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0" r:id="rId3"/>
    <p:sldId id="366" r:id="rId4"/>
    <p:sldId id="365" r:id="rId5"/>
    <p:sldId id="361" r:id="rId6"/>
    <p:sldId id="368" r:id="rId7"/>
    <p:sldId id="364" r:id="rId8"/>
    <p:sldId id="369" r:id="rId9"/>
    <p:sldId id="343" r:id="rId10"/>
    <p:sldId id="354" r:id="rId11"/>
    <p:sldId id="355" r:id="rId12"/>
    <p:sldId id="356" r:id="rId13"/>
    <p:sldId id="372" r:id="rId14"/>
    <p:sldId id="373" r:id="rId15"/>
    <p:sldId id="344" r:id="rId16"/>
    <p:sldId id="370" r:id="rId17"/>
    <p:sldId id="334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D38888-79E6-4B8F-A7E5-96BDED502F2F}">
          <p14:sldIdLst>
            <p14:sldId id="256"/>
            <p14:sldId id="360"/>
            <p14:sldId id="366"/>
            <p14:sldId id="365"/>
            <p14:sldId id="361"/>
            <p14:sldId id="368"/>
            <p14:sldId id="364"/>
            <p14:sldId id="369"/>
            <p14:sldId id="343"/>
            <p14:sldId id="354"/>
            <p14:sldId id="355"/>
            <p14:sldId id="356"/>
            <p14:sldId id="372"/>
            <p14:sldId id="373"/>
            <p14:sldId id="344"/>
            <p14:sldId id="370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ev, Jonathan" initials="SJ" lastIdx="1" clrIdx="0">
    <p:extLst>
      <p:ext uri="{19B8F6BF-5375-455C-9EA6-DF929625EA0E}">
        <p15:presenceInfo xmlns:p15="http://schemas.microsoft.com/office/powerpoint/2012/main" userId="S-1-5-21-725345543-602162358-527237240-3987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286"/>
  </p:normalViewPr>
  <p:slideViewPr>
    <p:cSldViewPr>
      <p:cViewPr varScale="1">
        <p:scale>
          <a:sx n="120" d="100"/>
          <a:sy n="120" d="100"/>
        </p:scale>
        <p:origin x="1456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1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742950" indent="-28575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 b="0"/>
            </a:lvl1pPr>
            <a:lvl2pPr marL="742950" indent="-285750">
              <a:buFont typeface="System Font Regular"/>
              <a:buChar char="-"/>
              <a:defRPr sz="1800"/>
            </a:lvl2pPr>
            <a:lvl3pPr marL="1200150" indent="-285750">
              <a:buFont typeface="System Font Regular"/>
              <a:buChar char="-"/>
              <a:defRPr sz="1600"/>
            </a:lvl3pPr>
            <a:lvl4pPr marL="1657350" indent="-285750">
              <a:buFont typeface="System Font Regular"/>
              <a:buChar char="-"/>
              <a:defRPr sz="1400"/>
            </a:lvl4pPr>
            <a:lvl5pPr marL="2114550" indent="-285750">
              <a:buFont typeface="System Font Regular"/>
              <a:buChar char="-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A. Batra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802.11-20/1959r1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22723" y="434032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dirty="0"/>
              <a:t>Tx FD Window Design for Secure LTF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2020-12-16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98A9D154-EB38-3B4F-8195-30166070C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37380"/>
              </p:ext>
            </p:extLst>
          </p:nvPr>
        </p:nvGraphicFramePr>
        <p:xfrm>
          <a:off x="2047007" y="2323574"/>
          <a:ext cx="8097986" cy="420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Document" r:id="rId4" imgW="10769600" imgH="5880100" progId="Word.Document.8">
                  <p:embed/>
                </p:oleObj>
              </mc:Choice>
              <mc:Fallback>
                <p:oleObj name="Document" r:id="rId4" imgW="10769600" imgH="58801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007" y="2323574"/>
                        <a:ext cx="8097986" cy="4201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5B891-559A-CA44-80B7-4F433222D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1" y="1751014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1F9AD2-6BB0-D748-B1BB-7760815B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26027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Attack: SNR=40 dB, Ta=2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1E7D2-91EE-0A45-ADB3-B61E07843F22}"/>
              </a:ext>
            </a:extLst>
          </p:cNvPr>
          <p:cNvSpPr txBox="1"/>
          <p:nvPr/>
        </p:nvSpPr>
        <p:spPr>
          <a:xfrm>
            <a:off x="2052809" y="597238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much better performance than either Rectangular or RC windows</a:t>
            </a:r>
          </a:p>
        </p:txBody>
      </p:sp>
    </p:spTree>
    <p:extLst>
      <p:ext uri="{BB962C8B-B14F-4D97-AF65-F5344CB8AC3E}">
        <p14:creationId xmlns:p14="http://schemas.microsoft.com/office/powerpoint/2010/main" val="182901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6B9831-A183-FE40-97EE-3BC5D3CD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2" y="1750658"/>
            <a:ext cx="5534039" cy="41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94DE7-F5B2-2B4D-82C1-BDD979941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8" y="1822215"/>
            <a:ext cx="5534040" cy="4150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Attack: SNR=40 dB, Ta=3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309D8-247C-FF47-934C-D0C1999C0D70}"/>
              </a:ext>
            </a:extLst>
          </p:cNvPr>
          <p:cNvSpPr txBox="1"/>
          <p:nvPr/>
        </p:nvSpPr>
        <p:spPr>
          <a:xfrm>
            <a:off x="2052809" y="597238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much better performance than either Rectangular or RC windows</a:t>
            </a:r>
          </a:p>
        </p:txBody>
      </p:sp>
    </p:spTree>
    <p:extLst>
      <p:ext uri="{BB962C8B-B14F-4D97-AF65-F5344CB8AC3E}">
        <p14:creationId xmlns:p14="http://schemas.microsoft.com/office/powerpoint/2010/main" val="165471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F46849-92A4-224C-992F-0936781C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40" y="1751014"/>
            <a:ext cx="5534039" cy="4150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D016F-8155-D543-8A24-BBB5E61A8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7" y="1823332"/>
            <a:ext cx="5534039" cy="4150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Attack: SNR=40 dB, Ta=4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6356-2D8B-F841-B77E-DF4C5C9526DE}"/>
              </a:ext>
            </a:extLst>
          </p:cNvPr>
          <p:cNvSpPr txBox="1"/>
          <p:nvPr/>
        </p:nvSpPr>
        <p:spPr>
          <a:xfrm>
            <a:off x="2052809" y="5972388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much better performance than either Rectangular or RC windows</a:t>
            </a:r>
          </a:p>
        </p:txBody>
      </p:sp>
    </p:spTree>
    <p:extLst>
      <p:ext uri="{BB962C8B-B14F-4D97-AF65-F5344CB8AC3E}">
        <p14:creationId xmlns:p14="http://schemas.microsoft.com/office/powerpoint/2010/main" val="172608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Decoder + SIC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(NFFT = 128, </a:t>
            </a:r>
            <a:r>
              <a:rPr lang="en-US" dirty="0" err="1"/>
              <a:t>Nsd</a:t>
            </a:r>
            <a:r>
              <a:rPr lang="en-US" dirty="0"/>
              <a:t> = 122+DC)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64QAM</a:t>
            </a:r>
          </a:p>
          <a:p>
            <a:pPr lvl="1"/>
            <a:r>
              <a:rPr lang="en-US" dirty="0"/>
              <a:t>Attacker uses OSR = 2 and applies Hamming window </a:t>
            </a:r>
          </a:p>
          <a:p>
            <a:pPr lvl="1"/>
            <a:r>
              <a:rPr lang="en-US" dirty="0"/>
              <a:t>Sphere decoder based on </a:t>
            </a:r>
            <a:r>
              <a:rPr lang="en-US" dirty="0" err="1"/>
              <a:t>Matlab</a:t>
            </a:r>
            <a:r>
              <a:rPr lang="en-US" dirty="0"/>
              <a:t> toolbox with infinite radius (R = ∞)</a:t>
            </a:r>
          </a:p>
          <a:p>
            <a:pPr lvl="1"/>
            <a:r>
              <a:rPr lang="en-US" dirty="0"/>
              <a:t>Observation window: To = 75% (M = 96)</a:t>
            </a:r>
          </a:p>
          <a:p>
            <a:pPr lvl="1"/>
            <a:r>
              <a:rPr lang="en-US" dirty="0"/>
              <a:t>Sphere decoder sizes: 4×4</a:t>
            </a:r>
          </a:p>
          <a:p>
            <a:pPr lvl="1"/>
            <a:r>
              <a:rPr lang="en-US" dirty="0"/>
              <a:t>Correlation over entire LTF symbol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62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Decoder + SIC Attack: SNR=40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6356-2D8B-F841-B77E-DF4C5C9526DE}"/>
              </a:ext>
            </a:extLst>
          </p:cNvPr>
          <p:cNvSpPr txBox="1"/>
          <p:nvPr/>
        </p:nvSpPr>
        <p:spPr>
          <a:xfrm>
            <a:off x="2299670" y="5980910"/>
            <a:ext cx="759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Flat top window has better performance than either Rectangular or RC windows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7BBA7-B66D-F943-8B11-87769EA5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22" y="1740195"/>
            <a:ext cx="5534039" cy="415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1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results show that Tx FD windows (Raised-cosine and Flat Top) improve cross-correlation against both MMSE-based sample-by-sample and Sphere Decoder </a:t>
            </a:r>
            <a:r>
              <a:rPr lang="en-US"/>
              <a:t>+ SIC attacks </a:t>
            </a:r>
            <a:r>
              <a:rPr lang="en-US" dirty="0"/>
              <a:t>when compared to Rectangular window</a:t>
            </a:r>
          </a:p>
          <a:p>
            <a:endParaRPr lang="en-US" dirty="0"/>
          </a:p>
          <a:p>
            <a:r>
              <a:rPr lang="en-US" dirty="0"/>
              <a:t>Flat Top window shows the best security performance of three windows</a:t>
            </a:r>
          </a:p>
          <a:p>
            <a:endParaRPr lang="en-US" dirty="0"/>
          </a:p>
          <a:p>
            <a:r>
              <a:rPr lang="en-US" dirty="0"/>
              <a:t>Flat Top window also maintain large transmission BW (~98-99% of bandwidth of rectangular window ⟹ results in excellent ranging accuracy</a:t>
            </a:r>
          </a:p>
          <a:p>
            <a:endParaRPr lang="en-US" dirty="0"/>
          </a:p>
          <a:p>
            <a:r>
              <a:rPr lang="en-US" dirty="0"/>
              <a:t>Finally, Flat Top window is well-known and easy to implement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8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1B65-D9D1-8F47-8997-69253033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3C19-D405-BB44-98A4-49541037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ISTA/RSTA shall support frequency domain windowing of Rectangular window and Flat Top window </a:t>
            </a:r>
          </a:p>
          <a:p>
            <a:pPr lvl="1"/>
            <a:r>
              <a:rPr lang="en-US" dirty="0"/>
              <a:t>Rectangular window is default      </a:t>
            </a:r>
          </a:p>
          <a:p>
            <a:r>
              <a:rPr lang="en-US" dirty="0"/>
              <a:t>Use of Flat Top window:</a:t>
            </a:r>
          </a:p>
          <a:p>
            <a:pPr lvl="1"/>
            <a:r>
              <a:rPr lang="en-US" dirty="0"/>
              <a:t>Optional and determined by transmitter</a:t>
            </a:r>
          </a:p>
          <a:p>
            <a:pPr lvl="1"/>
            <a:r>
              <a:rPr lang="en-US" dirty="0"/>
              <a:t>Receiver may recommend transmitter to use Flat Top window</a:t>
            </a:r>
          </a:p>
          <a:p>
            <a:pPr lvl="1"/>
            <a:r>
              <a:rPr lang="en-US" dirty="0"/>
              <a:t>Future-proofs device in case lower correlation is needed to provide improved security </a:t>
            </a:r>
          </a:p>
          <a:p>
            <a:r>
              <a:rPr lang="en-US" dirty="0"/>
              <a:t>Transmit system components may have impact on FD windowing:</a:t>
            </a:r>
          </a:p>
          <a:p>
            <a:pPr lvl="1"/>
            <a:r>
              <a:rPr lang="en-US" dirty="0"/>
              <a:t>Suggest to have no compliance testing for ISTA/RSTA </a:t>
            </a:r>
            <a:r>
              <a:rPr lang="en-US"/>
              <a:t>Tx window ⇒ </a:t>
            </a:r>
            <a:r>
              <a:rPr lang="en-US" dirty="0"/>
              <a:t>honor system</a:t>
            </a:r>
          </a:p>
          <a:p>
            <a:r>
              <a:rPr lang="en-US" u="sng" dirty="0"/>
              <a:t>Side note:</a:t>
            </a:r>
            <a:r>
              <a:rPr lang="en-US" dirty="0"/>
              <a:t> for Flat Top window, ISTA/RSTA receiver processing may ignore effects of window with very minimal performance loss; thus, no additional complexity required to support Flat Top window at ISTA/RSTA Rx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A7736-8FB0-BB4F-A6EA-18E41A6327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FE47-55E8-8446-8D41-9BAA1C5FE6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F7056D-DA88-0749-996D-A4AF88342F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25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802.11-20/1373r0 Attacks to Fully Random OFDM Sounding Signal</a:t>
            </a:r>
          </a:p>
          <a:p>
            <a:pPr marL="0" indent="0">
              <a:buNone/>
            </a:pPr>
            <a:r>
              <a:rPr lang="en-US" dirty="0"/>
              <a:t>[2] 802.11-20/0964r0 Attacks to Fully Random 64QAM Sounding Signal</a:t>
            </a:r>
          </a:p>
          <a:p>
            <a:pPr marL="0" indent="0">
              <a:buNone/>
            </a:pPr>
            <a:r>
              <a:rPr lang="en-US" dirty="0"/>
              <a:t>[3] 802.11-20/0836r0 11az Secure LTF Design</a:t>
            </a:r>
          </a:p>
          <a:p>
            <a:pPr marL="0" indent="0">
              <a:buNone/>
            </a:pPr>
            <a:r>
              <a:rPr lang="en-US" dirty="0"/>
              <a:t>[4] 802.11-20/1855r0 Further Updated on 11az Secure LTF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30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A699-B01B-8C4A-9178-067EC1DC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FD Window Design for Secure LTF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B894-E3A1-2944-88F9-52BDC37BB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presentation, we evaluate performance of various Tx frequency-domain (FD) windows with OFDM for MMSE sample-by-sample attack [1] and Sphere Decoder + successive interference cancellation (SIC) attack [2]:</a:t>
            </a:r>
          </a:p>
          <a:p>
            <a:pPr lvl="1"/>
            <a:r>
              <a:rPr lang="en-US" dirty="0"/>
              <a:t>Rectangular window [3]</a:t>
            </a:r>
          </a:p>
          <a:p>
            <a:pPr lvl="1"/>
            <a:r>
              <a:rPr lang="en-US" dirty="0"/>
              <a:t>Raised-cosine (RC) window [4]</a:t>
            </a:r>
          </a:p>
          <a:p>
            <a:pPr lvl="1"/>
            <a:r>
              <a:rPr lang="en-US" dirty="0"/>
              <a:t>Flat Top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FBE58-77DD-7845-BCE7-4235E6975B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2A83-1824-CC4B-B0C1-F6D8168C07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8870A1-73BE-2540-BD76-0E025D534B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07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Raised-Cosine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 of Raised-cosine window:</a:t>
                </a:r>
              </a:p>
              <a:p>
                <a:pPr lvl="1"/>
                <a:r>
                  <a:rPr lang="en-US" dirty="0"/>
                  <a:t>β = 0.16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f>
                          <m:fPr>
                            <m:type m:val="skw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=122</m:t>
                    </m:r>
                  </m:oMath>
                </a14:m>
                <a:r>
                  <a:rPr lang="en-US" sz="1600" b="0" dirty="0"/>
                  <a:t> for 20 MHz,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𝑠𝑑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498</m:t>
                    </m:r>
                  </m:oMath>
                </a14:m>
                <a:r>
                  <a:rPr lang="en-US" sz="1600" dirty="0"/>
                  <a:t> for 80 MHz</a:t>
                </a:r>
              </a:p>
              <a:p>
                <a:pPr lvl="1"/>
                <a:r>
                  <a:rPr lang="en-US" dirty="0"/>
                  <a:t>Frequency-response is given by:</a:t>
                </a:r>
              </a:p>
              <a:p>
                <a:pPr lvl="1"/>
                <a:endParaRPr lang="en-US" sz="1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𝑐𝑜𝑠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sz="1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0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8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Flat Top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 of length </a:t>
                </a:r>
                <a:r>
                  <a:rPr lang="en-US" i="1" dirty="0"/>
                  <a:t>N</a:t>
                </a:r>
                <a:r>
                  <a:rPr lang="en-US" dirty="0"/>
                  <a:t> Flat Top window: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=0.21557895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=0.41663158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=0.277263158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=0.083578947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=0.006947368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=[0 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b="0" dirty="0"/>
              </a:p>
              <a:p>
                <a:r>
                  <a:rPr lang="en-US" sz="1800" dirty="0"/>
                  <a:t>For 20 and 80 MHz, we consider </a:t>
                </a:r>
                <a:r>
                  <a:rPr lang="en-US" sz="1800" i="1" dirty="0"/>
                  <a:t>N</a:t>
                </a:r>
                <a:r>
                  <a:rPr lang="en-US" sz="1800" dirty="0"/>
                  <a:t> = 21</a:t>
                </a:r>
              </a:p>
              <a:p>
                <a:r>
                  <a:rPr lang="en-US" sz="1800" dirty="0"/>
                  <a:t>Frequency-domain response can be found by FFT of time-domain response, where the Flat Top window is centered within the FFT window to produce a real, symmetric frequency-domain window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1E018-9B5E-D448-952F-05B3C6FFB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0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42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200437-6EE1-D844-A84C-86D8AF42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063" y="1987466"/>
            <a:ext cx="5075647" cy="3806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4C25A-637F-454B-9675-B51ADC39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16" y="1976152"/>
            <a:ext cx="5075647" cy="3806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Impulse Response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8B53-84F5-144B-AB00-AFC6D4429335}"/>
              </a:ext>
            </a:extLst>
          </p:cNvPr>
          <p:cNvSpPr txBox="1"/>
          <p:nvPr/>
        </p:nvSpPr>
        <p:spPr>
          <a:xfrm>
            <a:off x="1559496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20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4159-DDA2-F44D-A776-D201A4659566}"/>
              </a:ext>
            </a:extLst>
          </p:cNvPr>
          <p:cNvSpPr txBox="1"/>
          <p:nvPr/>
        </p:nvSpPr>
        <p:spPr>
          <a:xfrm>
            <a:off x="6672064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80 MHz</a:t>
            </a:r>
          </a:p>
        </p:txBody>
      </p:sp>
    </p:spTree>
    <p:extLst>
      <p:ext uri="{BB962C8B-B14F-4D97-AF65-F5344CB8AC3E}">
        <p14:creationId xmlns:p14="http://schemas.microsoft.com/office/powerpoint/2010/main" val="99638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CCDB38E-70F8-134E-8A52-C82D6B11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15" y="1999176"/>
            <a:ext cx="5075647" cy="3806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8E4F53-4994-794C-811A-573A0401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68" y="1983718"/>
            <a:ext cx="5075647" cy="3806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Frequency Response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8B53-84F5-144B-AB00-AFC6D4429335}"/>
              </a:ext>
            </a:extLst>
          </p:cNvPr>
          <p:cNvSpPr txBox="1"/>
          <p:nvPr/>
        </p:nvSpPr>
        <p:spPr>
          <a:xfrm>
            <a:off x="1559496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20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4159-DDA2-F44D-A776-D201A4659566}"/>
              </a:ext>
            </a:extLst>
          </p:cNvPr>
          <p:cNvSpPr txBox="1"/>
          <p:nvPr/>
        </p:nvSpPr>
        <p:spPr>
          <a:xfrm>
            <a:off x="6672064" y="1661113"/>
            <a:ext cx="285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Time-domain response: 80 MHz</a:t>
            </a:r>
          </a:p>
        </p:txBody>
      </p:sp>
    </p:spTree>
    <p:extLst>
      <p:ext uri="{BB962C8B-B14F-4D97-AF65-F5344CB8AC3E}">
        <p14:creationId xmlns:p14="http://schemas.microsoft.com/office/powerpoint/2010/main" val="36724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DE12AC-6CEB-714F-8EFB-B707881CC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581" y="1987465"/>
            <a:ext cx="5075648" cy="3806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9A8D9-9E54-AC44-8EBA-150BAEB0D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52" y="2003414"/>
            <a:ext cx="5075648" cy="3806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Spectrum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8B53-84F5-144B-AB00-AFC6D4429335}"/>
              </a:ext>
            </a:extLst>
          </p:cNvPr>
          <p:cNvSpPr txBox="1"/>
          <p:nvPr/>
        </p:nvSpPr>
        <p:spPr>
          <a:xfrm>
            <a:off x="1559496" y="1661113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Spectrum with window: 20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4159-DDA2-F44D-A776-D201A4659566}"/>
              </a:ext>
            </a:extLst>
          </p:cNvPr>
          <p:cNvSpPr txBox="1"/>
          <p:nvPr/>
        </p:nvSpPr>
        <p:spPr>
          <a:xfrm>
            <a:off x="6672064" y="1661113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Spectrum with window: 80 MHz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2FC91E-1930-E643-AA58-1A1CF048C41D}"/>
              </a:ext>
            </a:extLst>
          </p:cNvPr>
          <p:cNvSpPr txBox="1"/>
          <p:nvPr/>
        </p:nvSpPr>
        <p:spPr>
          <a:xfrm>
            <a:off x="1715555" y="5971630"/>
            <a:ext cx="8860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A time-domain window (ex: </a:t>
            </a:r>
            <a:r>
              <a:rPr lang="en-US" sz="1600" dirty="0" err="1">
                <a:solidFill>
                  <a:srgbClr val="0432FF"/>
                </a:solidFill>
              </a:rPr>
              <a:t>RevMD</a:t>
            </a:r>
            <a:r>
              <a:rPr lang="en-US" sz="1600" dirty="0">
                <a:solidFill>
                  <a:srgbClr val="0432FF"/>
                </a:solidFill>
              </a:rPr>
              <a:t> D4.0 17-4) is applied to 6.4 us Secure LTF signal to shape spectrum</a:t>
            </a:r>
          </a:p>
        </p:txBody>
      </p:sp>
    </p:spTree>
    <p:extLst>
      <p:ext uri="{BB962C8B-B14F-4D97-AF65-F5344CB8AC3E}">
        <p14:creationId xmlns:p14="http://schemas.microsoft.com/office/powerpoint/2010/main" val="16611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B6DB-6A8F-DB43-A0CA-950A3FEC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Frequency-Domain Window: Bandwidth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8A59-6507-7A4F-AA99-9937D28901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A1E08-1C27-7741-82D3-965BED8A37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5E5CA-0CED-A943-A851-472BA544FC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B1F9BF2-F888-A948-BAFD-3654F9C8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Ranging accuracy is approximately proportional to inverse of signal BW (rule of thumb) ⇒ larger BW is better!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2D5C123-030E-6A43-904B-25549CB8B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4833"/>
              </p:ext>
            </p:extLst>
          </p:nvPr>
        </p:nvGraphicFramePr>
        <p:xfrm>
          <a:off x="972609" y="3140968"/>
          <a:ext cx="10346265" cy="1584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69253">
                  <a:extLst>
                    <a:ext uri="{9D8B030D-6E8A-4147-A177-3AD203B41FA5}">
                      <a16:colId xmlns:a16="http://schemas.microsoft.com/office/drawing/2014/main" val="1520226463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3842700432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2085388017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950161001"/>
                    </a:ext>
                  </a:extLst>
                </a:gridCol>
                <a:gridCol w="2069253">
                  <a:extLst>
                    <a:ext uri="{9D8B030D-6E8A-4147-A177-3AD203B41FA5}">
                      <a16:colId xmlns:a16="http://schemas.microsoft.com/office/drawing/2014/main" val="1403350542"/>
                    </a:ext>
                  </a:extLst>
                </a:gridCol>
              </a:tblGrid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Tx FD Window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 MHz: BW (10 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Relative BW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to Rectangular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80 MHz: BW (10 dB)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Relative BW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to Rectangular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974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Rectangular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19.4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78.4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683985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Raised-cosine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17.1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69.7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93324"/>
                  </a:ext>
                </a:extLst>
              </a:tr>
              <a:tr h="289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Flat Top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19.1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98.5%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78.2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74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86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CC4-897E-0642-BC72-7E2598F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MMSE Sample-by-Sample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77AD6-BA8C-C94F-A0F9-CB493FD9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assumptions:</a:t>
            </a:r>
          </a:p>
          <a:p>
            <a:pPr lvl="1"/>
            <a:r>
              <a:rPr lang="en-US" dirty="0"/>
              <a:t>CBW = 20 MHz (</a:t>
            </a:r>
            <a:r>
              <a:rPr lang="en-US" i="1" dirty="0"/>
              <a:t>N</a:t>
            </a:r>
            <a:r>
              <a:rPr lang="en-US" i="1" baseline="-25000" dirty="0"/>
              <a:t>FFT</a:t>
            </a:r>
            <a:r>
              <a:rPr lang="en-US" dirty="0"/>
              <a:t> = 128, </a:t>
            </a:r>
            <a:r>
              <a:rPr lang="en-US" i="1" dirty="0" err="1"/>
              <a:t>N</a:t>
            </a:r>
            <a:r>
              <a:rPr lang="en-US" i="1" baseline="-25000" dirty="0" err="1"/>
              <a:t>sd</a:t>
            </a:r>
            <a:r>
              <a:rPr lang="en-US" dirty="0"/>
              <a:t> = 122), CBW = 80 MHz (</a:t>
            </a:r>
            <a:r>
              <a:rPr lang="en-US" i="1" dirty="0"/>
              <a:t>N</a:t>
            </a:r>
            <a:r>
              <a:rPr lang="en-US" i="1" baseline="-25000" dirty="0"/>
              <a:t>FFT</a:t>
            </a:r>
            <a:r>
              <a:rPr lang="en-US" dirty="0"/>
              <a:t> = 512, </a:t>
            </a:r>
            <a:r>
              <a:rPr lang="en-US" i="1" dirty="0" err="1"/>
              <a:t>N</a:t>
            </a:r>
            <a:r>
              <a:rPr lang="en-US" i="1" baseline="-25000" dirty="0" err="1"/>
              <a:t>sd</a:t>
            </a:r>
            <a:r>
              <a:rPr lang="en-US" dirty="0"/>
              <a:t> = 498)</a:t>
            </a:r>
          </a:p>
          <a:p>
            <a:pPr lvl="1"/>
            <a:r>
              <a:rPr lang="en-US" dirty="0"/>
              <a:t>SNR = 40 dB</a:t>
            </a:r>
          </a:p>
          <a:p>
            <a:pPr lvl="1"/>
            <a:r>
              <a:rPr lang="en-US" dirty="0" err="1"/>
              <a:t>i.i.d</a:t>
            </a:r>
            <a:r>
              <a:rPr lang="en-US" dirty="0"/>
              <a:t>. AWGN noise</a:t>
            </a:r>
          </a:p>
          <a:p>
            <a:pPr lvl="1"/>
            <a:r>
              <a:rPr lang="en-US" dirty="0"/>
              <a:t>Constellations: 4096QAM</a:t>
            </a:r>
          </a:p>
          <a:p>
            <a:pPr lvl="1"/>
            <a:r>
              <a:rPr lang="en-US" dirty="0"/>
              <a:t>Tx FD windows: Rectangular, Raised Cosine, Flat Top – all windows are normalized to same RMS value</a:t>
            </a:r>
          </a:p>
          <a:p>
            <a:pPr lvl="1"/>
            <a:r>
              <a:rPr lang="en-US" dirty="0"/>
              <a:t>Correlation over entire LTF symbol</a:t>
            </a:r>
          </a:p>
          <a:p>
            <a:pPr lvl="1"/>
            <a:r>
              <a:rPr lang="en-US" dirty="0"/>
              <a:t>Time advance of signal: Ta = 2, 3,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00FA7-9A2C-E843-BE40-6AD939B59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DE353-A324-1942-B4BF-412D1334BC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A. Batra et al.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7B7294-F1DF-1746-AD39-8BD4D084C2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38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1063</Words>
  <Application>Microsoft Macintosh PowerPoint</Application>
  <PresentationFormat>Widescreen</PresentationFormat>
  <Paragraphs>169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System Font Regular</vt:lpstr>
      <vt:lpstr>Times New Roman</vt:lpstr>
      <vt:lpstr>Office Theme</vt:lpstr>
      <vt:lpstr>Document</vt:lpstr>
      <vt:lpstr>Tx FD Window Design for Secure LTF</vt:lpstr>
      <vt:lpstr>Tx FD Window Design for Secure LTF</vt:lpstr>
      <vt:lpstr>Tx Frequency-Domain Window: Raised-Cosine</vt:lpstr>
      <vt:lpstr>Tx Frequency-Domain Window: Flat Top</vt:lpstr>
      <vt:lpstr>Tx Frequency-Domain Window: Impulse Response</vt:lpstr>
      <vt:lpstr>Tx Frequency-Domain Window: Frequency Response</vt:lpstr>
      <vt:lpstr>Tx Frequency-Domain Window: Spectrum</vt:lpstr>
      <vt:lpstr>Tx Frequency-Domain Window: Bandwidth Comparison</vt:lpstr>
      <vt:lpstr>MMSE Sample-by-Sample Attack</vt:lpstr>
      <vt:lpstr>MMSE Sample-by-Sample Attack: SNR=40 dB, Ta=2</vt:lpstr>
      <vt:lpstr>MMSE Sample-by-Sample Attack: SNR=40 dB, Ta=3</vt:lpstr>
      <vt:lpstr>MMSE Sample-by-Sample Attack: SNR=40 dB, Ta=4</vt:lpstr>
      <vt:lpstr>Sphere Decoder + SIC Attack</vt:lpstr>
      <vt:lpstr>Sphere Decoder + SIC Attack: SNR=40 dB</vt:lpstr>
      <vt:lpstr>Summary</vt:lpstr>
      <vt:lpstr>Proposal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for Multi-Stage Attack</dc:title>
  <dc:creator>Anuj Batra</dc:creator>
  <cp:lastModifiedBy>Anuj Batra</cp:lastModifiedBy>
  <cp:revision>682</cp:revision>
  <dcterms:created xsi:type="dcterms:W3CDTF">2020-10-05T19:10:48Z</dcterms:created>
  <dcterms:modified xsi:type="dcterms:W3CDTF">2020-12-16T20:03:12Z</dcterms:modified>
</cp:coreProperties>
</file>