
<file path=[Content_Types].xml><?xml version="1.0" encoding="utf-8"?>
<Types xmlns="http://schemas.openxmlformats.org/package/2006/content-types">
  <Default Extension="png" ContentType="image/png"/>
  <Default Extension="emf" ContentType="image/x-emf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01" r:id="rId2"/>
    <p:sldId id="608" r:id="rId3"/>
    <p:sldId id="609" r:id="rId4"/>
    <p:sldId id="610" r:id="rId5"/>
    <p:sldId id="601" r:id="rId6"/>
    <p:sldId id="614" r:id="rId7"/>
    <p:sldId id="615" r:id="rId8"/>
    <p:sldId id="611" r:id="rId9"/>
    <p:sldId id="621" r:id="rId10"/>
    <p:sldId id="612" r:id="rId11"/>
    <p:sldId id="620" r:id="rId12"/>
    <p:sldId id="622" r:id="rId13"/>
    <p:sldId id="617" r:id="rId14"/>
    <p:sldId id="623" r:id="rId15"/>
    <p:sldId id="619" r:id="rId16"/>
    <p:sldId id="583" r:id="rId17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Aldana, Carlos H" initials="ACH" lastIdx="4" clrIdx="2">
    <p:extLst>
      <p:ext uri="{19B8F6BF-5375-455C-9EA6-DF929625EA0E}">
        <p15:presenceInfo xmlns:p15="http://schemas.microsoft.com/office/powerpoint/2012/main" userId="S-1-5-21-725345543-602162358-527237240-3309005" providerId="AD"/>
      </p:ext>
    </p:extLst>
  </p:cmAuthor>
  <p:cmAuthor id="4" name="Erik Lindskog" initials="EL" lastIdx="6" clrIdx="3">
    <p:extLst>
      <p:ext uri="{19B8F6BF-5375-455C-9EA6-DF929625EA0E}">
        <p15:presenceInfo xmlns:p15="http://schemas.microsoft.com/office/powerpoint/2012/main" userId="S-1-5-21-191130273-305881739-1540833222-690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743" autoAdjust="0"/>
    <p:restoredTop sz="93190" autoAdjust="0"/>
  </p:normalViewPr>
  <p:slideViewPr>
    <p:cSldViewPr>
      <p:cViewPr varScale="1">
        <p:scale>
          <a:sx n="129" d="100"/>
          <a:sy n="129" d="100"/>
        </p:scale>
        <p:origin x="725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147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10" y="6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0-12-15T18:25:25.805" idx="6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20-12-15T18:25:25.805" idx="6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8787" y="8997439"/>
            <a:ext cx="1328895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8677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4835" y="9000620"/>
            <a:ext cx="1795934" cy="1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916236" y="647541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</a:t>
            </a:r>
            <a:r>
              <a:rPr lang="fr-FR" baseline="0" dirty="0" smtClean="0"/>
              <a:t> Lindskog, Samsung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E19327-4C68-46D6-BDB6-D6C46F595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8770FBA-13FD-45A2-B02A-86C02E5AF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91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16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7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874134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27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77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6136" y="6475413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85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7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5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9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6804248" y="6475413"/>
            <a:ext cx="17796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 smtClean="0"/>
              <a:t>Erik Lindskog, Samsung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4803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1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0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87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2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228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3309"/>
            <a:ext cx="280608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76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249753" y="6475413"/>
            <a:ext cx="3294172" cy="161583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50"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1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3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9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8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0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9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9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72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652120" y="6475413"/>
            <a:ext cx="28918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847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3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Lindskog, Samsung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29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9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5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89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1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5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508104" y="6475413"/>
            <a:ext cx="30358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D9E2F85-1C86-4BD5-B173-39EEDF247E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0704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2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6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96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6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2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4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7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22555B-E558-466E-8574-043BF9D9A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546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2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8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78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89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42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98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C880F8-9C7D-4760-B738-53F7D56774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0532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66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90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Erik Lindskog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2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8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4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6356C7F-401A-452F-A03B-44C52A153C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1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52120" y="6473309"/>
            <a:ext cx="280608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85800" y="310275"/>
            <a:ext cx="7772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pt-BR" sz="1400" b="1" baseline="0" dirty="0" smtClean="0"/>
              <a:t>Jan  2021                                                                                                            </a:t>
            </a:r>
            <a:r>
              <a:rPr lang="pt-BR" sz="1400" b="1" baseline="0" dirty="0" smtClean="0"/>
              <a:t>doc.: IEEE </a:t>
            </a:r>
            <a:r>
              <a:rPr lang="pt-BR" sz="1400" b="1" baseline="0" dirty="0" smtClean="0"/>
              <a:t>802.11-20/1956r1</a:t>
            </a:r>
            <a:endParaRPr lang="pt-BR" sz="1400" b="1" baseline="0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 flipV="1">
            <a:off x="471819" y="603379"/>
            <a:ext cx="7986381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18065" y="6473568"/>
            <a:ext cx="79863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84" r:id="rId13"/>
    <p:sldLayoutId id="2147483685" r:id="rId14"/>
    <p:sldLayoutId id="214748368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  <p:sldLayoutId id="2147483729" r:id="rId28"/>
    <p:sldLayoutId id="2147483730" r:id="rId29"/>
    <p:sldLayoutId id="2147483731" r:id="rId30"/>
    <p:sldLayoutId id="2147483732" r:id="rId31"/>
    <p:sldLayoutId id="2147483733" r:id="rId32"/>
    <p:sldLayoutId id="2147483734" r:id="rId33"/>
    <p:sldLayoutId id="2147483735" r:id="rId34"/>
    <p:sldLayoutId id="2147483736" r:id="rId35"/>
    <p:sldLayoutId id="2147483737" r:id="rId36"/>
    <p:sldLayoutId id="2147483738" r:id="rId37"/>
    <p:sldLayoutId id="2147483739" r:id="rId38"/>
    <p:sldLayoutId id="2147483740" r:id="rId39"/>
    <p:sldLayoutId id="2147483741" r:id="rId40"/>
    <p:sldLayoutId id="2147483742" r:id="rId41"/>
    <p:sldLayoutId id="2147483743" r:id="rId42"/>
    <p:sldLayoutId id="2147483744" r:id="rId43"/>
    <p:sldLayoutId id="2147483745" r:id="rId44"/>
    <p:sldLayoutId id="2147483746" r:id="rId45"/>
    <p:sldLayoutId id="2147483747" r:id="rId46"/>
    <p:sldLayoutId id="2147483748" r:id="rId47"/>
    <p:sldLayoutId id="2147483749" r:id="rId48"/>
    <p:sldLayoutId id="2147483750" r:id="rId49"/>
    <p:sldLayoutId id="2147483751" r:id="rId50"/>
    <p:sldLayoutId id="2147483752" r:id="rId51"/>
    <p:sldLayoutId id="2147483753" r:id="rId52"/>
    <p:sldLayoutId id="2147483754" r:id="rId53"/>
    <p:sldLayoutId id="2147483755" r:id="rId54"/>
    <p:sldLayoutId id="2147483756" r:id="rId55"/>
    <p:sldLayoutId id="2147483757" r:id="rId56"/>
    <p:sldLayoutId id="2147483758" r:id="rId57"/>
    <p:sldLayoutId id="2147483759" r:id="rId58"/>
    <p:sldLayoutId id="2147483760" r:id="rId59"/>
    <p:sldLayoutId id="2147483761" r:id="rId60"/>
    <p:sldLayoutId id="2147483762" r:id="rId61"/>
    <p:sldLayoutId id="2147483763" r:id="rId62"/>
    <p:sldLayoutId id="2147483764" r:id="rId63"/>
    <p:sldLayoutId id="2147483765" r:id="rId64"/>
    <p:sldLayoutId id="2147483766" r:id="rId65"/>
    <p:sldLayoutId id="2147483767" r:id="rId66"/>
    <p:sldLayoutId id="2147483768" r:id="rId67"/>
    <p:sldLayoutId id="2147483769" r:id="rId68"/>
    <p:sldLayoutId id="2147483770" r:id="rId69"/>
    <p:sldLayoutId id="2147483771" r:id="rId70"/>
    <p:sldLayoutId id="2147483772" r:id="rId71"/>
    <p:sldLayoutId id="2147483773" r:id="rId72"/>
    <p:sldLayoutId id="2147483774" r:id="rId73"/>
    <p:sldLayoutId id="2147483775" r:id="rId74"/>
    <p:sldLayoutId id="2147483776" r:id="rId75"/>
    <p:sldLayoutId id="2147483777" r:id="rId7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07065" y="846930"/>
            <a:ext cx="7772400" cy="87391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Ranging PHY Security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771800" y="1819275"/>
            <a:ext cx="3382144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Jan</a:t>
            </a:r>
            <a:r>
              <a:rPr lang="en-GB" sz="2000" b="0" dirty="0" smtClean="0"/>
              <a:t> 6, 2021</a:t>
            </a:r>
            <a:endParaRPr lang="en-GB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21960"/>
              </p:ext>
            </p:extLst>
          </p:nvPr>
        </p:nvGraphicFramePr>
        <p:xfrm>
          <a:off x="706438" y="3048000"/>
          <a:ext cx="7226300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" name="Document" r:id="rId4" imgW="8268970" imgH="3133606" progId="Word.Document.8">
                  <p:embed/>
                </p:oleObj>
              </mc:Choice>
              <mc:Fallback>
                <p:oleObj name="Document" r:id="rId4" imgW="8268970" imgH="31336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048000"/>
                        <a:ext cx="7226300" cy="272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6181" y="2193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332975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97" y="876226"/>
            <a:ext cx="7772400" cy="730396"/>
          </a:xfrm>
        </p:spPr>
        <p:txBody>
          <a:bodyPr/>
          <a:lstStyle/>
          <a:p>
            <a:r>
              <a:rPr lang="en-US" dirty="0" smtClean="0"/>
              <a:t>Addition of PSTOA field in LMR frame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83568" y="2420888"/>
            <a:ext cx="7454924" cy="2269073"/>
            <a:chOff x="685800" y="1844824"/>
            <a:chExt cx="7454924" cy="2269073"/>
          </a:xfrm>
        </p:grpSpPr>
        <p:grpSp>
          <p:nvGrpSpPr>
            <p:cNvPr id="19" name="Group 18"/>
            <p:cNvGrpSpPr/>
            <p:nvPr/>
          </p:nvGrpSpPr>
          <p:grpSpPr>
            <a:xfrm>
              <a:off x="1515988" y="1844824"/>
              <a:ext cx="6624736" cy="655841"/>
              <a:chOff x="1403648" y="2276871"/>
              <a:chExt cx="6624736" cy="655841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403648" y="2276872"/>
                <a:ext cx="6624736" cy="64807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>
                <a:off x="2195736" y="2276872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" name="TextBox 8"/>
              <p:cNvSpPr txBox="1"/>
              <p:nvPr/>
            </p:nvSpPr>
            <p:spPr>
              <a:xfrm>
                <a:off x="1451079" y="2462408"/>
                <a:ext cx="7505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Category</a:t>
                </a:r>
                <a:endParaRPr lang="en-US" dirty="0"/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>
                <a:off x="3110136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06794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478802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5508104" y="2276871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6660232" y="2284640"/>
                <a:ext cx="0" cy="64807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1" name="Rectangle 20"/>
            <p:cNvSpPr/>
            <p:nvPr/>
          </p:nvSpPr>
          <p:spPr bwMode="auto">
            <a:xfrm>
              <a:off x="1515988" y="3105895"/>
              <a:ext cx="6624736" cy="6480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>
              <a:off x="2308076" y="3113663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3" name="TextBox 22"/>
            <p:cNvSpPr txBox="1"/>
            <p:nvPr/>
          </p:nvSpPr>
          <p:spPr>
            <a:xfrm>
              <a:off x="1469131" y="3199097"/>
              <a:ext cx="864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CFO Parameter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3222476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180284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5093469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6014392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6950496" y="3105894"/>
              <a:ext cx="0" cy="64807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685800" y="2526367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253711" y="2030361"/>
              <a:ext cx="10290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Public Action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7808" y="3798673"/>
              <a:ext cx="5790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Octets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89814" y="2038129"/>
              <a:ext cx="1023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Dialog Token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71343" y="2038129"/>
              <a:ext cx="537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05790" y="2025865"/>
              <a:ext cx="5379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TOA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78057" y="2025865"/>
              <a:ext cx="8933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TOD Error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32427" y="2025865"/>
              <a:ext cx="84844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TOA Error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41793" y="3215819"/>
              <a:ext cx="852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R2I NDP Tx Power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41704" y="3199097"/>
              <a:ext cx="10151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I2R NDP Target RSSI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71254" y="3115644"/>
              <a:ext cx="1015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AOA Feedback</a:t>
              </a:r>
            </a:p>
            <a:p>
              <a:pPr algn="ctr"/>
              <a:r>
                <a:rPr lang="en-US" dirty="0" smtClean="0"/>
                <a:t>(Optional)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156854" y="3114533"/>
              <a:ext cx="1015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Secure LTF Parameters</a:t>
              </a:r>
            </a:p>
            <a:p>
              <a:pPr algn="ctr"/>
              <a:r>
                <a:rPr lang="en-US" dirty="0" smtClean="0"/>
                <a:t>(Optional)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105284" y="3184722"/>
              <a:ext cx="8697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PSTOA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(Optional)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975061" y="3185802"/>
              <a:ext cx="10818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PSTOA Error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(Optional)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770374" y="253721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37406" y="253721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04438" y="2525176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409519" y="25125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43966" y="25125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34176" y="251961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25843" y="251961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807877" y="3836898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637406" y="380496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70976" y="381293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50059" y="3836897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436809" y="380496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70379" y="3790392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426406" y="3775081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42257" y="5057842"/>
            <a:ext cx="6110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Add PS-TOA feedback in PHY secure mode as additional protection against attacks!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5273" y="1713642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LMR frame: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85560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Negotiation of TOA+_PSTOA Feedback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71525" y="1412776"/>
            <a:ext cx="7772400" cy="4896544"/>
          </a:xfrm>
        </p:spPr>
        <p:txBody>
          <a:bodyPr/>
          <a:lstStyle/>
          <a:p>
            <a:r>
              <a:rPr lang="en-US" b="0" dirty="0" smtClean="0"/>
              <a:t>The ISTA can signal both R2I </a:t>
            </a:r>
            <a:r>
              <a:rPr lang="en-US" b="0" dirty="0"/>
              <a:t>TOA </a:t>
            </a:r>
            <a:r>
              <a:rPr lang="en-US" b="0" dirty="0"/>
              <a:t>Type </a:t>
            </a:r>
            <a:r>
              <a:rPr lang="en-US" b="0" dirty="0" smtClean="0"/>
              <a:t>and </a:t>
            </a:r>
            <a:r>
              <a:rPr lang="en-US" b="0" dirty="0"/>
              <a:t>I2R TOA </a:t>
            </a:r>
            <a:r>
              <a:rPr lang="en-US" b="0" dirty="0" smtClean="0"/>
              <a:t>Type = 1, and the RSTA can respond with both fields also set to 1.</a:t>
            </a:r>
          </a:p>
          <a:p>
            <a:r>
              <a:rPr lang="en-US" b="0" dirty="0" smtClean="0"/>
              <a:t>This trigger PSTOA feedback type in both directions (assuming R2I LMR is negotiated).</a:t>
            </a:r>
          </a:p>
          <a:p>
            <a:r>
              <a:rPr lang="en-US" b="0" dirty="0"/>
              <a:t>P</a:t>
            </a:r>
            <a:r>
              <a:rPr lang="en-US" b="0" dirty="0" smtClean="0"/>
              <a:t>ropose to in this corner case we can require that both PSTOA and TOA is fed back.</a:t>
            </a:r>
            <a:r>
              <a:rPr lang="en-US" b="0" dirty="0"/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Thus, we have a way to negotiate combined PSTOA and TOA feedback without having to add a bit.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we can add a byte to the Ranging Parameters Field.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 we can use a reserved bit in the Non-TB specific subelement.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15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 TOA+PSTOA Feedback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27741" y="2852936"/>
            <a:ext cx="7088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Do we want to mandate TOA+PSTOA Feedback when secure LTFs are used?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9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</a:t>
            </a:r>
            <a:r>
              <a:rPr lang="en-US" dirty="0" smtClean="0"/>
              <a:t>adding mechanism to negotiate and feed back both TOA and PSTOA?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8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do you prefer?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 1: </a:t>
            </a:r>
            <a:r>
              <a:rPr lang="en-US" dirty="0"/>
              <a:t>Using R2I TOA Type and I2R TOA Type = </a:t>
            </a:r>
            <a:r>
              <a:rPr lang="en-US" dirty="0" smtClean="0"/>
              <a:t>1</a:t>
            </a:r>
            <a:r>
              <a:rPr lang="en-US" dirty="0"/>
              <a:t> </a:t>
            </a:r>
            <a:r>
              <a:rPr lang="en-US" dirty="0" smtClean="0"/>
              <a:t>to signal feeding back both TOA and PSTOA</a:t>
            </a:r>
          </a:p>
          <a:p>
            <a:pPr marL="0" indent="0">
              <a:buNone/>
            </a:pPr>
            <a:r>
              <a:rPr lang="en-US" dirty="0" smtClean="0"/>
              <a:t>Opt 2: Adding a byte to the Ranging Parameters field and using a bit there for negotiation of feeding back both TOA and PSTOA</a:t>
            </a:r>
          </a:p>
          <a:p>
            <a:pPr marL="0" indent="0">
              <a:buNone/>
            </a:pPr>
            <a:r>
              <a:rPr lang="en-US" dirty="0" smtClean="0"/>
              <a:t>Opt 3: Neither</a:t>
            </a:r>
          </a:p>
          <a:p>
            <a:pPr marL="0" indent="0">
              <a:buNone/>
            </a:pPr>
            <a:r>
              <a:rPr lang="en-US" dirty="0" smtClean="0"/>
              <a:t>Opt 4: Abstain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43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</a:t>
            </a:r>
            <a:r>
              <a:rPr lang="en-US" dirty="0" smtClean="0"/>
              <a:t>mandating feeding back both TOA and PSTOA when secure LTFs are used?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91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40786" y="6504741"/>
            <a:ext cx="3960440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/>
              <a:t>Erik Lindskog, Samsung </a:t>
            </a:r>
            <a:endParaRPr lang="en-GB" altLang="en-US" dirty="0"/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Slide </a:t>
            </a:r>
            <a:fld id="{180A7CBB-D779-47FF-8121-3D1EAC5BC8A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31840" y="2780928"/>
            <a:ext cx="3292773" cy="72008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187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612741" y="2996952"/>
            <a:ext cx="5994718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Feedback Protected PHY Security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65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of PHY attacks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dirty="0" smtClean="0"/>
              <a:t>We have repetition of LTFs to enable attack on encrypted LTFs.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Relies on the peer modem to detect the attack</a:t>
            </a:r>
            <a:endParaRPr lang="en-US" dirty="0" smtClean="0"/>
          </a:p>
          <a:p>
            <a:r>
              <a:rPr lang="en-US" dirty="0" smtClean="0"/>
              <a:t>Consider channel metric feedback to detect PHY attacks</a:t>
            </a:r>
          </a:p>
          <a:p>
            <a:pPr lvl="1"/>
            <a:r>
              <a:rPr lang="en-US" dirty="0" smtClean="0"/>
              <a:t>Utilize reciprocity of channel</a:t>
            </a:r>
          </a:p>
          <a:p>
            <a:pPr lvl="1"/>
            <a:r>
              <a:rPr lang="en-US" dirty="0" smtClean="0"/>
              <a:t>Feed back a metric of the channel estimate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hole channel estimate, or e.g.</a:t>
            </a:r>
          </a:p>
          <a:p>
            <a:pPr lvl="2"/>
            <a:r>
              <a:rPr lang="en-US" dirty="0" smtClean="0"/>
              <a:t>Average delay in the channel, i.e. the PS-TOA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Enables the originating modem to detect the attack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5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8467" y="881600"/>
            <a:ext cx="7772400" cy="870992"/>
          </a:xfrm>
        </p:spPr>
        <p:txBody>
          <a:bodyPr/>
          <a:lstStyle/>
          <a:p>
            <a:r>
              <a:rPr lang="en-US" dirty="0" smtClean="0"/>
              <a:t>Attack Scenario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95912"/>
            <a:ext cx="1941984" cy="12903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597992" cy="9361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272232"/>
            <a:ext cx="872277" cy="826964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endCxn id="12" idx="1"/>
          </p:cNvCxnSpPr>
          <p:nvPr/>
        </p:nvCxnSpPr>
        <p:spPr bwMode="auto">
          <a:xfrm>
            <a:off x="2051720" y="3495912"/>
            <a:ext cx="4248472" cy="6451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2051720" y="3803647"/>
            <a:ext cx="4176464" cy="6334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7952" y="4437112"/>
            <a:ext cx="2664296" cy="1677072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 bwMode="auto">
          <a:xfrm flipV="1">
            <a:off x="2051720" y="2636912"/>
            <a:ext cx="4824536" cy="462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endCxn id="12" idx="0"/>
          </p:cNvCxnSpPr>
          <p:nvPr/>
        </p:nvCxnSpPr>
        <p:spPr bwMode="auto">
          <a:xfrm>
            <a:off x="7271184" y="3199882"/>
            <a:ext cx="0" cy="296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212732" y="3223719"/>
            <a:ext cx="3419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Unlikely that the channels are the same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2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352928" cy="74830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PS-TOA Feedback PHY Attack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3079310" y="1956481"/>
            <a:ext cx="18370" cy="2552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5698971" y="1909070"/>
            <a:ext cx="0" cy="260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3088680" y="2038420"/>
            <a:ext cx="2610292" cy="2418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2818651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2947" y="155679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97681" y="2602518"/>
            <a:ext cx="2601290" cy="2476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540861" y="2097483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 t2 and tp2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83689" y="2699252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 t4 and tp4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097681" y="3290556"/>
            <a:ext cx="2601290" cy="2526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H="1">
            <a:off x="3070677" y="3983606"/>
            <a:ext cx="2634177" cy="24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3522951" y="3083828"/>
            <a:ext cx="175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Feedback t2 and tp2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31953" y="3747189"/>
            <a:ext cx="1678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Feedback t4 and tp4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783689" y="3399518"/>
            <a:ext cx="2388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Compare tp2-t2 with tp4-t4!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3309" y="1807561"/>
            <a:ext cx="790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I2R NDP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44593" y="2414828"/>
            <a:ext cx="790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R2I NDP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9552" y="4068262"/>
            <a:ext cx="2366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Compare tp2-t2 with tp4-t4!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2180" y="4663690"/>
            <a:ext cx="6789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Forces attacker to attack both links or shift the entire channel estimate. 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1566377" y="5180673"/>
            <a:ext cx="5923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Probably hard to do without triggering detection of the attack!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43640" y="5730398"/>
            <a:ext cx="389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Can be combined with LTF encryption!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4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23728" y="2780928"/>
            <a:ext cx="48065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Combination with LTF encryption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832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attacks when the LTFs are encrypted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03984"/>
          </a:xfrm>
        </p:spPr>
        <p:txBody>
          <a:bodyPr/>
          <a:lstStyle/>
          <a:p>
            <a:r>
              <a:rPr lang="en-US" b="0" dirty="0" smtClean="0"/>
              <a:t>When the LTFs are encrypted, attacks may not be possible with perfect LTF replica</a:t>
            </a:r>
          </a:p>
          <a:p>
            <a:pPr lvl="1"/>
            <a:r>
              <a:rPr lang="en-US" dirty="0" smtClean="0"/>
              <a:t>Possibly only some of the tones are estimated correctly</a:t>
            </a:r>
          </a:p>
          <a:p>
            <a:pPr lvl="1"/>
            <a:r>
              <a:rPr lang="en-US" dirty="0" smtClean="0"/>
              <a:t>The attack may only be partial in the time domain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Causes unintended distortions of the channel raising the probability of detection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99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844849" y="3068960"/>
            <a:ext cx="401584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Proposed draft changes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5551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draft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Add optional fields in LMR frame to feedback TOA and PSTOA at the same time.</a:t>
            </a:r>
          </a:p>
          <a:p>
            <a:r>
              <a:rPr lang="en-US" b="0" dirty="0" smtClean="0"/>
              <a:t>Add mechanism to negotiate TOA+PSTOA feedback.</a:t>
            </a:r>
          </a:p>
          <a:p>
            <a:r>
              <a:rPr lang="en-US" b="0" dirty="0" smtClean="0"/>
              <a:t>Possibly mandate TOA+PSTOA feedback when secure LTFs are negotiated.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Erik Lindskog, Samsung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4237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212449</TotalTime>
  <Words>635</Words>
  <Application>Microsoft Office PowerPoint</Application>
  <PresentationFormat>On-screen Show (4:3)</PresentationFormat>
  <Paragraphs>138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Gothic</vt:lpstr>
      <vt:lpstr>Arial</vt:lpstr>
      <vt:lpstr>Times New Roman</vt:lpstr>
      <vt:lpstr>ACcord-Submission</vt:lpstr>
      <vt:lpstr>Document</vt:lpstr>
      <vt:lpstr>Ranging PHY Security</vt:lpstr>
      <vt:lpstr>PowerPoint Presentation</vt:lpstr>
      <vt:lpstr>Detection of PHY attacks</vt:lpstr>
      <vt:lpstr>Attack Scenario</vt:lpstr>
      <vt:lpstr>PS-TOA Feedback PHY Attack Detection</vt:lpstr>
      <vt:lpstr>PowerPoint Presentation</vt:lpstr>
      <vt:lpstr>PHY attacks when the LTFs are encrypted</vt:lpstr>
      <vt:lpstr>PowerPoint Presentation</vt:lpstr>
      <vt:lpstr>Proposed draft changes</vt:lpstr>
      <vt:lpstr>Addition of PSTOA field in LMR frame</vt:lpstr>
      <vt:lpstr>Negotiation of TOA+_PSTOA Feedback</vt:lpstr>
      <vt:lpstr>Mandate TOA+PSTOA Feedback</vt:lpstr>
      <vt:lpstr>Straw Poll 1</vt:lpstr>
      <vt:lpstr>Straw Poll 2</vt:lpstr>
      <vt:lpstr>Straw Poll 3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FTM Timestamp Optimization</dc:title>
  <dc:subject>Optimization of Wi-Fi FTM timestamp reporting.</dc:subject>
  <dc:creator>Erik Lindskog, Samsung</dc:creator>
  <cp:keywords/>
  <cp:lastModifiedBy>Erik Lindskog</cp:lastModifiedBy>
  <cp:revision>1870</cp:revision>
  <cp:lastPrinted>2019-02-07T19:32:22Z</cp:lastPrinted>
  <dcterms:created xsi:type="dcterms:W3CDTF">2009-11-13T19:11:16Z</dcterms:created>
  <dcterms:modified xsi:type="dcterms:W3CDTF">2021-01-06T17:51:23Z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0b7e9515-6d8a-4695-953d-65cf463980f9</vt:lpwstr>
  </property>
  <property fmtid="{D5CDD505-2E9C-101B-9397-08002B2CF9AE}" pid="4" name="CTP_TimeStamp">
    <vt:lpwstr>2016-10-11 04:54:41Z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  <property fmtid="{D5CDD505-2E9C-101B-9397-08002B2CF9AE}" pid="9" name="NSCPROP_SA">
    <vt:lpwstr>C:\Users\e.lindskog\AppData\Local\Microsoft\Windows\INetCache\Content.Outlook\LIZA4BMM\20180507_R0_Qualcomm_LMR_Reporting_Formats_for_Passive_Location_obs modified by Ali (003).pptx</vt:lpwstr>
  </property>
</Properties>
</file>