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4"/>
  </p:sldMasterIdLst>
  <p:notesMasterIdLst>
    <p:notesMasterId r:id="rId15"/>
  </p:notesMasterIdLst>
  <p:handoutMasterIdLst>
    <p:handoutMasterId r:id="rId16"/>
  </p:handoutMasterIdLst>
  <p:sldIdLst>
    <p:sldId id="896" r:id="rId5"/>
    <p:sldId id="1332" r:id="rId6"/>
    <p:sldId id="1331" r:id="rId7"/>
    <p:sldId id="1337" r:id="rId8"/>
    <p:sldId id="1356" r:id="rId9"/>
    <p:sldId id="1357" r:id="rId10"/>
    <p:sldId id="1349" r:id="rId11"/>
    <p:sldId id="1345" r:id="rId12"/>
    <p:sldId id="1354" r:id="rId13"/>
    <p:sldId id="1355"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9" autoAdjust="0"/>
    <p:restoredTop sz="94737" autoAdjust="0"/>
  </p:normalViewPr>
  <p:slideViewPr>
    <p:cSldViewPr>
      <p:cViewPr varScale="1">
        <p:scale>
          <a:sx n="111" d="100"/>
          <a:sy n="111" d="100"/>
        </p:scale>
        <p:origin x="784" y="6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 Yang" userId="22c9f923-3b96-4280-92a1-bec5296842d7" providerId="ADAL" clId="{252BB4C3-F846-4A23-B274-F1D77A623728}"/>
    <pc:docChg chg="modMainMaster">
      <pc:chgData name="Lin Yang" userId="22c9f923-3b96-4280-92a1-bec5296842d7" providerId="ADAL" clId="{252BB4C3-F846-4A23-B274-F1D77A623728}" dt="2020-12-15T00:14:15.076" v="1" actId="20577"/>
      <pc:docMkLst>
        <pc:docMk/>
      </pc:docMkLst>
      <pc:sldMasterChg chg="modSp">
        <pc:chgData name="Lin Yang" userId="22c9f923-3b96-4280-92a1-bec5296842d7" providerId="ADAL" clId="{252BB4C3-F846-4A23-B274-F1D77A623728}" dt="2020-12-15T00:14:15.076" v="1" actId="20577"/>
        <pc:sldMasterMkLst>
          <pc:docMk/>
          <pc:sldMasterMk cId="0" sldId="2147483648"/>
        </pc:sldMasterMkLst>
        <pc:spChg chg="mod">
          <ac:chgData name="Lin Yang" userId="22c9f923-3b96-4280-92a1-bec5296842d7" providerId="ADAL" clId="{252BB4C3-F846-4A23-B274-F1D77A623728}" dt="2020-12-15T00:14:15.076" v="1"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12/14/2020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a:t>December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December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Lin Yang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51547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December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Lin Yang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802.11-20/1954r3</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11560" y="692696"/>
            <a:ext cx="7772400" cy="1066800"/>
          </a:xfrm>
          <a:noFill/>
        </p:spPr>
        <p:txBody>
          <a:bodyPr/>
          <a:lstStyle/>
          <a:p>
            <a:r>
              <a:rPr lang="en-GB" altLang="en-US" dirty="0"/>
              <a:t>11be Spectral Flatness Requirements</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xfrm>
            <a:off x="684213" y="2006391"/>
            <a:ext cx="7772400" cy="4114800"/>
          </a:xfrm>
          <a:noFill/>
        </p:spPr>
        <p:txBody>
          <a:bodyPr/>
          <a:lstStyle/>
          <a:p>
            <a:pPr algn="ctr">
              <a:buFontTx/>
              <a:buNone/>
            </a:pPr>
            <a:r>
              <a:rPr lang="en-GB" altLang="en-US" sz="1500" dirty="0"/>
              <a:t>Date:</a:t>
            </a:r>
            <a:r>
              <a:rPr lang="en-GB" altLang="en-US" sz="1500" b="0" dirty="0"/>
              <a:t> 2020-12-10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dirty="0"/>
              <a:t>Lin Yang (Qualcomm)</a:t>
            </a:r>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a:xfrm>
            <a:off x="696913" y="332601"/>
            <a:ext cx="1224694" cy="276999"/>
          </a:xfrm>
        </p:spPr>
        <p:txBody>
          <a:bodyPr/>
          <a:lstStyle/>
          <a:p>
            <a:pPr>
              <a:defRPr/>
            </a:pPr>
            <a:r>
              <a:rPr lang="en-US" altLang="en-US"/>
              <a:t>December 2020</a:t>
            </a:r>
            <a:endParaRPr lang="en-GB" altLang="en-US" dirty="0"/>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3320650212"/>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Lin Yang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0" y="692696"/>
            <a:ext cx="9144000" cy="576064"/>
          </a:xfrm>
        </p:spPr>
        <p:txBody>
          <a:bodyPr/>
          <a:lstStyle/>
          <a:p>
            <a:r>
              <a:rPr lang="en-US" sz="2400" dirty="0"/>
              <a:t>SP #3</a:t>
            </a:r>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3" name="Rectangle 2">
            <a:extLst>
              <a:ext uri="{FF2B5EF4-FFF2-40B4-BE49-F238E27FC236}">
                <a16:creationId xmlns:a16="http://schemas.microsoft.com/office/drawing/2014/main" id="{3EF351D6-EE79-4C3C-91AE-B2F50DBD7EE5}"/>
              </a:ext>
            </a:extLst>
          </p:cNvPr>
          <p:cNvSpPr/>
          <p:nvPr/>
        </p:nvSpPr>
        <p:spPr>
          <a:xfrm>
            <a:off x="395537" y="1484784"/>
            <a:ext cx="8208911" cy="338554"/>
          </a:xfrm>
          <a:prstGeom prst="rect">
            <a:avLst/>
          </a:prstGeom>
        </p:spPr>
        <p:txBody>
          <a:bodyPr wrap="square">
            <a:spAutoFit/>
          </a:bodyPr>
          <a:lstStyle/>
          <a:p>
            <a:r>
              <a:rPr lang="en-US" sz="1600" dirty="0"/>
              <a:t>Do you support the non-HT DUP spectral flatness requirements as defined in the following table? </a:t>
            </a:r>
          </a:p>
        </p:txBody>
      </p:sp>
      <p:sp>
        <p:nvSpPr>
          <p:cNvPr id="8" name="TextBox 7">
            <a:extLst>
              <a:ext uri="{FF2B5EF4-FFF2-40B4-BE49-F238E27FC236}">
                <a16:creationId xmlns:a16="http://schemas.microsoft.com/office/drawing/2014/main" id="{D5F69299-4BE7-42E8-84A7-1E9A0054E59C}"/>
              </a:ext>
            </a:extLst>
          </p:cNvPr>
          <p:cNvSpPr txBox="1"/>
          <p:nvPr/>
        </p:nvSpPr>
        <p:spPr>
          <a:xfrm>
            <a:off x="899592" y="5703639"/>
            <a:ext cx="4896544" cy="646331"/>
          </a:xfrm>
          <a:prstGeom prst="rect">
            <a:avLst/>
          </a:prstGeom>
          <a:noFill/>
        </p:spPr>
        <p:txBody>
          <a:bodyPr wrap="square" rtlCol="0">
            <a:spAutoFit/>
          </a:bodyPr>
          <a:lstStyle/>
          <a:p>
            <a:r>
              <a:rPr lang="en-US" dirty="0"/>
              <a:t>Y</a:t>
            </a:r>
          </a:p>
          <a:p>
            <a:r>
              <a:rPr lang="en-US" dirty="0"/>
              <a:t>N</a:t>
            </a:r>
          </a:p>
          <a:p>
            <a:r>
              <a:rPr lang="en-US" dirty="0"/>
              <a:t>A</a:t>
            </a:r>
          </a:p>
        </p:txBody>
      </p:sp>
      <p:graphicFrame>
        <p:nvGraphicFramePr>
          <p:cNvPr id="9" name="Table 8">
            <a:extLst>
              <a:ext uri="{FF2B5EF4-FFF2-40B4-BE49-F238E27FC236}">
                <a16:creationId xmlns:a16="http://schemas.microsoft.com/office/drawing/2014/main" id="{C55F1991-DDBF-4214-A83A-A03378DE0CD7}"/>
              </a:ext>
            </a:extLst>
          </p:cNvPr>
          <p:cNvGraphicFramePr>
            <a:graphicFrameLocks noGrp="1"/>
          </p:cNvGraphicFramePr>
          <p:nvPr>
            <p:extLst>
              <p:ext uri="{D42A27DB-BD31-4B8C-83A1-F6EECF244321}">
                <p14:modId xmlns:p14="http://schemas.microsoft.com/office/powerpoint/2010/main" val="532867149"/>
              </p:ext>
            </p:extLst>
          </p:nvPr>
        </p:nvGraphicFramePr>
        <p:xfrm>
          <a:off x="35496" y="1989138"/>
          <a:ext cx="9001000" cy="3189661"/>
        </p:xfrm>
        <a:graphic>
          <a:graphicData uri="http://schemas.openxmlformats.org/drawingml/2006/table">
            <a:tbl>
              <a:tblPr/>
              <a:tblGrid>
                <a:gridCol w="648072">
                  <a:extLst>
                    <a:ext uri="{9D8B030D-6E8A-4147-A177-3AD203B41FA5}">
                      <a16:colId xmlns:a16="http://schemas.microsoft.com/office/drawing/2014/main" val="1794859240"/>
                    </a:ext>
                  </a:extLst>
                </a:gridCol>
                <a:gridCol w="1725887">
                  <a:extLst>
                    <a:ext uri="{9D8B030D-6E8A-4147-A177-3AD203B41FA5}">
                      <a16:colId xmlns:a16="http://schemas.microsoft.com/office/drawing/2014/main" val="1228271828"/>
                    </a:ext>
                  </a:extLst>
                </a:gridCol>
                <a:gridCol w="1874513">
                  <a:extLst>
                    <a:ext uri="{9D8B030D-6E8A-4147-A177-3AD203B41FA5}">
                      <a16:colId xmlns:a16="http://schemas.microsoft.com/office/drawing/2014/main" val="2786855741"/>
                    </a:ext>
                  </a:extLst>
                </a:gridCol>
                <a:gridCol w="2376264">
                  <a:extLst>
                    <a:ext uri="{9D8B030D-6E8A-4147-A177-3AD203B41FA5}">
                      <a16:colId xmlns:a16="http://schemas.microsoft.com/office/drawing/2014/main" val="724931741"/>
                    </a:ext>
                  </a:extLst>
                </a:gridCol>
                <a:gridCol w="1224136">
                  <a:extLst>
                    <a:ext uri="{9D8B030D-6E8A-4147-A177-3AD203B41FA5}">
                      <a16:colId xmlns:a16="http://schemas.microsoft.com/office/drawing/2014/main" val="4275906529"/>
                    </a:ext>
                  </a:extLst>
                </a:gridCol>
                <a:gridCol w="1152128">
                  <a:extLst>
                    <a:ext uri="{9D8B030D-6E8A-4147-A177-3AD203B41FA5}">
                      <a16:colId xmlns:a16="http://schemas.microsoft.com/office/drawing/2014/main" val="290812698"/>
                    </a:ext>
                  </a:extLst>
                </a:gridCol>
              </a:tblGrid>
              <a:tr h="220961">
                <a:tc gridSpan="5">
                  <a:txBody>
                    <a:bodyPr/>
                    <a:lstStyle/>
                    <a:p>
                      <a:pPr marL="0" marR="0" lvl="0" indent="0" algn="ctr"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lang="en-US" sz="1200" b="1" dirty="0">
                          <a:solidFill>
                            <a:srgbClr val="000000"/>
                          </a:solidFill>
                          <a:effectLst/>
                          <a:latin typeface="Arial" panose="020B0604020202020204" pitchFamily="34" charset="0"/>
                          <a:ea typeface="DengXian"/>
                          <a:cs typeface="Times New Roman" panose="02020603050405020304" pitchFamily="18" charset="0"/>
                        </a:rPr>
                        <a:t>Maximum transmit spectral flatness deviations</a:t>
                      </a: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auto" latinLnBrk="0" hangingPunct="1">
                        <a:lnSpc>
                          <a:spcPts val="1200"/>
                        </a:lnSpc>
                        <a:spcBef>
                          <a:spcPts val="0"/>
                        </a:spcBef>
                        <a:spcAft>
                          <a:spcPts val="0"/>
                        </a:spcAft>
                        <a:buClrTx/>
                        <a:buSzTx/>
                        <a:buFont typeface="Arial" panose="020B0604020202020204" pitchFamily="34" charset="0"/>
                        <a:buNone/>
                        <a:tabLst/>
                        <a:defRPr/>
                      </a:pPr>
                      <a:endParaRPr lang="en-US" sz="1200" b="1" dirty="0">
                        <a:solidFill>
                          <a:srgbClr val="000000"/>
                        </a:solidFill>
                        <a:effectLst/>
                        <a:latin typeface="Arial" panose="020B0604020202020204" pitchFamily="34" charset="0"/>
                        <a:ea typeface="DengXian"/>
                        <a:cs typeface="Times New Roman" panose="02020603050405020304" pitchFamily="18" charset="0"/>
                      </a:endParaRP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3642879"/>
                  </a:ext>
                </a:extLst>
              </a:tr>
              <a:tr h="243739">
                <a:tc row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Non-HT duplicate</a:t>
                      </a:r>
                    </a:p>
                    <a:p>
                      <a:endParaRPr lang="en-US" dirty="0"/>
                    </a:p>
                  </a:txBody>
                  <a:tcPr marL="76200" marR="76200" marT="101600" marB="635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Bandwidth of transmission (MHz)</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Averaging subcarrier indices (inclusive)</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a:effectLst/>
                          <a:latin typeface="Times New Roman" panose="02020603050405020304" pitchFamily="18" charset="0"/>
                          <a:ea typeface="Malgun Gothic" panose="020B0503020000020004" pitchFamily="34" charset="-127"/>
                        </a:rPr>
                        <a:t>Tested subcarrier indices (inclusive)</a:t>
                      </a:r>
                      <a:endParaRPr lang="en-US" sz="8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Maximum deviation (dB) (Full BW)</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effectLst/>
                          <a:latin typeface="Times New Roman" panose="02020603050405020304" pitchFamily="18" charset="0"/>
                          <a:ea typeface="Malgun Gothic" panose="020B0503020000020004" pitchFamily="34" charset="-127"/>
                        </a:rPr>
                        <a:t>Maximum deviation (dB) (Punctured)</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2764085"/>
                  </a:ext>
                </a:extLst>
              </a:tr>
              <a:tr h="164449">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a:effectLst/>
                          <a:latin typeface="Times New Roman" panose="02020603050405020304" pitchFamily="18" charset="0"/>
                          <a:ea typeface="Malgun Gothic" panose="020B0503020000020004" pitchFamily="34" charset="-127"/>
                        </a:rPr>
                        <a:t>40</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-42 to -33, -31 to -6, +6 to +31, and +33 to +42</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a:effectLst/>
                          <a:latin typeface="Times New Roman" panose="02020603050405020304" pitchFamily="18" charset="0"/>
                          <a:ea typeface="Malgun Gothic" panose="020B0503020000020004" pitchFamily="34" charset="-127"/>
                        </a:rPr>
                        <a:t>-42 to -33, -31 to -6, +6 to +31, and +33 to +42</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Times New Roman" panose="02020603050405020304" pitchFamily="18" charset="0"/>
                          <a:ea typeface="Malgun Gothic" panose="020B0503020000020004" pitchFamily="34" charset="-127"/>
                        </a:rPr>
                        <a:t>N/A</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7194383"/>
                  </a:ext>
                </a:extLst>
              </a:tr>
              <a:tr h="121869">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-58 to -43 and +43 to +58</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4137395"/>
                  </a:ext>
                </a:extLst>
              </a:tr>
              <a:tr h="243739">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a:effectLst/>
                          <a:latin typeface="Times New Roman" panose="02020603050405020304" pitchFamily="18" charset="0"/>
                          <a:ea typeface="Malgun Gothic" panose="020B0503020000020004" pitchFamily="34" charset="-127"/>
                        </a:rPr>
                        <a:t>80</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-84 to -70, -58 to -33, -31 to -6, +6 to +31, +33 to +58, +70 to +84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-84 to -70, -58 to -33, -31 to -6, +6 to +31, +33 to +58, +70 to +84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1324236"/>
                  </a:ext>
                </a:extLst>
              </a:tr>
              <a:tr h="121869">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-122 to -97, -95 to -85 and +85 to 95, +97 to +122</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0356105"/>
                  </a:ext>
                </a:extLst>
              </a:tr>
              <a:tr h="365608">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160</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-172 to -161, -159 to -134, -122 to -97, -95 to -70, -58 to -44, +44 to +58, +70 to +95, +97 to +122, +134 to +159, +161 to +172</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-172 to -161, -159 to -134, -122 to -97, -95 to -70, -58 to -44, +44 to +58, +70 to +95, +97 to +122, +134 to +159, +161 to +172</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0293176"/>
                  </a:ext>
                </a:extLst>
              </a:tr>
              <a:tr h="365608">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-250 to -225, -223 to -198, -186 to -173, -43 to -33, -31 to -6, +6 to +31, +33 to +43, +173 to +186, +198  to +223, +225 to +250</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+4/-6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6745681"/>
                  </a:ext>
                </a:extLst>
              </a:tr>
              <a:tr h="485470">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lnSpc>
                          <a:spcPts val="1000"/>
                        </a:lnSpc>
                        <a:spcBef>
                          <a:spcPts val="0"/>
                        </a:spcBef>
                        <a:spcAft>
                          <a:spcPts val="0"/>
                        </a:spcAft>
                      </a:pP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320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u="none" dirty="0">
                          <a:solidFill>
                            <a:srgbClr val="FF0000"/>
                          </a:solidFill>
                          <a:effectLst/>
                          <a:latin typeface="Times New Roman" panose="02020603050405020304" pitchFamily="18" charset="0"/>
                          <a:ea typeface="Malgun Gothic" panose="020B0503020000020004" pitchFamily="34" charset="-127"/>
                        </a:rPr>
                        <a:t>-348 </a:t>
                      </a:r>
                      <a:r>
                        <a:rPr lang="en-GB" sz="800" u="none" dirty="0">
                          <a:solidFill>
                            <a:schemeClr val="tx1"/>
                          </a:solidFill>
                          <a:effectLst/>
                          <a:latin typeface="Times New Roman" panose="02020603050405020304" pitchFamily="18" charset="0"/>
                          <a:ea typeface="Malgun Gothic" panose="020B0503020000020004" pitchFamily="34" charset="-127"/>
                        </a:rPr>
                        <a:t>to -326, -314 to -300, -212 to -198, -186 to  -161, -159 to -134, -122 to -97, -95 to </a:t>
                      </a:r>
                      <a:r>
                        <a:rPr lang="en-GB" sz="800" u="none" dirty="0">
                          <a:solidFill>
                            <a:srgbClr val="FF0000"/>
                          </a:solidFill>
                          <a:effectLst/>
                          <a:latin typeface="Times New Roman" panose="02020603050405020304" pitchFamily="18" charset="0"/>
                          <a:ea typeface="Malgun Gothic" panose="020B0503020000020004" pitchFamily="34" charset="-127"/>
                        </a:rPr>
                        <a:t>-84</a:t>
                      </a:r>
                      <a:r>
                        <a:rPr lang="en-GB" sz="800" u="none" dirty="0">
                          <a:solidFill>
                            <a:schemeClr val="tx1"/>
                          </a:solidFill>
                          <a:effectLst/>
                          <a:latin typeface="Times New Roman" panose="02020603050405020304" pitchFamily="18" charset="0"/>
                          <a:ea typeface="Malgun Gothic" panose="020B0503020000020004" pitchFamily="34" charset="-127"/>
                        </a:rPr>
                        <a:t>,</a:t>
                      </a:r>
                      <a:r>
                        <a:rPr lang="en-GB" sz="800" u="none" dirty="0">
                          <a:solidFill>
                            <a:srgbClr val="00B0F0"/>
                          </a:solidFill>
                          <a:effectLst/>
                          <a:latin typeface="Times New Roman" panose="02020603050405020304" pitchFamily="18" charset="0"/>
                          <a:ea typeface="Malgun Gothic" panose="020B0503020000020004" pitchFamily="34" charset="-127"/>
                        </a:rPr>
                        <a:t> </a:t>
                      </a:r>
                      <a:r>
                        <a:rPr lang="en-GB" sz="800" u="none" dirty="0">
                          <a:solidFill>
                            <a:srgbClr val="FF3300"/>
                          </a:solidFill>
                          <a:effectLst/>
                          <a:latin typeface="Times New Roman" panose="02020603050405020304" pitchFamily="18" charset="0"/>
                          <a:ea typeface="Malgun Gothic" panose="020B0503020000020004" pitchFamily="34" charset="-127"/>
                        </a:rPr>
                        <a:t>+84 </a:t>
                      </a:r>
                      <a:r>
                        <a:rPr lang="en-GB" sz="800" u="none" dirty="0">
                          <a:solidFill>
                            <a:schemeClr val="tx1"/>
                          </a:solidFill>
                          <a:effectLst/>
                          <a:latin typeface="Times New Roman" panose="02020603050405020304" pitchFamily="18" charset="0"/>
                          <a:ea typeface="Malgun Gothic" panose="020B0503020000020004" pitchFamily="34" charset="-127"/>
                        </a:rPr>
                        <a:t>to +95, +97 to +122, +134 to +159, +161 to +186, +198 to +212, +300 to +314, +326 to </a:t>
                      </a:r>
                      <a:r>
                        <a:rPr lang="en-GB" sz="800" u="none" dirty="0">
                          <a:solidFill>
                            <a:srgbClr val="FF0000"/>
                          </a:solidFill>
                          <a:effectLst/>
                          <a:latin typeface="Times New Roman" panose="02020603050405020304" pitchFamily="18" charset="0"/>
                          <a:ea typeface="Malgun Gothic" panose="020B0503020000020004" pitchFamily="34" charset="-127"/>
                        </a:rPr>
                        <a:t>+</a:t>
                      </a:r>
                      <a:r>
                        <a:rPr lang="en-US" sz="800" u="none" dirty="0">
                          <a:solidFill>
                            <a:srgbClr val="FF0000"/>
                          </a:solidFill>
                          <a:effectLst/>
                          <a:latin typeface="Times New Roman" panose="02020603050405020304" pitchFamily="18" charset="0"/>
                          <a:ea typeface="Malgun Gothic" panose="020B0503020000020004" pitchFamily="34" charset="-127"/>
                        </a:rPr>
                        <a:t>348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rgbClr val="FF0000"/>
                          </a:solidFill>
                          <a:effectLst/>
                          <a:latin typeface="Times New Roman" panose="02020603050405020304" pitchFamily="18" charset="0"/>
                          <a:ea typeface="Malgun Gothic" panose="020B0503020000020004" pitchFamily="34" charset="-127"/>
                        </a:rPr>
                        <a:t>-348 </a:t>
                      </a:r>
                      <a:r>
                        <a:rPr lang="en-GB" sz="800" u="none" dirty="0">
                          <a:solidFill>
                            <a:schemeClr val="tx1"/>
                          </a:solidFill>
                          <a:effectLst/>
                          <a:latin typeface="Times New Roman" panose="02020603050405020304" pitchFamily="18" charset="0"/>
                          <a:ea typeface="Malgun Gothic" panose="020B0503020000020004" pitchFamily="34" charset="-127"/>
                        </a:rPr>
                        <a:t>to -326, -314 to -300, -212 to -198, -186 to  -161, -159 to -134, -122 to -97, -95 to </a:t>
                      </a:r>
                      <a:r>
                        <a:rPr lang="en-GB" sz="800" u="none" dirty="0">
                          <a:solidFill>
                            <a:srgbClr val="FF0000"/>
                          </a:solidFill>
                          <a:effectLst/>
                          <a:latin typeface="Times New Roman" panose="02020603050405020304" pitchFamily="18" charset="0"/>
                          <a:ea typeface="Malgun Gothic" panose="020B0503020000020004" pitchFamily="34" charset="-127"/>
                        </a:rPr>
                        <a:t>-84</a:t>
                      </a:r>
                      <a:r>
                        <a:rPr lang="en-GB" sz="800" u="none" dirty="0">
                          <a:solidFill>
                            <a:schemeClr val="tx1"/>
                          </a:solidFill>
                          <a:effectLst/>
                          <a:latin typeface="Times New Roman" panose="02020603050405020304" pitchFamily="18" charset="0"/>
                          <a:ea typeface="Malgun Gothic" panose="020B0503020000020004" pitchFamily="34" charset="-127"/>
                        </a:rPr>
                        <a:t>,</a:t>
                      </a:r>
                      <a:r>
                        <a:rPr lang="en-GB" sz="800" u="none" dirty="0">
                          <a:solidFill>
                            <a:srgbClr val="00B0F0"/>
                          </a:solidFill>
                          <a:effectLst/>
                          <a:latin typeface="Times New Roman" panose="02020603050405020304" pitchFamily="18" charset="0"/>
                          <a:ea typeface="Malgun Gothic" panose="020B0503020000020004" pitchFamily="34" charset="-127"/>
                        </a:rPr>
                        <a:t> </a:t>
                      </a:r>
                      <a:r>
                        <a:rPr lang="en-GB" sz="800" u="none" dirty="0">
                          <a:solidFill>
                            <a:srgbClr val="FF0000"/>
                          </a:solidFill>
                          <a:effectLst/>
                          <a:latin typeface="Times New Roman" panose="02020603050405020304" pitchFamily="18" charset="0"/>
                          <a:ea typeface="Malgun Gothic" panose="020B0503020000020004" pitchFamily="34" charset="-127"/>
                        </a:rPr>
                        <a:t>+84 </a:t>
                      </a:r>
                      <a:r>
                        <a:rPr lang="en-GB" sz="800" u="none" dirty="0">
                          <a:solidFill>
                            <a:schemeClr val="tx1"/>
                          </a:solidFill>
                          <a:effectLst/>
                          <a:latin typeface="Times New Roman" panose="02020603050405020304" pitchFamily="18" charset="0"/>
                          <a:ea typeface="Malgun Gothic" panose="020B0503020000020004" pitchFamily="34" charset="-127"/>
                        </a:rPr>
                        <a:t>to +95, +97 to +122, +134 to +159, +161 to +186, +198 to +212, +300 to +314, +326 to </a:t>
                      </a:r>
                      <a:r>
                        <a:rPr lang="en-GB" sz="800" u="none" dirty="0">
                          <a:solidFill>
                            <a:srgbClr val="FF0000"/>
                          </a:solidFill>
                          <a:effectLst/>
                          <a:latin typeface="Times New Roman" panose="02020603050405020304" pitchFamily="18" charset="0"/>
                          <a:ea typeface="Malgun Gothic" panose="020B0503020000020004" pitchFamily="34" charset="-127"/>
                        </a:rPr>
                        <a:t>+</a:t>
                      </a:r>
                      <a:r>
                        <a:rPr lang="en-US" sz="800" u="none" dirty="0">
                          <a:solidFill>
                            <a:srgbClr val="FF0000"/>
                          </a:solidFill>
                          <a:effectLst/>
                          <a:latin typeface="Times New Roman" panose="02020603050405020304" pitchFamily="18" charset="0"/>
                          <a:ea typeface="Malgun Gothic" panose="020B0503020000020004" pitchFamily="34" charset="-127"/>
                        </a:rPr>
                        <a:t>348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9112929"/>
                  </a:ext>
                </a:extLst>
              </a:tr>
              <a:tr h="849572">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-506 to -481, -479 to -454, -442 to -417, -415 to -390,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-378 to -353, -351 to -349, -299 to -289, -287 to -262,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-250 to -225, -223 to -213, -83 to -70, -58  to -33, -31 to -6, +6 to +31, +33 to+58, +70 to +83, +213 to +223, +225 to +250, +262 to +287, +289 to +299, +349 to +351, +353 to +378, +390 to +415, +417 to +442, +454 to +479, +481 to +506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+4/-6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3012588"/>
                  </a:ext>
                </a:extLst>
              </a:tr>
            </a:tbl>
          </a:graphicData>
        </a:graphic>
      </p:graphicFrame>
    </p:spTree>
    <p:extLst>
      <p:ext uri="{BB962C8B-B14F-4D97-AF65-F5344CB8AC3E}">
        <p14:creationId xmlns:p14="http://schemas.microsoft.com/office/powerpoint/2010/main" val="570153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685800" y="685800"/>
            <a:ext cx="7772400" cy="870992"/>
          </a:xfrm>
        </p:spPr>
        <p:txBody>
          <a:bodyPr/>
          <a:lstStyle/>
          <a:p>
            <a:r>
              <a:rPr lang="en-US" dirty="0"/>
              <a:t>Introduction</a:t>
            </a:r>
          </a:p>
        </p:txBody>
      </p:sp>
      <p:sp>
        <p:nvSpPr>
          <p:cNvPr id="3" name="Content Placeholder 2">
            <a:extLst>
              <a:ext uri="{FF2B5EF4-FFF2-40B4-BE49-F238E27FC236}">
                <a16:creationId xmlns:a16="http://schemas.microsoft.com/office/drawing/2014/main" id="{620F8D24-E9B9-45A5-897F-146B6D705E48}"/>
              </a:ext>
            </a:extLst>
          </p:cNvPr>
          <p:cNvSpPr>
            <a:spLocks noGrp="1"/>
          </p:cNvSpPr>
          <p:nvPr>
            <p:ph idx="1"/>
          </p:nvPr>
        </p:nvSpPr>
        <p:spPr>
          <a:xfrm>
            <a:off x="684213" y="1632992"/>
            <a:ext cx="7772400" cy="4470946"/>
          </a:xfrm>
        </p:spPr>
        <p:txBody>
          <a:bodyPr/>
          <a:lstStyle/>
          <a:p>
            <a:r>
              <a:rPr lang="en-US" sz="2000" dirty="0"/>
              <a:t>In this presentation we will talk about the spectral flatness requirements for 11be transmissions, which is much complicated than legacy due to different tone plans in DUP mode and puncturing transmissions</a:t>
            </a:r>
          </a:p>
          <a:p>
            <a:pPr lvl="1"/>
            <a:endParaRPr lang="en-US" sz="1600" dirty="0"/>
          </a:p>
          <a:p>
            <a:r>
              <a:rPr lang="en-US" sz="2000" dirty="0"/>
              <a:t>We first look at the requirements for full BW non-OFDMA transmissions, then extend to DUP and puncturing cases</a:t>
            </a:r>
          </a:p>
          <a:p>
            <a:endParaRPr lang="en-US" sz="2000" dirty="0"/>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875390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685800" y="685800"/>
            <a:ext cx="7772400" cy="870992"/>
          </a:xfrm>
        </p:spPr>
        <p:txBody>
          <a:bodyPr/>
          <a:lstStyle/>
          <a:p>
            <a:r>
              <a:rPr lang="en-US" dirty="0"/>
              <a:t>High Level Thoughts on EHT Spectral Flatness Requirements</a:t>
            </a:r>
          </a:p>
        </p:txBody>
      </p:sp>
      <p:sp>
        <p:nvSpPr>
          <p:cNvPr id="3" name="Content Placeholder 2">
            <a:extLst>
              <a:ext uri="{FF2B5EF4-FFF2-40B4-BE49-F238E27FC236}">
                <a16:creationId xmlns:a16="http://schemas.microsoft.com/office/drawing/2014/main" id="{620F8D24-E9B9-45A5-897F-146B6D705E48}"/>
              </a:ext>
            </a:extLst>
          </p:cNvPr>
          <p:cNvSpPr>
            <a:spLocks noGrp="1"/>
          </p:cNvSpPr>
          <p:nvPr>
            <p:ph idx="1"/>
          </p:nvPr>
        </p:nvSpPr>
        <p:spPr>
          <a:xfrm>
            <a:off x="684213" y="1988840"/>
            <a:ext cx="7772400" cy="4115098"/>
          </a:xfrm>
        </p:spPr>
        <p:txBody>
          <a:bodyPr/>
          <a:lstStyle/>
          <a:p>
            <a:r>
              <a:rPr lang="en-US" sz="2000" dirty="0"/>
              <a:t>For full BW non-OFDMA transmission, propose to have same maximum deviation requirement as 11ax</a:t>
            </a:r>
          </a:p>
          <a:p>
            <a:pPr lvl="1"/>
            <a:r>
              <a:rPr lang="en-US" sz="1600" dirty="0"/>
              <a:t>+/-4dB for inner subcarriers (i.e. averaging subcarriers in spec)</a:t>
            </a:r>
          </a:p>
          <a:p>
            <a:pPr lvl="1"/>
            <a:r>
              <a:rPr lang="en-US" sz="1600" dirty="0"/>
              <a:t>+4/-6dB for edge subcarriers</a:t>
            </a:r>
          </a:p>
          <a:p>
            <a:endParaRPr lang="en-US" sz="2000" dirty="0"/>
          </a:p>
          <a:p>
            <a:r>
              <a:rPr lang="en-US" sz="2000" dirty="0"/>
              <a:t>Propose to have same spectral flatness requirements as 11ax for the full BW non-OFDMA 20/40/80MHz</a:t>
            </a:r>
          </a:p>
          <a:p>
            <a:endParaRPr lang="en-US" sz="2000" dirty="0"/>
          </a:p>
          <a:p>
            <a:r>
              <a:rPr lang="en-US" sz="2000" dirty="0"/>
              <a:t>Since 11be removes 80+80MHz mode, we need to update the requirement for 160MHz mode</a:t>
            </a:r>
          </a:p>
          <a:p>
            <a:pPr lvl="1"/>
            <a:r>
              <a:rPr lang="en-US" sz="1600" dirty="0"/>
              <a:t>The 11ac/11ax spectral flatness assumed 80+80 thus the relaxed flatness at the middle of 160</a:t>
            </a:r>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258612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685800" y="613792"/>
            <a:ext cx="7772400" cy="870992"/>
          </a:xfrm>
        </p:spPr>
        <p:txBody>
          <a:bodyPr/>
          <a:lstStyle/>
          <a:p>
            <a:r>
              <a:rPr lang="en-US" sz="2800" dirty="0"/>
              <a:t>Discussion on Flatness Requirements for EHT DUP, Puncturing, and OFDMA Cases</a:t>
            </a:r>
          </a:p>
        </p:txBody>
      </p:sp>
      <p:sp>
        <p:nvSpPr>
          <p:cNvPr id="3" name="Content Placeholder 2">
            <a:extLst>
              <a:ext uri="{FF2B5EF4-FFF2-40B4-BE49-F238E27FC236}">
                <a16:creationId xmlns:a16="http://schemas.microsoft.com/office/drawing/2014/main" id="{620F8D24-E9B9-45A5-897F-146B6D705E48}"/>
              </a:ext>
            </a:extLst>
          </p:cNvPr>
          <p:cNvSpPr>
            <a:spLocks noGrp="1"/>
          </p:cNvSpPr>
          <p:nvPr>
            <p:ph idx="1"/>
          </p:nvPr>
        </p:nvSpPr>
        <p:spPr>
          <a:xfrm>
            <a:off x="251520" y="1772816"/>
            <a:ext cx="8712968" cy="4824536"/>
          </a:xfrm>
        </p:spPr>
        <p:txBody>
          <a:bodyPr/>
          <a:lstStyle/>
          <a:p>
            <a:r>
              <a:rPr lang="en-US" sz="2000" dirty="0"/>
              <a:t>11be supports many puncturing cases, each with different populated tones and punctured edges </a:t>
            </a:r>
          </a:p>
          <a:p>
            <a:endParaRPr lang="en-US" sz="2000" dirty="0"/>
          </a:p>
          <a:p>
            <a:r>
              <a:rPr lang="en-US" sz="2000" dirty="0"/>
              <a:t>To simplify the spec writing on the definition of averaging subcarrier indices and tested subcarrier indices while covering so many cases, we can relax the maximum deviation requirement to be +4/-6dB for all populated subcarriers for puncturing case</a:t>
            </a:r>
          </a:p>
          <a:p>
            <a:pPr lvl="1"/>
            <a:r>
              <a:rPr lang="en-US" sz="1600" dirty="0"/>
              <a:t>Flatness requirement is specified to limit some weird transmission and is not very helpful to performance</a:t>
            </a:r>
          </a:p>
          <a:p>
            <a:pPr lvl="1"/>
            <a:r>
              <a:rPr lang="en-US" sz="1600" dirty="0"/>
              <a:t>Good for EHT80 and above with puncturing</a:t>
            </a:r>
          </a:p>
          <a:p>
            <a:endParaRPr lang="en-US" sz="2000" dirty="0"/>
          </a:p>
          <a:p>
            <a:r>
              <a:rPr lang="en-US" sz="2000" dirty="0"/>
              <a:t>For EHT DUP, Puncturing, and OFDMA Cases, power averaging and testing are only on the populated subcarriers</a:t>
            </a:r>
          </a:p>
          <a:p>
            <a:pPr lvl="1"/>
            <a:r>
              <a:rPr lang="en-US" sz="1600" dirty="0"/>
              <a:t>Same as 11ax</a:t>
            </a:r>
          </a:p>
          <a:p>
            <a:pPr marL="457200" lvl="1" indent="0">
              <a:buNone/>
            </a:pPr>
            <a:endParaRPr lang="en-US" sz="1600" dirty="0"/>
          </a:p>
          <a:p>
            <a:pPr marL="0" indent="0">
              <a:buNone/>
            </a:pPr>
            <a:r>
              <a:rPr lang="en-US" sz="2000" dirty="0"/>
              <a:t> </a:t>
            </a:r>
          </a:p>
          <a:p>
            <a:endParaRPr lang="en-US" sz="2000" dirty="0"/>
          </a:p>
          <a:p>
            <a:pPr marL="457200" lvl="1" indent="0">
              <a:buNone/>
            </a:pPr>
            <a:endParaRPr lang="en-US" sz="1600" dirty="0"/>
          </a:p>
          <a:p>
            <a:pPr marL="0" indent="0">
              <a:buNone/>
            </a:pPr>
            <a:endParaRPr lang="en-US" sz="1400" dirty="0"/>
          </a:p>
          <a:p>
            <a:endParaRPr lang="en-US" sz="2000" dirty="0"/>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81800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0" y="764704"/>
            <a:ext cx="9144000" cy="576064"/>
          </a:xfrm>
        </p:spPr>
        <p:txBody>
          <a:bodyPr/>
          <a:lstStyle/>
          <a:p>
            <a:r>
              <a:rPr lang="en-US" sz="2800" dirty="0"/>
              <a:t>Spectral Flatness Requirements for EHT modes (1)</a:t>
            </a:r>
          </a:p>
        </p:txBody>
      </p:sp>
      <p:sp>
        <p:nvSpPr>
          <p:cNvPr id="3" name="Content Placeholder 2">
            <a:extLst>
              <a:ext uri="{FF2B5EF4-FFF2-40B4-BE49-F238E27FC236}">
                <a16:creationId xmlns:a16="http://schemas.microsoft.com/office/drawing/2014/main" id="{620F8D24-E9B9-45A5-897F-146B6D705E48}"/>
              </a:ext>
            </a:extLst>
          </p:cNvPr>
          <p:cNvSpPr>
            <a:spLocks noGrp="1"/>
          </p:cNvSpPr>
          <p:nvPr>
            <p:ph idx="1"/>
          </p:nvPr>
        </p:nvSpPr>
        <p:spPr>
          <a:xfrm>
            <a:off x="684213" y="1700808"/>
            <a:ext cx="7772400" cy="4608512"/>
          </a:xfrm>
        </p:spPr>
        <p:txBody>
          <a:bodyPr/>
          <a:lstStyle/>
          <a:p>
            <a:r>
              <a:rPr lang="en-US" sz="1800" dirty="0"/>
              <a:t>Full BW Non-OFDMA case</a:t>
            </a:r>
          </a:p>
          <a:p>
            <a:pPr lvl="1"/>
            <a:r>
              <a:rPr lang="en-US" sz="1400" dirty="0"/>
              <a:t>For 160MHz, change the used tones around DC to be inner subcarrier</a:t>
            </a:r>
          </a:p>
          <a:p>
            <a:pPr lvl="1"/>
            <a:r>
              <a:rPr lang="en-US" sz="1400" dirty="0"/>
              <a:t>For 320MHz, calculate the tone indices for averaging based on 320MHz tone plan and the existing table</a:t>
            </a:r>
          </a:p>
          <a:p>
            <a:pPr lvl="2"/>
            <a:r>
              <a:rPr lang="en-US" sz="1200" dirty="0"/>
              <a:t>The populated 4x tone indices belong to [-2036:-1539, -1533:-1036, -1012:-515, -509:-12, 12:509, 515:1012, 1036:1533, 1539:2036]</a:t>
            </a:r>
          </a:p>
          <a:p>
            <a:pPr lvl="3">
              <a:buFont typeface="Wingdings" panose="05000000000000000000" pitchFamily="2" charset="2"/>
              <a:buChar char="§"/>
            </a:pPr>
            <a:r>
              <a:rPr lang="en-US" sz="1200" dirty="0"/>
              <a:t>Outer most INNER subcarrier = floor(</a:t>
            </a:r>
            <a:r>
              <a:rPr lang="en-US" sz="1200" dirty="0">
                <a:solidFill>
                  <a:srgbClr val="00B0F0"/>
                </a:solidFill>
              </a:rPr>
              <a:t>696</a:t>
            </a:r>
            <a:r>
              <a:rPr lang="en-US" sz="1200" dirty="0"/>
              <a:t>*2036/</a:t>
            </a:r>
            <a:r>
              <a:rPr lang="en-US" sz="1200" dirty="0">
                <a:solidFill>
                  <a:srgbClr val="00B0F0"/>
                </a:solidFill>
              </a:rPr>
              <a:t>1012</a:t>
            </a:r>
            <a:r>
              <a:rPr lang="en-US" sz="1200" dirty="0"/>
              <a:t>)=</a:t>
            </a:r>
            <a:r>
              <a:rPr lang="en-US" sz="1200" dirty="0">
                <a:solidFill>
                  <a:srgbClr val="FF0000"/>
                </a:solidFill>
              </a:rPr>
              <a:t>1400</a:t>
            </a:r>
          </a:p>
          <a:p>
            <a:pPr lvl="3">
              <a:buFont typeface="Wingdings" panose="05000000000000000000" pitchFamily="2" charset="2"/>
              <a:buChar char="§"/>
            </a:pPr>
            <a:r>
              <a:rPr lang="en-US" sz="1200" dirty="0"/>
              <a:t>Inner most INNER subcarrier = 1</a:t>
            </a:r>
            <a:r>
              <a:rPr lang="en-US" sz="1200" baseline="30000" dirty="0"/>
              <a:t>st</a:t>
            </a:r>
            <a:r>
              <a:rPr lang="en-US" sz="1200" dirty="0"/>
              <a:t> used tone by DC</a:t>
            </a:r>
            <a:endParaRPr lang="en-US" sz="1200" dirty="0">
              <a:solidFill>
                <a:srgbClr val="FF0000"/>
              </a:solidFill>
            </a:endParaRPr>
          </a:p>
          <a:p>
            <a:pPr lvl="2"/>
            <a:r>
              <a:rPr lang="en-US" sz="1200" dirty="0"/>
              <a:t>Remove sub-DCs and guard tones</a:t>
            </a:r>
          </a:p>
          <a:p>
            <a:pPr lvl="2"/>
            <a:endParaRPr lang="en-US" sz="1200" dirty="0"/>
          </a:p>
          <a:p>
            <a:r>
              <a:rPr lang="en-US" sz="1800" dirty="0"/>
              <a:t>For puncturing cases</a:t>
            </a:r>
          </a:p>
          <a:p>
            <a:pPr lvl="1"/>
            <a:r>
              <a:rPr lang="en-US" sz="1400" dirty="0"/>
              <a:t>Use the same table with relaxed allowed max deviation specified separately and consider only the populated inner subcarriers in the averaging subcarrier indices and test the populated subcarrier indices</a:t>
            </a:r>
          </a:p>
          <a:p>
            <a:pPr lvl="1"/>
            <a:endParaRPr lang="en-US" sz="1400" dirty="0"/>
          </a:p>
          <a:p>
            <a:r>
              <a:rPr lang="en-US" sz="1800" dirty="0"/>
              <a:t>EHT DUP and OFDMA Cases</a:t>
            </a:r>
          </a:p>
          <a:p>
            <a:pPr lvl="1"/>
            <a:r>
              <a:rPr lang="en-US" sz="1400" dirty="0"/>
              <a:t>Power averaging and testing only on the populated subcarriers </a:t>
            </a:r>
          </a:p>
          <a:p>
            <a:pPr lvl="1"/>
            <a:r>
              <a:rPr lang="en-US" sz="1400" dirty="0"/>
              <a:t>Used RUs only to be considered</a:t>
            </a:r>
          </a:p>
          <a:p>
            <a:pPr marL="0" indent="0">
              <a:buNone/>
            </a:pPr>
            <a:endParaRPr lang="en-US" sz="1800" dirty="0"/>
          </a:p>
          <a:p>
            <a:pPr lvl="1"/>
            <a:endParaRPr lang="en-US" sz="1400" dirty="0"/>
          </a:p>
          <a:p>
            <a:pPr marL="0" indent="0">
              <a:buNone/>
            </a:pPr>
            <a:endParaRPr lang="en-US" sz="1800" dirty="0"/>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1807548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0" y="692696"/>
            <a:ext cx="9144000" cy="576064"/>
          </a:xfrm>
        </p:spPr>
        <p:txBody>
          <a:bodyPr/>
          <a:lstStyle/>
          <a:p>
            <a:r>
              <a:rPr lang="en-US" sz="2800" dirty="0"/>
              <a:t>Spectral Flatness Requirements for EHT modes (2)</a:t>
            </a:r>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graphicFrame>
        <p:nvGraphicFramePr>
          <p:cNvPr id="3" name="Table 2">
            <a:extLst>
              <a:ext uri="{FF2B5EF4-FFF2-40B4-BE49-F238E27FC236}">
                <a16:creationId xmlns:a16="http://schemas.microsoft.com/office/drawing/2014/main" id="{CFDF3CB8-AF09-45CB-9CEA-CCD5534A3BFE}"/>
              </a:ext>
            </a:extLst>
          </p:cNvPr>
          <p:cNvGraphicFramePr>
            <a:graphicFrameLocks noGrp="1"/>
          </p:cNvGraphicFramePr>
          <p:nvPr>
            <p:extLst>
              <p:ext uri="{D42A27DB-BD31-4B8C-83A1-F6EECF244321}">
                <p14:modId xmlns:p14="http://schemas.microsoft.com/office/powerpoint/2010/main" val="164424233"/>
              </p:ext>
            </p:extLst>
          </p:nvPr>
        </p:nvGraphicFramePr>
        <p:xfrm>
          <a:off x="107504" y="1989138"/>
          <a:ext cx="8928992" cy="3221346"/>
        </p:xfrm>
        <a:graphic>
          <a:graphicData uri="http://schemas.openxmlformats.org/drawingml/2006/table">
            <a:tbl>
              <a:tblPr/>
              <a:tblGrid>
                <a:gridCol w="1426158">
                  <a:extLst>
                    <a:ext uri="{9D8B030D-6E8A-4147-A177-3AD203B41FA5}">
                      <a16:colId xmlns:a16="http://schemas.microsoft.com/office/drawing/2014/main" val="2554382480"/>
                    </a:ext>
                  </a:extLst>
                </a:gridCol>
                <a:gridCol w="1674186">
                  <a:extLst>
                    <a:ext uri="{9D8B030D-6E8A-4147-A177-3AD203B41FA5}">
                      <a16:colId xmlns:a16="http://schemas.microsoft.com/office/drawing/2014/main" val="1635212281"/>
                    </a:ext>
                  </a:extLst>
                </a:gridCol>
                <a:gridCol w="3020336">
                  <a:extLst>
                    <a:ext uri="{9D8B030D-6E8A-4147-A177-3AD203B41FA5}">
                      <a16:colId xmlns:a16="http://schemas.microsoft.com/office/drawing/2014/main" val="2591819896"/>
                    </a:ext>
                  </a:extLst>
                </a:gridCol>
                <a:gridCol w="1368152">
                  <a:extLst>
                    <a:ext uri="{9D8B030D-6E8A-4147-A177-3AD203B41FA5}">
                      <a16:colId xmlns:a16="http://schemas.microsoft.com/office/drawing/2014/main" val="2439469215"/>
                    </a:ext>
                  </a:extLst>
                </a:gridCol>
                <a:gridCol w="1440160">
                  <a:extLst>
                    <a:ext uri="{9D8B030D-6E8A-4147-A177-3AD203B41FA5}">
                      <a16:colId xmlns:a16="http://schemas.microsoft.com/office/drawing/2014/main" val="1795101752"/>
                    </a:ext>
                  </a:extLst>
                </a:gridCol>
              </a:tblGrid>
              <a:tr h="0">
                <a:tc gridSpan="4">
                  <a:txBody>
                    <a:bodyPr/>
                    <a:lstStyle/>
                    <a:p>
                      <a:pPr marL="0" marR="0" lvl="0" indent="0" algn="ctr">
                        <a:lnSpc>
                          <a:spcPts val="1200"/>
                        </a:lnSpc>
                        <a:spcBef>
                          <a:spcPts val="0"/>
                        </a:spcBef>
                        <a:spcAft>
                          <a:spcPts val="0"/>
                        </a:spcAft>
                        <a:buFont typeface="Arial" panose="020B0604020202020204" pitchFamily="34" charset="0"/>
                        <a:buNone/>
                      </a:pPr>
                      <a:r>
                        <a:rPr lang="en-US" sz="1200" b="1" dirty="0">
                          <a:solidFill>
                            <a:srgbClr val="000000"/>
                          </a:solidFill>
                          <a:effectLst/>
                          <a:latin typeface="Arial" panose="020B0604020202020204" pitchFamily="34" charset="0"/>
                          <a:ea typeface="DengXian"/>
                          <a:cs typeface="Times New Roman" panose="02020603050405020304" pitchFamily="18" charset="0"/>
                        </a:rPr>
                        <a:t>Maximum transmit spectral flatness deviations</a:t>
                      </a: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a:lnSpc>
                          <a:spcPts val="1200"/>
                        </a:lnSpc>
                        <a:spcBef>
                          <a:spcPts val="0"/>
                        </a:spcBef>
                        <a:spcAft>
                          <a:spcPts val="0"/>
                        </a:spcAft>
                        <a:buFont typeface="Arial" panose="020B0604020202020204" pitchFamily="34" charset="0"/>
                        <a:buNone/>
                      </a:pPr>
                      <a:endParaRPr lang="en-US" sz="1200" b="1" dirty="0">
                        <a:solidFill>
                          <a:srgbClr val="000000"/>
                        </a:solidFill>
                        <a:effectLst/>
                        <a:latin typeface="Arial" panose="020B0604020202020204" pitchFamily="34" charset="0"/>
                        <a:ea typeface="DengXian"/>
                        <a:cs typeface="Times New Roman" panose="02020603050405020304" pitchFamily="18" charset="0"/>
                      </a:endParaRP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8243969"/>
                  </a:ext>
                </a:extLst>
              </a:tr>
              <a:tr h="239923">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Bandwidth of EHT transmission (MHz)</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Averaging subcarrier indices (inclusive)</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Tested subcarrier indices (inclusive)</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Maximum deviation (dB)</a:t>
                      </a:r>
                    </a:p>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(Full BW Non-OFDMA)</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Maximum deviation (dB)</a:t>
                      </a:r>
                    </a:p>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(punctured cases)</a:t>
                      </a:r>
                    </a:p>
                  </a:txBody>
                  <a:tcPr marL="76200" marR="76200" marT="101600" marB="635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6730979"/>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–84 to –2 and +2 to +84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–84 to –2 and +2 to +84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4">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N/A</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1273665"/>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–122 to –85 and +85 to +122</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941560"/>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–168 to –3 and +3 to +168</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–168 to –3 and +3 to +168</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3123719"/>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–244 to –169 and +169 to +244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3496607"/>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–344 to –3 and +3 to +344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–344 to –3 and +3 to +344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9520915"/>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–500 to –345 and +345 to +500</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2441460"/>
                  </a:ext>
                </a:extLst>
              </a:tr>
              <a:tr h="304260">
                <a:tc rowSpan="2">
                  <a:txBody>
                    <a:bodyPr/>
                    <a:lstStyle/>
                    <a:p>
                      <a:pPr marL="0" marR="0" algn="ctr">
                        <a:lnSpc>
                          <a:spcPts val="1000"/>
                        </a:lnSpc>
                        <a:spcBef>
                          <a:spcPts val="0"/>
                        </a:spcBef>
                        <a:spcAft>
                          <a:spcPts val="0"/>
                        </a:spcAft>
                      </a:pP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160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–696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–515, –509 to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 </a:t>
                      </a:r>
                      <a:r>
                        <a:rPr lang="en-US" sz="800" strike="sngStrike"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–166, +166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a:t>
                      </a:r>
                      <a:r>
                        <a:rPr lang="en-US" sz="800" dirty="0">
                          <a:solidFill>
                            <a:srgbClr val="00B0F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+509, and +515 to </a:t>
                      </a: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+696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–696 to –515, –509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 </a:t>
                      </a:r>
                      <a:r>
                        <a:rPr lang="en-US" sz="800" strike="sngStrike"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–166, +166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+509, and +515 to +696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4335088"/>
                  </a:ext>
                </a:extLst>
              </a:tr>
              <a:tr h="304260">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–1012 to –697 </a:t>
                      </a:r>
                      <a:r>
                        <a:rPr lang="en-US" sz="800" strike="sngStrike"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 –165 to –12, +12 to +165,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and +697 to +1012</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7430145"/>
                  </a:ext>
                </a:extLst>
              </a:tr>
              <a:tr h="265718">
                <a:tc rowSpan="2">
                  <a:txBody>
                    <a:bodyPr/>
                    <a:lstStyle/>
                    <a:p>
                      <a:pPr marL="0" marR="0" algn="ctr">
                        <a:lnSpc>
                          <a:spcPts val="1000"/>
                        </a:lnSpc>
                        <a:spcBef>
                          <a:spcPts val="0"/>
                        </a:spcBef>
                        <a:spcAft>
                          <a:spcPts val="0"/>
                        </a:spcAft>
                      </a:pPr>
                      <a:r>
                        <a:rPr lang="en-US" sz="800" dirty="0">
                          <a:solidFill>
                            <a:srgbClr val="FF0000"/>
                          </a:solidFill>
                          <a:effectLst/>
                          <a:latin typeface="Times New Roman" panose="02020603050405020304" pitchFamily="18" charset="0"/>
                          <a:ea typeface="DengXian"/>
                          <a:cs typeface="Times New Roman" panose="02020603050405020304" pitchFamily="18" charset="0"/>
                        </a:rPr>
                        <a:t>320</a:t>
                      </a:r>
                    </a:p>
                  </a:txBody>
                  <a:tcPr marL="45768" marR="45768" marT="45768" marB="228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FF0000"/>
                          </a:solidFill>
                          <a:effectLst/>
                          <a:latin typeface="Times New Roman" panose="02020603050405020304" pitchFamily="18" charset="0"/>
                          <a:ea typeface="DengXian"/>
                          <a:cs typeface="Times New Roman" panose="02020603050405020304" pitchFamily="18" charset="0"/>
                        </a:rPr>
                        <a:t>-1400 </a:t>
                      </a:r>
                      <a:r>
                        <a:rPr lang="en-US" sz="800" dirty="0">
                          <a:solidFill>
                            <a:srgbClr val="000000"/>
                          </a:solidFill>
                          <a:effectLst/>
                          <a:latin typeface="Times New Roman" panose="02020603050405020304" pitchFamily="18" charset="0"/>
                          <a:ea typeface="DengXian"/>
                          <a:cs typeface="Times New Roman" panose="02020603050405020304" pitchFamily="18" charset="0"/>
                        </a:rPr>
                        <a:t>to -1036, -1012 to -515, -509 to </a:t>
                      </a:r>
                      <a:r>
                        <a:rPr lang="en-US" sz="800" dirty="0">
                          <a:solidFill>
                            <a:srgbClr val="FF0000"/>
                          </a:solidFill>
                          <a:effectLst/>
                          <a:latin typeface="Times New Roman" panose="02020603050405020304" pitchFamily="18" charset="0"/>
                          <a:ea typeface="DengXian"/>
                          <a:cs typeface="Times New Roman" panose="02020603050405020304" pitchFamily="18" charset="0"/>
                        </a:rPr>
                        <a:t>-12</a:t>
                      </a:r>
                      <a:r>
                        <a:rPr lang="en-US" sz="800" dirty="0">
                          <a:solidFill>
                            <a:srgbClr val="000000"/>
                          </a:solidFill>
                          <a:effectLst/>
                          <a:latin typeface="Times New Roman" panose="02020603050405020304" pitchFamily="18" charset="0"/>
                          <a:ea typeface="DengXian"/>
                          <a:cs typeface="Times New Roman" panose="02020603050405020304" pitchFamily="18" charset="0"/>
                        </a:rPr>
                        <a:t>, </a:t>
                      </a:r>
                      <a:r>
                        <a:rPr lang="en-US" sz="800" dirty="0">
                          <a:solidFill>
                            <a:srgbClr val="FF0000"/>
                          </a:solidFill>
                          <a:effectLst/>
                          <a:latin typeface="Times New Roman" panose="02020603050405020304" pitchFamily="18" charset="0"/>
                          <a:ea typeface="DengXian"/>
                          <a:cs typeface="Times New Roman" panose="02020603050405020304" pitchFamily="18" charset="0"/>
                        </a:rPr>
                        <a:t>+12 </a:t>
                      </a:r>
                      <a:r>
                        <a:rPr lang="en-US" sz="800" dirty="0">
                          <a:solidFill>
                            <a:srgbClr val="000000"/>
                          </a:solidFill>
                          <a:effectLst/>
                          <a:latin typeface="Times New Roman" panose="02020603050405020304" pitchFamily="18" charset="0"/>
                          <a:ea typeface="DengXian"/>
                          <a:cs typeface="Times New Roman" panose="02020603050405020304" pitchFamily="18" charset="0"/>
                        </a:rPr>
                        <a:t>to +509, +515 to +1012, and +1036 to </a:t>
                      </a:r>
                      <a:r>
                        <a:rPr lang="en-US" sz="800" dirty="0">
                          <a:solidFill>
                            <a:srgbClr val="FF0000"/>
                          </a:solidFill>
                          <a:effectLst/>
                          <a:latin typeface="Times New Roman" panose="02020603050405020304" pitchFamily="18" charset="0"/>
                          <a:ea typeface="DengXian"/>
                          <a:cs typeface="Times New Roman" panose="02020603050405020304" pitchFamily="18" charset="0"/>
                        </a:rPr>
                        <a:t>+1400</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-1400 to -1036, -1012 to -515, -509 to -12, +12 to +509, +515 to +1012, and +1036 to +1400</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7102859"/>
                  </a:ext>
                </a:extLst>
              </a:tr>
              <a:tr h="265718">
                <a:tc vMerge="1">
                  <a:txBody>
                    <a:bodyPr/>
                    <a:lstStyle/>
                    <a:p>
                      <a:endParaRPr lang="en-US"/>
                    </a:p>
                  </a:txBody>
                  <a:tcPr/>
                </a:tc>
                <a:tc vMerge="1">
                  <a:txBody>
                    <a:bodyPr/>
                    <a:lstStyle/>
                    <a:p>
                      <a:endParaRPr lang="en-US"/>
                    </a:p>
                  </a:txBody>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-2036 to -1539, -1533 to -1401, +1401 to +1533, and +1539 to +2036</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+4/–6</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0243027"/>
                  </a:ext>
                </a:extLst>
              </a:tr>
            </a:tbl>
          </a:graphicData>
        </a:graphic>
      </p:graphicFrame>
    </p:spTree>
    <p:extLst>
      <p:ext uri="{BB962C8B-B14F-4D97-AF65-F5344CB8AC3E}">
        <p14:creationId xmlns:p14="http://schemas.microsoft.com/office/powerpoint/2010/main" val="4049542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539552" y="685800"/>
            <a:ext cx="8280920" cy="510952"/>
          </a:xfrm>
        </p:spPr>
        <p:txBody>
          <a:bodyPr/>
          <a:lstStyle/>
          <a:p>
            <a:r>
              <a:rPr lang="en-US" sz="2400" dirty="0"/>
              <a:t>Flatness Requirements for Non-HT DUP over Up to 320MHz</a:t>
            </a:r>
          </a:p>
        </p:txBody>
      </p:sp>
      <p:sp>
        <p:nvSpPr>
          <p:cNvPr id="3" name="Content Placeholder 2">
            <a:extLst>
              <a:ext uri="{FF2B5EF4-FFF2-40B4-BE49-F238E27FC236}">
                <a16:creationId xmlns:a16="http://schemas.microsoft.com/office/drawing/2014/main" id="{620F8D24-E9B9-45A5-897F-146B6D705E48}"/>
              </a:ext>
            </a:extLst>
          </p:cNvPr>
          <p:cNvSpPr>
            <a:spLocks noGrp="1"/>
          </p:cNvSpPr>
          <p:nvPr>
            <p:ph idx="1"/>
          </p:nvPr>
        </p:nvSpPr>
        <p:spPr>
          <a:xfrm>
            <a:off x="684213" y="1340768"/>
            <a:ext cx="7859712" cy="1872208"/>
          </a:xfrm>
        </p:spPr>
        <p:txBody>
          <a:bodyPr/>
          <a:lstStyle/>
          <a:p>
            <a:r>
              <a:rPr lang="en-US" sz="1400" dirty="0"/>
              <a:t>For the full BW case, the populated 1x tone indices belong to [-506, +506] - 20MHz sub-DCs and guard tones</a:t>
            </a:r>
          </a:p>
          <a:p>
            <a:pPr lvl="1">
              <a:buFont typeface="Times New Roman" panose="02020603050405020304" pitchFamily="18" charset="0"/>
              <a:buChar char="–"/>
            </a:pPr>
            <a:r>
              <a:rPr lang="en-US" sz="1200" dirty="0"/>
              <a:t>Outer most INNER subcarrier = floor(172*506/250)=</a:t>
            </a:r>
            <a:r>
              <a:rPr lang="en-US" sz="1200" dirty="0">
                <a:solidFill>
                  <a:srgbClr val="FF0000"/>
                </a:solidFill>
              </a:rPr>
              <a:t>348</a:t>
            </a:r>
          </a:p>
          <a:p>
            <a:pPr lvl="1">
              <a:buFont typeface="Times New Roman" panose="02020603050405020304" pitchFamily="18" charset="0"/>
              <a:buChar char="–"/>
            </a:pPr>
            <a:r>
              <a:rPr lang="en-US" sz="1200" dirty="0"/>
              <a:t>Inner most INNER subcarrier = shift the outer most INNER subcarrier for 160MHz by 256 tones = 256-172 = </a:t>
            </a:r>
            <a:r>
              <a:rPr lang="en-US" sz="1200" dirty="0">
                <a:solidFill>
                  <a:srgbClr val="FF3300"/>
                </a:solidFill>
              </a:rPr>
              <a:t>84</a:t>
            </a:r>
          </a:p>
          <a:p>
            <a:pPr lvl="1"/>
            <a:r>
              <a:rPr lang="en-US" sz="1200" dirty="0"/>
              <a:t>Remove 20MHz sub-DCs and guard tones</a:t>
            </a:r>
          </a:p>
          <a:p>
            <a:r>
              <a:rPr lang="en-US" sz="1400" dirty="0"/>
              <a:t>For punctured case, use the same table with relaxed allowed max deviation specified separately and consider only the populated inner subcarriers in the averaging subcarrier indices and test the populated subcarrier indices</a:t>
            </a:r>
          </a:p>
          <a:p>
            <a:endParaRPr lang="en-US" sz="1600" dirty="0"/>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graphicFrame>
        <p:nvGraphicFramePr>
          <p:cNvPr id="7" name="Table 6">
            <a:extLst>
              <a:ext uri="{FF2B5EF4-FFF2-40B4-BE49-F238E27FC236}">
                <a16:creationId xmlns:a16="http://schemas.microsoft.com/office/drawing/2014/main" id="{65E55F54-8053-462B-8EF3-804A169BC34D}"/>
              </a:ext>
            </a:extLst>
          </p:cNvPr>
          <p:cNvGraphicFramePr>
            <a:graphicFrameLocks noGrp="1"/>
          </p:cNvGraphicFramePr>
          <p:nvPr>
            <p:extLst>
              <p:ext uri="{D42A27DB-BD31-4B8C-83A1-F6EECF244321}">
                <p14:modId xmlns:p14="http://schemas.microsoft.com/office/powerpoint/2010/main" val="2295406374"/>
              </p:ext>
            </p:extLst>
          </p:nvPr>
        </p:nvGraphicFramePr>
        <p:xfrm>
          <a:off x="107504" y="3301042"/>
          <a:ext cx="9001000" cy="3189661"/>
        </p:xfrm>
        <a:graphic>
          <a:graphicData uri="http://schemas.openxmlformats.org/drawingml/2006/table">
            <a:tbl>
              <a:tblPr/>
              <a:tblGrid>
                <a:gridCol w="648072">
                  <a:extLst>
                    <a:ext uri="{9D8B030D-6E8A-4147-A177-3AD203B41FA5}">
                      <a16:colId xmlns:a16="http://schemas.microsoft.com/office/drawing/2014/main" val="1796788563"/>
                    </a:ext>
                  </a:extLst>
                </a:gridCol>
                <a:gridCol w="1725887">
                  <a:extLst>
                    <a:ext uri="{9D8B030D-6E8A-4147-A177-3AD203B41FA5}">
                      <a16:colId xmlns:a16="http://schemas.microsoft.com/office/drawing/2014/main" val="3013032100"/>
                    </a:ext>
                  </a:extLst>
                </a:gridCol>
                <a:gridCol w="1874513">
                  <a:extLst>
                    <a:ext uri="{9D8B030D-6E8A-4147-A177-3AD203B41FA5}">
                      <a16:colId xmlns:a16="http://schemas.microsoft.com/office/drawing/2014/main" val="3108512830"/>
                    </a:ext>
                  </a:extLst>
                </a:gridCol>
                <a:gridCol w="2376264">
                  <a:extLst>
                    <a:ext uri="{9D8B030D-6E8A-4147-A177-3AD203B41FA5}">
                      <a16:colId xmlns:a16="http://schemas.microsoft.com/office/drawing/2014/main" val="4011743179"/>
                    </a:ext>
                  </a:extLst>
                </a:gridCol>
                <a:gridCol w="1224136">
                  <a:extLst>
                    <a:ext uri="{9D8B030D-6E8A-4147-A177-3AD203B41FA5}">
                      <a16:colId xmlns:a16="http://schemas.microsoft.com/office/drawing/2014/main" val="324037020"/>
                    </a:ext>
                  </a:extLst>
                </a:gridCol>
                <a:gridCol w="1152128">
                  <a:extLst>
                    <a:ext uri="{9D8B030D-6E8A-4147-A177-3AD203B41FA5}">
                      <a16:colId xmlns:a16="http://schemas.microsoft.com/office/drawing/2014/main" val="2309295397"/>
                    </a:ext>
                  </a:extLst>
                </a:gridCol>
              </a:tblGrid>
              <a:tr h="220961">
                <a:tc gridSpan="5">
                  <a:txBody>
                    <a:bodyPr/>
                    <a:lstStyle/>
                    <a:p>
                      <a:pPr marL="0" marR="0" lvl="0" indent="0" algn="ctr"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lang="en-US" sz="1200" b="1" dirty="0">
                          <a:solidFill>
                            <a:srgbClr val="000000"/>
                          </a:solidFill>
                          <a:effectLst/>
                          <a:latin typeface="Arial" panose="020B0604020202020204" pitchFamily="34" charset="0"/>
                          <a:ea typeface="DengXian"/>
                          <a:cs typeface="Times New Roman" panose="02020603050405020304" pitchFamily="18" charset="0"/>
                        </a:rPr>
                        <a:t>Maximum transmit spectral flatness deviations</a:t>
                      </a: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auto" latinLnBrk="0" hangingPunct="1">
                        <a:lnSpc>
                          <a:spcPts val="1200"/>
                        </a:lnSpc>
                        <a:spcBef>
                          <a:spcPts val="0"/>
                        </a:spcBef>
                        <a:spcAft>
                          <a:spcPts val="0"/>
                        </a:spcAft>
                        <a:buClrTx/>
                        <a:buSzTx/>
                        <a:buFont typeface="Arial" panose="020B0604020202020204" pitchFamily="34" charset="0"/>
                        <a:buNone/>
                        <a:tabLst/>
                        <a:defRPr/>
                      </a:pPr>
                      <a:endParaRPr lang="en-US" sz="1200" b="1" dirty="0">
                        <a:solidFill>
                          <a:srgbClr val="000000"/>
                        </a:solidFill>
                        <a:effectLst/>
                        <a:latin typeface="Arial" panose="020B0604020202020204" pitchFamily="34" charset="0"/>
                        <a:ea typeface="DengXian"/>
                        <a:cs typeface="Times New Roman" panose="02020603050405020304" pitchFamily="18" charset="0"/>
                      </a:endParaRP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5809298"/>
                  </a:ext>
                </a:extLst>
              </a:tr>
              <a:tr h="243739">
                <a:tc rowSpan="9">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Non-HT duplicate</a:t>
                      </a:r>
                    </a:p>
                  </a:txBody>
                  <a:tcPr marL="76200" marR="76200" marT="101600" marB="635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Bandwidth of transmission (MHz)</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Averaging subcarrier indices (inclusive)</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a:effectLst/>
                          <a:latin typeface="Times New Roman" panose="02020603050405020304" pitchFamily="18" charset="0"/>
                          <a:ea typeface="Malgun Gothic" panose="020B0503020000020004" pitchFamily="34" charset="-127"/>
                        </a:rPr>
                        <a:t>Tested subcarrier indices (inclusive)</a:t>
                      </a:r>
                      <a:endParaRPr lang="en-US" sz="8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Maximum deviation (dB) (Full BW)</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effectLst/>
                          <a:latin typeface="Times New Roman" panose="02020603050405020304" pitchFamily="18" charset="0"/>
                          <a:ea typeface="Malgun Gothic" panose="020B0503020000020004" pitchFamily="34" charset="-127"/>
                        </a:rPr>
                        <a:t>Maximum deviation (dB) (Punctured)</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4265519"/>
                  </a:ext>
                </a:extLst>
              </a:tr>
              <a:tr h="164449">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a:effectLst/>
                          <a:latin typeface="Times New Roman" panose="02020603050405020304" pitchFamily="18" charset="0"/>
                          <a:ea typeface="Malgun Gothic" panose="020B0503020000020004" pitchFamily="34" charset="-127"/>
                        </a:rPr>
                        <a:t>40</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-42 to -33, -31 to -6, +6 to +31, and +33 to +42</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a:effectLst/>
                          <a:latin typeface="Times New Roman" panose="02020603050405020304" pitchFamily="18" charset="0"/>
                          <a:ea typeface="Malgun Gothic" panose="020B0503020000020004" pitchFamily="34" charset="-127"/>
                        </a:rPr>
                        <a:t>-42 to -33, -31 to -6, +6 to +31, and +33 to +42</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Times New Roman" panose="02020603050405020304" pitchFamily="18" charset="0"/>
                          <a:ea typeface="Malgun Gothic" panose="020B0503020000020004" pitchFamily="34" charset="-127"/>
                        </a:rPr>
                        <a:t>N/A</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2988638"/>
                  </a:ext>
                </a:extLst>
              </a:tr>
              <a:tr h="121869">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-58 to -43 and +43 to +58</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0658999"/>
                  </a:ext>
                </a:extLst>
              </a:tr>
              <a:tr h="243739">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a:effectLst/>
                          <a:latin typeface="Times New Roman" panose="02020603050405020304" pitchFamily="18" charset="0"/>
                          <a:ea typeface="Malgun Gothic" panose="020B0503020000020004" pitchFamily="34" charset="-127"/>
                        </a:rPr>
                        <a:t>80</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-84 to -70, -58 to -33, -31 to -6, +6 to +31, +33 to +58, +70 to +84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-84 to -70, -58 to -33, -31 to -6, +6 to +31, +33 to +58, +70 to +84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8007227"/>
                  </a:ext>
                </a:extLst>
              </a:tr>
              <a:tr h="121869">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-122 to -97, -95 to -85 and +85 to 95, +97 to +122</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1482030"/>
                  </a:ext>
                </a:extLst>
              </a:tr>
              <a:tr h="365608">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160</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-172 to -161, -159 to -134, -122 to -97, -95 to -70, -58 to -44, +44 to +58, +70 to +95, +97 to +122, +134 to +159, +161 to +172</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-172 to -161, -159 to -134, -122 to -97, -95 to -70, -58 to -44, +44 to +58, +70 to +95, +97 to +122, +134 to +159, +161 to +172</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1980994"/>
                  </a:ext>
                </a:extLst>
              </a:tr>
              <a:tr h="365608">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-250 to -225, -223 to -198, -186 to -173, -43 to -33, -31 to -6, +6 to +31, +33 to +43, +173 to +186, +198  to +223, +225 to +250</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+4/-6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3132580"/>
                  </a:ext>
                </a:extLst>
              </a:tr>
              <a:tr h="485470">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lnSpc>
                          <a:spcPts val="1000"/>
                        </a:lnSpc>
                        <a:spcBef>
                          <a:spcPts val="0"/>
                        </a:spcBef>
                        <a:spcAft>
                          <a:spcPts val="0"/>
                        </a:spcAft>
                      </a:pP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320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u="none" dirty="0">
                          <a:solidFill>
                            <a:srgbClr val="FF0000"/>
                          </a:solidFill>
                          <a:effectLst/>
                          <a:latin typeface="Times New Roman" panose="02020603050405020304" pitchFamily="18" charset="0"/>
                          <a:ea typeface="Malgun Gothic" panose="020B0503020000020004" pitchFamily="34" charset="-127"/>
                        </a:rPr>
                        <a:t>-348 </a:t>
                      </a:r>
                      <a:r>
                        <a:rPr lang="en-GB" sz="800" u="none" dirty="0">
                          <a:solidFill>
                            <a:schemeClr val="tx1"/>
                          </a:solidFill>
                          <a:effectLst/>
                          <a:latin typeface="Times New Roman" panose="02020603050405020304" pitchFamily="18" charset="0"/>
                          <a:ea typeface="Malgun Gothic" panose="020B0503020000020004" pitchFamily="34" charset="-127"/>
                        </a:rPr>
                        <a:t>to -326, -314 to -300, -212 to -198, -186 to  -161, -159 to -134, -122 to -97, -95 to </a:t>
                      </a:r>
                      <a:r>
                        <a:rPr lang="en-GB" sz="800" u="none" dirty="0">
                          <a:solidFill>
                            <a:srgbClr val="FF0000"/>
                          </a:solidFill>
                          <a:effectLst/>
                          <a:latin typeface="Times New Roman" panose="02020603050405020304" pitchFamily="18" charset="0"/>
                          <a:ea typeface="Malgun Gothic" panose="020B0503020000020004" pitchFamily="34" charset="-127"/>
                        </a:rPr>
                        <a:t>-84</a:t>
                      </a:r>
                      <a:r>
                        <a:rPr lang="en-GB" sz="800" u="none" dirty="0">
                          <a:solidFill>
                            <a:schemeClr val="tx1"/>
                          </a:solidFill>
                          <a:effectLst/>
                          <a:latin typeface="Times New Roman" panose="02020603050405020304" pitchFamily="18" charset="0"/>
                          <a:ea typeface="Malgun Gothic" panose="020B0503020000020004" pitchFamily="34" charset="-127"/>
                        </a:rPr>
                        <a:t>,</a:t>
                      </a:r>
                      <a:r>
                        <a:rPr lang="en-GB" sz="800" u="none" dirty="0">
                          <a:solidFill>
                            <a:srgbClr val="00B0F0"/>
                          </a:solidFill>
                          <a:effectLst/>
                          <a:latin typeface="Times New Roman" panose="02020603050405020304" pitchFamily="18" charset="0"/>
                          <a:ea typeface="Malgun Gothic" panose="020B0503020000020004" pitchFamily="34" charset="-127"/>
                        </a:rPr>
                        <a:t> </a:t>
                      </a:r>
                      <a:r>
                        <a:rPr lang="en-GB" sz="800" u="none" dirty="0">
                          <a:solidFill>
                            <a:srgbClr val="FF3300"/>
                          </a:solidFill>
                          <a:effectLst/>
                          <a:latin typeface="Times New Roman" panose="02020603050405020304" pitchFamily="18" charset="0"/>
                          <a:ea typeface="Malgun Gothic" panose="020B0503020000020004" pitchFamily="34" charset="-127"/>
                        </a:rPr>
                        <a:t>+84 </a:t>
                      </a:r>
                      <a:r>
                        <a:rPr lang="en-GB" sz="800" u="none" dirty="0">
                          <a:solidFill>
                            <a:schemeClr val="tx1"/>
                          </a:solidFill>
                          <a:effectLst/>
                          <a:latin typeface="Times New Roman" panose="02020603050405020304" pitchFamily="18" charset="0"/>
                          <a:ea typeface="Malgun Gothic" panose="020B0503020000020004" pitchFamily="34" charset="-127"/>
                        </a:rPr>
                        <a:t>to +95, +97 to +122, +134 to +159, +161 to +186, +198 to +212, +300 to +314, +326 to </a:t>
                      </a:r>
                      <a:r>
                        <a:rPr lang="en-GB" sz="800" u="none" dirty="0">
                          <a:solidFill>
                            <a:srgbClr val="FF0000"/>
                          </a:solidFill>
                          <a:effectLst/>
                          <a:latin typeface="Times New Roman" panose="02020603050405020304" pitchFamily="18" charset="0"/>
                          <a:ea typeface="Malgun Gothic" panose="020B0503020000020004" pitchFamily="34" charset="-127"/>
                        </a:rPr>
                        <a:t>+</a:t>
                      </a:r>
                      <a:r>
                        <a:rPr lang="en-US" sz="800" u="none" dirty="0">
                          <a:solidFill>
                            <a:srgbClr val="FF0000"/>
                          </a:solidFill>
                          <a:effectLst/>
                          <a:latin typeface="Times New Roman" panose="02020603050405020304" pitchFamily="18" charset="0"/>
                          <a:ea typeface="Malgun Gothic" panose="020B0503020000020004" pitchFamily="34" charset="-127"/>
                        </a:rPr>
                        <a:t>348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rgbClr val="FF0000"/>
                          </a:solidFill>
                          <a:effectLst/>
                          <a:latin typeface="Times New Roman" panose="02020603050405020304" pitchFamily="18" charset="0"/>
                          <a:ea typeface="Malgun Gothic" panose="020B0503020000020004" pitchFamily="34" charset="-127"/>
                        </a:rPr>
                        <a:t>-348 </a:t>
                      </a:r>
                      <a:r>
                        <a:rPr lang="en-GB" sz="800" u="none" dirty="0">
                          <a:solidFill>
                            <a:schemeClr val="tx1"/>
                          </a:solidFill>
                          <a:effectLst/>
                          <a:latin typeface="Times New Roman" panose="02020603050405020304" pitchFamily="18" charset="0"/>
                          <a:ea typeface="Malgun Gothic" panose="020B0503020000020004" pitchFamily="34" charset="-127"/>
                        </a:rPr>
                        <a:t>to -326, -314 to -300, -212 to -198, -186 to  -161, -159 to -134, -122 to -97, -95 to </a:t>
                      </a:r>
                      <a:r>
                        <a:rPr lang="en-GB" sz="800" u="none" dirty="0">
                          <a:solidFill>
                            <a:srgbClr val="FF0000"/>
                          </a:solidFill>
                          <a:effectLst/>
                          <a:latin typeface="Times New Roman" panose="02020603050405020304" pitchFamily="18" charset="0"/>
                          <a:ea typeface="Malgun Gothic" panose="020B0503020000020004" pitchFamily="34" charset="-127"/>
                        </a:rPr>
                        <a:t>-84</a:t>
                      </a:r>
                      <a:r>
                        <a:rPr lang="en-GB" sz="800" u="none" dirty="0">
                          <a:solidFill>
                            <a:schemeClr val="tx1"/>
                          </a:solidFill>
                          <a:effectLst/>
                          <a:latin typeface="Times New Roman" panose="02020603050405020304" pitchFamily="18" charset="0"/>
                          <a:ea typeface="Malgun Gothic" panose="020B0503020000020004" pitchFamily="34" charset="-127"/>
                        </a:rPr>
                        <a:t>,</a:t>
                      </a:r>
                      <a:r>
                        <a:rPr lang="en-GB" sz="800" u="none" dirty="0">
                          <a:solidFill>
                            <a:srgbClr val="00B0F0"/>
                          </a:solidFill>
                          <a:effectLst/>
                          <a:latin typeface="Times New Roman" panose="02020603050405020304" pitchFamily="18" charset="0"/>
                          <a:ea typeface="Malgun Gothic" panose="020B0503020000020004" pitchFamily="34" charset="-127"/>
                        </a:rPr>
                        <a:t> </a:t>
                      </a:r>
                      <a:r>
                        <a:rPr lang="en-GB" sz="800" u="none" dirty="0">
                          <a:solidFill>
                            <a:srgbClr val="FF0000"/>
                          </a:solidFill>
                          <a:effectLst/>
                          <a:latin typeface="Times New Roman" panose="02020603050405020304" pitchFamily="18" charset="0"/>
                          <a:ea typeface="Malgun Gothic" panose="020B0503020000020004" pitchFamily="34" charset="-127"/>
                        </a:rPr>
                        <a:t>+84 </a:t>
                      </a:r>
                      <a:r>
                        <a:rPr lang="en-GB" sz="800" u="none" dirty="0">
                          <a:solidFill>
                            <a:schemeClr val="tx1"/>
                          </a:solidFill>
                          <a:effectLst/>
                          <a:latin typeface="Times New Roman" panose="02020603050405020304" pitchFamily="18" charset="0"/>
                          <a:ea typeface="Malgun Gothic" panose="020B0503020000020004" pitchFamily="34" charset="-127"/>
                        </a:rPr>
                        <a:t>to +95, +97 to +122, +134 to +159, +161 to +186, +198 to +212, +300 to +314, +326 to </a:t>
                      </a:r>
                      <a:r>
                        <a:rPr lang="en-GB" sz="800" u="none" dirty="0">
                          <a:solidFill>
                            <a:srgbClr val="FF0000"/>
                          </a:solidFill>
                          <a:effectLst/>
                          <a:latin typeface="Times New Roman" panose="02020603050405020304" pitchFamily="18" charset="0"/>
                          <a:ea typeface="Malgun Gothic" panose="020B0503020000020004" pitchFamily="34" charset="-127"/>
                        </a:rPr>
                        <a:t>+</a:t>
                      </a:r>
                      <a:r>
                        <a:rPr lang="en-US" sz="800" u="none" dirty="0">
                          <a:solidFill>
                            <a:srgbClr val="FF0000"/>
                          </a:solidFill>
                          <a:effectLst/>
                          <a:latin typeface="Times New Roman" panose="02020603050405020304" pitchFamily="18" charset="0"/>
                          <a:ea typeface="Malgun Gothic" panose="020B0503020000020004" pitchFamily="34" charset="-127"/>
                        </a:rPr>
                        <a:t>348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1045741"/>
                  </a:ext>
                </a:extLst>
              </a:tr>
              <a:tr h="849572">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-506 to -481, -479 to -454, -442 to -417, -415 to -390,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-378 to -353, -351 to -349, -299 to -289, -287 to -262,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-250 to -225, -223 to -213, -83 to -70, -58  to -33, -31 to -6, +6 to +31, +33 to+58, +70 to +83, +213 to +223, +225 to +250, +262 to +287, +289 to +299, +349 to +351, +353 to +378, +390 to +415, +417 to +442, +454 to +479, +481 to +506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+4/-6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424544"/>
                  </a:ext>
                </a:extLst>
              </a:tr>
            </a:tbl>
          </a:graphicData>
        </a:graphic>
      </p:graphicFrame>
    </p:spTree>
    <p:extLst>
      <p:ext uri="{BB962C8B-B14F-4D97-AF65-F5344CB8AC3E}">
        <p14:creationId xmlns:p14="http://schemas.microsoft.com/office/powerpoint/2010/main" val="1620547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SP #1</a:t>
            </a:r>
          </a:p>
        </p:txBody>
      </p:sp>
      <p:sp>
        <p:nvSpPr>
          <p:cNvPr id="3" name="Content Placeholder 2"/>
          <p:cNvSpPr>
            <a:spLocks noGrp="1"/>
          </p:cNvSpPr>
          <p:nvPr>
            <p:ph idx="1"/>
          </p:nvPr>
        </p:nvSpPr>
        <p:spPr>
          <a:xfrm>
            <a:off x="685800" y="1752600"/>
            <a:ext cx="7772400" cy="1028328"/>
          </a:xfrm>
        </p:spPr>
        <p:txBody>
          <a:bodyPr/>
          <a:lstStyle/>
          <a:p>
            <a:pPr marL="0" indent="0">
              <a:buNone/>
            </a:pPr>
            <a:r>
              <a:rPr lang="en-US" sz="2000" b="0" dirty="0"/>
              <a:t>Do you support the following for 11be spectral flatness maximum deviation requirement</a:t>
            </a:r>
          </a:p>
          <a:p>
            <a:r>
              <a:rPr lang="en-US" sz="1800" b="0" dirty="0"/>
              <a:t>For non-puncturing case, same as 11ax</a:t>
            </a:r>
          </a:p>
          <a:p>
            <a:pPr lvl="1"/>
            <a:r>
              <a:rPr lang="en-US" sz="1600" dirty="0"/>
              <a:t>+4/-4dB for inner tones, +4/-6dB for edge tones</a:t>
            </a:r>
          </a:p>
          <a:p>
            <a:r>
              <a:rPr lang="en-US" sz="1800" b="0" dirty="0"/>
              <a:t>For puncturing case, +4/-6dB for all populated tones</a:t>
            </a:r>
          </a:p>
          <a:p>
            <a:pPr marL="0" indent="0">
              <a:buNone/>
            </a:pPr>
            <a:endParaRPr lang="en-US" sz="2000" b="0" dirty="0"/>
          </a:p>
          <a:p>
            <a:pPr lvl="1"/>
            <a:endParaRPr lang="en-US" sz="1600" b="0" dirty="0"/>
          </a:p>
          <a:p>
            <a:pPr lvl="1"/>
            <a:endParaRPr lang="en-US" sz="1600" dirty="0"/>
          </a:p>
          <a:p>
            <a:pPr marL="0" indent="0">
              <a:buNone/>
            </a:pPr>
            <a:r>
              <a:rPr lang="en-US" sz="2000" b="0" dirty="0"/>
              <a:t>Y</a:t>
            </a:r>
          </a:p>
          <a:p>
            <a:pPr marL="0" indent="0">
              <a:buNone/>
            </a:pPr>
            <a:r>
              <a:rPr lang="en-US" sz="2000" b="0" dirty="0"/>
              <a:t>N</a:t>
            </a:r>
          </a:p>
          <a:p>
            <a:pPr marL="0" indent="0">
              <a:buNone/>
            </a:pPr>
            <a:r>
              <a:rPr lang="en-US" sz="2000" b="0" dirty="0"/>
              <a:t>A</a:t>
            </a:r>
          </a:p>
          <a:p>
            <a:pPr lvl="1"/>
            <a:endParaRPr lang="en-US" sz="1600" b="0" dirty="0"/>
          </a:p>
          <a:p>
            <a:pPr marL="0" indent="0">
              <a:buNone/>
            </a:pPr>
            <a:endParaRPr lang="en-US" sz="2000" b="0" dirty="0"/>
          </a:p>
          <a:p>
            <a:pPr marL="0" indent="0">
              <a:buNone/>
            </a:pPr>
            <a:endParaRPr lang="en-US" sz="2000" b="0" dirty="0"/>
          </a:p>
        </p:txBody>
      </p:sp>
      <p:sp>
        <p:nvSpPr>
          <p:cNvPr id="4" name="Date Placeholder 3"/>
          <p:cNvSpPr>
            <a:spLocks noGrp="1"/>
          </p:cNvSpPr>
          <p:nvPr>
            <p:ph type="dt" sz="half" idx="10"/>
          </p:nvPr>
        </p:nvSpPr>
        <p:spPr/>
        <p:txBody>
          <a:bodyPr/>
          <a:lstStyle/>
          <a:p>
            <a:pPr>
              <a:defRPr/>
            </a:pPr>
            <a:r>
              <a:rPr lang="en-US"/>
              <a:t>December 2020</a:t>
            </a:r>
            <a:endParaRPr lang="en-US" dirty="0"/>
          </a:p>
        </p:txBody>
      </p:sp>
      <p:sp>
        <p:nvSpPr>
          <p:cNvPr id="5" name="Footer Placeholder 4"/>
          <p:cNvSpPr>
            <a:spLocks noGrp="1"/>
          </p:cNvSpPr>
          <p:nvPr>
            <p:ph type="ftr" sz="quarter" idx="11"/>
          </p:nvPr>
        </p:nvSpPr>
        <p:spPr/>
        <p:txBody>
          <a:bodyPr/>
          <a:lstStyle/>
          <a:p>
            <a:pPr>
              <a:defRPr/>
            </a:pPr>
            <a:r>
              <a:rPr lang="en-US"/>
              <a:t>Lin Yang (Qualcomm)</a:t>
            </a:r>
            <a:endParaRPr lang="en-US"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8</a:t>
            </a:fld>
            <a:endParaRPr lang="en-US"/>
          </a:p>
        </p:txBody>
      </p:sp>
    </p:spTree>
    <p:extLst>
      <p:ext uri="{BB962C8B-B14F-4D97-AF65-F5344CB8AC3E}">
        <p14:creationId xmlns:p14="http://schemas.microsoft.com/office/powerpoint/2010/main" val="238190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0" y="692696"/>
            <a:ext cx="9144000" cy="576064"/>
          </a:xfrm>
        </p:spPr>
        <p:txBody>
          <a:bodyPr/>
          <a:lstStyle/>
          <a:p>
            <a:r>
              <a:rPr lang="en-US" dirty="0"/>
              <a:t>SP #2</a:t>
            </a:r>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graphicFrame>
        <p:nvGraphicFramePr>
          <p:cNvPr id="7" name="Table 6">
            <a:extLst>
              <a:ext uri="{FF2B5EF4-FFF2-40B4-BE49-F238E27FC236}">
                <a16:creationId xmlns:a16="http://schemas.microsoft.com/office/drawing/2014/main" id="{65E55F54-8053-462B-8EF3-804A169BC34D}"/>
              </a:ext>
            </a:extLst>
          </p:cNvPr>
          <p:cNvGraphicFramePr>
            <a:graphicFrameLocks noGrp="1"/>
          </p:cNvGraphicFramePr>
          <p:nvPr>
            <p:extLst>
              <p:ext uri="{D42A27DB-BD31-4B8C-83A1-F6EECF244321}">
                <p14:modId xmlns:p14="http://schemas.microsoft.com/office/powerpoint/2010/main" val="3898972663"/>
              </p:ext>
            </p:extLst>
          </p:nvPr>
        </p:nvGraphicFramePr>
        <p:xfrm>
          <a:off x="107504" y="1900390"/>
          <a:ext cx="8928992" cy="3221346"/>
        </p:xfrm>
        <a:graphic>
          <a:graphicData uri="http://schemas.openxmlformats.org/drawingml/2006/table">
            <a:tbl>
              <a:tblPr/>
              <a:tblGrid>
                <a:gridCol w="1426158">
                  <a:extLst>
                    <a:ext uri="{9D8B030D-6E8A-4147-A177-3AD203B41FA5}">
                      <a16:colId xmlns:a16="http://schemas.microsoft.com/office/drawing/2014/main" val="1796788563"/>
                    </a:ext>
                  </a:extLst>
                </a:gridCol>
                <a:gridCol w="1674186">
                  <a:extLst>
                    <a:ext uri="{9D8B030D-6E8A-4147-A177-3AD203B41FA5}">
                      <a16:colId xmlns:a16="http://schemas.microsoft.com/office/drawing/2014/main" val="3108512830"/>
                    </a:ext>
                  </a:extLst>
                </a:gridCol>
                <a:gridCol w="3020336">
                  <a:extLst>
                    <a:ext uri="{9D8B030D-6E8A-4147-A177-3AD203B41FA5}">
                      <a16:colId xmlns:a16="http://schemas.microsoft.com/office/drawing/2014/main" val="4011743179"/>
                    </a:ext>
                  </a:extLst>
                </a:gridCol>
                <a:gridCol w="1368152">
                  <a:extLst>
                    <a:ext uri="{9D8B030D-6E8A-4147-A177-3AD203B41FA5}">
                      <a16:colId xmlns:a16="http://schemas.microsoft.com/office/drawing/2014/main" val="324037020"/>
                    </a:ext>
                  </a:extLst>
                </a:gridCol>
                <a:gridCol w="1440160">
                  <a:extLst>
                    <a:ext uri="{9D8B030D-6E8A-4147-A177-3AD203B41FA5}">
                      <a16:colId xmlns:a16="http://schemas.microsoft.com/office/drawing/2014/main" val="816735804"/>
                    </a:ext>
                  </a:extLst>
                </a:gridCol>
              </a:tblGrid>
              <a:tr h="0">
                <a:tc gridSpan="4">
                  <a:txBody>
                    <a:bodyPr/>
                    <a:lstStyle/>
                    <a:p>
                      <a:pPr marL="0" marR="0" lvl="0" indent="0" algn="ctr">
                        <a:lnSpc>
                          <a:spcPts val="1200"/>
                        </a:lnSpc>
                        <a:spcBef>
                          <a:spcPts val="0"/>
                        </a:spcBef>
                        <a:spcAft>
                          <a:spcPts val="0"/>
                        </a:spcAft>
                        <a:buFont typeface="Arial" panose="020B0604020202020204" pitchFamily="34" charset="0"/>
                        <a:buNone/>
                      </a:pPr>
                      <a:r>
                        <a:rPr lang="en-US" sz="1200" b="1" dirty="0">
                          <a:solidFill>
                            <a:srgbClr val="000000"/>
                          </a:solidFill>
                          <a:effectLst/>
                          <a:latin typeface="Arial" panose="020B0604020202020204" pitchFamily="34" charset="0"/>
                          <a:ea typeface="DengXian"/>
                          <a:cs typeface="Times New Roman" panose="02020603050405020304" pitchFamily="18" charset="0"/>
                        </a:rPr>
                        <a:t>Maximum transmit spectral flatness deviations</a:t>
                      </a: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a:lnSpc>
                          <a:spcPts val="1200"/>
                        </a:lnSpc>
                        <a:spcBef>
                          <a:spcPts val="0"/>
                        </a:spcBef>
                        <a:spcAft>
                          <a:spcPts val="0"/>
                        </a:spcAft>
                        <a:buFont typeface="Arial" panose="020B0604020202020204" pitchFamily="34" charset="0"/>
                        <a:buNone/>
                      </a:pPr>
                      <a:endParaRPr lang="en-US" sz="1200" b="1" dirty="0">
                        <a:solidFill>
                          <a:srgbClr val="000000"/>
                        </a:solidFill>
                        <a:effectLst/>
                        <a:latin typeface="Arial" panose="020B0604020202020204" pitchFamily="34" charset="0"/>
                        <a:ea typeface="DengXian"/>
                        <a:cs typeface="Times New Roman" panose="02020603050405020304" pitchFamily="18" charset="0"/>
                      </a:endParaRP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5809298"/>
                  </a:ext>
                </a:extLst>
              </a:tr>
              <a:tr h="239923">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Bandwidth of EHT transmission (MHz)</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Averaging subcarrier indices (inclusive)</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Tested subcarrier indices (inclusive)</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Maximum deviation (dB)</a:t>
                      </a:r>
                    </a:p>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(Full BW Non-OFDMA)</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Maximum deviation (dB)</a:t>
                      </a:r>
                    </a:p>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(punctured cases)</a:t>
                      </a:r>
                    </a:p>
                  </a:txBody>
                  <a:tcPr marL="76200" marR="76200" marT="101600" marB="635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4265519"/>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–84 to –2 and +2 to +84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–84 to –2 and +2 to +84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4">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N/A</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2988638"/>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–122 to –85 and +85 to +122</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0658999"/>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–168 to –3 and +3 to +168</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–168 to –3 and +3 to +168</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8007227"/>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–244 to –169 and +169 to +244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1482030"/>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–344 to –3 and +3 to +344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–344 to –3 and +3 to +344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1980994"/>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–500 to –345 and +345 to +500</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3132580"/>
                  </a:ext>
                </a:extLst>
              </a:tr>
              <a:tr h="304260">
                <a:tc rowSpan="2">
                  <a:txBody>
                    <a:bodyPr/>
                    <a:lstStyle/>
                    <a:p>
                      <a:pPr marL="0" marR="0" algn="ctr">
                        <a:lnSpc>
                          <a:spcPts val="1000"/>
                        </a:lnSpc>
                        <a:spcBef>
                          <a:spcPts val="0"/>
                        </a:spcBef>
                        <a:spcAft>
                          <a:spcPts val="0"/>
                        </a:spcAft>
                      </a:pP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160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–696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–515, –509 to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 </a:t>
                      </a:r>
                      <a:r>
                        <a:rPr lang="en-US" sz="800" strike="sngStrike"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–166, +166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a:t>
                      </a:r>
                      <a:r>
                        <a:rPr lang="en-US" sz="800" dirty="0">
                          <a:solidFill>
                            <a:srgbClr val="00B0F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+509, and +515 to </a:t>
                      </a: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+696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–696 to –515, –509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 </a:t>
                      </a:r>
                      <a:r>
                        <a:rPr lang="en-US" sz="800" strike="sngStrike"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–166, +166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+509, and +515 to +696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1045741"/>
                  </a:ext>
                </a:extLst>
              </a:tr>
              <a:tr h="304260">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–1012 to –697 </a:t>
                      </a:r>
                      <a:r>
                        <a:rPr lang="en-US" sz="800" strike="sngStrike"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 –165 to –12, +12 to +165,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and +697 to +1012</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424544"/>
                  </a:ext>
                </a:extLst>
              </a:tr>
              <a:tr h="265718">
                <a:tc rowSpan="2">
                  <a:txBody>
                    <a:bodyPr/>
                    <a:lstStyle/>
                    <a:p>
                      <a:pPr marL="0" marR="0" algn="ctr">
                        <a:lnSpc>
                          <a:spcPts val="1000"/>
                        </a:lnSpc>
                        <a:spcBef>
                          <a:spcPts val="0"/>
                        </a:spcBef>
                        <a:spcAft>
                          <a:spcPts val="0"/>
                        </a:spcAft>
                      </a:pPr>
                      <a:r>
                        <a:rPr lang="en-US" sz="800" dirty="0">
                          <a:solidFill>
                            <a:srgbClr val="FF0000"/>
                          </a:solidFill>
                          <a:effectLst/>
                          <a:latin typeface="Times New Roman" panose="02020603050405020304" pitchFamily="18" charset="0"/>
                          <a:ea typeface="DengXian"/>
                          <a:cs typeface="Times New Roman" panose="02020603050405020304" pitchFamily="18" charset="0"/>
                        </a:rPr>
                        <a:t>320</a:t>
                      </a:r>
                    </a:p>
                  </a:txBody>
                  <a:tcPr marL="45768" marR="45768" marT="45768" marB="228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FF0000"/>
                          </a:solidFill>
                          <a:effectLst/>
                          <a:latin typeface="Times New Roman" panose="02020603050405020304" pitchFamily="18" charset="0"/>
                          <a:ea typeface="DengXian"/>
                          <a:cs typeface="Times New Roman" panose="02020603050405020304" pitchFamily="18" charset="0"/>
                        </a:rPr>
                        <a:t>-1400 </a:t>
                      </a:r>
                      <a:r>
                        <a:rPr lang="en-US" sz="800" dirty="0">
                          <a:solidFill>
                            <a:srgbClr val="000000"/>
                          </a:solidFill>
                          <a:effectLst/>
                          <a:latin typeface="Times New Roman" panose="02020603050405020304" pitchFamily="18" charset="0"/>
                          <a:ea typeface="DengXian"/>
                          <a:cs typeface="Times New Roman" panose="02020603050405020304" pitchFamily="18" charset="0"/>
                        </a:rPr>
                        <a:t>to -1036, -1012 to -515, -509 to </a:t>
                      </a:r>
                      <a:r>
                        <a:rPr lang="en-US" sz="800" dirty="0">
                          <a:solidFill>
                            <a:srgbClr val="FF0000"/>
                          </a:solidFill>
                          <a:effectLst/>
                          <a:latin typeface="Times New Roman" panose="02020603050405020304" pitchFamily="18" charset="0"/>
                          <a:ea typeface="DengXian"/>
                          <a:cs typeface="Times New Roman" panose="02020603050405020304" pitchFamily="18" charset="0"/>
                        </a:rPr>
                        <a:t>-12</a:t>
                      </a:r>
                      <a:r>
                        <a:rPr lang="en-US" sz="800" dirty="0">
                          <a:solidFill>
                            <a:srgbClr val="000000"/>
                          </a:solidFill>
                          <a:effectLst/>
                          <a:latin typeface="Times New Roman" panose="02020603050405020304" pitchFamily="18" charset="0"/>
                          <a:ea typeface="DengXian"/>
                          <a:cs typeface="Times New Roman" panose="02020603050405020304" pitchFamily="18" charset="0"/>
                        </a:rPr>
                        <a:t>, </a:t>
                      </a:r>
                      <a:r>
                        <a:rPr lang="en-US" sz="800" dirty="0">
                          <a:solidFill>
                            <a:srgbClr val="FF0000"/>
                          </a:solidFill>
                          <a:effectLst/>
                          <a:latin typeface="Times New Roman" panose="02020603050405020304" pitchFamily="18" charset="0"/>
                          <a:ea typeface="DengXian"/>
                          <a:cs typeface="Times New Roman" panose="02020603050405020304" pitchFamily="18" charset="0"/>
                        </a:rPr>
                        <a:t>+12 </a:t>
                      </a:r>
                      <a:r>
                        <a:rPr lang="en-US" sz="800" dirty="0">
                          <a:solidFill>
                            <a:srgbClr val="000000"/>
                          </a:solidFill>
                          <a:effectLst/>
                          <a:latin typeface="Times New Roman" panose="02020603050405020304" pitchFamily="18" charset="0"/>
                          <a:ea typeface="DengXian"/>
                          <a:cs typeface="Times New Roman" panose="02020603050405020304" pitchFamily="18" charset="0"/>
                        </a:rPr>
                        <a:t>to +509, +515 to +1012, and +1036 to </a:t>
                      </a:r>
                      <a:r>
                        <a:rPr lang="en-US" sz="800" dirty="0">
                          <a:solidFill>
                            <a:srgbClr val="FF0000"/>
                          </a:solidFill>
                          <a:effectLst/>
                          <a:latin typeface="Times New Roman" panose="02020603050405020304" pitchFamily="18" charset="0"/>
                          <a:ea typeface="DengXian"/>
                          <a:cs typeface="Times New Roman" panose="02020603050405020304" pitchFamily="18" charset="0"/>
                        </a:rPr>
                        <a:t>+1400</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-1400 to -1036, -1012 to -515, -509 to -12, +12 to +509, +515 to +1012, and +1036 to +1400</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1116187"/>
                  </a:ext>
                </a:extLst>
              </a:tr>
              <a:tr h="265718">
                <a:tc vMerge="1">
                  <a:txBody>
                    <a:bodyPr/>
                    <a:lstStyle/>
                    <a:p>
                      <a:endParaRPr lang="en-US"/>
                    </a:p>
                  </a:txBody>
                  <a:tcPr/>
                </a:tc>
                <a:tc vMerge="1">
                  <a:txBody>
                    <a:bodyPr/>
                    <a:lstStyle/>
                    <a:p>
                      <a:endParaRPr lang="en-US"/>
                    </a:p>
                  </a:txBody>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-2036 to -1539, -1533 to -1401, +1401 to +1533, and +1539 to +2036</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+4/–6</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4280719"/>
                  </a:ext>
                </a:extLst>
              </a:tr>
            </a:tbl>
          </a:graphicData>
        </a:graphic>
      </p:graphicFrame>
      <p:sp>
        <p:nvSpPr>
          <p:cNvPr id="3" name="Rectangle 2">
            <a:extLst>
              <a:ext uri="{FF2B5EF4-FFF2-40B4-BE49-F238E27FC236}">
                <a16:creationId xmlns:a16="http://schemas.microsoft.com/office/drawing/2014/main" id="{3EF351D6-EE79-4C3C-91AE-B2F50DBD7EE5}"/>
              </a:ext>
            </a:extLst>
          </p:cNvPr>
          <p:cNvSpPr/>
          <p:nvPr/>
        </p:nvSpPr>
        <p:spPr>
          <a:xfrm>
            <a:off x="179513" y="1434262"/>
            <a:ext cx="8856984" cy="338554"/>
          </a:xfrm>
          <a:prstGeom prst="rect">
            <a:avLst/>
          </a:prstGeom>
        </p:spPr>
        <p:txBody>
          <a:bodyPr wrap="square">
            <a:spAutoFit/>
          </a:bodyPr>
          <a:lstStyle/>
          <a:p>
            <a:r>
              <a:rPr lang="en-US" sz="1600" dirty="0"/>
              <a:t>Do you support the 11be spectral flatness requirements for EHT modes as defined in the following table? </a:t>
            </a:r>
          </a:p>
        </p:txBody>
      </p:sp>
      <p:sp>
        <p:nvSpPr>
          <p:cNvPr id="8" name="TextBox 7">
            <a:extLst>
              <a:ext uri="{FF2B5EF4-FFF2-40B4-BE49-F238E27FC236}">
                <a16:creationId xmlns:a16="http://schemas.microsoft.com/office/drawing/2014/main" id="{D5F69299-4BE7-42E8-84A7-1E9A0054E59C}"/>
              </a:ext>
            </a:extLst>
          </p:cNvPr>
          <p:cNvSpPr txBox="1"/>
          <p:nvPr/>
        </p:nvSpPr>
        <p:spPr>
          <a:xfrm>
            <a:off x="899592" y="5590981"/>
            <a:ext cx="4896544" cy="646331"/>
          </a:xfrm>
          <a:prstGeom prst="rect">
            <a:avLst/>
          </a:prstGeom>
          <a:noFill/>
        </p:spPr>
        <p:txBody>
          <a:bodyPr wrap="square" rtlCol="0">
            <a:spAutoFit/>
          </a:bodyPr>
          <a:lstStyle/>
          <a:p>
            <a:r>
              <a:rPr lang="en-US" dirty="0"/>
              <a:t>Y</a:t>
            </a:r>
          </a:p>
          <a:p>
            <a:r>
              <a:rPr lang="en-US" dirty="0"/>
              <a:t>N</a:t>
            </a:r>
          </a:p>
          <a:p>
            <a:r>
              <a:rPr lang="en-US" dirty="0"/>
              <a:t>A</a:t>
            </a:r>
          </a:p>
        </p:txBody>
      </p:sp>
    </p:spTree>
    <p:extLst>
      <p:ext uri="{BB962C8B-B14F-4D97-AF65-F5344CB8AC3E}">
        <p14:creationId xmlns:p14="http://schemas.microsoft.com/office/powerpoint/2010/main" val="38774200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a0c825768df6a16c257cf743090cbb6f">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3072cd6365a4d7f84e785544b698ff23"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9931ED-F01D-4178-8068-7A73BD8BB3F4}">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B8C3D0F6-227E-4886-83EA-263E2CFB811B}">
  <ds:schemaRefs>
    <ds:schemaRef ds:uri="http://schemas.microsoft.com/sharepoint/v3/contenttype/forms"/>
  </ds:schemaRefs>
</ds:datastoreItem>
</file>

<file path=customXml/itemProps3.xml><?xml version="1.0" encoding="utf-8"?>
<ds:datastoreItem xmlns:ds="http://schemas.openxmlformats.org/officeDocument/2006/customXml" ds:itemID="{2AC36386-1BF7-4D0B-99E0-69CF144807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143171</TotalTime>
  <Words>3008</Words>
  <Application>Microsoft Office PowerPoint</Application>
  <PresentationFormat>On-screen Show (4:3)</PresentationFormat>
  <Paragraphs>291</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Qualcomm Regular</vt:lpstr>
      <vt:lpstr>Arial</vt:lpstr>
      <vt:lpstr>Qualcomm Office Regular</vt:lpstr>
      <vt:lpstr>Times New Roman</vt:lpstr>
      <vt:lpstr>Wingdings</vt:lpstr>
      <vt:lpstr>802-11-Submission</vt:lpstr>
      <vt:lpstr>11be Spectral Flatness Requirements</vt:lpstr>
      <vt:lpstr>Introduction</vt:lpstr>
      <vt:lpstr>High Level Thoughts on EHT Spectral Flatness Requirements</vt:lpstr>
      <vt:lpstr>Discussion on Flatness Requirements for EHT DUP, Puncturing, and OFDMA Cases</vt:lpstr>
      <vt:lpstr>Spectral Flatness Requirements for EHT modes (1)</vt:lpstr>
      <vt:lpstr>Spectral Flatness Requirements for EHT modes (2)</vt:lpstr>
      <vt:lpstr>Flatness Requirements for Non-HT DUP over Up to 320MHz</vt:lpstr>
      <vt:lpstr>SP #1</vt:lpstr>
      <vt:lpstr>SP #2</vt:lpstr>
      <vt:lpstr>SP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Lin Yang</cp:lastModifiedBy>
  <cp:revision>1396</cp:revision>
  <cp:lastPrinted>1998-02-10T13:28:06Z</cp:lastPrinted>
  <dcterms:created xsi:type="dcterms:W3CDTF">2004-12-02T14:01:45Z</dcterms:created>
  <dcterms:modified xsi:type="dcterms:W3CDTF">2020-12-15T00:14:23Z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-1096512357</vt:i4>
  </property>
  <property fmtid="{D5CDD505-2E9C-101B-9397-08002B2CF9AE}" pid="5" name="_EmailSubject">
    <vt:lpwstr>SIG Field Design</vt:lpwstr>
  </property>
  <property fmtid="{D5CDD505-2E9C-101B-9397-08002B2CF9AE}" pid="6" name="_AuthorEmail">
    <vt:lpwstr>svverman@qti.qualcomm.com</vt:lpwstr>
  </property>
  <property fmtid="{D5CDD505-2E9C-101B-9397-08002B2CF9AE}" pid="7" name="_AuthorEmailDisplayName">
    <vt:lpwstr>Sameer Vermani</vt:lpwstr>
  </property>
</Properties>
</file>