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2">
  <p:sldMasterIdLst>
    <p:sldMasterId id="2147483648" r:id="rId4"/>
  </p:sldMasterIdLst>
  <p:notesMasterIdLst>
    <p:notesMasterId r:id="rId15"/>
  </p:notesMasterIdLst>
  <p:handoutMasterIdLst>
    <p:handoutMasterId r:id="rId16"/>
  </p:handoutMasterIdLst>
  <p:sldIdLst>
    <p:sldId id="896" r:id="rId5"/>
    <p:sldId id="1332" r:id="rId6"/>
    <p:sldId id="1331" r:id="rId7"/>
    <p:sldId id="1337" r:id="rId8"/>
    <p:sldId id="1356" r:id="rId9"/>
    <p:sldId id="1357" r:id="rId10"/>
    <p:sldId id="1349" r:id="rId11"/>
    <p:sldId id="1345" r:id="rId12"/>
    <p:sldId id="1354" r:id="rId13"/>
    <p:sldId id="1355" r:id="rId14"/>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339AA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F353A5F-60F3-4663-9986-5706448060E7}" v="4" dt="2020-12-14T19:18:35.24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9" autoAdjust="0"/>
    <p:restoredTop sz="94737" autoAdjust="0"/>
  </p:normalViewPr>
  <p:slideViewPr>
    <p:cSldViewPr>
      <p:cViewPr varScale="1">
        <p:scale>
          <a:sx n="111" d="100"/>
          <a:sy n="111" d="100"/>
        </p:scale>
        <p:origin x="784" y="68"/>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3426"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F360D31C-0BCD-4994-837B-7A36503701B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6387" name="Rectangle 2">
            <a:extLst>
              <a:ext uri="{FF2B5EF4-FFF2-40B4-BE49-F238E27FC236}">
                <a16:creationId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06CFF25A-AE5D-4878-BC4A-E0F2E0863D11}"/>
              </a:ext>
            </a:extLst>
          </p:cNvPr>
          <p:cNvSpPr>
            <a:spLocks noGrp="1" noChangeArrowheads="1"/>
          </p:cNvSpPr>
          <p:nvPr>
            <p:ph type="dt" sz="half" idx="10"/>
          </p:nvPr>
        </p:nvSpPr>
        <p:spPr/>
        <p:txBody>
          <a:bodyPr/>
          <a:lstStyle>
            <a:lvl1pPr>
              <a:defRPr/>
            </a:lvl1pPr>
          </a:lstStyle>
          <a:p>
            <a:pPr>
              <a:defRPr/>
            </a:pPr>
            <a:r>
              <a:rPr lang="en-US" altLang="en-US"/>
              <a:t>December 2020</a:t>
            </a:r>
            <a:endParaRPr lang="en-GB" altLang="en-US"/>
          </a:p>
        </p:txBody>
      </p:sp>
      <p:sp>
        <p:nvSpPr>
          <p:cNvPr id="5" name="Rectangle 5">
            <a:extLst>
              <a:ext uri="{FF2B5EF4-FFF2-40B4-BE49-F238E27FC236}">
                <a16:creationId xmlns:a16="http://schemas.microsoft.com/office/drawing/2014/main" id="{23CA8882-3F16-471A-B8DB-2643B3170DFB}"/>
              </a:ext>
            </a:extLst>
          </p:cNvPr>
          <p:cNvSpPr>
            <a:spLocks noGrp="1" noChangeArrowheads="1"/>
          </p:cNvSpPr>
          <p:nvPr>
            <p:ph type="ftr" sz="quarter" idx="11"/>
          </p:nvPr>
        </p:nvSpPr>
        <p:spPr/>
        <p:txBody>
          <a:bodyPr/>
          <a:lstStyle>
            <a:lvl1pPr>
              <a:defRPr/>
            </a:lvl1pPr>
          </a:lstStyle>
          <a:p>
            <a:pPr>
              <a:defRPr/>
            </a:pPr>
            <a:r>
              <a:rPr lang="en-GB"/>
              <a:t>Lin Yang (Qualcomm)</a:t>
            </a:r>
          </a:p>
        </p:txBody>
      </p:sp>
      <p:sp>
        <p:nvSpPr>
          <p:cNvPr id="6" name="Rectangle 6">
            <a:extLst>
              <a:ext uri="{FF2B5EF4-FFF2-40B4-BE49-F238E27FC236}">
                <a16:creationId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62F9BB0-1D78-4E92-8AB5-CCA6C81C81B4}"/>
              </a:ext>
            </a:extLst>
          </p:cNvPr>
          <p:cNvSpPr>
            <a:spLocks noGrp="1" noChangeArrowheads="1"/>
          </p:cNvSpPr>
          <p:nvPr>
            <p:ph type="dt" sz="half" idx="10"/>
          </p:nvPr>
        </p:nvSpPr>
        <p:spPr/>
        <p:txBody>
          <a:bodyPr/>
          <a:lstStyle>
            <a:lvl1pPr>
              <a:defRPr/>
            </a:lvl1pPr>
          </a:lstStyle>
          <a:p>
            <a:pPr>
              <a:defRPr/>
            </a:pPr>
            <a:r>
              <a:rPr lang="en-US" altLang="en-US"/>
              <a:t>December 2020</a:t>
            </a:r>
            <a:endParaRPr lang="en-GB" altLang="en-US"/>
          </a:p>
        </p:txBody>
      </p:sp>
      <p:sp>
        <p:nvSpPr>
          <p:cNvPr id="5" name="Rectangle 5">
            <a:extLst>
              <a:ext uri="{FF2B5EF4-FFF2-40B4-BE49-F238E27FC236}">
                <a16:creationId xmlns:a16="http://schemas.microsoft.com/office/drawing/2014/main" id="{45E53EAD-1C78-4110-B6B7-5E5CDC6B7911}"/>
              </a:ext>
            </a:extLst>
          </p:cNvPr>
          <p:cNvSpPr>
            <a:spLocks noGrp="1" noChangeArrowheads="1"/>
          </p:cNvSpPr>
          <p:nvPr>
            <p:ph type="ftr" sz="quarter" idx="11"/>
          </p:nvPr>
        </p:nvSpPr>
        <p:spPr/>
        <p:txBody>
          <a:bodyPr/>
          <a:lstStyle>
            <a:lvl1pPr>
              <a:defRPr/>
            </a:lvl1pPr>
          </a:lstStyle>
          <a:p>
            <a:pPr>
              <a:defRPr/>
            </a:pPr>
            <a:r>
              <a:rPr lang="en-GB"/>
              <a:t>Lin Yang (Qualcomm)</a:t>
            </a:r>
          </a:p>
        </p:txBody>
      </p:sp>
      <p:sp>
        <p:nvSpPr>
          <p:cNvPr id="6" name="Rectangle 6">
            <a:extLst>
              <a:ext uri="{FF2B5EF4-FFF2-40B4-BE49-F238E27FC236}">
                <a16:creationId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DC25286-F119-41CC-B936-A99D615BEBF4}"/>
              </a:ext>
            </a:extLst>
          </p:cNvPr>
          <p:cNvSpPr>
            <a:spLocks noGrp="1" noChangeArrowheads="1"/>
          </p:cNvSpPr>
          <p:nvPr>
            <p:ph type="dt" sz="half" idx="10"/>
          </p:nvPr>
        </p:nvSpPr>
        <p:spPr/>
        <p:txBody>
          <a:bodyPr/>
          <a:lstStyle>
            <a:lvl1pPr>
              <a:defRPr/>
            </a:lvl1pPr>
          </a:lstStyle>
          <a:p>
            <a:pPr>
              <a:defRPr/>
            </a:pPr>
            <a:r>
              <a:rPr lang="en-US" altLang="en-US"/>
              <a:t>December 2020</a:t>
            </a:r>
            <a:endParaRPr lang="en-GB" altLang="en-US"/>
          </a:p>
        </p:txBody>
      </p:sp>
      <p:sp>
        <p:nvSpPr>
          <p:cNvPr id="5" name="Rectangle 5">
            <a:extLst>
              <a:ext uri="{FF2B5EF4-FFF2-40B4-BE49-F238E27FC236}">
                <a16:creationId xmlns:a16="http://schemas.microsoft.com/office/drawing/2014/main" id="{10AE9D73-7428-4ADB-9D8D-FB2ECC5BA0E8}"/>
              </a:ext>
            </a:extLst>
          </p:cNvPr>
          <p:cNvSpPr>
            <a:spLocks noGrp="1" noChangeArrowheads="1"/>
          </p:cNvSpPr>
          <p:nvPr>
            <p:ph type="ftr" sz="quarter" idx="11"/>
          </p:nvPr>
        </p:nvSpPr>
        <p:spPr/>
        <p:txBody>
          <a:bodyPr/>
          <a:lstStyle>
            <a:lvl1pPr>
              <a:defRPr/>
            </a:lvl1pPr>
          </a:lstStyle>
          <a:p>
            <a:pPr>
              <a:defRPr/>
            </a:pPr>
            <a:r>
              <a:rPr lang="en-GB"/>
              <a:t>Lin Yang (Qualcomm)</a:t>
            </a:r>
          </a:p>
        </p:txBody>
      </p:sp>
      <p:sp>
        <p:nvSpPr>
          <p:cNvPr id="6" name="Rectangle 6">
            <a:extLst>
              <a:ext uri="{FF2B5EF4-FFF2-40B4-BE49-F238E27FC236}">
                <a16:creationId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12/14/2020</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222375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346AB4A-F2D2-4CAE-A247-7BBB1DA6E2BC}"/>
              </a:ext>
            </a:extLst>
          </p:cNvPr>
          <p:cNvSpPr>
            <a:spLocks noGrp="1" noChangeArrowheads="1"/>
          </p:cNvSpPr>
          <p:nvPr>
            <p:ph type="dt" sz="half" idx="10"/>
          </p:nvPr>
        </p:nvSpPr>
        <p:spPr>
          <a:xfrm>
            <a:off x="696913" y="332601"/>
            <a:ext cx="1455527" cy="276999"/>
          </a:xfrm>
        </p:spPr>
        <p:txBody>
          <a:bodyPr/>
          <a:lstStyle>
            <a:lvl1pPr>
              <a:defRPr/>
            </a:lvl1pPr>
          </a:lstStyle>
          <a:p>
            <a:pPr>
              <a:defRPr/>
            </a:pPr>
            <a:r>
              <a:rPr lang="en-US" altLang="en-US"/>
              <a:t>December 2020</a:t>
            </a:r>
            <a:endParaRPr lang="en-GB" altLang="en-US" dirty="0"/>
          </a:p>
        </p:txBody>
      </p:sp>
      <p:sp>
        <p:nvSpPr>
          <p:cNvPr id="5" name="Rectangle 5">
            <a:extLst>
              <a:ext uri="{FF2B5EF4-FFF2-40B4-BE49-F238E27FC236}">
                <a16:creationId xmlns:a16="http://schemas.microsoft.com/office/drawing/2014/main" id="{2FBBCEAB-3AB2-4B43-892C-9CC9AB0F9960}"/>
              </a:ext>
            </a:extLst>
          </p:cNvPr>
          <p:cNvSpPr>
            <a:spLocks noGrp="1" noChangeArrowheads="1"/>
          </p:cNvSpPr>
          <p:nvPr>
            <p:ph type="ftr" sz="quarter" idx="11"/>
          </p:nvPr>
        </p:nvSpPr>
        <p:spPr>
          <a:xfrm>
            <a:off x="6478588" y="6475413"/>
            <a:ext cx="2065337" cy="184150"/>
          </a:xfrm>
        </p:spPr>
        <p:txBody>
          <a:bodyPr/>
          <a:lstStyle>
            <a:lvl1pPr>
              <a:defRPr/>
            </a:lvl1pPr>
          </a:lstStyle>
          <a:p>
            <a:pPr>
              <a:defRPr/>
            </a:pPr>
            <a:r>
              <a:rPr lang="en-GB"/>
              <a:t>Lin Yang (Qualcomm)</a:t>
            </a:r>
          </a:p>
        </p:txBody>
      </p:sp>
      <p:sp>
        <p:nvSpPr>
          <p:cNvPr id="6" name="Rectangle 6">
            <a:extLst>
              <a:ext uri="{FF2B5EF4-FFF2-40B4-BE49-F238E27FC236}">
                <a16:creationId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a:t>Slide </a:t>
            </a:r>
            <a:fld id="{6D24465E-2B0A-4D96-BA39-EC98956D452B}" type="slidenum">
              <a:rPr lang="en-GB" altLang="en-US"/>
              <a:pPr>
                <a:defRPr/>
              </a:pPr>
              <a:t>‹#›</a:t>
            </a:fld>
            <a:endParaRPr lang="en-GB" altLang="en-US"/>
          </a:p>
        </p:txBody>
      </p:sp>
    </p:spTree>
    <p:extLst>
      <p:ext uri="{BB962C8B-B14F-4D97-AF65-F5344CB8AC3E}">
        <p14:creationId xmlns:p14="http://schemas.microsoft.com/office/powerpoint/2010/main" val="262605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42C5AA8A-721E-4701-979E-BF5C4138F95E}"/>
              </a:ext>
            </a:extLst>
          </p:cNvPr>
          <p:cNvSpPr>
            <a:spLocks noGrp="1" noChangeArrowheads="1"/>
          </p:cNvSpPr>
          <p:nvPr>
            <p:ph type="dt" sz="half" idx="10"/>
          </p:nvPr>
        </p:nvSpPr>
        <p:spPr/>
        <p:txBody>
          <a:bodyPr/>
          <a:lstStyle>
            <a:lvl1pPr>
              <a:defRPr/>
            </a:lvl1pPr>
          </a:lstStyle>
          <a:p>
            <a:pPr>
              <a:defRPr/>
            </a:pPr>
            <a:r>
              <a:rPr lang="en-US" altLang="en-US"/>
              <a:t>December 2020</a:t>
            </a:r>
            <a:endParaRPr lang="en-GB" altLang="en-US"/>
          </a:p>
        </p:txBody>
      </p:sp>
      <p:sp>
        <p:nvSpPr>
          <p:cNvPr id="5" name="Rectangle 5">
            <a:extLst>
              <a:ext uri="{FF2B5EF4-FFF2-40B4-BE49-F238E27FC236}">
                <a16:creationId xmlns:a16="http://schemas.microsoft.com/office/drawing/2014/main" id="{FB6A99CE-AF1B-49DE-AF80-A702BAA04D64}"/>
              </a:ext>
            </a:extLst>
          </p:cNvPr>
          <p:cNvSpPr>
            <a:spLocks noGrp="1" noChangeArrowheads="1"/>
          </p:cNvSpPr>
          <p:nvPr>
            <p:ph type="ftr" sz="quarter" idx="11"/>
          </p:nvPr>
        </p:nvSpPr>
        <p:spPr/>
        <p:txBody>
          <a:bodyPr/>
          <a:lstStyle>
            <a:lvl1pPr>
              <a:defRPr/>
            </a:lvl1pPr>
          </a:lstStyle>
          <a:p>
            <a:pPr>
              <a:defRPr/>
            </a:pPr>
            <a:r>
              <a:rPr lang="en-GB"/>
              <a:t>Lin Yang (Qualcomm)</a:t>
            </a:r>
          </a:p>
        </p:txBody>
      </p:sp>
      <p:sp>
        <p:nvSpPr>
          <p:cNvPr id="6" name="Rectangle 6">
            <a:extLst>
              <a:ext uri="{FF2B5EF4-FFF2-40B4-BE49-F238E27FC236}">
                <a16:creationId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E5BF1C0E-E980-4198-AD72-D434C60772EB}"/>
              </a:ext>
            </a:extLst>
          </p:cNvPr>
          <p:cNvSpPr>
            <a:spLocks noGrp="1"/>
          </p:cNvSpPr>
          <p:nvPr>
            <p:ph type="dt" sz="half" idx="10"/>
          </p:nvPr>
        </p:nvSpPr>
        <p:spPr/>
        <p:txBody>
          <a:bodyPr/>
          <a:lstStyle/>
          <a:p>
            <a:pPr>
              <a:defRPr/>
            </a:pPr>
            <a:r>
              <a:rPr lang="en-US" altLang="en-US"/>
              <a:t>December 2020</a:t>
            </a:r>
            <a:endParaRPr lang="en-GB" altLang="en-US" dirty="0"/>
          </a:p>
        </p:txBody>
      </p:sp>
      <p:sp>
        <p:nvSpPr>
          <p:cNvPr id="9" name="Footer Placeholder 8">
            <a:extLst>
              <a:ext uri="{FF2B5EF4-FFF2-40B4-BE49-F238E27FC236}">
                <a16:creationId xmlns:a16="http://schemas.microsoft.com/office/drawing/2014/main" id="{382429B4-AC28-490A-8504-D52C2DB3DC65}"/>
              </a:ext>
            </a:extLst>
          </p:cNvPr>
          <p:cNvSpPr>
            <a:spLocks noGrp="1"/>
          </p:cNvSpPr>
          <p:nvPr>
            <p:ph type="ftr" sz="quarter" idx="11"/>
          </p:nvPr>
        </p:nvSpPr>
        <p:spPr/>
        <p:txBody>
          <a:bodyPr/>
          <a:lstStyle/>
          <a:p>
            <a:pPr>
              <a:defRPr/>
            </a:pPr>
            <a:r>
              <a:rPr lang="en-GB"/>
              <a:t>Lin Yang (Qualcomm)</a:t>
            </a:r>
            <a:endParaRPr lang="en-GB" dirty="0"/>
          </a:p>
        </p:txBody>
      </p:sp>
      <p:sp>
        <p:nvSpPr>
          <p:cNvPr id="10" name="Slide Number Placeholder 9">
            <a:extLst>
              <a:ext uri="{FF2B5EF4-FFF2-40B4-BE49-F238E27FC236}">
                <a16:creationId xmlns:a16="http://schemas.microsoft.com/office/drawing/2014/main" id="{2A2A53C1-0CF3-4CFC-8BE8-D84B06D4C227}"/>
              </a:ext>
            </a:extLst>
          </p:cNvPr>
          <p:cNvSpPr>
            <a:spLocks noGrp="1"/>
          </p:cNvSpPr>
          <p:nvPr>
            <p:ph type="sldNum" sz="quarter" idx="12"/>
          </p:nvPr>
        </p:nvSpPr>
        <p:spPr/>
        <p:txBody>
          <a:bodyPr/>
          <a:lstStyle/>
          <a:p>
            <a:pPr>
              <a:defRPr/>
            </a:pPr>
            <a:r>
              <a:rPr lang="en-GB" altLang="en-US"/>
              <a:t>Slide </a:t>
            </a:r>
            <a:fld id="{B49C4EAE-3D00-4EB7-8462-25329E061374}" type="slidenum">
              <a:rPr lang="en-GB" altLang="en-US" smtClean="0"/>
              <a:pPr>
                <a:defRPr/>
              </a:pPr>
              <a:t>‹#›</a:t>
            </a:fld>
            <a:endParaRPr lang="en-GB" altLang="en-US"/>
          </a:p>
        </p:txBody>
      </p:sp>
      <p:sp>
        <p:nvSpPr>
          <p:cNvPr id="11" name="Title 10">
            <a:extLst>
              <a:ext uri="{FF2B5EF4-FFF2-40B4-BE49-F238E27FC236}">
                <a16:creationId xmlns:a16="http://schemas.microsoft.com/office/drawing/2014/main" id="{F2C0D638-719E-495B-8175-80DE7EAEDD42}"/>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670619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7747953-910E-41D0-B426-832112577580}"/>
              </a:ext>
            </a:extLst>
          </p:cNvPr>
          <p:cNvSpPr>
            <a:spLocks noGrp="1" noChangeArrowheads="1"/>
          </p:cNvSpPr>
          <p:nvPr>
            <p:ph type="dt" sz="half" idx="10"/>
          </p:nvPr>
        </p:nvSpPr>
        <p:spPr/>
        <p:txBody>
          <a:bodyPr/>
          <a:lstStyle>
            <a:lvl1pPr>
              <a:defRPr/>
            </a:lvl1pPr>
          </a:lstStyle>
          <a:p>
            <a:pPr>
              <a:defRPr/>
            </a:pPr>
            <a:r>
              <a:rPr lang="en-US" altLang="en-US"/>
              <a:t>December 2020</a:t>
            </a:r>
            <a:endParaRPr lang="en-GB" altLang="en-US"/>
          </a:p>
        </p:txBody>
      </p:sp>
      <p:sp>
        <p:nvSpPr>
          <p:cNvPr id="8" name="Rectangle 5">
            <a:extLst>
              <a:ext uri="{FF2B5EF4-FFF2-40B4-BE49-F238E27FC236}">
                <a16:creationId xmlns:a16="http://schemas.microsoft.com/office/drawing/2014/main" id="{7A8A164E-69A0-4853-A527-D828C50BA879}"/>
              </a:ext>
            </a:extLst>
          </p:cNvPr>
          <p:cNvSpPr>
            <a:spLocks noGrp="1" noChangeArrowheads="1"/>
          </p:cNvSpPr>
          <p:nvPr>
            <p:ph type="ftr" sz="quarter" idx="11"/>
          </p:nvPr>
        </p:nvSpPr>
        <p:spPr/>
        <p:txBody>
          <a:bodyPr/>
          <a:lstStyle>
            <a:lvl1pPr>
              <a:defRPr/>
            </a:lvl1pPr>
          </a:lstStyle>
          <a:p>
            <a:pPr>
              <a:defRPr/>
            </a:pPr>
            <a:r>
              <a:rPr lang="en-GB"/>
              <a:t>Lin Yang (Qualcomm)</a:t>
            </a:r>
          </a:p>
        </p:txBody>
      </p:sp>
      <p:sp>
        <p:nvSpPr>
          <p:cNvPr id="9" name="Rectangle 6">
            <a:extLst>
              <a:ext uri="{FF2B5EF4-FFF2-40B4-BE49-F238E27FC236}">
                <a16:creationId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14D0DD47-63E1-499C-8731-3DDE6710EC43}"/>
              </a:ext>
            </a:extLst>
          </p:cNvPr>
          <p:cNvSpPr>
            <a:spLocks noGrp="1" noChangeArrowheads="1"/>
          </p:cNvSpPr>
          <p:nvPr>
            <p:ph type="dt" sz="half" idx="10"/>
          </p:nvPr>
        </p:nvSpPr>
        <p:spPr/>
        <p:txBody>
          <a:bodyPr/>
          <a:lstStyle>
            <a:lvl1pPr>
              <a:defRPr/>
            </a:lvl1pPr>
          </a:lstStyle>
          <a:p>
            <a:pPr>
              <a:defRPr/>
            </a:pPr>
            <a:r>
              <a:rPr lang="en-US" altLang="en-US"/>
              <a:t>December 2020</a:t>
            </a:r>
            <a:endParaRPr lang="en-GB" altLang="en-US"/>
          </a:p>
        </p:txBody>
      </p:sp>
      <p:sp>
        <p:nvSpPr>
          <p:cNvPr id="4" name="Rectangle 5">
            <a:extLst>
              <a:ext uri="{FF2B5EF4-FFF2-40B4-BE49-F238E27FC236}">
                <a16:creationId xmlns:a16="http://schemas.microsoft.com/office/drawing/2014/main" id="{14C39687-C892-4869-B452-F4F727B58AB9}"/>
              </a:ext>
            </a:extLst>
          </p:cNvPr>
          <p:cNvSpPr>
            <a:spLocks noGrp="1" noChangeArrowheads="1"/>
          </p:cNvSpPr>
          <p:nvPr>
            <p:ph type="ftr" sz="quarter" idx="11"/>
          </p:nvPr>
        </p:nvSpPr>
        <p:spPr/>
        <p:txBody>
          <a:bodyPr/>
          <a:lstStyle>
            <a:lvl1pPr>
              <a:defRPr/>
            </a:lvl1pPr>
          </a:lstStyle>
          <a:p>
            <a:pPr>
              <a:defRPr/>
            </a:pPr>
            <a:r>
              <a:rPr lang="en-GB"/>
              <a:t>Lin Yang (Qualcomm)</a:t>
            </a:r>
          </a:p>
        </p:txBody>
      </p:sp>
      <p:sp>
        <p:nvSpPr>
          <p:cNvPr id="5" name="Rectangle 6">
            <a:extLst>
              <a:ext uri="{FF2B5EF4-FFF2-40B4-BE49-F238E27FC236}">
                <a16:creationId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3C34B0A-1C2A-4887-9294-5C1D0A38A828}"/>
              </a:ext>
            </a:extLst>
          </p:cNvPr>
          <p:cNvSpPr>
            <a:spLocks noGrp="1" noChangeArrowheads="1"/>
          </p:cNvSpPr>
          <p:nvPr>
            <p:ph type="dt" sz="half" idx="10"/>
          </p:nvPr>
        </p:nvSpPr>
        <p:spPr/>
        <p:txBody>
          <a:bodyPr/>
          <a:lstStyle>
            <a:lvl1pPr>
              <a:defRPr/>
            </a:lvl1pPr>
          </a:lstStyle>
          <a:p>
            <a:pPr>
              <a:defRPr/>
            </a:pPr>
            <a:r>
              <a:rPr lang="en-US" altLang="en-US"/>
              <a:t>December 2020</a:t>
            </a:r>
            <a:endParaRPr lang="en-GB" altLang="en-US"/>
          </a:p>
        </p:txBody>
      </p:sp>
      <p:sp>
        <p:nvSpPr>
          <p:cNvPr id="3" name="Rectangle 5">
            <a:extLst>
              <a:ext uri="{FF2B5EF4-FFF2-40B4-BE49-F238E27FC236}">
                <a16:creationId xmlns:a16="http://schemas.microsoft.com/office/drawing/2014/main" id="{E2FFC688-9613-4E32-80B7-218FD81F5AD0}"/>
              </a:ext>
            </a:extLst>
          </p:cNvPr>
          <p:cNvSpPr>
            <a:spLocks noGrp="1" noChangeArrowheads="1"/>
          </p:cNvSpPr>
          <p:nvPr>
            <p:ph type="ftr" sz="quarter" idx="11"/>
          </p:nvPr>
        </p:nvSpPr>
        <p:spPr/>
        <p:txBody>
          <a:bodyPr/>
          <a:lstStyle>
            <a:lvl1pPr>
              <a:defRPr/>
            </a:lvl1pPr>
          </a:lstStyle>
          <a:p>
            <a:pPr>
              <a:defRPr/>
            </a:pPr>
            <a:r>
              <a:rPr lang="en-GB"/>
              <a:t>Lin Yang (Qualcomm)</a:t>
            </a:r>
          </a:p>
        </p:txBody>
      </p:sp>
      <p:sp>
        <p:nvSpPr>
          <p:cNvPr id="4" name="Rectangle 6">
            <a:extLst>
              <a:ext uri="{FF2B5EF4-FFF2-40B4-BE49-F238E27FC236}">
                <a16:creationId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32FA0C2D-5E95-4491-9BC6-02C2914C9032}"/>
              </a:ext>
            </a:extLst>
          </p:cNvPr>
          <p:cNvSpPr>
            <a:spLocks noGrp="1" noChangeArrowheads="1"/>
          </p:cNvSpPr>
          <p:nvPr>
            <p:ph type="dt" sz="half" idx="10"/>
          </p:nvPr>
        </p:nvSpPr>
        <p:spPr/>
        <p:txBody>
          <a:bodyPr/>
          <a:lstStyle>
            <a:lvl1pPr>
              <a:defRPr/>
            </a:lvl1pPr>
          </a:lstStyle>
          <a:p>
            <a:pPr>
              <a:defRPr/>
            </a:pPr>
            <a:r>
              <a:rPr lang="en-US" altLang="en-US"/>
              <a:t>December 2020</a:t>
            </a:r>
            <a:endParaRPr lang="en-GB" altLang="en-US"/>
          </a:p>
        </p:txBody>
      </p:sp>
      <p:sp>
        <p:nvSpPr>
          <p:cNvPr id="6" name="Footer Placeholder 5">
            <a:extLst>
              <a:ext uri="{FF2B5EF4-FFF2-40B4-BE49-F238E27FC236}">
                <a16:creationId xmlns:a16="http://schemas.microsoft.com/office/drawing/2014/main" id="{94CF86C1-D1B0-41E8-8B66-737E10ACF6EA}"/>
              </a:ext>
            </a:extLst>
          </p:cNvPr>
          <p:cNvSpPr>
            <a:spLocks noGrp="1" noChangeArrowheads="1"/>
          </p:cNvSpPr>
          <p:nvPr>
            <p:ph type="ftr" sz="quarter" idx="11"/>
          </p:nvPr>
        </p:nvSpPr>
        <p:spPr/>
        <p:txBody>
          <a:bodyPr/>
          <a:lstStyle>
            <a:lvl1pPr>
              <a:defRPr/>
            </a:lvl1pPr>
          </a:lstStyle>
          <a:p>
            <a:pPr>
              <a:defRPr/>
            </a:pPr>
            <a:r>
              <a:rPr lang="en-GB"/>
              <a:t>Lin Yang (Qualcomm)</a:t>
            </a:r>
          </a:p>
        </p:txBody>
      </p:sp>
      <p:sp>
        <p:nvSpPr>
          <p:cNvPr id="7" name="Slide Number Placeholder 6">
            <a:extLst>
              <a:ext uri="{FF2B5EF4-FFF2-40B4-BE49-F238E27FC236}">
                <a16:creationId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24EF4FFA-7CBB-4BED-8002-05D415428EDB}"/>
              </a:ext>
            </a:extLst>
          </p:cNvPr>
          <p:cNvSpPr>
            <a:spLocks noGrp="1" noChangeArrowheads="1"/>
          </p:cNvSpPr>
          <p:nvPr>
            <p:ph type="dt" sz="half" idx="10"/>
          </p:nvPr>
        </p:nvSpPr>
        <p:spPr/>
        <p:txBody>
          <a:bodyPr/>
          <a:lstStyle>
            <a:lvl1pPr>
              <a:defRPr/>
            </a:lvl1pPr>
          </a:lstStyle>
          <a:p>
            <a:pPr>
              <a:defRPr/>
            </a:pPr>
            <a:r>
              <a:rPr lang="en-US" altLang="en-US"/>
              <a:t>December 2020</a:t>
            </a:r>
            <a:endParaRPr lang="en-GB" altLang="en-US"/>
          </a:p>
        </p:txBody>
      </p:sp>
      <p:sp>
        <p:nvSpPr>
          <p:cNvPr id="6" name="Footer Placeholder 5">
            <a:extLst>
              <a:ext uri="{FF2B5EF4-FFF2-40B4-BE49-F238E27FC236}">
                <a16:creationId xmlns:a16="http://schemas.microsoft.com/office/drawing/2014/main" id="{EE9ED55F-DE47-4B7D-B013-E46C4750922A}"/>
              </a:ext>
            </a:extLst>
          </p:cNvPr>
          <p:cNvSpPr>
            <a:spLocks noGrp="1" noChangeArrowheads="1"/>
          </p:cNvSpPr>
          <p:nvPr>
            <p:ph type="ftr" sz="quarter" idx="11"/>
          </p:nvPr>
        </p:nvSpPr>
        <p:spPr/>
        <p:txBody>
          <a:bodyPr/>
          <a:lstStyle>
            <a:lvl1pPr>
              <a:defRPr/>
            </a:lvl1pPr>
          </a:lstStyle>
          <a:p>
            <a:pPr>
              <a:defRPr/>
            </a:pPr>
            <a:r>
              <a:rPr lang="en-GB"/>
              <a:t>Lin Yang (Qualcomm)</a:t>
            </a:r>
          </a:p>
        </p:txBody>
      </p:sp>
      <p:sp>
        <p:nvSpPr>
          <p:cNvPr id="7" name="Slide Number Placeholder 6">
            <a:extLst>
              <a:ext uri="{FF2B5EF4-FFF2-40B4-BE49-F238E27FC236}">
                <a16:creationId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696913" y="332601"/>
            <a:ext cx="151547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a:t>December 2020</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7447471" y="6475413"/>
            <a:ext cx="10964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a:t>Lin Yang (Qualcomm)</a:t>
            </a:r>
            <a:endParaRPr lang="en-GB" dirty="0"/>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802.11-20/1954r0</a:t>
            </a:r>
          </a:p>
        </p:txBody>
      </p:sp>
      <p:sp>
        <p:nvSpPr>
          <p:cNvPr id="1032" name="Line 8">
            <a:extLst>
              <a:ext uri="{FF2B5EF4-FFF2-40B4-BE49-F238E27FC236}">
                <a16:creationId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 id="2147485771"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a:extLst>
              <a:ext uri="{FF2B5EF4-FFF2-40B4-BE49-F238E27FC236}">
                <a16:creationId xmlns:a16="http://schemas.microsoft.com/office/drawing/2014/main" id="{5EB80220-6DDA-46D8-A532-4F8294B75F35}"/>
              </a:ext>
            </a:extLst>
          </p:cNvPr>
          <p:cNvSpPr>
            <a:spLocks noGrp="1" noChangeArrowheads="1"/>
          </p:cNvSpPr>
          <p:nvPr>
            <p:ph type="title"/>
          </p:nvPr>
        </p:nvSpPr>
        <p:spPr>
          <a:xfrm>
            <a:off x="611560" y="692696"/>
            <a:ext cx="7772400" cy="1066800"/>
          </a:xfrm>
          <a:noFill/>
        </p:spPr>
        <p:txBody>
          <a:bodyPr/>
          <a:lstStyle/>
          <a:p>
            <a:r>
              <a:rPr lang="en-GB" altLang="en-US" dirty="0"/>
              <a:t>11be Spectral Flatness Requirements</a:t>
            </a:r>
          </a:p>
        </p:txBody>
      </p:sp>
      <p:sp>
        <p:nvSpPr>
          <p:cNvPr id="15366" name="Rectangle 4">
            <a:extLst>
              <a:ext uri="{FF2B5EF4-FFF2-40B4-BE49-F238E27FC236}">
                <a16:creationId xmlns:a16="http://schemas.microsoft.com/office/drawing/2014/main" id="{AAB4AADD-B9F4-45B4-B9D2-5B5E3506EF55}"/>
              </a:ext>
            </a:extLst>
          </p:cNvPr>
          <p:cNvSpPr>
            <a:spLocks noGrp="1" noChangeArrowheads="1"/>
          </p:cNvSpPr>
          <p:nvPr>
            <p:ph idx="1"/>
          </p:nvPr>
        </p:nvSpPr>
        <p:spPr>
          <a:xfrm>
            <a:off x="684213" y="2006391"/>
            <a:ext cx="7772400" cy="4114800"/>
          </a:xfrm>
          <a:noFill/>
        </p:spPr>
        <p:txBody>
          <a:bodyPr/>
          <a:lstStyle/>
          <a:p>
            <a:pPr algn="ctr">
              <a:buFontTx/>
              <a:buNone/>
            </a:pPr>
            <a:r>
              <a:rPr lang="en-GB" altLang="en-US" sz="1500" dirty="0"/>
              <a:t>Date:</a:t>
            </a:r>
            <a:r>
              <a:rPr lang="en-GB" altLang="en-US" sz="1500" b="0" dirty="0"/>
              <a:t> 2020-12-10</a:t>
            </a:r>
          </a:p>
        </p:txBody>
      </p:sp>
      <p:sp>
        <p:nvSpPr>
          <p:cNvPr id="15368" name="Rectangle 6">
            <a:extLst>
              <a:ext uri="{FF2B5EF4-FFF2-40B4-BE49-F238E27FC236}">
                <a16:creationId xmlns:a16="http://schemas.microsoft.com/office/drawing/2014/main" id="{1F254AD5-AF47-4227-BA6A-AD2DFF84AC29}"/>
              </a:ext>
            </a:extLst>
          </p:cNvPr>
          <p:cNvSpPr>
            <a:spLocks noChangeArrowheads="1"/>
          </p:cNvSpPr>
          <p:nvPr/>
        </p:nvSpPr>
        <p:spPr bwMode="auto">
          <a:xfrm>
            <a:off x="971600" y="2744631"/>
            <a:ext cx="1156759" cy="3583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1500"/>
              <a:t>Authors:</a:t>
            </a:r>
            <a:endParaRPr lang="en-GB" altLang="en-US" sz="1500" b="0"/>
          </a:p>
        </p:txBody>
      </p:sp>
      <p:sp>
        <p:nvSpPr>
          <p:cNvPr id="2" name="Footer Placeholder 1">
            <a:extLst>
              <a:ext uri="{FF2B5EF4-FFF2-40B4-BE49-F238E27FC236}">
                <a16:creationId xmlns:a16="http://schemas.microsoft.com/office/drawing/2014/main" id="{FE330F16-9A9C-4D4E-A9C7-0A96929FE470}"/>
              </a:ext>
            </a:extLst>
          </p:cNvPr>
          <p:cNvSpPr>
            <a:spLocks noGrp="1"/>
          </p:cNvSpPr>
          <p:nvPr>
            <p:ph type="ftr" sz="quarter" idx="11"/>
          </p:nvPr>
        </p:nvSpPr>
        <p:spPr>
          <a:xfrm>
            <a:off x="6694637" y="6475413"/>
            <a:ext cx="1849288" cy="184666"/>
          </a:xfrm>
        </p:spPr>
        <p:txBody>
          <a:bodyPr/>
          <a:lstStyle/>
          <a:p>
            <a:pPr>
              <a:defRPr/>
            </a:pPr>
            <a:r>
              <a:rPr lang="en-GB" dirty="0"/>
              <a:t>Lin Yang (Qualcomm)</a:t>
            </a:r>
          </a:p>
        </p:txBody>
      </p:sp>
      <p:sp>
        <p:nvSpPr>
          <p:cNvPr id="3" name="Date Placeholder 2">
            <a:extLst>
              <a:ext uri="{FF2B5EF4-FFF2-40B4-BE49-F238E27FC236}">
                <a16:creationId xmlns:a16="http://schemas.microsoft.com/office/drawing/2014/main" id="{FE89327B-9F36-4F55-8F63-7CB5CFDD698C}"/>
              </a:ext>
            </a:extLst>
          </p:cNvPr>
          <p:cNvSpPr>
            <a:spLocks noGrp="1"/>
          </p:cNvSpPr>
          <p:nvPr>
            <p:ph type="dt" sz="half" idx="10"/>
          </p:nvPr>
        </p:nvSpPr>
        <p:spPr>
          <a:xfrm>
            <a:off x="696913" y="332601"/>
            <a:ext cx="1224694" cy="276999"/>
          </a:xfrm>
        </p:spPr>
        <p:txBody>
          <a:bodyPr/>
          <a:lstStyle/>
          <a:p>
            <a:pPr>
              <a:defRPr/>
            </a:pPr>
            <a:r>
              <a:rPr lang="en-US" altLang="en-US"/>
              <a:t>December 2020</a:t>
            </a:r>
            <a:endParaRPr lang="en-GB" altLang="en-US" dirty="0"/>
          </a:p>
        </p:txBody>
      </p:sp>
      <p:sp>
        <p:nvSpPr>
          <p:cNvPr id="4" name="Slide Number Placeholder 3">
            <a:extLst>
              <a:ext uri="{FF2B5EF4-FFF2-40B4-BE49-F238E27FC236}">
                <a16:creationId xmlns:a16="http://schemas.microsoft.com/office/drawing/2014/main" id="{5EF2C425-9545-4147-A639-32826140A3DF}"/>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a:t>
            </a:fld>
            <a:endParaRPr lang="en-GB" altLang="en-US"/>
          </a:p>
        </p:txBody>
      </p:sp>
      <p:graphicFrame>
        <p:nvGraphicFramePr>
          <p:cNvPr id="10" name="Table 9">
            <a:extLst>
              <a:ext uri="{FF2B5EF4-FFF2-40B4-BE49-F238E27FC236}">
                <a16:creationId xmlns:a16="http://schemas.microsoft.com/office/drawing/2014/main" id="{25F5C18A-0A86-46B8-B635-CCCF8DFDF22F}"/>
              </a:ext>
            </a:extLst>
          </p:cNvPr>
          <p:cNvGraphicFramePr>
            <a:graphicFrameLocks noGrp="1"/>
          </p:cNvGraphicFramePr>
          <p:nvPr>
            <p:extLst>
              <p:ext uri="{D42A27DB-BD31-4B8C-83A1-F6EECF244321}">
                <p14:modId xmlns:p14="http://schemas.microsoft.com/office/powerpoint/2010/main" val="3320650212"/>
              </p:ext>
            </p:extLst>
          </p:nvPr>
        </p:nvGraphicFramePr>
        <p:xfrm>
          <a:off x="914400" y="3132668"/>
          <a:ext cx="7391400" cy="1771572"/>
        </p:xfrm>
        <a:graphic>
          <a:graphicData uri="http://schemas.openxmlformats.org/drawingml/2006/table">
            <a:tbl>
              <a:tblPr firstRow="1" bandRow="1">
                <a:tableStyleId>{21E4AEA4-8DFA-4A89-87EB-49C32662AFE0}</a:tableStyleId>
              </a:tblPr>
              <a:tblGrid>
                <a:gridCol w="1447800">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685800">
                  <a:extLst>
                    <a:ext uri="{9D8B030D-6E8A-4147-A177-3AD203B41FA5}">
                      <a16:colId xmlns:a16="http://schemas.microsoft.com/office/drawing/2014/main" val="20003"/>
                    </a:ext>
                  </a:extLst>
                </a:gridCol>
                <a:gridCol w="2209800">
                  <a:extLst>
                    <a:ext uri="{9D8B030D-6E8A-4147-A177-3AD203B41FA5}">
                      <a16:colId xmlns:a16="http://schemas.microsoft.com/office/drawing/2014/main" val="20004"/>
                    </a:ext>
                  </a:extLst>
                </a:gridCol>
              </a:tblGrid>
              <a:tr h="444563">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90689">
                <a:tc>
                  <a:txBody>
                    <a:bodyPr/>
                    <a:lstStyle/>
                    <a:p>
                      <a:pPr algn="ctr"/>
                      <a:r>
                        <a:rPr lang="en-US" sz="1100" dirty="0"/>
                        <a:t>Lin Yang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5">
                  <a:txBody>
                    <a:bodyPr/>
                    <a:lstStyle/>
                    <a:p>
                      <a:pPr algn="ctr"/>
                      <a:endParaRPr lang="en-US" sz="1100" dirty="0"/>
                    </a:p>
                    <a:p>
                      <a:pPr algn="ctr"/>
                      <a:endParaRPr lang="en-US" sz="1100" dirty="0"/>
                    </a:p>
                    <a:p>
                      <a:pPr algn="ctr"/>
                      <a:endParaRPr lang="en-US" sz="1100" dirty="0"/>
                    </a:p>
                    <a:p>
                      <a:pPr algn="ctr"/>
                      <a:r>
                        <a:rPr lang="en-US" sz="1100" dirty="0"/>
                        <a:t>Qualcomm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Youhan Kim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Bin Tian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34283024"/>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96969763"/>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49120287"/>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C3395E-5395-402A-902A-44B03044A229}"/>
              </a:ext>
            </a:extLst>
          </p:cNvPr>
          <p:cNvSpPr>
            <a:spLocks noGrp="1"/>
          </p:cNvSpPr>
          <p:nvPr>
            <p:ph type="title"/>
          </p:nvPr>
        </p:nvSpPr>
        <p:spPr>
          <a:xfrm>
            <a:off x="0" y="692696"/>
            <a:ext cx="9144000" cy="576064"/>
          </a:xfrm>
        </p:spPr>
        <p:txBody>
          <a:bodyPr/>
          <a:lstStyle/>
          <a:p>
            <a:r>
              <a:rPr lang="en-US" sz="2400" dirty="0"/>
              <a:t>SP #3</a:t>
            </a:r>
          </a:p>
        </p:txBody>
      </p:sp>
      <p:sp>
        <p:nvSpPr>
          <p:cNvPr id="4" name="Date Placeholder 3">
            <a:extLst>
              <a:ext uri="{FF2B5EF4-FFF2-40B4-BE49-F238E27FC236}">
                <a16:creationId xmlns:a16="http://schemas.microsoft.com/office/drawing/2014/main" id="{7169FB57-6BC2-4BC2-B46D-358318802370}"/>
              </a:ext>
            </a:extLst>
          </p:cNvPr>
          <p:cNvSpPr>
            <a:spLocks noGrp="1"/>
          </p:cNvSpPr>
          <p:nvPr>
            <p:ph type="dt" sz="half" idx="10"/>
          </p:nvPr>
        </p:nvSpPr>
        <p:spPr/>
        <p:txBody>
          <a:bodyPr/>
          <a:lstStyle/>
          <a:p>
            <a:pPr>
              <a:defRPr/>
            </a:pPr>
            <a:r>
              <a:rPr lang="en-US" altLang="en-US"/>
              <a:t>December 2020</a:t>
            </a:r>
            <a:endParaRPr lang="en-GB" altLang="en-US" dirty="0"/>
          </a:p>
        </p:txBody>
      </p:sp>
      <p:sp>
        <p:nvSpPr>
          <p:cNvPr id="5" name="Footer Placeholder 4">
            <a:extLst>
              <a:ext uri="{FF2B5EF4-FFF2-40B4-BE49-F238E27FC236}">
                <a16:creationId xmlns:a16="http://schemas.microsoft.com/office/drawing/2014/main" id="{07FCD527-A577-4307-ACD0-05D1806B2E10}"/>
              </a:ext>
            </a:extLst>
          </p:cNvPr>
          <p:cNvSpPr>
            <a:spLocks noGrp="1"/>
          </p:cNvSpPr>
          <p:nvPr>
            <p:ph type="ftr" sz="quarter" idx="11"/>
          </p:nvPr>
        </p:nvSpPr>
        <p:spPr/>
        <p:txBody>
          <a:bodyPr/>
          <a:lstStyle/>
          <a:p>
            <a:pPr>
              <a:defRPr/>
            </a:pPr>
            <a:r>
              <a:rPr lang="en-GB"/>
              <a:t>Lin Yang (Qualcomm)</a:t>
            </a:r>
          </a:p>
        </p:txBody>
      </p:sp>
      <p:sp>
        <p:nvSpPr>
          <p:cNvPr id="6" name="Slide Number Placeholder 5">
            <a:extLst>
              <a:ext uri="{FF2B5EF4-FFF2-40B4-BE49-F238E27FC236}">
                <a16:creationId xmlns:a16="http://schemas.microsoft.com/office/drawing/2014/main" id="{DDB7F7AB-E407-4A5A-8762-482BEA540416}"/>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10</a:t>
            </a:fld>
            <a:endParaRPr lang="en-GB" altLang="en-US"/>
          </a:p>
        </p:txBody>
      </p:sp>
      <p:sp>
        <p:nvSpPr>
          <p:cNvPr id="3" name="Rectangle 2">
            <a:extLst>
              <a:ext uri="{FF2B5EF4-FFF2-40B4-BE49-F238E27FC236}">
                <a16:creationId xmlns:a16="http://schemas.microsoft.com/office/drawing/2014/main" id="{3EF351D6-EE79-4C3C-91AE-B2F50DBD7EE5}"/>
              </a:ext>
            </a:extLst>
          </p:cNvPr>
          <p:cNvSpPr/>
          <p:nvPr/>
        </p:nvSpPr>
        <p:spPr>
          <a:xfrm>
            <a:off x="395537" y="1484784"/>
            <a:ext cx="8208911" cy="338554"/>
          </a:xfrm>
          <a:prstGeom prst="rect">
            <a:avLst/>
          </a:prstGeom>
        </p:spPr>
        <p:txBody>
          <a:bodyPr wrap="square">
            <a:spAutoFit/>
          </a:bodyPr>
          <a:lstStyle/>
          <a:p>
            <a:r>
              <a:rPr lang="en-US" sz="1600" dirty="0"/>
              <a:t>Do you support the non-HT DUP spectral flatness requirements as defined in the following table? </a:t>
            </a:r>
          </a:p>
        </p:txBody>
      </p:sp>
      <p:sp>
        <p:nvSpPr>
          <p:cNvPr id="8" name="TextBox 7">
            <a:extLst>
              <a:ext uri="{FF2B5EF4-FFF2-40B4-BE49-F238E27FC236}">
                <a16:creationId xmlns:a16="http://schemas.microsoft.com/office/drawing/2014/main" id="{D5F69299-4BE7-42E8-84A7-1E9A0054E59C}"/>
              </a:ext>
            </a:extLst>
          </p:cNvPr>
          <p:cNvSpPr txBox="1"/>
          <p:nvPr/>
        </p:nvSpPr>
        <p:spPr>
          <a:xfrm>
            <a:off x="899592" y="5703639"/>
            <a:ext cx="4896544" cy="646331"/>
          </a:xfrm>
          <a:prstGeom prst="rect">
            <a:avLst/>
          </a:prstGeom>
          <a:noFill/>
        </p:spPr>
        <p:txBody>
          <a:bodyPr wrap="square" rtlCol="0">
            <a:spAutoFit/>
          </a:bodyPr>
          <a:lstStyle/>
          <a:p>
            <a:r>
              <a:rPr lang="en-US" dirty="0"/>
              <a:t>Y</a:t>
            </a:r>
          </a:p>
          <a:p>
            <a:r>
              <a:rPr lang="en-US" dirty="0"/>
              <a:t>N</a:t>
            </a:r>
          </a:p>
          <a:p>
            <a:r>
              <a:rPr lang="en-US" dirty="0"/>
              <a:t>A</a:t>
            </a:r>
          </a:p>
        </p:txBody>
      </p:sp>
      <p:graphicFrame>
        <p:nvGraphicFramePr>
          <p:cNvPr id="9" name="Table 8">
            <a:extLst>
              <a:ext uri="{FF2B5EF4-FFF2-40B4-BE49-F238E27FC236}">
                <a16:creationId xmlns:a16="http://schemas.microsoft.com/office/drawing/2014/main" id="{C55F1991-DDBF-4214-A83A-A03378DE0CD7}"/>
              </a:ext>
            </a:extLst>
          </p:cNvPr>
          <p:cNvGraphicFramePr>
            <a:graphicFrameLocks noGrp="1"/>
          </p:cNvGraphicFramePr>
          <p:nvPr>
            <p:extLst>
              <p:ext uri="{D42A27DB-BD31-4B8C-83A1-F6EECF244321}">
                <p14:modId xmlns:p14="http://schemas.microsoft.com/office/powerpoint/2010/main" val="532867149"/>
              </p:ext>
            </p:extLst>
          </p:nvPr>
        </p:nvGraphicFramePr>
        <p:xfrm>
          <a:off x="35496" y="1989138"/>
          <a:ext cx="9001000" cy="3189661"/>
        </p:xfrm>
        <a:graphic>
          <a:graphicData uri="http://schemas.openxmlformats.org/drawingml/2006/table">
            <a:tbl>
              <a:tblPr/>
              <a:tblGrid>
                <a:gridCol w="648072">
                  <a:extLst>
                    <a:ext uri="{9D8B030D-6E8A-4147-A177-3AD203B41FA5}">
                      <a16:colId xmlns:a16="http://schemas.microsoft.com/office/drawing/2014/main" val="1794859240"/>
                    </a:ext>
                  </a:extLst>
                </a:gridCol>
                <a:gridCol w="1725887">
                  <a:extLst>
                    <a:ext uri="{9D8B030D-6E8A-4147-A177-3AD203B41FA5}">
                      <a16:colId xmlns:a16="http://schemas.microsoft.com/office/drawing/2014/main" val="1228271828"/>
                    </a:ext>
                  </a:extLst>
                </a:gridCol>
                <a:gridCol w="1874513">
                  <a:extLst>
                    <a:ext uri="{9D8B030D-6E8A-4147-A177-3AD203B41FA5}">
                      <a16:colId xmlns:a16="http://schemas.microsoft.com/office/drawing/2014/main" val="2786855741"/>
                    </a:ext>
                  </a:extLst>
                </a:gridCol>
                <a:gridCol w="2376264">
                  <a:extLst>
                    <a:ext uri="{9D8B030D-6E8A-4147-A177-3AD203B41FA5}">
                      <a16:colId xmlns:a16="http://schemas.microsoft.com/office/drawing/2014/main" val="724931741"/>
                    </a:ext>
                  </a:extLst>
                </a:gridCol>
                <a:gridCol w="1224136">
                  <a:extLst>
                    <a:ext uri="{9D8B030D-6E8A-4147-A177-3AD203B41FA5}">
                      <a16:colId xmlns:a16="http://schemas.microsoft.com/office/drawing/2014/main" val="4275906529"/>
                    </a:ext>
                  </a:extLst>
                </a:gridCol>
                <a:gridCol w="1152128">
                  <a:extLst>
                    <a:ext uri="{9D8B030D-6E8A-4147-A177-3AD203B41FA5}">
                      <a16:colId xmlns:a16="http://schemas.microsoft.com/office/drawing/2014/main" val="290812698"/>
                    </a:ext>
                  </a:extLst>
                </a:gridCol>
              </a:tblGrid>
              <a:tr h="220961">
                <a:tc gridSpan="5">
                  <a:txBody>
                    <a:bodyPr/>
                    <a:lstStyle/>
                    <a:p>
                      <a:pPr marL="0" marR="0" lvl="0" indent="0" algn="ctr" defTabSz="914400" rtl="0" eaLnBrk="1" fontAlgn="auto" latinLnBrk="0" hangingPunct="1">
                        <a:lnSpc>
                          <a:spcPts val="1200"/>
                        </a:lnSpc>
                        <a:spcBef>
                          <a:spcPts val="0"/>
                        </a:spcBef>
                        <a:spcAft>
                          <a:spcPts val="0"/>
                        </a:spcAft>
                        <a:buClrTx/>
                        <a:buSzTx/>
                        <a:buFont typeface="Arial" panose="020B0604020202020204" pitchFamily="34" charset="0"/>
                        <a:buNone/>
                        <a:tabLst/>
                        <a:defRPr/>
                      </a:pPr>
                      <a:r>
                        <a:rPr lang="en-US" sz="1200" b="1" dirty="0">
                          <a:solidFill>
                            <a:srgbClr val="000000"/>
                          </a:solidFill>
                          <a:effectLst/>
                          <a:latin typeface="Arial" panose="020B0604020202020204" pitchFamily="34" charset="0"/>
                          <a:ea typeface="DengXian"/>
                          <a:cs typeface="Times New Roman" panose="02020603050405020304" pitchFamily="18" charset="0"/>
                        </a:rPr>
                        <a:t>Maximum transmit spectral flatness deviations</a:t>
                      </a:r>
                    </a:p>
                  </a:txBody>
                  <a:tcPr marL="45768" marR="45768" marT="45768" marB="22884" anchor="ctr">
                    <a:lnL>
                      <a:noFill/>
                    </a:lnL>
                    <a:lnR>
                      <a:noFill/>
                    </a:lnR>
                    <a:lnT>
                      <a:noFill/>
                    </a:lnT>
                    <a:lnB w="190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lvl="0" indent="0" algn="ctr" defTabSz="914400" rtl="0" eaLnBrk="1" fontAlgn="auto" latinLnBrk="0" hangingPunct="1">
                        <a:lnSpc>
                          <a:spcPts val="1200"/>
                        </a:lnSpc>
                        <a:spcBef>
                          <a:spcPts val="0"/>
                        </a:spcBef>
                        <a:spcAft>
                          <a:spcPts val="0"/>
                        </a:spcAft>
                        <a:buClrTx/>
                        <a:buSzTx/>
                        <a:buFont typeface="Arial" panose="020B0604020202020204" pitchFamily="34" charset="0"/>
                        <a:buNone/>
                        <a:tabLst/>
                        <a:defRPr/>
                      </a:pPr>
                      <a:endParaRPr lang="en-US" sz="1200" b="1" dirty="0">
                        <a:solidFill>
                          <a:srgbClr val="000000"/>
                        </a:solidFill>
                        <a:effectLst/>
                        <a:latin typeface="Arial" panose="020B0604020202020204" pitchFamily="34" charset="0"/>
                        <a:ea typeface="DengXian"/>
                        <a:cs typeface="Times New Roman" panose="02020603050405020304" pitchFamily="18" charset="0"/>
                      </a:endParaRPr>
                    </a:p>
                  </a:txBody>
                  <a:tcPr marL="45768" marR="45768" marT="45768" marB="22884" anchor="ctr">
                    <a:lnL>
                      <a:noFill/>
                    </a:lnL>
                    <a:lnR>
                      <a:noFill/>
                    </a:lnR>
                    <a:lnT>
                      <a:noFill/>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13642879"/>
                  </a:ext>
                </a:extLst>
              </a:tr>
              <a:tr h="243739">
                <a:tc rowSpan="9">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Non-HT duplicate</a:t>
                      </a:r>
                    </a:p>
                    <a:p>
                      <a:endParaRPr lang="en-US" dirty="0"/>
                    </a:p>
                  </a:txBody>
                  <a:tcPr marL="76200" marR="76200" marT="101600" marB="6350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800" b="1" dirty="0">
                          <a:effectLst/>
                          <a:latin typeface="Times New Roman" panose="02020603050405020304" pitchFamily="18" charset="0"/>
                          <a:ea typeface="Malgun Gothic" panose="020B0503020000020004" pitchFamily="34" charset="-127"/>
                        </a:rPr>
                        <a:t>Bandwidth of transmission (MHz)</a:t>
                      </a:r>
                      <a:endParaRPr lang="en-US" sz="800" dirty="0">
                        <a:effectLst/>
                        <a:latin typeface="Times New Roman" panose="02020603050405020304" pitchFamily="18" charset="0"/>
                        <a:ea typeface="Malgun Gothic" panose="020B0503020000020004" pitchFamily="34" charset="-127"/>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800" b="1" dirty="0">
                          <a:effectLst/>
                          <a:latin typeface="Times New Roman" panose="02020603050405020304" pitchFamily="18" charset="0"/>
                          <a:ea typeface="Malgun Gothic" panose="020B0503020000020004" pitchFamily="34" charset="-127"/>
                        </a:rPr>
                        <a:t>Averaging subcarrier indices (inclusive)</a:t>
                      </a:r>
                      <a:endParaRPr lang="en-US" sz="800" dirty="0">
                        <a:effectLst/>
                        <a:latin typeface="Times New Roman" panose="02020603050405020304" pitchFamily="18" charset="0"/>
                        <a:ea typeface="Malgun Gothic" panose="020B0503020000020004" pitchFamily="34" charset="-127"/>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800" b="1">
                          <a:effectLst/>
                          <a:latin typeface="Times New Roman" panose="02020603050405020304" pitchFamily="18" charset="0"/>
                          <a:ea typeface="Malgun Gothic" panose="020B0503020000020004" pitchFamily="34" charset="-127"/>
                        </a:rPr>
                        <a:t>Tested subcarrier indices (inclusive)</a:t>
                      </a:r>
                      <a:endParaRPr lang="en-US" sz="800">
                        <a:effectLst/>
                        <a:latin typeface="Times New Roman" panose="02020603050405020304" pitchFamily="18" charset="0"/>
                        <a:ea typeface="Malgun Gothic" panose="020B0503020000020004" pitchFamily="34" charset="-127"/>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800" b="1" dirty="0">
                          <a:effectLst/>
                          <a:latin typeface="Times New Roman" panose="02020603050405020304" pitchFamily="18" charset="0"/>
                          <a:ea typeface="Malgun Gothic" panose="020B0503020000020004" pitchFamily="34" charset="-127"/>
                        </a:rPr>
                        <a:t>Maximum deviation (dB) (Full BW)</a:t>
                      </a:r>
                      <a:endParaRPr lang="en-US" sz="800" dirty="0">
                        <a:effectLst/>
                        <a:latin typeface="Times New Roman" panose="02020603050405020304" pitchFamily="18" charset="0"/>
                        <a:ea typeface="Malgun Gothic" panose="020B0503020000020004" pitchFamily="34" charset="-127"/>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a:effectLst/>
                          <a:latin typeface="Times New Roman" panose="02020603050405020304" pitchFamily="18" charset="0"/>
                          <a:ea typeface="Malgun Gothic" panose="020B0503020000020004" pitchFamily="34" charset="-127"/>
                        </a:rPr>
                        <a:t>Maximum deviation (dB) (Punctured)</a:t>
                      </a:r>
                      <a:endParaRPr lang="en-US" sz="800" dirty="0">
                        <a:effectLst/>
                        <a:latin typeface="Times New Roman" panose="02020603050405020304" pitchFamily="18" charset="0"/>
                        <a:ea typeface="Malgun Gothic" panose="020B0503020000020004" pitchFamily="34" charset="-127"/>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52764085"/>
                  </a:ext>
                </a:extLst>
              </a:tr>
              <a:tr h="164449">
                <a:tc vMerge="1">
                  <a:txBody>
                    <a:bodyPr/>
                    <a:lstStyle/>
                    <a:p>
                      <a:pPr marL="0" marR="0" algn="ctr">
                        <a:lnSpc>
                          <a:spcPts val="1000"/>
                        </a:lnSpc>
                        <a:spcBef>
                          <a:spcPts val="0"/>
                        </a:spcBef>
                        <a:spcAft>
                          <a:spcPts val="0"/>
                        </a:spcAft>
                      </a:pPr>
                      <a:endPar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2">
                  <a:txBody>
                    <a:bodyPr/>
                    <a:lstStyle/>
                    <a:p>
                      <a:pPr marL="0" marR="0" algn="ctr">
                        <a:spcBef>
                          <a:spcPts val="0"/>
                        </a:spcBef>
                        <a:spcAft>
                          <a:spcPts val="0"/>
                        </a:spcAft>
                      </a:pPr>
                      <a:r>
                        <a:rPr lang="en-GB" sz="800">
                          <a:effectLst/>
                          <a:latin typeface="Times New Roman" panose="02020603050405020304" pitchFamily="18" charset="0"/>
                          <a:ea typeface="Malgun Gothic" panose="020B0503020000020004" pitchFamily="34" charset="-127"/>
                        </a:rPr>
                        <a:t>40</a:t>
                      </a:r>
                      <a:endParaRPr lang="en-US" sz="800">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2">
                  <a:txBody>
                    <a:bodyPr/>
                    <a:lstStyle/>
                    <a:p>
                      <a:pPr marL="0" marR="0" algn="l">
                        <a:spcBef>
                          <a:spcPts val="0"/>
                        </a:spcBef>
                        <a:spcAft>
                          <a:spcPts val="0"/>
                        </a:spcAft>
                      </a:pPr>
                      <a:r>
                        <a:rPr lang="en-GB" sz="800" dirty="0">
                          <a:effectLst/>
                          <a:latin typeface="Times New Roman" panose="02020603050405020304" pitchFamily="18" charset="0"/>
                          <a:ea typeface="Malgun Gothic" panose="020B0503020000020004" pitchFamily="34" charset="-127"/>
                        </a:rPr>
                        <a:t>-42 to -33, -31 to -6, +6 to +31, and +33 to +42</a:t>
                      </a:r>
                      <a:endParaRPr lang="en-US" sz="800" dirty="0">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GB" sz="800">
                          <a:effectLst/>
                          <a:latin typeface="Times New Roman" panose="02020603050405020304" pitchFamily="18" charset="0"/>
                          <a:ea typeface="Malgun Gothic" panose="020B0503020000020004" pitchFamily="34" charset="-127"/>
                        </a:rPr>
                        <a:t>-42 to -33, -31 to -6, +6 to +31, and +33 to +42</a:t>
                      </a:r>
                      <a:endParaRPr lang="en-US" sz="800">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GB" sz="800" dirty="0">
                          <a:effectLst/>
                          <a:latin typeface="Times New Roman" panose="02020603050405020304" pitchFamily="18" charset="0"/>
                          <a:ea typeface="Malgun Gothic" panose="020B0503020000020004" pitchFamily="34" charset="-127"/>
                        </a:rPr>
                        <a:t>±4</a:t>
                      </a:r>
                      <a:endParaRPr lang="en-US" sz="800" dirty="0">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dirty="0">
                          <a:effectLst/>
                          <a:latin typeface="Times New Roman" panose="02020603050405020304" pitchFamily="18" charset="0"/>
                          <a:ea typeface="Malgun Gothic" panose="020B0503020000020004" pitchFamily="34" charset="-127"/>
                        </a:rPr>
                        <a:t>N/A</a:t>
                      </a: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87194383"/>
                  </a:ext>
                </a:extLst>
              </a:tr>
              <a:tr h="121869">
                <a:tc vMerge="1">
                  <a:txBody>
                    <a:bodyPr/>
                    <a:lstStyle/>
                    <a:p>
                      <a:endParaRPr lang="en-US"/>
                    </a:p>
                  </a:txBody>
                  <a:tcP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GB" sz="800" dirty="0">
                          <a:effectLst/>
                          <a:latin typeface="Times New Roman" panose="02020603050405020304" pitchFamily="18" charset="0"/>
                          <a:ea typeface="Malgun Gothic" panose="020B0503020000020004" pitchFamily="34" charset="-127"/>
                        </a:rPr>
                        <a:t>-58 to -43 and +43 to +58</a:t>
                      </a:r>
                      <a:endParaRPr lang="en-US" sz="800" dirty="0">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GB" sz="800" dirty="0">
                          <a:effectLst/>
                          <a:latin typeface="Times New Roman" panose="02020603050405020304" pitchFamily="18" charset="0"/>
                          <a:ea typeface="Malgun Gothic" panose="020B0503020000020004" pitchFamily="34" charset="-127"/>
                        </a:rPr>
                        <a:t>+4/-6</a:t>
                      </a:r>
                      <a:endParaRPr lang="en-US" sz="800" dirty="0">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800" dirty="0">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14137395"/>
                  </a:ext>
                </a:extLst>
              </a:tr>
              <a:tr h="243739">
                <a:tc vMerge="1">
                  <a:txBody>
                    <a:bodyPr/>
                    <a:lstStyle/>
                    <a:p>
                      <a:pPr marL="0" marR="0" algn="ctr">
                        <a:lnSpc>
                          <a:spcPts val="1000"/>
                        </a:lnSpc>
                        <a:spcBef>
                          <a:spcPts val="0"/>
                        </a:spcBef>
                        <a:spcAft>
                          <a:spcPts val="0"/>
                        </a:spcAft>
                      </a:pPr>
                      <a:endPar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2">
                  <a:txBody>
                    <a:bodyPr/>
                    <a:lstStyle/>
                    <a:p>
                      <a:pPr marL="0" marR="0" algn="ctr">
                        <a:spcBef>
                          <a:spcPts val="0"/>
                        </a:spcBef>
                        <a:spcAft>
                          <a:spcPts val="0"/>
                        </a:spcAft>
                      </a:pPr>
                      <a:r>
                        <a:rPr lang="en-GB" sz="800">
                          <a:effectLst/>
                          <a:latin typeface="Times New Roman" panose="02020603050405020304" pitchFamily="18" charset="0"/>
                          <a:ea typeface="Malgun Gothic" panose="020B0503020000020004" pitchFamily="34" charset="-127"/>
                        </a:rPr>
                        <a:t>80</a:t>
                      </a:r>
                      <a:endParaRPr lang="en-US" sz="800">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2">
                  <a:txBody>
                    <a:bodyPr/>
                    <a:lstStyle/>
                    <a:p>
                      <a:pPr marL="0" marR="0" algn="l">
                        <a:spcBef>
                          <a:spcPts val="0"/>
                        </a:spcBef>
                        <a:spcAft>
                          <a:spcPts val="0"/>
                        </a:spcAft>
                      </a:pPr>
                      <a:r>
                        <a:rPr lang="en-GB" sz="800" dirty="0">
                          <a:effectLst/>
                          <a:latin typeface="Times New Roman" panose="02020603050405020304" pitchFamily="18" charset="0"/>
                          <a:ea typeface="Malgun Gothic" panose="020B0503020000020004" pitchFamily="34" charset="-127"/>
                        </a:rPr>
                        <a:t>-84 to -70, -58 to -33, -31 to -6, +6 to +31, +33 to +58, +70 to +84</a:t>
                      </a:r>
                      <a:endParaRPr lang="en-US" sz="800" dirty="0">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GB" sz="800" dirty="0">
                          <a:effectLst/>
                          <a:latin typeface="Times New Roman" panose="02020603050405020304" pitchFamily="18" charset="0"/>
                          <a:ea typeface="Malgun Gothic" panose="020B0503020000020004" pitchFamily="34" charset="-127"/>
                        </a:rPr>
                        <a:t>-84 to -70, -58 to -33, -31 to -6, +6 to +31, +33 to +58, +70 to +84</a:t>
                      </a:r>
                      <a:endParaRPr lang="en-US" sz="800" dirty="0">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GB" sz="800" dirty="0">
                          <a:effectLst/>
                          <a:latin typeface="Times New Roman" panose="02020603050405020304" pitchFamily="18" charset="0"/>
                          <a:ea typeface="Malgun Gothic" panose="020B0503020000020004" pitchFamily="34" charset="-127"/>
                        </a:rPr>
                        <a:t>±4</a:t>
                      </a:r>
                      <a:endParaRPr lang="en-US" sz="800" dirty="0">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000000"/>
                          </a:solidFill>
                          <a:effectLst/>
                          <a:uLnTx/>
                          <a:uFillTx/>
                          <a:latin typeface="Times New Roman" panose="02020603050405020304" pitchFamily="18" charset="0"/>
                          <a:ea typeface="Malgun Gothic" panose="020B0503020000020004" pitchFamily="34" charset="-127"/>
                          <a:cs typeface="+mn-cs"/>
                        </a:rPr>
                        <a:t>+4/-6</a:t>
                      </a:r>
                      <a:endParaRPr kumimoji="0" lang="en-US" sz="800" b="0" i="0" u="none" strike="noStrike" kern="1200" cap="none" spc="0" normalizeH="0" baseline="0" noProof="0" dirty="0">
                        <a:ln>
                          <a:noFill/>
                        </a:ln>
                        <a:solidFill>
                          <a:srgbClr val="000000"/>
                        </a:solidFill>
                        <a:effectLst/>
                        <a:uLnTx/>
                        <a:uFillTx/>
                        <a:latin typeface="Times New Roman" panose="02020603050405020304" pitchFamily="18" charset="0"/>
                        <a:ea typeface="Malgun Gothic" panose="020B0503020000020004" pitchFamily="34" charset="-127"/>
                        <a:cs typeface="+mn-cs"/>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81324236"/>
                  </a:ext>
                </a:extLst>
              </a:tr>
              <a:tr h="121869">
                <a:tc vMerge="1">
                  <a:txBody>
                    <a:bodyPr/>
                    <a:lstStyle/>
                    <a:p>
                      <a:endParaRPr lang="en-US"/>
                    </a:p>
                  </a:txBody>
                  <a:tcP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GB" sz="800" dirty="0">
                          <a:effectLst/>
                          <a:latin typeface="Times New Roman" panose="02020603050405020304" pitchFamily="18" charset="0"/>
                          <a:ea typeface="Malgun Gothic" panose="020B0503020000020004" pitchFamily="34" charset="-127"/>
                        </a:rPr>
                        <a:t>-122 to -97, -95 to -85 and +85 to 95, +97 to +122</a:t>
                      </a:r>
                      <a:endParaRPr lang="en-US" sz="800" dirty="0">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GB" sz="800" dirty="0">
                          <a:effectLst/>
                          <a:latin typeface="Times New Roman" panose="02020603050405020304" pitchFamily="18" charset="0"/>
                          <a:ea typeface="Malgun Gothic" panose="020B0503020000020004" pitchFamily="34" charset="-127"/>
                        </a:rPr>
                        <a:t>+4/-6</a:t>
                      </a:r>
                      <a:endParaRPr lang="en-US" sz="800" dirty="0">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000000"/>
                          </a:solidFill>
                          <a:effectLst/>
                          <a:uLnTx/>
                          <a:uFillTx/>
                          <a:latin typeface="Times New Roman" panose="02020603050405020304" pitchFamily="18" charset="0"/>
                          <a:ea typeface="Malgun Gothic" panose="020B0503020000020004" pitchFamily="34" charset="-127"/>
                          <a:cs typeface="+mn-cs"/>
                        </a:rPr>
                        <a:t>+4/-6</a:t>
                      </a:r>
                      <a:endParaRPr kumimoji="0" lang="en-US" sz="800" b="0" i="0" u="none" strike="noStrike" kern="1200" cap="none" spc="0" normalizeH="0" baseline="0" noProof="0" dirty="0">
                        <a:ln>
                          <a:noFill/>
                        </a:ln>
                        <a:solidFill>
                          <a:srgbClr val="000000"/>
                        </a:solidFill>
                        <a:effectLst/>
                        <a:uLnTx/>
                        <a:uFillTx/>
                        <a:latin typeface="Times New Roman" panose="02020603050405020304" pitchFamily="18" charset="0"/>
                        <a:ea typeface="Malgun Gothic" panose="020B0503020000020004" pitchFamily="34" charset="-127"/>
                        <a:cs typeface="+mn-cs"/>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20356105"/>
                  </a:ext>
                </a:extLst>
              </a:tr>
              <a:tr h="365608">
                <a:tc vMerge="1">
                  <a:txBody>
                    <a:bodyPr/>
                    <a:lstStyle/>
                    <a:p>
                      <a:pPr marL="0" marR="0" algn="ctr">
                        <a:lnSpc>
                          <a:spcPts val="1000"/>
                        </a:lnSpc>
                        <a:spcBef>
                          <a:spcPts val="0"/>
                        </a:spcBef>
                        <a:spcAft>
                          <a:spcPts val="0"/>
                        </a:spcAft>
                      </a:pPr>
                      <a:endPar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2">
                  <a:txBody>
                    <a:bodyPr/>
                    <a:lstStyle/>
                    <a:p>
                      <a:pPr marL="0" marR="0" algn="ctr">
                        <a:spcBef>
                          <a:spcPts val="0"/>
                        </a:spcBef>
                        <a:spcAft>
                          <a:spcPts val="0"/>
                        </a:spcAft>
                      </a:pPr>
                      <a:r>
                        <a:rPr lang="en-GB" sz="800" u="none" dirty="0">
                          <a:solidFill>
                            <a:schemeClr val="tx1"/>
                          </a:solidFill>
                          <a:effectLst/>
                          <a:latin typeface="Times New Roman" panose="02020603050405020304" pitchFamily="18" charset="0"/>
                          <a:ea typeface="Malgun Gothic" panose="020B0503020000020004" pitchFamily="34" charset="-127"/>
                        </a:rPr>
                        <a:t>160</a:t>
                      </a:r>
                      <a:endParaRPr lang="en-US" sz="800" u="none" dirty="0">
                        <a:solidFill>
                          <a:schemeClr val="tx1"/>
                        </a:solidFill>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2">
                  <a:txBody>
                    <a:bodyPr/>
                    <a:lstStyle/>
                    <a:p>
                      <a:pPr marL="0" marR="0" algn="l">
                        <a:spcBef>
                          <a:spcPts val="0"/>
                        </a:spcBef>
                        <a:spcAft>
                          <a:spcPts val="0"/>
                        </a:spcAft>
                      </a:pPr>
                      <a:r>
                        <a:rPr lang="en-GB" sz="800" u="none" dirty="0">
                          <a:solidFill>
                            <a:schemeClr val="tx1"/>
                          </a:solidFill>
                          <a:effectLst/>
                          <a:latin typeface="Times New Roman" panose="02020603050405020304" pitchFamily="18" charset="0"/>
                          <a:ea typeface="Malgun Gothic" panose="020B0503020000020004" pitchFamily="34" charset="-127"/>
                        </a:rPr>
                        <a:t>-172 to -161, -159 to -134, -122 to -97, -95 to -70, -58 to -44, +44 to +58, +70 to +95, +97 to +122, +134 to +159, +161 to +172</a:t>
                      </a:r>
                      <a:endParaRPr lang="en-US" sz="800" u="none" dirty="0">
                        <a:solidFill>
                          <a:schemeClr val="tx1"/>
                        </a:solidFill>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GB" sz="800" u="none" dirty="0">
                          <a:solidFill>
                            <a:schemeClr val="tx1"/>
                          </a:solidFill>
                          <a:effectLst/>
                          <a:latin typeface="Times New Roman" panose="02020603050405020304" pitchFamily="18" charset="0"/>
                          <a:ea typeface="Malgun Gothic" panose="020B0503020000020004" pitchFamily="34" charset="-127"/>
                        </a:rPr>
                        <a:t>-172 to -161, -159 to -134, -122 to -97, -95 to -70, -58 to -44, +44 to +58, +70 to +95, +97 to +122, +134 to +159, +161 to +172</a:t>
                      </a:r>
                      <a:endParaRPr lang="en-US" sz="800" u="none" dirty="0">
                        <a:solidFill>
                          <a:schemeClr val="tx1"/>
                        </a:solidFill>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GB" sz="800" dirty="0">
                          <a:effectLst/>
                          <a:latin typeface="Times New Roman" panose="02020603050405020304" pitchFamily="18" charset="0"/>
                          <a:ea typeface="Malgun Gothic" panose="020B0503020000020004" pitchFamily="34" charset="-127"/>
                        </a:rPr>
                        <a:t>±4</a:t>
                      </a:r>
                      <a:endParaRPr lang="en-US" sz="800" dirty="0">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dirty="0">
                          <a:effectLst/>
                          <a:latin typeface="Times New Roman" panose="02020603050405020304" pitchFamily="18" charset="0"/>
                          <a:ea typeface="Malgun Gothic" panose="020B0503020000020004" pitchFamily="34" charset="-127"/>
                        </a:rPr>
                        <a:t>+4/-6</a:t>
                      </a:r>
                      <a:endParaRPr lang="en-US" sz="800" dirty="0">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80293176"/>
                  </a:ext>
                </a:extLst>
              </a:tr>
              <a:tr h="365608">
                <a:tc vMerge="1">
                  <a:txBody>
                    <a:bodyPr/>
                    <a:lstStyle/>
                    <a:p>
                      <a:endParaRPr lang="en-US"/>
                    </a:p>
                  </a:txBody>
                  <a:tcP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GB" sz="800" u="none" dirty="0">
                          <a:solidFill>
                            <a:schemeClr val="tx1"/>
                          </a:solidFill>
                          <a:effectLst/>
                          <a:latin typeface="Times New Roman" panose="02020603050405020304" pitchFamily="18" charset="0"/>
                          <a:ea typeface="Malgun Gothic" panose="020B0503020000020004" pitchFamily="34" charset="-127"/>
                        </a:rPr>
                        <a:t>-250 to -225, -223 to -198, -186 to -173, -43 to -33, -31 to -6, +6 to +31, +33 to +43, +173 to +186, +198  to +223, +225 to +250</a:t>
                      </a:r>
                      <a:endParaRPr lang="en-US" sz="800" u="none" dirty="0">
                        <a:solidFill>
                          <a:schemeClr val="tx1"/>
                        </a:solidFill>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GB" sz="800" u="none" dirty="0">
                          <a:solidFill>
                            <a:schemeClr val="tx1"/>
                          </a:solidFill>
                          <a:effectLst/>
                          <a:latin typeface="Times New Roman" panose="02020603050405020304" pitchFamily="18" charset="0"/>
                          <a:ea typeface="Malgun Gothic" panose="020B0503020000020004" pitchFamily="34" charset="-127"/>
                        </a:rPr>
                        <a:t>+4/-6</a:t>
                      </a:r>
                      <a:endParaRPr lang="en-US" sz="800" u="none" dirty="0">
                        <a:solidFill>
                          <a:schemeClr val="tx1"/>
                        </a:solidFill>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dirty="0">
                          <a:effectLst/>
                          <a:latin typeface="Times New Roman" panose="02020603050405020304" pitchFamily="18" charset="0"/>
                          <a:ea typeface="Malgun Gothic" panose="020B0503020000020004" pitchFamily="34" charset="-127"/>
                        </a:rPr>
                        <a:t>+4/-6</a:t>
                      </a:r>
                      <a:endParaRPr lang="en-US" sz="800" dirty="0">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56745681"/>
                  </a:ext>
                </a:extLst>
              </a:tr>
              <a:tr h="485470">
                <a:tc vMerge="1">
                  <a:txBody>
                    <a:bodyPr/>
                    <a:lstStyle/>
                    <a:p>
                      <a:pPr marL="0" marR="0" algn="ctr">
                        <a:lnSpc>
                          <a:spcPts val="1000"/>
                        </a:lnSpc>
                        <a:spcBef>
                          <a:spcPts val="0"/>
                        </a:spcBef>
                        <a:spcAft>
                          <a:spcPts val="0"/>
                        </a:spcAft>
                      </a:pPr>
                      <a:endPar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2">
                  <a:txBody>
                    <a:bodyPr/>
                    <a:lstStyle/>
                    <a:p>
                      <a:pPr marL="0" marR="0" algn="ctr">
                        <a:lnSpc>
                          <a:spcPts val="1000"/>
                        </a:lnSpc>
                        <a:spcBef>
                          <a:spcPts val="0"/>
                        </a:spcBef>
                        <a:spcAft>
                          <a:spcPts val="0"/>
                        </a:spcAft>
                      </a:pPr>
                      <a:r>
                        <a:rPr lang="en-US" sz="800" dirty="0">
                          <a:solidFill>
                            <a:srgbClr val="FF0000"/>
                          </a:solidFill>
                          <a:effectLst/>
                          <a:latin typeface="Times New Roman" panose="02020603050405020304" pitchFamily="18" charset="0"/>
                          <a:ea typeface="SimSun" panose="02010600030101010101" pitchFamily="2" charset="-122"/>
                          <a:cs typeface="Times New Roman" panose="02020603050405020304" pitchFamily="18" charset="0"/>
                        </a:rPr>
                        <a:t>320</a:t>
                      </a:r>
                    </a:p>
                  </a:txBody>
                  <a:tcPr marL="76200" marR="76200" marT="76200" marB="381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2">
                  <a:txBody>
                    <a:bodyPr/>
                    <a:lstStyle/>
                    <a:p>
                      <a:pPr marL="0" marR="0" algn="l">
                        <a:spcBef>
                          <a:spcPts val="0"/>
                        </a:spcBef>
                        <a:spcAft>
                          <a:spcPts val="0"/>
                        </a:spcAft>
                      </a:pPr>
                      <a:r>
                        <a:rPr lang="en-GB" sz="800" u="none" dirty="0">
                          <a:solidFill>
                            <a:srgbClr val="FF0000"/>
                          </a:solidFill>
                          <a:effectLst/>
                          <a:latin typeface="Times New Roman" panose="02020603050405020304" pitchFamily="18" charset="0"/>
                          <a:ea typeface="Malgun Gothic" panose="020B0503020000020004" pitchFamily="34" charset="-127"/>
                        </a:rPr>
                        <a:t>-348 </a:t>
                      </a:r>
                      <a:r>
                        <a:rPr lang="en-GB" sz="800" u="none" dirty="0">
                          <a:solidFill>
                            <a:schemeClr val="tx1"/>
                          </a:solidFill>
                          <a:effectLst/>
                          <a:latin typeface="Times New Roman" panose="02020603050405020304" pitchFamily="18" charset="0"/>
                          <a:ea typeface="Malgun Gothic" panose="020B0503020000020004" pitchFamily="34" charset="-127"/>
                        </a:rPr>
                        <a:t>to -326, -314 to -300, -212 to -198, -186 to  -161, -159 to -134, -122 to -97, -95 to </a:t>
                      </a:r>
                      <a:r>
                        <a:rPr lang="en-GB" sz="800" u="none" dirty="0">
                          <a:solidFill>
                            <a:srgbClr val="FF0000"/>
                          </a:solidFill>
                          <a:effectLst/>
                          <a:latin typeface="Times New Roman" panose="02020603050405020304" pitchFamily="18" charset="0"/>
                          <a:ea typeface="Malgun Gothic" panose="020B0503020000020004" pitchFamily="34" charset="-127"/>
                        </a:rPr>
                        <a:t>-84</a:t>
                      </a:r>
                      <a:r>
                        <a:rPr lang="en-GB" sz="800" u="none" dirty="0">
                          <a:solidFill>
                            <a:schemeClr val="tx1"/>
                          </a:solidFill>
                          <a:effectLst/>
                          <a:latin typeface="Times New Roman" panose="02020603050405020304" pitchFamily="18" charset="0"/>
                          <a:ea typeface="Malgun Gothic" panose="020B0503020000020004" pitchFamily="34" charset="-127"/>
                        </a:rPr>
                        <a:t>,</a:t>
                      </a:r>
                      <a:r>
                        <a:rPr lang="en-GB" sz="800" u="none" dirty="0">
                          <a:solidFill>
                            <a:srgbClr val="00B0F0"/>
                          </a:solidFill>
                          <a:effectLst/>
                          <a:latin typeface="Times New Roman" panose="02020603050405020304" pitchFamily="18" charset="0"/>
                          <a:ea typeface="Malgun Gothic" panose="020B0503020000020004" pitchFamily="34" charset="-127"/>
                        </a:rPr>
                        <a:t> </a:t>
                      </a:r>
                      <a:r>
                        <a:rPr lang="en-GB" sz="800" u="none" dirty="0">
                          <a:solidFill>
                            <a:srgbClr val="FF3300"/>
                          </a:solidFill>
                          <a:effectLst/>
                          <a:latin typeface="Times New Roman" panose="02020603050405020304" pitchFamily="18" charset="0"/>
                          <a:ea typeface="Malgun Gothic" panose="020B0503020000020004" pitchFamily="34" charset="-127"/>
                        </a:rPr>
                        <a:t>+84 </a:t>
                      </a:r>
                      <a:r>
                        <a:rPr lang="en-GB" sz="800" u="none" dirty="0">
                          <a:solidFill>
                            <a:schemeClr val="tx1"/>
                          </a:solidFill>
                          <a:effectLst/>
                          <a:latin typeface="Times New Roman" panose="02020603050405020304" pitchFamily="18" charset="0"/>
                          <a:ea typeface="Malgun Gothic" panose="020B0503020000020004" pitchFamily="34" charset="-127"/>
                        </a:rPr>
                        <a:t>to +95, +97 to +122, +134 to +159, +161 to +186, +198 to +212, +300 to +314, +326 to </a:t>
                      </a:r>
                      <a:r>
                        <a:rPr lang="en-GB" sz="800" u="none" dirty="0">
                          <a:solidFill>
                            <a:srgbClr val="FF0000"/>
                          </a:solidFill>
                          <a:effectLst/>
                          <a:latin typeface="Times New Roman" panose="02020603050405020304" pitchFamily="18" charset="0"/>
                          <a:ea typeface="Malgun Gothic" panose="020B0503020000020004" pitchFamily="34" charset="-127"/>
                        </a:rPr>
                        <a:t>+</a:t>
                      </a:r>
                      <a:r>
                        <a:rPr lang="en-US" sz="800" u="none" dirty="0">
                          <a:solidFill>
                            <a:srgbClr val="FF0000"/>
                          </a:solidFill>
                          <a:effectLst/>
                          <a:latin typeface="Times New Roman" panose="02020603050405020304" pitchFamily="18" charset="0"/>
                          <a:ea typeface="Malgun Gothic" panose="020B0503020000020004" pitchFamily="34" charset="-127"/>
                        </a:rPr>
                        <a:t>348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GB" sz="800" u="none" dirty="0">
                          <a:solidFill>
                            <a:srgbClr val="FF0000"/>
                          </a:solidFill>
                          <a:effectLst/>
                          <a:latin typeface="Times New Roman" panose="02020603050405020304" pitchFamily="18" charset="0"/>
                          <a:ea typeface="Malgun Gothic" panose="020B0503020000020004" pitchFamily="34" charset="-127"/>
                        </a:rPr>
                        <a:t>-348 </a:t>
                      </a:r>
                      <a:r>
                        <a:rPr lang="en-GB" sz="800" u="none" dirty="0">
                          <a:solidFill>
                            <a:schemeClr val="tx1"/>
                          </a:solidFill>
                          <a:effectLst/>
                          <a:latin typeface="Times New Roman" panose="02020603050405020304" pitchFamily="18" charset="0"/>
                          <a:ea typeface="Malgun Gothic" panose="020B0503020000020004" pitchFamily="34" charset="-127"/>
                        </a:rPr>
                        <a:t>to -326, -314 to -300, -212 to -198, -186 to  -161, -159 to -134, -122 to -97, -95 to </a:t>
                      </a:r>
                      <a:r>
                        <a:rPr lang="en-GB" sz="800" u="none" dirty="0">
                          <a:solidFill>
                            <a:srgbClr val="FF0000"/>
                          </a:solidFill>
                          <a:effectLst/>
                          <a:latin typeface="Times New Roman" panose="02020603050405020304" pitchFamily="18" charset="0"/>
                          <a:ea typeface="Malgun Gothic" panose="020B0503020000020004" pitchFamily="34" charset="-127"/>
                        </a:rPr>
                        <a:t>-84</a:t>
                      </a:r>
                      <a:r>
                        <a:rPr lang="en-GB" sz="800" u="none" dirty="0">
                          <a:solidFill>
                            <a:schemeClr val="tx1"/>
                          </a:solidFill>
                          <a:effectLst/>
                          <a:latin typeface="Times New Roman" panose="02020603050405020304" pitchFamily="18" charset="0"/>
                          <a:ea typeface="Malgun Gothic" panose="020B0503020000020004" pitchFamily="34" charset="-127"/>
                        </a:rPr>
                        <a:t>,</a:t>
                      </a:r>
                      <a:r>
                        <a:rPr lang="en-GB" sz="800" u="none" dirty="0">
                          <a:solidFill>
                            <a:srgbClr val="00B0F0"/>
                          </a:solidFill>
                          <a:effectLst/>
                          <a:latin typeface="Times New Roman" panose="02020603050405020304" pitchFamily="18" charset="0"/>
                          <a:ea typeface="Malgun Gothic" panose="020B0503020000020004" pitchFamily="34" charset="-127"/>
                        </a:rPr>
                        <a:t> </a:t>
                      </a:r>
                      <a:r>
                        <a:rPr lang="en-GB" sz="800" u="none" dirty="0">
                          <a:solidFill>
                            <a:srgbClr val="FF0000"/>
                          </a:solidFill>
                          <a:effectLst/>
                          <a:latin typeface="Times New Roman" panose="02020603050405020304" pitchFamily="18" charset="0"/>
                          <a:ea typeface="Malgun Gothic" panose="020B0503020000020004" pitchFamily="34" charset="-127"/>
                        </a:rPr>
                        <a:t>+84 </a:t>
                      </a:r>
                      <a:r>
                        <a:rPr lang="en-GB" sz="800" u="none" dirty="0">
                          <a:solidFill>
                            <a:schemeClr val="tx1"/>
                          </a:solidFill>
                          <a:effectLst/>
                          <a:latin typeface="Times New Roman" panose="02020603050405020304" pitchFamily="18" charset="0"/>
                          <a:ea typeface="Malgun Gothic" panose="020B0503020000020004" pitchFamily="34" charset="-127"/>
                        </a:rPr>
                        <a:t>to +95, +97 to +122, +134 to +159, +161 to +186, +198 to +212, +300 to +314, +326 to </a:t>
                      </a:r>
                      <a:r>
                        <a:rPr lang="en-GB" sz="800" u="none" dirty="0">
                          <a:solidFill>
                            <a:srgbClr val="FF0000"/>
                          </a:solidFill>
                          <a:effectLst/>
                          <a:latin typeface="Times New Roman" panose="02020603050405020304" pitchFamily="18" charset="0"/>
                          <a:ea typeface="Malgun Gothic" panose="020B0503020000020004" pitchFamily="34" charset="-127"/>
                        </a:rPr>
                        <a:t>+</a:t>
                      </a:r>
                      <a:r>
                        <a:rPr lang="en-US" sz="800" u="none" dirty="0">
                          <a:solidFill>
                            <a:srgbClr val="FF0000"/>
                          </a:solidFill>
                          <a:effectLst/>
                          <a:latin typeface="Times New Roman" panose="02020603050405020304" pitchFamily="18" charset="0"/>
                          <a:ea typeface="Malgun Gothic" panose="020B0503020000020004" pitchFamily="34" charset="-127"/>
                        </a:rPr>
                        <a:t>348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GB" sz="800" dirty="0">
                          <a:effectLst/>
                          <a:latin typeface="Times New Roman" panose="02020603050405020304" pitchFamily="18" charset="0"/>
                          <a:ea typeface="Malgun Gothic" panose="020B0503020000020004" pitchFamily="34" charset="-127"/>
                        </a:rPr>
                        <a:t>±4</a:t>
                      </a:r>
                      <a:endParaRPr lang="en-US" sz="800" dirty="0">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000000"/>
                          </a:solidFill>
                          <a:effectLst/>
                          <a:uLnTx/>
                          <a:uFillTx/>
                          <a:latin typeface="Times New Roman" panose="02020603050405020304" pitchFamily="18" charset="0"/>
                          <a:ea typeface="Malgun Gothic" panose="020B0503020000020004" pitchFamily="34" charset="-127"/>
                          <a:cs typeface="+mn-cs"/>
                        </a:rPr>
                        <a:t>+4/-6</a:t>
                      </a:r>
                      <a:endParaRPr kumimoji="0" lang="en-US" sz="800" b="0" i="0" u="none" strike="noStrike" kern="1200" cap="none" spc="0" normalizeH="0" baseline="0" noProof="0" dirty="0">
                        <a:ln>
                          <a:noFill/>
                        </a:ln>
                        <a:solidFill>
                          <a:srgbClr val="000000"/>
                        </a:solidFill>
                        <a:effectLst/>
                        <a:uLnTx/>
                        <a:uFillTx/>
                        <a:latin typeface="Times New Roman" panose="02020603050405020304" pitchFamily="18" charset="0"/>
                        <a:ea typeface="Malgun Gothic" panose="020B0503020000020004" pitchFamily="34" charset="-127"/>
                        <a:cs typeface="+mn-cs"/>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29112929"/>
                  </a:ext>
                </a:extLst>
              </a:tr>
              <a:tr h="849572">
                <a:tc vMerge="1">
                  <a:txBody>
                    <a:bodyPr/>
                    <a:lstStyle/>
                    <a:p>
                      <a:endParaRPr lang="en-US"/>
                    </a:p>
                  </a:txBody>
                  <a:tcP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u="none" dirty="0">
                          <a:solidFill>
                            <a:schemeClr val="tx1"/>
                          </a:solidFill>
                          <a:effectLst/>
                          <a:latin typeface="Times New Roman" panose="02020603050405020304" pitchFamily="18" charset="0"/>
                          <a:ea typeface="Malgun Gothic" panose="020B0503020000020004" pitchFamily="34" charset="-127"/>
                        </a:rPr>
                        <a:t>-506 to -481, -479 to -454, -442 to -417, -415 to -390,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800" u="none" dirty="0">
                          <a:solidFill>
                            <a:schemeClr val="tx1"/>
                          </a:solidFill>
                          <a:effectLst/>
                          <a:latin typeface="Times New Roman" panose="02020603050405020304" pitchFamily="18" charset="0"/>
                          <a:ea typeface="Malgun Gothic" panose="020B0503020000020004" pitchFamily="34" charset="-127"/>
                        </a:rPr>
                        <a:t>-378 to -353, -351 to -349, -299 to -289, -287 to -262,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800" u="none" dirty="0">
                          <a:solidFill>
                            <a:schemeClr val="tx1"/>
                          </a:solidFill>
                          <a:effectLst/>
                          <a:latin typeface="Times New Roman" panose="02020603050405020304" pitchFamily="18" charset="0"/>
                          <a:ea typeface="Malgun Gothic" panose="020B0503020000020004" pitchFamily="34" charset="-127"/>
                        </a:rPr>
                        <a:t>-250 to -225, -223 to -213, -83 to -70, -58  to -33, -31 to -6, +6 to +31, +33 to+58, +70 to +83, +213 to +223, +225 to +250, +262 to +287, +289 to +299, +349 to +351, +353 to +378, +390 to +415, +417 to +442, +454 to +479, +481 to +506</a:t>
                      </a:r>
                      <a:endParaRPr lang="en-US" sz="800" u="none" dirty="0">
                        <a:solidFill>
                          <a:schemeClr val="tx1"/>
                        </a:solidFill>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GB" sz="800" u="none" dirty="0">
                          <a:solidFill>
                            <a:schemeClr val="tx1"/>
                          </a:solidFill>
                          <a:effectLst/>
                          <a:latin typeface="Times New Roman" panose="02020603050405020304" pitchFamily="18" charset="0"/>
                          <a:ea typeface="Malgun Gothic" panose="020B0503020000020004" pitchFamily="34" charset="-127"/>
                        </a:rPr>
                        <a:t>+4/-6</a:t>
                      </a:r>
                      <a:endParaRPr lang="en-US" sz="800" u="none" dirty="0">
                        <a:solidFill>
                          <a:schemeClr val="tx1"/>
                        </a:solidFill>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000000"/>
                          </a:solidFill>
                          <a:effectLst/>
                          <a:uLnTx/>
                          <a:uFillTx/>
                          <a:latin typeface="Times New Roman" panose="02020603050405020304" pitchFamily="18" charset="0"/>
                          <a:ea typeface="Malgun Gothic" panose="020B0503020000020004" pitchFamily="34" charset="-127"/>
                          <a:cs typeface="+mn-cs"/>
                        </a:rPr>
                        <a:t>+4/-6</a:t>
                      </a:r>
                      <a:endParaRPr kumimoji="0" lang="en-US" sz="800" b="0" i="0" u="none" strike="noStrike" kern="1200" cap="none" spc="0" normalizeH="0" baseline="0" noProof="0" dirty="0">
                        <a:ln>
                          <a:noFill/>
                        </a:ln>
                        <a:solidFill>
                          <a:srgbClr val="000000"/>
                        </a:solidFill>
                        <a:effectLst/>
                        <a:uLnTx/>
                        <a:uFillTx/>
                        <a:latin typeface="Times New Roman" panose="02020603050405020304" pitchFamily="18" charset="0"/>
                        <a:ea typeface="Malgun Gothic" panose="020B0503020000020004" pitchFamily="34" charset="-127"/>
                        <a:cs typeface="+mn-cs"/>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13012588"/>
                  </a:ext>
                </a:extLst>
              </a:tr>
            </a:tbl>
          </a:graphicData>
        </a:graphic>
      </p:graphicFrame>
    </p:spTree>
    <p:extLst>
      <p:ext uri="{BB962C8B-B14F-4D97-AF65-F5344CB8AC3E}">
        <p14:creationId xmlns:p14="http://schemas.microsoft.com/office/powerpoint/2010/main" val="5701537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C3395E-5395-402A-902A-44B03044A229}"/>
              </a:ext>
            </a:extLst>
          </p:cNvPr>
          <p:cNvSpPr>
            <a:spLocks noGrp="1"/>
          </p:cNvSpPr>
          <p:nvPr>
            <p:ph type="title"/>
          </p:nvPr>
        </p:nvSpPr>
        <p:spPr>
          <a:xfrm>
            <a:off x="685800" y="685800"/>
            <a:ext cx="7772400" cy="870992"/>
          </a:xfrm>
        </p:spPr>
        <p:txBody>
          <a:bodyPr/>
          <a:lstStyle/>
          <a:p>
            <a:r>
              <a:rPr lang="en-US" dirty="0"/>
              <a:t>Introduction</a:t>
            </a:r>
          </a:p>
        </p:txBody>
      </p:sp>
      <p:sp>
        <p:nvSpPr>
          <p:cNvPr id="3" name="Content Placeholder 2">
            <a:extLst>
              <a:ext uri="{FF2B5EF4-FFF2-40B4-BE49-F238E27FC236}">
                <a16:creationId xmlns:a16="http://schemas.microsoft.com/office/drawing/2014/main" id="{620F8D24-E9B9-45A5-897F-146B6D705E48}"/>
              </a:ext>
            </a:extLst>
          </p:cNvPr>
          <p:cNvSpPr>
            <a:spLocks noGrp="1"/>
          </p:cNvSpPr>
          <p:nvPr>
            <p:ph idx="1"/>
          </p:nvPr>
        </p:nvSpPr>
        <p:spPr>
          <a:xfrm>
            <a:off x="684213" y="1632992"/>
            <a:ext cx="7772400" cy="4470946"/>
          </a:xfrm>
        </p:spPr>
        <p:txBody>
          <a:bodyPr/>
          <a:lstStyle/>
          <a:p>
            <a:r>
              <a:rPr lang="en-US" sz="2000" dirty="0"/>
              <a:t>In this presentation we will talk about the spectral flatness requirements for 11be transmissions, which is much complicated than legacy due to different tone plans in DUP mode and puncturing transmissions</a:t>
            </a:r>
          </a:p>
          <a:p>
            <a:pPr lvl="1"/>
            <a:endParaRPr lang="en-US" sz="1600" dirty="0"/>
          </a:p>
          <a:p>
            <a:r>
              <a:rPr lang="en-US" sz="2000" dirty="0"/>
              <a:t>We first look at the requirements for full BW non-OFDMA transmissions, then extend to DUP and puncturing cases</a:t>
            </a:r>
          </a:p>
          <a:p>
            <a:endParaRPr lang="en-US" sz="2000" dirty="0"/>
          </a:p>
        </p:txBody>
      </p:sp>
      <p:sp>
        <p:nvSpPr>
          <p:cNvPr id="4" name="Date Placeholder 3">
            <a:extLst>
              <a:ext uri="{FF2B5EF4-FFF2-40B4-BE49-F238E27FC236}">
                <a16:creationId xmlns:a16="http://schemas.microsoft.com/office/drawing/2014/main" id="{7169FB57-6BC2-4BC2-B46D-358318802370}"/>
              </a:ext>
            </a:extLst>
          </p:cNvPr>
          <p:cNvSpPr>
            <a:spLocks noGrp="1"/>
          </p:cNvSpPr>
          <p:nvPr>
            <p:ph type="dt" sz="half" idx="10"/>
          </p:nvPr>
        </p:nvSpPr>
        <p:spPr/>
        <p:txBody>
          <a:bodyPr/>
          <a:lstStyle/>
          <a:p>
            <a:pPr>
              <a:defRPr/>
            </a:pPr>
            <a:r>
              <a:rPr lang="en-US" altLang="en-US"/>
              <a:t>December 2020</a:t>
            </a:r>
            <a:endParaRPr lang="en-GB" altLang="en-US" dirty="0"/>
          </a:p>
        </p:txBody>
      </p:sp>
      <p:sp>
        <p:nvSpPr>
          <p:cNvPr id="5" name="Footer Placeholder 4">
            <a:extLst>
              <a:ext uri="{FF2B5EF4-FFF2-40B4-BE49-F238E27FC236}">
                <a16:creationId xmlns:a16="http://schemas.microsoft.com/office/drawing/2014/main" id="{07FCD527-A577-4307-ACD0-05D1806B2E10}"/>
              </a:ext>
            </a:extLst>
          </p:cNvPr>
          <p:cNvSpPr>
            <a:spLocks noGrp="1"/>
          </p:cNvSpPr>
          <p:nvPr>
            <p:ph type="ftr" sz="quarter" idx="11"/>
          </p:nvPr>
        </p:nvSpPr>
        <p:spPr/>
        <p:txBody>
          <a:bodyPr/>
          <a:lstStyle/>
          <a:p>
            <a:pPr>
              <a:defRPr/>
            </a:pPr>
            <a:r>
              <a:rPr lang="en-GB"/>
              <a:t>Lin Yang (Qualcomm)</a:t>
            </a:r>
          </a:p>
        </p:txBody>
      </p:sp>
      <p:sp>
        <p:nvSpPr>
          <p:cNvPr id="6" name="Slide Number Placeholder 5">
            <a:extLst>
              <a:ext uri="{FF2B5EF4-FFF2-40B4-BE49-F238E27FC236}">
                <a16:creationId xmlns:a16="http://schemas.microsoft.com/office/drawing/2014/main" id="{DDB7F7AB-E407-4A5A-8762-482BEA540416}"/>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a:t>
            </a:fld>
            <a:endParaRPr lang="en-GB" altLang="en-US"/>
          </a:p>
        </p:txBody>
      </p:sp>
    </p:spTree>
    <p:extLst>
      <p:ext uri="{BB962C8B-B14F-4D97-AF65-F5344CB8AC3E}">
        <p14:creationId xmlns:p14="http://schemas.microsoft.com/office/powerpoint/2010/main" val="8753903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C3395E-5395-402A-902A-44B03044A229}"/>
              </a:ext>
            </a:extLst>
          </p:cNvPr>
          <p:cNvSpPr>
            <a:spLocks noGrp="1"/>
          </p:cNvSpPr>
          <p:nvPr>
            <p:ph type="title"/>
          </p:nvPr>
        </p:nvSpPr>
        <p:spPr>
          <a:xfrm>
            <a:off x="685800" y="685800"/>
            <a:ext cx="7772400" cy="870992"/>
          </a:xfrm>
        </p:spPr>
        <p:txBody>
          <a:bodyPr/>
          <a:lstStyle/>
          <a:p>
            <a:r>
              <a:rPr lang="en-US" dirty="0"/>
              <a:t>High Level Thoughts on EHT Spectral Flatness Requirements</a:t>
            </a:r>
          </a:p>
        </p:txBody>
      </p:sp>
      <p:sp>
        <p:nvSpPr>
          <p:cNvPr id="3" name="Content Placeholder 2">
            <a:extLst>
              <a:ext uri="{FF2B5EF4-FFF2-40B4-BE49-F238E27FC236}">
                <a16:creationId xmlns:a16="http://schemas.microsoft.com/office/drawing/2014/main" id="{620F8D24-E9B9-45A5-897F-146B6D705E48}"/>
              </a:ext>
            </a:extLst>
          </p:cNvPr>
          <p:cNvSpPr>
            <a:spLocks noGrp="1"/>
          </p:cNvSpPr>
          <p:nvPr>
            <p:ph idx="1"/>
          </p:nvPr>
        </p:nvSpPr>
        <p:spPr>
          <a:xfrm>
            <a:off x="684213" y="1988840"/>
            <a:ext cx="7772400" cy="4115098"/>
          </a:xfrm>
        </p:spPr>
        <p:txBody>
          <a:bodyPr/>
          <a:lstStyle/>
          <a:p>
            <a:r>
              <a:rPr lang="en-US" sz="2000" dirty="0"/>
              <a:t>For full BW non-OFDMA transmission, propose to have same maximum deviation requirement as 11ax</a:t>
            </a:r>
          </a:p>
          <a:p>
            <a:pPr lvl="1"/>
            <a:r>
              <a:rPr lang="en-US" sz="1600" dirty="0"/>
              <a:t>+/-4dB for inner subcarriers (i.e. averaging subcarriers in spec)</a:t>
            </a:r>
          </a:p>
          <a:p>
            <a:pPr lvl="1"/>
            <a:r>
              <a:rPr lang="en-US" sz="1600" dirty="0"/>
              <a:t>+4/-6dB for edge subcarriers</a:t>
            </a:r>
          </a:p>
          <a:p>
            <a:endParaRPr lang="en-US" sz="2000" dirty="0"/>
          </a:p>
          <a:p>
            <a:r>
              <a:rPr lang="en-US" sz="2000" dirty="0"/>
              <a:t>Propose to have same spectral flatness requirements as 11ax for the full BW non-OFDMA 20/40/80MHz</a:t>
            </a:r>
          </a:p>
          <a:p>
            <a:endParaRPr lang="en-US" sz="2000" dirty="0"/>
          </a:p>
          <a:p>
            <a:r>
              <a:rPr lang="en-US" sz="2000" dirty="0"/>
              <a:t>Since 11be removes 80+80MHz mode, we need to update the requirement for 160MHz mode</a:t>
            </a:r>
          </a:p>
          <a:p>
            <a:pPr lvl="1"/>
            <a:r>
              <a:rPr lang="en-US" sz="1600" dirty="0"/>
              <a:t>The 11ac/11ax spectral flatness assumed 80+80 thus the relaxed flatness at the middle of 160</a:t>
            </a:r>
          </a:p>
        </p:txBody>
      </p:sp>
      <p:sp>
        <p:nvSpPr>
          <p:cNvPr id="4" name="Date Placeholder 3">
            <a:extLst>
              <a:ext uri="{FF2B5EF4-FFF2-40B4-BE49-F238E27FC236}">
                <a16:creationId xmlns:a16="http://schemas.microsoft.com/office/drawing/2014/main" id="{7169FB57-6BC2-4BC2-B46D-358318802370}"/>
              </a:ext>
            </a:extLst>
          </p:cNvPr>
          <p:cNvSpPr>
            <a:spLocks noGrp="1"/>
          </p:cNvSpPr>
          <p:nvPr>
            <p:ph type="dt" sz="half" idx="10"/>
          </p:nvPr>
        </p:nvSpPr>
        <p:spPr/>
        <p:txBody>
          <a:bodyPr/>
          <a:lstStyle/>
          <a:p>
            <a:pPr>
              <a:defRPr/>
            </a:pPr>
            <a:r>
              <a:rPr lang="en-US" altLang="en-US"/>
              <a:t>December 2020</a:t>
            </a:r>
            <a:endParaRPr lang="en-GB" altLang="en-US" dirty="0"/>
          </a:p>
        </p:txBody>
      </p:sp>
      <p:sp>
        <p:nvSpPr>
          <p:cNvPr id="5" name="Footer Placeholder 4">
            <a:extLst>
              <a:ext uri="{FF2B5EF4-FFF2-40B4-BE49-F238E27FC236}">
                <a16:creationId xmlns:a16="http://schemas.microsoft.com/office/drawing/2014/main" id="{07FCD527-A577-4307-ACD0-05D1806B2E10}"/>
              </a:ext>
            </a:extLst>
          </p:cNvPr>
          <p:cNvSpPr>
            <a:spLocks noGrp="1"/>
          </p:cNvSpPr>
          <p:nvPr>
            <p:ph type="ftr" sz="quarter" idx="11"/>
          </p:nvPr>
        </p:nvSpPr>
        <p:spPr/>
        <p:txBody>
          <a:bodyPr/>
          <a:lstStyle/>
          <a:p>
            <a:pPr>
              <a:defRPr/>
            </a:pPr>
            <a:r>
              <a:rPr lang="en-GB"/>
              <a:t>Lin Yang (Qualcomm)</a:t>
            </a:r>
          </a:p>
        </p:txBody>
      </p:sp>
      <p:sp>
        <p:nvSpPr>
          <p:cNvPr id="6" name="Slide Number Placeholder 5">
            <a:extLst>
              <a:ext uri="{FF2B5EF4-FFF2-40B4-BE49-F238E27FC236}">
                <a16:creationId xmlns:a16="http://schemas.microsoft.com/office/drawing/2014/main" id="{DDB7F7AB-E407-4A5A-8762-482BEA540416}"/>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a:t>
            </a:fld>
            <a:endParaRPr lang="en-GB" altLang="en-US"/>
          </a:p>
        </p:txBody>
      </p:sp>
    </p:spTree>
    <p:extLst>
      <p:ext uri="{BB962C8B-B14F-4D97-AF65-F5344CB8AC3E}">
        <p14:creationId xmlns:p14="http://schemas.microsoft.com/office/powerpoint/2010/main" val="22586120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C3395E-5395-402A-902A-44B03044A229}"/>
              </a:ext>
            </a:extLst>
          </p:cNvPr>
          <p:cNvSpPr>
            <a:spLocks noGrp="1"/>
          </p:cNvSpPr>
          <p:nvPr>
            <p:ph type="title"/>
          </p:nvPr>
        </p:nvSpPr>
        <p:spPr>
          <a:xfrm>
            <a:off x="685800" y="613792"/>
            <a:ext cx="7772400" cy="870992"/>
          </a:xfrm>
        </p:spPr>
        <p:txBody>
          <a:bodyPr/>
          <a:lstStyle/>
          <a:p>
            <a:r>
              <a:rPr lang="en-US" sz="2800" dirty="0"/>
              <a:t>Discussion on Flatness Requirements for EHT DUP, Puncturing, and OFDMA Cases</a:t>
            </a:r>
          </a:p>
        </p:txBody>
      </p:sp>
      <p:sp>
        <p:nvSpPr>
          <p:cNvPr id="3" name="Content Placeholder 2">
            <a:extLst>
              <a:ext uri="{FF2B5EF4-FFF2-40B4-BE49-F238E27FC236}">
                <a16:creationId xmlns:a16="http://schemas.microsoft.com/office/drawing/2014/main" id="{620F8D24-E9B9-45A5-897F-146B6D705E48}"/>
              </a:ext>
            </a:extLst>
          </p:cNvPr>
          <p:cNvSpPr>
            <a:spLocks noGrp="1"/>
          </p:cNvSpPr>
          <p:nvPr>
            <p:ph idx="1"/>
          </p:nvPr>
        </p:nvSpPr>
        <p:spPr>
          <a:xfrm>
            <a:off x="251520" y="1772816"/>
            <a:ext cx="8712968" cy="4824536"/>
          </a:xfrm>
        </p:spPr>
        <p:txBody>
          <a:bodyPr/>
          <a:lstStyle/>
          <a:p>
            <a:r>
              <a:rPr lang="en-US" sz="2000" dirty="0"/>
              <a:t>11be supports many puncturing cases, each with different populated tones and punctured edges </a:t>
            </a:r>
          </a:p>
          <a:p>
            <a:endParaRPr lang="en-US" sz="2000" dirty="0"/>
          </a:p>
          <a:p>
            <a:r>
              <a:rPr lang="en-US" sz="2000" dirty="0"/>
              <a:t>To simplify the spec writing on the definition of averaging subcarrier indices and tested subcarrier indices while covering so many cases, we can relax the maximum deviation requirement to be +4/-6dB for all populated subcarriers for puncturing case</a:t>
            </a:r>
          </a:p>
          <a:p>
            <a:pPr lvl="1"/>
            <a:r>
              <a:rPr lang="en-US" sz="1600" dirty="0"/>
              <a:t>Flatness requirement is specified to limit some weird transmission and is not very helpful to performance</a:t>
            </a:r>
          </a:p>
          <a:p>
            <a:pPr lvl="1"/>
            <a:r>
              <a:rPr lang="en-US" sz="1600" dirty="0"/>
              <a:t>Good for EHT80 and above with puncturing</a:t>
            </a:r>
          </a:p>
          <a:p>
            <a:endParaRPr lang="en-US" sz="2000" dirty="0"/>
          </a:p>
          <a:p>
            <a:r>
              <a:rPr lang="en-US" sz="2000" dirty="0"/>
              <a:t>For EHT DUP, Puncturing, and OFDMA Cases, power averaging and testing are only on the populated subcarriers</a:t>
            </a:r>
          </a:p>
          <a:p>
            <a:pPr lvl="1"/>
            <a:r>
              <a:rPr lang="en-US" sz="1600" dirty="0"/>
              <a:t>Same as 11ax</a:t>
            </a:r>
          </a:p>
          <a:p>
            <a:pPr marL="457200" lvl="1" indent="0">
              <a:buNone/>
            </a:pPr>
            <a:endParaRPr lang="en-US" sz="1600" dirty="0"/>
          </a:p>
          <a:p>
            <a:pPr marL="0" indent="0">
              <a:buNone/>
            </a:pPr>
            <a:r>
              <a:rPr lang="en-US" sz="2000" dirty="0"/>
              <a:t> </a:t>
            </a:r>
          </a:p>
          <a:p>
            <a:endParaRPr lang="en-US" sz="2000" dirty="0"/>
          </a:p>
          <a:p>
            <a:pPr marL="457200" lvl="1" indent="0">
              <a:buNone/>
            </a:pPr>
            <a:endParaRPr lang="en-US" sz="1600" dirty="0"/>
          </a:p>
          <a:p>
            <a:pPr marL="0" indent="0">
              <a:buNone/>
            </a:pPr>
            <a:endParaRPr lang="en-US" sz="1400" dirty="0"/>
          </a:p>
          <a:p>
            <a:endParaRPr lang="en-US" sz="2000" dirty="0"/>
          </a:p>
        </p:txBody>
      </p:sp>
      <p:sp>
        <p:nvSpPr>
          <p:cNvPr id="4" name="Date Placeholder 3">
            <a:extLst>
              <a:ext uri="{FF2B5EF4-FFF2-40B4-BE49-F238E27FC236}">
                <a16:creationId xmlns:a16="http://schemas.microsoft.com/office/drawing/2014/main" id="{7169FB57-6BC2-4BC2-B46D-358318802370}"/>
              </a:ext>
            </a:extLst>
          </p:cNvPr>
          <p:cNvSpPr>
            <a:spLocks noGrp="1"/>
          </p:cNvSpPr>
          <p:nvPr>
            <p:ph type="dt" sz="half" idx="10"/>
          </p:nvPr>
        </p:nvSpPr>
        <p:spPr/>
        <p:txBody>
          <a:bodyPr/>
          <a:lstStyle/>
          <a:p>
            <a:pPr>
              <a:defRPr/>
            </a:pPr>
            <a:r>
              <a:rPr lang="en-US" altLang="en-US"/>
              <a:t>December 2020</a:t>
            </a:r>
            <a:endParaRPr lang="en-GB" altLang="en-US" dirty="0"/>
          </a:p>
        </p:txBody>
      </p:sp>
      <p:sp>
        <p:nvSpPr>
          <p:cNvPr id="5" name="Footer Placeholder 4">
            <a:extLst>
              <a:ext uri="{FF2B5EF4-FFF2-40B4-BE49-F238E27FC236}">
                <a16:creationId xmlns:a16="http://schemas.microsoft.com/office/drawing/2014/main" id="{07FCD527-A577-4307-ACD0-05D1806B2E10}"/>
              </a:ext>
            </a:extLst>
          </p:cNvPr>
          <p:cNvSpPr>
            <a:spLocks noGrp="1"/>
          </p:cNvSpPr>
          <p:nvPr>
            <p:ph type="ftr" sz="quarter" idx="11"/>
          </p:nvPr>
        </p:nvSpPr>
        <p:spPr/>
        <p:txBody>
          <a:bodyPr/>
          <a:lstStyle/>
          <a:p>
            <a:pPr>
              <a:defRPr/>
            </a:pPr>
            <a:r>
              <a:rPr lang="en-GB"/>
              <a:t>Lin Yang (Qualcomm)</a:t>
            </a:r>
          </a:p>
        </p:txBody>
      </p:sp>
      <p:sp>
        <p:nvSpPr>
          <p:cNvPr id="6" name="Slide Number Placeholder 5">
            <a:extLst>
              <a:ext uri="{FF2B5EF4-FFF2-40B4-BE49-F238E27FC236}">
                <a16:creationId xmlns:a16="http://schemas.microsoft.com/office/drawing/2014/main" id="{DDB7F7AB-E407-4A5A-8762-482BEA540416}"/>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4</a:t>
            </a:fld>
            <a:endParaRPr lang="en-GB" altLang="en-US"/>
          </a:p>
        </p:txBody>
      </p:sp>
    </p:spTree>
    <p:extLst>
      <p:ext uri="{BB962C8B-B14F-4D97-AF65-F5344CB8AC3E}">
        <p14:creationId xmlns:p14="http://schemas.microsoft.com/office/powerpoint/2010/main" val="3818007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C3395E-5395-402A-902A-44B03044A229}"/>
              </a:ext>
            </a:extLst>
          </p:cNvPr>
          <p:cNvSpPr>
            <a:spLocks noGrp="1"/>
          </p:cNvSpPr>
          <p:nvPr>
            <p:ph type="title"/>
          </p:nvPr>
        </p:nvSpPr>
        <p:spPr>
          <a:xfrm>
            <a:off x="0" y="764704"/>
            <a:ext cx="9144000" cy="576064"/>
          </a:xfrm>
        </p:spPr>
        <p:txBody>
          <a:bodyPr/>
          <a:lstStyle/>
          <a:p>
            <a:r>
              <a:rPr lang="en-US" sz="2800" dirty="0"/>
              <a:t>Spectral Flatness Requirements for EHT modes (1)</a:t>
            </a:r>
          </a:p>
        </p:txBody>
      </p:sp>
      <p:sp>
        <p:nvSpPr>
          <p:cNvPr id="3" name="Content Placeholder 2">
            <a:extLst>
              <a:ext uri="{FF2B5EF4-FFF2-40B4-BE49-F238E27FC236}">
                <a16:creationId xmlns:a16="http://schemas.microsoft.com/office/drawing/2014/main" id="{620F8D24-E9B9-45A5-897F-146B6D705E48}"/>
              </a:ext>
            </a:extLst>
          </p:cNvPr>
          <p:cNvSpPr>
            <a:spLocks noGrp="1"/>
          </p:cNvSpPr>
          <p:nvPr>
            <p:ph idx="1"/>
          </p:nvPr>
        </p:nvSpPr>
        <p:spPr>
          <a:xfrm>
            <a:off x="684213" y="1700808"/>
            <a:ext cx="7772400" cy="4608512"/>
          </a:xfrm>
        </p:spPr>
        <p:txBody>
          <a:bodyPr/>
          <a:lstStyle/>
          <a:p>
            <a:r>
              <a:rPr lang="en-US" sz="1800" dirty="0"/>
              <a:t>Full BW Non-OFDMA case</a:t>
            </a:r>
          </a:p>
          <a:p>
            <a:pPr lvl="1"/>
            <a:r>
              <a:rPr lang="en-US" sz="1400" dirty="0"/>
              <a:t>For 160MHz, change the used tones around DC to be inner subcarrier</a:t>
            </a:r>
          </a:p>
          <a:p>
            <a:pPr lvl="1"/>
            <a:r>
              <a:rPr lang="en-US" sz="1400" dirty="0"/>
              <a:t>For 320MHz, calculate the tone indices for averaging based on 320MHz tone plan and the existing table</a:t>
            </a:r>
          </a:p>
          <a:p>
            <a:pPr lvl="2"/>
            <a:r>
              <a:rPr lang="en-US" sz="1200" dirty="0"/>
              <a:t>The populated 4x tone indices belong to [-2036:-1539, -1533:-1036, -1012:-515, -509:-12, 12:509, 515:1012, 1036:1533, 1539:2036]</a:t>
            </a:r>
          </a:p>
          <a:p>
            <a:pPr lvl="3">
              <a:buFont typeface="Wingdings" panose="05000000000000000000" pitchFamily="2" charset="2"/>
              <a:buChar char="§"/>
            </a:pPr>
            <a:r>
              <a:rPr lang="en-US" sz="1200" dirty="0"/>
              <a:t>Outer most INNER subcarrier = floor(</a:t>
            </a:r>
            <a:r>
              <a:rPr lang="en-US" sz="1200" dirty="0">
                <a:solidFill>
                  <a:srgbClr val="00B0F0"/>
                </a:solidFill>
              </a:rPr>
              <a:t>696</a:t>
            </a:r>
            <a:r>
              <a:rPr lang="en-US" sz="1200" dirty="0"/>
              <a:t>*2036/</a:t>
            </a:r>
            <a:r>
              <a:rPr lang="en-US" sz="1200" dirty="0">
                <a:solidFill>
                  <a:srgbClr val="00B0F0"/>
                </a:solidFill>
              </a:rPr>
              <a:t>1012</a:t>
            </a:r>
            <a:r>
              <a:rPr lang="en-US" sz="1200" dirty="0"/>
              <a:t>)=</a:t>
            </a:r>
            <a:r>
              <a:rPr lang="en-US" sz="1200" dirty="0">
                <a:solidFill>
                  <a:srgbClr val="FF0000"/>
                </a:solidFill>
              </a:rPr>
              <a:t>1400</a:t>
            </a:r>
          </a:p>
          <a:p>
            <a:pPr lvl="3">
              <a:buFont typeface="Wingdings" panose="05000000000000000000" pitchFamily="2" charset="2"/>
              <a:buChar char="§"/>
            </a:pPr>
            <a:r>
              <a:rPr lang="en-US" sz="1200" dirty="0"/>
              <a:t>Inner most INNER subcarrier = 1</a:t>
            </a:r>
            <a:r>
              <a:rPr lang="en-US" sz="1200" baseline="30000" dirty="0"/>
              <a:t>st</a:t>
            </a:r>
            <a:r>
              <a:rPr lang="en-US" sz="1200" dirty="0"/>
              <a:t> used tone by DC</a:t>
            </a:r>
            <a:endParaRPr lang="en-US" sz="1200" dirty="0">
              <a:solidFill>
                <a:srgbClr val="FF0000"/>
              </a:solidFill>
            </a:endParaRPr>
          </a:p>
          <a:p>
            <a:pPr lvl="2"/>
            <a:r>
              <a:rPr lang="en-US" sz="1200" dirty="0"/>
              <a:t>Remove sub-DCs and guard tones</a:t>
            </a:r>
          </a:p>
          <a:p>
            <a:pPr lvl="2"/>
            <a:endParaRPr lang="en-US" sz="1200" dirty="0"/>
          </a:p>
          <a:p>
            <a:r>
              <a:rPr lang="en-US" sz="1800" dirty="0"/>
              <a:t>For puncturing cases</a:t>
            </a:r>
          </a:p>
          <a:p>
            <a:pPr lvl="1"/>
            <a:r>
              <a:rPr lang="en-US" sz="1400" dirty="0"/>
              <a:t>Use the same table with relaxed allowed max deviation specified separately and consider only the populated inner subcarriers in the averaging subcarrier indices and test the populated subcarrier indices</a:t>
            </a:r>
          </a:p>
          <a:p>
            <a:pPr lvl="1"/>
            <a:endParaRPr lang="en-US" sz="1400" dirty="0"/>
          </a:p>
          <a:p>
            <a:r>
              <a:rPr lang="en-US" sz="1800" dirty="0"/>
              <a:t>EHT DUP and OFDMA Cases</a:t>
            </a:r>
          </a:p>
          <a:p>
            <a:pPr lvl="1"/>
            <a:r>
              <a:rPr lang="en-US" sz="1400" dirty="0"/>
              <a:t>Power averaging and testing only on the populated subcarriers </a:t>
            </a:r>
          </a:p>
          <a:p>
            <a:pPr lvl="1"/>
            <a:r>
              <a:rPr lang="en-US" sz="1400" dirty="0"/>
              <a:t>Used RUs only to be considered</a:t>
            </a:r>
          </a:p>
          <a:p>
            <a:pPr marL="0" indent="0">
              <a:buNone/>
            </a:pPr>
            <a:endParaRPr lang="en-US" sz="1800" dirty="0"/>
          </a:p>
          <a:p>
            <a:pPr lvl="1"/>
            <a:endParaRPr lang="en-US" sz="1400" dirty="0"/>
          </a:p>
          <a:p>
            <a:pPr marL="0" indent="0">
              <a:buNone/>
            </a:pPr>
            <a:endParaRPr lang="en-US" sz="1800" dirty="0"/>
          </a:p>
        </p:txBody>
      </p:sp>
      <p:sp>
        <p:nvSpPr>
          <p:cNvPr id="4" name="Date Placeholder 3">
            <a:extLst>
              <a:ext uri="{FF2B5EF4-FFF2-40B4-BE49-F238E27FC236}">
                <a16:creationId xmlns:a16="http://schemas.microsoft.com/office/drawing/2014/main" id="{7169FB57-6BC2-4BC2-B46D-358318802370}"/>
              </a:ext>
            </a:extLst>
          </p:cNvPr>
          <p:cNvSpPr>
            <a:spLocks noGrp="1"/>
          </p:cNvSpPr>
          <p:nvPr>
            <p:ph type="dt" sz="half" idx="10"/>
          </p:nvPr>
        </p:nvSpPr>
        <p:spPr/>
        <p:txBody>
          <a:bodyPr/>
          <a:lstStyle/>
          <a:p>
            <a:pPr>
              <a:defRPr/>
            </a:pPr>
            <a:r>
              <a:rPr lang="en-US" altLang="en-US"/>
              <a:t>December 2020</a:t>
            </a:r>
            <a:endParaRPr lang="en-GB" altLang="en-US" dirty="0"/>
          </a:p>
        </p:txBody>
      </p:sp>
      <p:sp>
        <p:nvSpPr>
          <p:cNvPr id="5" name="Footer Placeholder 4">
            <a:extLst>
              <a:ext uri="{FF2B5EF4-FFF2-40B4-BE49-F238E27FC236}">
                <a16:creationId xmlns:a16="http://schemas.microsoft.com/office/drawing/2014/main" id="{07FCD527-A577-4307-ACD0-05D1806B2E10}"/>
              </a:ext>
            </a:extLst>
          </p:cNvPr>
          <p:cNvSpPr>
            <a:spLocks noGrp="1"/>
          </p:cNvSpPr>
          <p:nvPr>
            <p:ph type="ftr" sz="quarter" idx="11"/>
          </p:nvPr>
        </p:nvSpPr>
        <p:spPr/>
        <p:txBody>
          <a:bodyPr/>
          <a:lstStyle/>
          <a:p>
            <a:pPr>
              <a:defRPr/>
            </a:pPr>
            <a:r>
              <a:rPr lang="en-GB"/>
              <a:t>Lin Yang (Qualcomm)</a:t>
            </a:r>
          </a:p>
        </p:txBody>
      </p:sp>
      <p:sp>
        <p:nvSpPr>
          <p:cNvPr id="6" name="Slide Number Placeholder 5">
            <a:extLst>
              <a:ext uri="{FF2B5EF4-FFF2-40B4-BE49-F238E27FC236}">
                <a16:creationId xmlns:a16="http://schemas.microsoft.com/office/drawing/2014/main" id="{DDB7F7AB-E407-4A5A-8762-482BEA540416}"/>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5</a:t>
            </a:fld>
            <a:endParaRPr lang="en-GB" altLang="en-US"/>
          </a:p>
        </p:txBody>
      </p:sp>
    </p:spTree>
    <p:extLst>
      <p:ext uri="{BB962C8B-B14F-4D97-AF65-F5344CB8AC3E}">
        <p14:creationId xmlns:p14="http://schemas.microsoft.com/office/powerpoint/2010/main" val="18075483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C3395E-5395-402A-902A-44B03044A229}"/>
              </a:ext>
            </a:extLst>
          </p:cNvPr>
          <p:cNvSpPr>
            <a:spLocks noGrp="1"/>
          </p:cNvSpPr>
          <p:nvPr>
            <p:ph type="title"/>
          </p:nvPr>
        </p:nvSpPr>
        <p:spPr>
          <a:xfrm>
            <a:off x="0" y="692696"/>
            <a:ext cx="9144000" cy="576064"/>
          </a:xfrm>
        </p:spPr>
        <p:txBody>
          <a:bodyPr/>
          <a:lstStyle/>
          <a:p>
            <a:r>
              <a:rPr lang="en-US" sz="2800" dirty="0"/>
              <a:t>Spectral Flatness Requirements for EHT modes (2)</a:t>
            </a:r>
          </a:p>
        </p:txBody>
      </p:sp>
      <p:sp>
        <p:nvSpPr>
          <p:cNvPr id="4" name="Date Placeholder 3">
            <a:extLst>
              <a:ext uri="{FF2B5EF4-FFF2-40B4-BE49-F238E27FC236}">
                <a16:creationId xmlns:a16="http://schemas.microsoft.com/office/drawing/2014/main" id="{7169FB57-6BC2-4BC2-B46D-358318802370}"/>
              </a:ext>
            </a:extLst>
          </p:cNvPr>
          <p:cNvSpPr>
            <a:spLocks noGrp="1"/>
          </p:cNvSpPr>
          <p:nvPr>
            <p:ph type="dt" sz="half" idx="10"/>
          </p:nvPr>
        </p:nvSpPr>
        <p:spPr/>
        <p:txBody>
          <a:bodyPr/>
          <a:lstStyle/>
          <a:p>
            <a:pPr>
              <a:defRPr/>
            </a:pPr>
            <a:r>
              <a:rPr lang="en-US" altLang="en-US"/>
              <a:t>December 2020</a:t>
            </a:r>
            <a:endParaRPr lang="en-GB" altLang="en-US" dirty="0"/>
          </a:p>
        </p:txBody>
      </p:sp>
      <p:sp>
        <p:nvSpPr>
          <p:cNvPr id="5" name="Footer Placeholder 4">
            <a:extLst>
              <a:ext uri="{FF2B5EF4-FFF2-40B4-BE49-F238E27FC236}">
                <a16:creationId xmlns:a16="http://schemas.microsoft.com/office/drawing/2014/main" id="{07FCD527-A577-4307-ACD0-05D1806B2E10}"/>
              </a:ext>
            </a:extLst>
          </p:cNvPr>
          <p:cNvSpPr>
            <a:spLocks noGrp="1"/>
          </p:cNvSpPr>
          <p:nvPr>
            <p:ph type="ftr" sz="quarter" idx="11"/>
          </p:nvPr>
        </p:nvSpPr>
        <p:spPr/>
        <p:txBody>
          <a:bodyPr/>
          <a:lstStyle/>
          <a:p>
            <a:pPr>
              <a:defRPr/>
            </a:pPr>
            <a:r>
              <a:rPr lang="en-GB"/>
              <a:t>Lin Yang (Qualcomm)</a:t>
            </a:r>
          </a:p>
        </p:txBody>
      </p:sp>
      <p:sp>
        <p:nvSpPr>
          <p:cNvPr id="6" name="Slide Number Placeholder 5">
            <a:extLst>
              <a:ext uri="{FF2B5EF4-FFF2-40B4-BE49-F238E27FC236}">
                <a16:creationId xmlns:a16="http://schemas.microsoft.com/office/drawing/2014/main" id="{DDB7F7AB-E407-4A5A-8762-482BEA540416}"/>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6</a:t>
            </a:fld>
            <a:endParaRPr lang="en-GB" altLang="en-US"/>
          </a:p>
        </p:txBody>
      </p:sp>
      <p:graphicFrame>
        <p:nvGraphicFramePr>
          <p:cNvPr id="3" name="Table 2">
            <a:extLst>
              <a:ext uri="{FF2B5EF4-FFF2-40B4-BE49-F238E27FC236}">
                <a16:creationId xmlns:a16="http://schemas.microsoft.com/office/drawing/2014/main" id="{CFDF3CB8-AF09-45CB-9CEA-CCD5534A3BFE}"/>
              </a:ext>
            </a:extLst>
          </p:cNvPr>
          <p:cNvGraphicFramePr>
            <a:graphicFrameLocks noGrp="1"/>
          </p:cNvGraphicFramePr>
          <p:nvPr>
            <p:extLst>
              <p:ext uri="{D42A27DB-BD31-4B8C-83A1-F6EECF244321}">
                <p14:modId xmlns:p14="http://schemas.microsoft.com/office/powerpoint/2010/main" val="164424233"/>
              </p:ext>
            </p:extLst>
          </p:nvPr>
        </p:nvGraphicFramePr>
        <p:xfrm>
          <a:off x="107504" y="1989138"/>
          <a:ext cx="8928992" cy="3221346"/>
        </p:xfrm>
        <a:graphic>
          <a:graphicData uri="http://schemas.openxmlformats.org/drawingml/2006/table">
            <a:tbl>
              <a:tblPr/>
              <a:tblGrid>
                <a:gridCol w="1426158">
                  <a:extLst>
                    <a:ext uri="{9D8B030D-6E8A-4147-A177-3AD203B41FA5}">
                      <a16:colId xmlns:a16="http://schemas.microsoft.com/office/drawing/2014/main" val="2554382480"/>
                    </a:ext>
                  </a:extLst>
                </a:gridCol>
                <a:gridCol w="1674186">
                  <a:extLst>
                    <a:ext uri="{9D8B030D-6E8A-4147-A177-3AD203B41FA5}">
                      <a16:colId xmlns:a16="http://schemas.microsoft.com/office/drawing/2014/main" val="1635212281"/>
                    </a:ext>
                  </a:extLst>
                </a:gridCol>
                <a:gridCol w="3020336">
                  <a:extLst>
                    <a:ext uri="{9D8B030D-6E8A-4147-A177-3AD203B41FA5}">
                      <a16:colId xmlns:a16="http://schemas.microsoft.com/office/drawing/2014/main" val="2591819896"/>
                    </a:ext>
                  </a:extLst>
                </a:gridCol>
                <a:gridCol w="1368152">
                  <a:extLst>
                    <a:ext uri="{9D8B030D-6E8A-4147-A177-3AD203B41FA5}">
                      <a16:colId xmlns:a16="http://schemas.microsoft.com/office/drawing/2014/main" val="2439469215"/>
                    </a:ext>
                  </a:extLst>
                </a:gridCol>
                <a:gridCol w="1440160">
                  <a:extLst>
                    <a:ext uri="{9D8B030D-6E8A-4147-A177-3AD203B41FA5}">
                      <a16:colId xmlns:a16="http://schemas.microsoft.com/office/drawing/2014/main" val="1795101752"/>
                    </a:ext>
                  </a:extLst>
                </a:gridCol>
              </a:tblGrid>
              <a:tr h="0">
                <a:tc gridSpan="4">
                  <a:txBody>
                    <a:bodyPr/>
                    <a:lstStyle/>
                    <a:p>
                      <a:pPr marL="0" marR="0" lvl="0" indent="0" algn="ctr">
                        <a:lnSpc>
                          <a:spcPts val="1200"/>
                        </a:lnSpc>
                        <a:spcBef>
                          <a:spcPts val="0"/>
                        </a:spcBef>
                        <a:spcAft>
                          <a:spcPts val="0"/>
                        </a:spcAft>
                        <a:buFont typeface="Arial" panose="020B0604020202020204" pitchFamily="34" charset="0"/>
                        <a:buNone/>
                      </a:pPr>
                      <a:r>
                        <a:rPr lang="en-US" sz="1200" b="1" dirty="0">
                          <a:solidFill>
                            <a:srgbClr val="000000"/>
                          </a:solidFill>
                          <a:effectLst/>
                          <a:latin typeface="Arial" panose="020B0604020202020204" pitchFamily="34" charset="0"/>
                          <a:ea typeface="DengXian"/>
                          <a:cs typeface="Times New Roman" panose="02020603050405020304" pitchFamily="18" charset="0"/>
                        </a:rPr>
                        <a:t>Maximum transmit spectral flatness deviations</a:t>
                      </a:r>
                    </a:p>
                  </a:txBody>
                  <a:tcPr marL="45768" marR="45768" marT="45768" marB="22884" anchor="ctr">
                    <a:lnL>
                      <a:noFill/>
                    </a:lnL>
                    <a:lnR>
                      <a:noFill/>
                    </a:lnR>
                    <a:lnT>
                      <a:noFill/>
                    </a:lnT>
                    <a:lnB w="190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lvl="0" indent="0" algn="ctr">
                        <a:lnSpc>
                          <a:spcPts val="1200"/>
                        </a:lnSpc>
                        <a:spcBef>
                          <a:spcPts val="0"/>
                        </a:spcBef>
                        <a:spcAft>
                          <a:spcPts val="0"/>
                        </a:spcAft>
                        <a:buFont typeface="Arial" panose="020B0604020202020204" pitchFamily="34" charset="0"/>
                        <a:buNone/>
                      </a:pPr>
                      <a:endParaRPr lang="en-US" sz="1200" b="1" dirty="0">
                        <a:solidFill>
                          <a:srgbClr val="000000"/>
                        </a:solidFill>
                        <a:effectLst/>
                        <a:latin typeface="Arial" panose="020B0604020202020204" pitchFamily="34" charset="0"/>
                        <a:ea typeface="DengXian"/>
                        <a:cs typeface="Times New Roman" panose="02020603050405020304" pitchFamily="18" charset="0"/>
                      </a:endParaRPr>
                    </a:p>
                  </a:txBody>
                  <a:tcPr marL="45768" marR="45768" marT="45768" marB="22884" anchor="ctr">
                    <a:lnL>
                      <a:noFill/>
                    </a:lnL>
                    <a:lnR>
                      <a:noFill/>
                    </a:lnR>
                    <a:lnT>
                      <a:noFill/>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68243969"/>
                  </a:ext>
                </a:extLst>
              </a:tr>
              <a:tr h="239923">
                <a:tc>
                  <a:txBody>
                    <a:bodyPr/>
                    <a:lstStyle/>
                    <a:p>
                      <a:pPr marL="0" marR="0" algn="ctr">
                        <a:lnSpc>
                          <a:spcPts val="1000"/>
                        </a:lnSpc>
                        <a:spcBef>
                          <a:spcPts val="0"/>
                        </a:spcBef>
                        <a:spcAft>
                          <a:spcPts val="0"/>
                        </a:spcAft>
                      </a:pPr>
                      <a:r>
                        <a:rPr lang="en-US" sz="800" b="1"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Bandwidth of EHT transmission (MHz)</a:t>
                      </a:r>
                    </a:p>
                  </a:txBody>
                  <a:tcPr marL="76200" marR="76200" marT="101600" marB="635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1000"/>
                        </a:lnSpc>
                        <a:spcBef>
                          <a:spcPts val="0"/>
                        </a:spcBef>
                        <a:spcAft>
                          <a:spcPts val="0"/>
                        </a:spcAft>
                      </a:pPr>
                      <a:r>
                        <a:rPr lang="en-US" sz="800" b="1"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Averaging subcarrier indices (inclusive)</a:t>
                      </a:r>
                    </a:p>
                  </a:txBody>
                  <a:tcPr marL="76200" marR="76200" marT="101600" marB="635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1000"/>
                        </a:lnSpc>
                        <a:spcBef>
                          <a:spcPts val="0"/>
                        </a:spcBef>
                        <a:spcAft>
                          <a:spcPts val="0"/>
                        </a:spcAft>
                      </a:pPr>
                      <a:r>
                        <a:rPr lang="en-US" sz="800" b="1"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Tested subcarrier indices (inclusive)</a:t>
                      </a:r>
                    </a:p>
                  </a:txBody>
                  <a:tcPr marL="76200" marR="76200" marT="101600" marB="635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1000"/>
                        </a:lnSpc>
                        <a:spcBef>
                          <a:spcPts val="0"/>
                        </a:spcBef>
                        <a:spcAft>
                          <a:spcPts val="0"/>
                        </a:spcAft>
                      </a:pPr>
                      <a:r>
                        <a:rPr lang="en-US" sz="800" b="1"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Maximum deviation (dB)</a:t>
                      </a:r>
                    </a:p>
                    <a:p>
                      <a:pPr marL="0" marR="0" algn="ctr">
                        <a:lnSpc>
                          <a:spcPts val="1000"/>
                        </a:lnSpc>
                        <a:spcBef>
                          <a:spcPts val="0"/>
                        </a:spcBef>
                        <a:spcAft>
                          <a:spcPts val="0"/>
                        </a:spcAft>
                      </a:pPr>
                      <a:r>
                        <a:rPr lang="en-US" sz="800" b="1"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(Full BW Non-OFDMA)</a:t>
                      </a:r>
                    </a:p>
                  </a:txBody>
                  <a:tcPr marL="76200" marR="76200" marT="101600" marB="635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1000"/>
                        </a:lnSpc>
                        <a:spcBef>
                          <a:spcPts val="0"/>
                        </a:spcBef>
                        <a:spcAft>
                          <a:spcPts val="0"/>
                        </a:spcAft>
                      </a:pPr>
                      <a:r>
                        <a:rPr lang="en-US" sz="800" b="1"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Maximum deviation (dB)</a:t>
                      </a:r>
                    </a:p>
                    <a:p>
                      <a:pPr marL="0" marR="0" algn="ctr">
                        <a:lnSpc>
                          <a:spcPts val="1000"/>
                        </a:lnSpc>
                        <a:spcBef>
                          <a:spcPts val="0"/>
                        </a:spcBef>
                        <a:spcAft>
                          <a:spcPts val="0"/>
                        </a:spcAft>
                      </a:pPr>
                      <a:r>
                        <a:rPr lang="en-US" sz="800" b="1"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(punctured cases)</a:t>
                      </a:r>
                    </a:p>
                  </a:txBody>
                  <a:tcPr marL="76200" marR="76200" marT="101600" marB="6350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66730979"/>
                  </a:ext>
                </a:extLst>
              </a:tr>
              <a:tr h="194511">
                <a:tc rowSpan="2">
                  <a:txBody>
                    <a:bodyPr/>
                    <a:lstStyle/>
                    <a:p>
                      <a:pPr marL="0" marR="0" algn="ctr">
                        <a:lnSpc>
                          <a:spcPts val="1000"/>
                        </a:lnSpc>
                        <a:spcBef>
                          <a:spcPts val="0"/>
                        </a:spcBef>
                        <a:spcAft>
                          <a:spcPts val="0"/>
                        </a:spcAft>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20</a:t>
                      </a:r>
                    </a:p>
                  </a:txBody>
                  <a:tcPr marL="76200" marR="76200" marT="76200" marB="381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2">
                  <a:txBody>
                    <a:bodyPr/>
                    <a:lstStyle/>
                    <a:p>
                      <a:pPr marL="0" marR="0">
                        <a:lnSpc>
                          <a:spcPts val="1000"/>
                        </a:lnSpc>
                        <a:spcBef>
                          <a:spcPts val="0"/>
                        </a:spcBef>
                        <a:spcAft>
                          <a:spcPts val="0"/>
                        </a:spcAft>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–84 to –2 and +2 to +84</a:t>
                      </a:r>
                    </a:p>
                  </a:txBody>
                  <a:tcPr marL="76200" marR="76200" marT="76200" marB="381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nSpc>
                          <a:spcPts val="1000"/>
                        </a:lnSpc>
                        <a:spcBef>
                          <a:spcPts val="0"/>
                        </a:spcBef>
                        <a:spcAft>
                          <a:spcPts val="0"/>
                        </a:spcAft>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–84 to –2 and +2 to +84</a:t>
                      </a:r>
                    </a:p>
                  </a:txBody>
                  <a:tcPr marL="76200" marR="76200" marT="76200" marB="381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nSpc>
                          <a:spcPts val="1000"/>
                        </a:lnSpc>
                        <a:spcBef>
                          <a:spcPts val="0"/>
                        </a:spcBef>
                        <a:spcAft>
                          <a:spcPts val="0"/>
                        </a:spcAft>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±4</a:t>
                      </a:r>
                    </a:p>
                  </a:txBody>
                  <a:tcPr marL="76200" marR="76200" marT="76200" marB="381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4">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N/A</a:t>
                      </a:r>
                    </a:p>
                  </a:txBody>
                  <a:tcPr marL="76200" marR="76200" marT="76200" marB="3810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21273665"/>
                  </a:ext>
                </a:extLst>
              </a:tr>
              <a:tr h="194511">
                <a:tc vMerge="1">
                  <a:txBody>
                    <a:bodyPr/>
                    <a:lstStyle/>
                    <a:p>
                      <a:endParaRPr lang="en-US"/>
                    </a:p>
                  </a:txBody>
                  <a:tcP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vMerge="1">
                  <a:txBody>
                    <a:bodyPr/>
                    <a:lstStyle/>
                    <a:p>
                      <a:endParaRPr lang="en-US"/>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nSpc>
                          <a:spcPts val="1000"/>
                        </a:lnSpc>
                        <a:spcBef>
                          <a:spcPts val="0"/>
                        </a:spcBef>
                        <a:spcAft>
                          <a:spcPts val="0"/>
                        </a:spcAft>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–122 to –85 and +85 to +122</a:t>
                      </a:r>
                    </a:p>
                  </a:txBody>
                  <a:tcPr marL="76200" marR="76200" marT="76200" marB="381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nSpc>
                          <a:spcPts val="1000"/>
                        </a:lnSpc>
                        <a:spcBef>
                          <a:spcPts val="0"/>
                        </a:spcBef>
                        <a:spcAft>
                          <a:spcPts val="0"/>
                        </a:spcAft>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+4/–6</a:t>
                      </a:r>
                    </a:p>
                  </a:txBody>
                  <a:tcPr marL="76200" marR="76200" marT="76200" marB="381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vMerge="1">
                  <a:txBody>
                    <a:bodyPr/>
                    <a:lstStyle/>
                    <a:p>
                      <a:pPr marL="0" marR="0" lvl="0" indent="0" algn="l" defTabSz="914400" rtl="0" eaLnBrk="1" fontAlgn="auto" latinLnBrk="0" hangingPunct="1">
                        <a:lnSpc>
                          <a:spcPts val="1000"/>
                        </a:lnSpc>
                        <a:spcBef>
                          <a:spcPts val="0"/>
                        </a:spcBef>
                        <a:spcAft>
                          <a:spcPts val="0"/>
                        </a:spcAft>
                        <a:buClrTx/>
                        <a:buSzTx/>
                        <a:buFontTx/>
                        <a:buNone/>
                        <a:tabLst/>
                        <a:defRPr/>
                      </a:pPr>
                      <a:endPar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07941560"/>
                  </a:ext>
                </a:extLst>
              </a:tr>
              <a:tr h="194511">
                <a:tc rowSpan="2">
                  <a:txBody>
                    <a:bodyPr/>
                    <a:lstStyle/>
                    <a:p>
                      <a:pPr marL="0" marR="0" algn="ctr">
                        <a:lnSpc>
                          <a:spcPts val="1000"/>
                        </a:lnSpc>
                        <a:spcBef>
                          <a:spcPts val="0"/>
                        </a:spcBef>
                        <a:spcAft>
                          <a:spcPts val="0"/>
                        </a:spcAft>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40</a:t>
                      </a:r>
                    </a:p>
                  </a:txBody>
                  <a:tcPr marL="76200" marR="76200" marT="76200" marB="381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2">
                  <a:txBody>
                    <a:bodyPr/>
                    <a:lstStyle/>
                    <a:p>
                      <a:pPr marL="0" marR="0">
                        <a:lnSpc>
                          <a:spcPts val="1000"/>
                        </a:lnSpc>
                        <a:spcBef>
                          <a:spcPts val="0"/>
                        </a:spcBef>
                        <a:spcAft>
                          <a:spcPts val="0"/>
                        </a:spcAft>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–168 to –3 and +3 to +168</a:t>
                      </a:r>
                    </a:p>
                  </a:txBody>
                  <a:tcPr marL="76200" marR="76200" marT="76200" marB="381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nSpc>
                          <a:spcPts val="1000"/>
                        </a:lnSpc>
                        <a:spcBef>
                          <a:spcPts val="0"/>
                        </a:spcBef>
                        <a:spcAft>
                          <a:spcPts val="0"/>
                        </a:spcAft>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–168 to –3 and +3 to +168</a:t>
                      </a:r>
                    </a:p>
                  </a:txBody>
                  <a:tcPr marL="76200" marR="76200" marT="76200" marB="381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nSpc>
                          <a:spcPts val="1000"/>
                        </a:lnSpc>
                        <a:spcBef>
                          <a:spcPts val="0"/>
                        </a:spcBef>
                        <a:spcAft>
                          <a:spcPts val="0"/>
                        </a:spcAft>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±4</a:t>
                      </a:r>
                    </a:p>
                  </a:txBody>
                  <a:tcPr marL="76200" marR="76200" marT="76200" marB="381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vMerge="1">
                  <a:txBody>
                    <a:bodyPr/>
                    <a:lstStyle/>
                    <a:p>
                      <a:pPr marL="0" marR="0" lvl="0" indent="0" algn="l" defTabSz="914400" rtl="0" eaLnBrk="1" fontAlgn="auto" latinLnBrk="0" hangingPunct="1">
                        <a:lnSpc>
                          <a:spcPts val="1000"/>
                        </a:lnSpc>
                        <a:spcBef>
                          <a:spcPts val="0"/>
                        </a:spcBef>
                        <a:spcAft>
                          <a:spcPts val="0"/>
                        </a:spcAft>
                        <a:buClrTx/>
                        <a:buSzTx/>
                        <a:buFontTx/>
                        <a:buNone/>
                        <a:tabLst/>
                        <a:defRPr/>
                      </a:pPr>
                      <a:endPar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13123719"/>
                  </a:ext>
                </a:extLst>
              </a:tr>
              <a:tr h="194511">
                <a:tc vMerge="1">
                  <a:txBody>
                    <a:bodyPr/>
                    <a:lstStyle/>
                    <a:p>
                      <a:endParaRPr lang="en-US"/>
                    </a:p>
                  </a:txBody>
                  <a:tcP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vMerge="1">
                  <a:txBody>
                    <a:bodyPr/>
                    <a:lstStyle/>
                    <a:p>
                      <a:endParaRPr lang="en-US"/>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nSpc>
                          <a:spcPts val="1000"/>
                        </a:lnSpc>
                        <a:spcBef>
                          <a:spcPts val="0"/>
                        </a:spcBef>
                        <a:spcAft>
                          <a:spcPts val="0"/>
                        </a:spcAft>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–244 to –169 and +169 to +244</a:t>
                      </a:r>
                    </a:p>
                  </a:txBody>
                  <a:tcPr marL="76200" marR="76200" marT="76200" marB="381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nSpc>
                          <a:spcPts val="1000"/>
                        </a:lnSpc>
                        <a:spcBef>
                          <a:spcPts val="0"/>
                        </a:spcBef>
                        <a:spcAft>
                          <a:spcPts val="0"/>
                        </a:spcAft>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+4/–6</a:t>
                      </a:r>
                    </a:p>
                  </a:txBody>
                  <a:tcPr marL="76200" marR="76200" marT="76200" marB="381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vMerge="1">
                  <a:txBody>
                    <a:bodyPr/>
                    <a:lstStyle/>
                    <a:p>
                      <a:pPr marL="0" marR="0" lvl="0" indent="0" algn="l" defTabSz="914400" rtl="0" eaLnBrk="1" fontAlgn="auto" latinLnBrk="0" hangingPunct="1">
                        <a:lnSpc>
                          <a:spcPts val="1000"/>
                        </a:lnSpc>
                        <a:spcBef>
                          <a:spcPts val="0"/>
                        </a:spcBef>
                        <a:spcAft>
                          <a:spcPts val="0"/>
                        </a:spcAft>
                        <a:buClrTx/>
                        <a:buSzTx/>
                        <a:buFontTx/>
                        <a:buNone/>
                        <a:tabLst/>
                        <a:defRPr/>
                      </a:pPr>
                      <a:endPar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13496607"/>
                  </a:ext>
                </a:extLst>
              </a:tr>
              <a:tr h="194511">
                <a:tc rowSpan="2">
                  <a:txBody>
                    <a:bodyPr/>
                    <a:lstStyle/>
                    <a:p>
                      <a:pPr marL="0" marR="0" algn="ctr">
                        <a:lnSpc>
                          <a:spcPts val="1000"/>
                        </a:lnSpc>
                        <a:spcBef>
                          <a:spcPts val="0"/>
                        </a:spcBef>
                        <a:spcAft>
                          <a:spcPts val="0"/>
                        </a:spcAft>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80</a:t>
                      </a:r>
                    </a:p>
                  </a:txBody>
                  <a:tcPr marL="76200" marR="76200" marT="76200" marB="381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2">
                  <a:txBody>
                    <a:bodyPr/>
                    <a:lstStyle/>
                    <a:p>
                      <a:pPr marL="0" marR="0">
                        <a:lnSpc>
                          <a:spcPts val="1000"/>
                        </a:lnSpc>
                        <a:spcBef>
                          <a:spcPts val="0"/>
                        </a:spcBef>
                        <a:spcAft>
                          <a:spcPts val="0"/>
                        </a:spcAft>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–344 to –3 and +3 to +344</a:t>
                      </a:r>
                    </a:p>
                  </a:txBody>
                  <a:tcPr marL="76200" marR="76200" marT="76200" marB="381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nSpc>
                          <a:spcPts val="1000"/>
                        </a:lnSpc>
                        <a:spcBef>
                          <a:spcPts val="0"/>
                        </a:spcBef>
                        <a:spcAft>
                          <a:spcPts val="0"/>
                        </a:spcAft>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–344 to –3 and +3 to +344</a:t>
                      </a:r>
                    </a:p>
                  </a:txBody>
                  <a:tcPr marL="76200" marR="76200" marT="76200" marB="381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nSpc>
                          <a:spcPts val="1000"/>
                        </a:lnSpc>
                        <a:spcBef>
                          <a:spcPts val="0"/>
                        </a:spcBef>
                        <a:spcAft>
                          <a:spcPts val="0"/>
                        </a:spcAft>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±4</a:t>
                      </a:r>
                    </a:p>
                  </a:txBody>
                  <a:tcPr marL="76200" marR="76200" marT="76200" marB="381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+4/–6</a:t>
                      </a:r>
                    </a:p>
                  </a:txBody>
                  <a:tcPr marL="76200" marR="76200" marT="76200" marB="3810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29520915"/>
                  </a:ext>
                </a:extLst>
              </a:tr>
              <a:tr h="194511">
                <a:tc vMerge="1">
                  <a:txBody>
                    <a:bodyPr/>
                    <a:lstStyle/>
                    <a:p>
                      <a:endParaRPr lang="en-US"/>
                    </a:p>
                  </a:txBody>
                  <a:tcP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vMerge="1">
                  <a:txBody>
                    <a:bodyPr/>
                    <a:lstStyle/>
                    <a:p>
                      <a:endParaRPr lang="en-US"/>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nSpc>
                          <a:spcPts val="1000"/>
                        </a:lnSpc>
                        <a:spcBef>
                          <a:spcPts val="0"/>
                        </a:spcBef>
                        <a:spcAft>
                          <a:spcPts val="0"/>
                        </a:spcAft>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–500 to –345 and +345 to +500</a:t>
                      </a:r>
                    </a:p>
                  </a:txBody>
                  <a:tcPr marL="76200" marR="76200" marT="76200" marB="381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nSpc>
                          <a:spcPts val="1000"/>
                        </a:lnSpc>
                        <a:spcBef>
                          <a:spcPts val="0"/>
                        </a:spcBef>
                        <a:spcAft>
                          <a:spcPts val="0"/>
                        </a:spcAft>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+4/–6</a:t>
                      </a:r>
                    </a:p>
                  </a:txBody>
                  <a:tcPr marL="76200" marR="76200" marT="76200" marB="381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+4/–6</a:t>
                      </a:r>
                    </a:p>
                  </a:txBody>
                  <a:tcPr marL="76200" marR="76200" marT="76200" marB="3810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02441460"/>
                  </a:ext>
                </a:extLst>
              </a:tr>
              <a:tr h="304260">
                <a:tc rowSpan="2">
                  <a:txBody>
                    <a:bodyPr/>
                    <a:lstStyle/>
                    <a:p>
                      <a:pPr marL="0" marR="0" algn="ctr">
                        <a:lnSpc>
                          <a:spcPts val="1000"/>
                        </a:lnSpc>
                        <a:spcBef>
                          <a:spcPts val="0"/>
                        </a:spcBef>
                        <a:spcAft>
                          <a:spcPts val="0"/>
                        </a:spcAft>
                      </a:pPr>
                      <a:r>
                        <a:rPr lang="en-US" sz="800" dirty="0">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160</a:t>
                      </a:r>
                    </a:p>
                  </a:txBody>
                  <a:tcPr marL="76200" marR="76200" marT="76200" marB="381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2">
                  <a:txBody>
                    <a:bodyPr/>
                    <a:lstStyle/>
                    <a:p>
                      <a:pPr marL="0" marR="0">
                        <a:lnSpc>
                          <a:spcPts val="1000"/>
                        </a:lnSpc>
                        <a:spcBef>
                          <a:spcPts val="0"/>
                        </a:spcBef>
                        <a:spcAft>
                          <a:spcPts val="0"/>
                        </a:spcAft>
                      </a:pPr>
                      <a:r>
                        <a:rPr lang="en-US" sz="800" dirty="0">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–696 </a:t>
                      </a: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to –515, –509 to </a:t>
                      </a:r>
                      <a:r>
                        <a:rPr lang="en-US" sz="800" dirty="0">
                          <a:solidFill>
                            <a:srgbClr val="FF0000"/>
                          </a:solidFill>
                          <a:effectLst/>
                          <a:latin typeface="Times New Roman" panose="02020603050405020304" pitchFamily="18" charset="0"/>
                          <a:ea typeface="SimSun" panose="02010600030101010101" pitchFamily="2" charset="-122"/>
                          <a:cs typeface="Times New Roman" panose="02020603050405020304" pitchFamily="18" charset="0"/>
                        </a:rPr>
                        <a:t>-12, </a:t>
                      </a:r>
                      <a:r>
                        <a:rPr lang="en-US" sz="800" strike="sngStrike" dirty="0">
                          <a:solidFill>
                            <a:srgbClr val="FF0000"/>
                          </a:solidFill>
                          <a:effectLst/>
                          <a:latin typeface="Times New Roman" panose="02020603050405020304" pitchFamily="18" charset="0"/>
                          <a:ea typeface="SimSun" panose="02010600030101010101" pitchFamily="2" charset="-122"/>
                          <a:cs typeface="Times New Roman" panose="02020603050405020304" pitchFamily="18" charset="0"/>
                        </a:rPr>
                        <a:t>–166, +166 </a:t>
                      </a:r>
                      <a:r>
                        <a:rPr lang="en-US" sz="800" dirty="0">
                          <a:solidFill>
                            <a:srgbClr val="FF0000"/>
                          </a:solidFill>
                          <a:effectLst/>
                          <a:latin typeface="Times New Roman" panose="02020603050405020304" pitchFamily="18" charset="0"/>
                          <a:ea typeface="SimSun" panose="02010600030101010101" pitchFamily="2" charset="-122"/>
                          <a:cs typeface="Times New Roman" panose="02020603050405020304" pitchFamily="18" charset="0"/>
                        </a:rPr>
                        <a:t>+12</a:t>
                      </a:r>
                      <a:r>
                        <a:rPr lang="en-US" sz="800" dirty="0">
                          <a:solidFill>
                            <a:srgbClr val="00B0F0"/>
                          </a:solidFill>
                          <a:effectLst/>
                          <a:latin typeface="Times New Roman" panose="02020603050405020304" pitchFamily="18" charset="0"/>
                          <a:ea typeface="SimSun" panose="02010600030101010101" pitchFamily="2" charset="-122"/>
                          <a:cs typeface="Times New Roman" panose="02020603050405020304" pitchFamily="18" charset="0"/>
                        </a:rPr>
                        <a:t> </a:t>
                      </a: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to +509, and +515 to </a:t>
                      </a:r>
                      <a:r>
                        <a:rPr lang="en-US" sz="800" dirty="0">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+696</a:t>
                      </a:r>
                    </a:p>
                  </a:txBody>
                  <a:tcPr marL="76200" marR="76200" marT="76200" marB="381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nSpc>
                          <a:spcPts val="1000"/>
                        </a:lnSpc>
                        <a:spcBef>
                          <a:spcPts val="0"/>
                        </a:spcBef>
                        <a:spcAft>
                          <a:spcPts val="0"/>
                        </a:spcAft>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–696 to –515, –509 </a:t>
                      </a:r>
                      <a:r>
                        <a:rPr lang="en-US" sz="800" dirty="0">
                          <a:solidFill>
                            <a:srgbClr val="FF0000"/>
                          </a:solidFill>
                          <a:effectLst/>
                          <a:latin typeface="Times New Roman" panose="02020603050405020304" pitchFamily="18" charset="0"/>
                          <a:ea typeface="SimSun" panose="02010600030101010101" pitchFamily="2" charset="-122"/>
                          <a:cs typeface="Times New Roman" panose="02020603050405020304" pitchFamily="18" charset="0"/>
                        </a:rPr>
                        <a:t>-12, </a:t>
                      </a:r>
                      <a:r>
                        <a:rPr lang="en-US" sz="800" strike="sngStrike" dirty="0">
                          <a:solidFill>
                            <a:srgbClr val="FF0000"/>
                          </a:solidFill>
                          <a:effectLst/>
                          <a:latin typeface="Times New Roman" panose="02020603050405020304" pitchFamily="18" charset="0"/>
                          <a:ea typeface="SimSun" panose="02010600030101010101" pitchFamily="2" charset="-122"/>
                          <a:cs typeface="Times New Roman" panose="02020603050405020304" pitchFamily="18" charset="0"/>
                        </a:rPr>
                        <a:t>–166, +166 </a:t>
                      </a:r>
                      <a:r>
                        <a:rPr lang="en-US" sz="800" dirty="0">
                          <a:solidFill>
                            <a:srgbClr val="FF0000"/>
                          </a:solidFill>
                          <a:effectLst/>
                          <a:latin typeface="Times New Roman" panose="02020603050405020304" pitchFamily="18" charset="0"/>
                          <a:ea typeface="SimSun" panose="02010600030101010101" pitchFamily="2" charset="-122"/>
                          <a:cs typeface="Times New Roman" panose="02020603050405020304" pitchFamily="18" charset="0"/>
                        </a:rPr>
                        <a:t>+12 </a:t>
                      </a: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to +509, and +515 to +696</a:t>
                      </a:r>
                    </a:p>
                  </a:txBody>
                  <a:tcPr marL="76200" marR="76200" marT="76200" marB="381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nSpc>
                          <a:spcPts val="1000"/>
                        </a:lnSpc>
                        <a:spcBef>
                          <a:spcPts val="0"/>
                        </a:spcBef>
                        <a:spcAft>
                          <a:spcPts val="0"/>
                        </a:spcAft>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±4</a:t>
                      </a:r>
                    </a:p>
                  </a:txBody>
                  <a:tcPr marL="76200" marR="76200" marT="76200" marB="381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+4/–6</a:t>
                      </a:r>
                    </a:p>
                  </a:txBody>
                  <a:tcPr marL="76200" marR="76200" marT="76200" marB="3810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84335088"/>
                  </a:ext>
                </a:extLst>
              </a:tr>
              <a:tr h="304260">
                <a:tc vMerge="1">
                  <a:txBody>
                    <a:bodyPr/>
                    <a:lstStyle/>
                    <a:p>
                      <a:endParaRPr lang="en-US"/>
                    </a:p>
                  </a:txBody>
                  <a:tcP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vMerge="1">
                  <a:txBody>
                    <a:bodyPr/>
                    <a:lstStyle/>
                    <a:p>
                      <a:endParaRPr lang="en-US"/>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nSpc>
                          <a:spcPts val="1000"/>
                        </a:lnSpc>
                        <a:spcBef>
                          <a:spcPts val="0"/>
                        </a:spcBef>
                        <a:spcAft>
                          <a:spcPts val="0"/>
                        </a:spcAft>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–1012 to –697 </a:t>
                      </a:r>
                      <a:r>
                        <a:rPr lang="en-US" sz="800" strike="sngStrike" dirty="0">
                          <a:solidFill>
                            <a:srgbClr val="FF0000"/>
                          </a:solidFill>
                          <a:effectLst/>
                          <a:latin typeface="Times New Roman" panose="02020603050405020304" pitchFamily="18" charset="0"/>
                          <a:ea typeface="SimSun" panose="02010600030101010101" pitchFamily="2" charset="-122"/>
                          <a:cs typeface="Times New Roman" panose="02020603050405020304" pitchFamily="18" charset="0"/>
                        </a:rPr>
                        <a:t>, –165 to –12, +12 to +165, </a:t>
                      </a: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and +697 to +1012</a:t>
                      </a:r>
                    </a:p>
                  </a:txBody>
                  <a:tcPr marL="76200" marR="76200" marT="76200" marB="381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nSpc>
                          <a:spcPts val="1000"/>
                        </a:lnSpc>
                        <a:spcBef>
                          <a:spcPts val="0"/>
                        </a:spcBef>
                        <a:spcAft>
                          <a:spcPts val="0"/>
                        </a:spcAft>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+4/–6</a:t>
                      </a:r>
                    </a:p>
                  </a:txBody>
                  <a:tcPr marL="76200" marR="76200" marT="76200" marB="381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+4/–6</a:t>
                      </a:r>
                    </a:p>
                  </a:txBody>
                  <a:tcPr marL="76200" marR="76200" marT="76200" marB="3810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97430145"/>
                  </a:ext>
                </a:extLst>
              </a:tr>
              <a:tr h="265718">
                <a:tc rowSpan="2">
                  <a:txBody>
                    <a:bodyPr/>
                    <a:lstStyle/>
                    <a:p>
                      <a:pPr marL="0" marR="0" algn="ctr">
                        <a:lnSpc>
                          <a:spcPts val="1000"/>
                        </a:lnSpc>
                        <a:spcBef>
                          <a:spcPts val="0"/>
                        </a:spcBef>
                        <a:spcAft>
                          <a:spcPts val="0"/>
                        </a:spcAft>
                      </a:pPr>
                      <a:r>
                        <a:rPr lang="en-US" sz="800" dirty="0">
                          <a:solidFill>
                            <a:srgbClr val="FF0000"/>
                          </a:solidFill>
                          <a:effectLst/>
                          <a:latin typeface="Times New Roman" panose="02020603050405020304" pitchFamily="18" charset="0"/>
                          <a:ea typeface="DengXian"/>
                          <a:cs typeface="Times New Roman" panose="02020603050405020304" pitchFamily="18" charset="0"/>
                        </a:rPr>
                        <a:t>320</a:t>
                      </a:r>
                    </a:p>
                  </a:txBody>
                  <a:tcPr marL="45768" marR="45768" marT="45768" marB="2288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2">
                  <a:txBody>
                    <a:bodyPr/>
                    <a:lstStyle/>
                    <a:p>
                      <a:pPr marL="0" marR="0">
                        <a:lnSpc>
                          <a:spcPts val="1000"/>
                        </a:lnSpc>
                        <a:spcBef>
                          <a:spcPts val="0"/>
                        </a:spcBef>
                        <a:spcAft>
                          <a:spcPts val="0"/>
                        </a:spcAft>
                      </a:pPr>
                      <a:r>
                        <a:rPr lang="en-US" sz="800" dirty="0">
                          <a:solidFill>
                            <a:srgbClr val="FF0000"/>
                          </a:solidFill>
                          <a:effectLst/>
                          <a:latin typeface="Times New Roman" panose="02020603050405020304" pitchFamily="18" charset="0"/>
                          <a:ea typeface="DengXian"/>
                          <a:cs typeface="Times New Roman" panose="02020603050405020304" pitchFamily="18" charset="0"/>
                        </a:rPr>
                        <a:t>-1400 </a:t>
                      </a:r>
                      <a:r>
                        <a:rPr lang="en-US" sz="800" dirty="0">
                          <a:solidFill>
                            <a:srgbClr val="000000"/>
                          </a:solidFill>
                          <a:effectLst/>
                          <a:latin typeface="Times New Roman" panose="02020603050405020304" pitchFamily="18" charset="0"/>
                          <a:ea typeface="DengXian"/>
                          <a:cs typeface="Times New Roman" panose="02020603050405020304" pitchFamily="18" charset="0"/>
                        </a:rPr>
                        <a:t>to -1036, -1012 to -515, -509 to </a:t>
                      </a:r>
                      <a:r>
                        <a:rPr lang="en-US" sz="800" dirty="0">
                          <a:solidFill>
                            <a:srgbClr val="FF0000"/>
                          </a:solidFill>
                          <a:effectLst/>
                          <a:latin typeface="Times New Roman" panose="02020603050405020304" pitchFamily="18" charset="0"/>
                          <a:ea typeface="DengXian"/>
                          <a:cs typeface="Times New Roman" panose="02020603050405020304" pitchFamily="18" charset="0"/>
                        </a:rPr>
                        <a:t>-12</a:t>
                      </a:r>
                      <a:r>
                        <a:rPr lang="en-US" sz="800" dirty="0">
                          <a:solidFill>
                            <a:srgbClr val="000000"/>
                          </a:solidFill>
                          <a:effectLst/>
                          <a:latin typeface="Times New Roman" panose="02020603050405020304" pitchFamily="18" charset="0"/>
                          <a:ea typeface="DengXian"/>
                          <a:cs typeface="Times New Roman" panose="02020603050405020304" pitchFamily="18" charset="0"/>
                        </a:rPr>
                        <a:t>, </a:t>
                      </a:r>
                      <a:r>
                        <a:rPr lang="en-US" sz="800" dirty="0">
                          <a:solidFill>
                            <a:srgbClr val="FF0000"/>
                          </a:solidFill>
                          <a:effectLst/>
                          <a:latin typeface="Times New Roman" panose="02020603050405020304" pitchFamily="18" charset="0"/>
                          <a:ea typeface="DengXian"/>
                          <a:cs typeface="Times New Roman" panose="02020603050405020304" pitchFamily="18" charset="0"/>
                        </a:rPr>
                        <a:t>+12 </a:t>
                      </a:r>
                      <a:r>
                        <a:rPr lang="en-US" sz="800" dirty="0">
                          <a:solidFill>
                            <a:srgbClr val="000000"/>
                          </a:solidFill>
                          <a:effectLst/>
                          <a:latin typeface="Times New Roman" panose="02020603050405020304" pitchFamily="18" charset="0"/>
                          <a:ea typeface="DengXian"/>
                          <a:cs typeface="Times New Roman" panose="02020603050405020304" pitchFamily="18" charset="0"/>
                        </a:rPr>
                        <a:t>to +509, +515 to +1012, and +1036 to </a:t>
                      </a:r>
                      <a:r>
                        <a:rPr lang="en-US" sz="800" dirty="0">
                          <a:solidFill>
                            <a:srgbClr val="FF0000"/>
                          </a:solidFill>
                          <a:effectLst/>
                          <a:latin typeface="Times New Roman" panose="02020603050405020304" pitchFamily="18" charset="0"/>
                          <a:ea typeface="DengXian"/>
                          <a:cs typeface="Times New Roman" panose="02020603050405020304" pitchFamily="18" charset="0"/>
                        </a:rPr>
                        <a:t>+1400</a:t>
                      </a:r>
                    </a:p>
                  </a:txBody>
                  <a:tcPr marL="45768" marR="45768" marT="45768" marB="2288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nSpc>
                          <a:spcPts val="1000"/>
                        </a:lnSpc>
                        <a:spcBef>
                          <a:spcPts val="0"/>
                        </a:spcBef>
                        <a:spcAft>
                          <a:spcPts val="0"/>
                        </a:spcAft>
                      </a:pPr>
                      <a:r>
                        <a:rPr lang="en-US" sz="800" dirty="0">
                          <a:solidFill>
                            <a:srgbClr val="000000"/>
                          </a:solidFill>
                          <a:effectLst/>
                          <a:latin typeface="Times New Roman" panose="02020603050405020304" pitchFamily="18" charset="0"/>
                          <a:ea typeface="DengXian"/>
                          <a:cs typeface="Times New Roman" panose="02020603050405020304" pitchFamily="18" charset="0"/>
                        </a:rPr>
                        <a:t>-1400 to -1036, -1012 to -515, -509 to -12, +12 to +509, +515 to +1012, and +1036 to +1400</a:t>
                      </a:r>
                    </a:p>
                  </a:txBody>
                  <a:tcPr marL="45768" marR="45768" marT="45768" marB="2288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000"/>
                        </a:lnSpc>
                        <a:spcBef>
                          <a:spcPts val="0"/>
                        </a:spcBef>
                        <a:spcAft>
                          <a:spcPts val="0"/>
                        </a:spcAft>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±4</a:t>
                      </a:r>
                    </a:p>
                  </a:txBody>
                  <a:tcPr marL="45768" marR="45768" marT="45768" marB="2288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+4/–6</a:t>
                      </a:r>
                    </a:p>
                  </a:txBody>
                  <a:tcPr marL="76200" marR="76200" marT="76200" marB="3810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47102859"/>
                  </a:ext>
                </a:extLst>
              </a:tr>
              <a:tr h="265718">
                <a:tc vMerge="1">
                  <a:txBody>
                    <a:bodyPr/>
                    <a:lstStyle/>
                    <a:p>
                      <a:endParaRPr lang="en-US"/>
                    </a:p>
                  </a:txBody>
                  <a:tcPr/>
                </a:tc>
                <a:tc vMerge="1">
                  <a:txBody>
                    <a:bodyPr/>
                    <a:lstStyle/>
                    <a:p>
                      <a:endParaRPr lang="en-US"/>
                    </a:p>
                  </a:txBody>
                  <a:tcPr/>
                </a:tc>
                <a:tc>
                  <a:txBody>
                    <a:bodyPr/>
                    <a:lstStyle/>
                    <a:p>
                      <a:pPr marL="0" marR="0">
                        <a:lnSpc>
                          <a:spcPts val="1000"/>
                        </a:lnSpc>
                        <a:spcBef>
                          <a:spcPts val="0"/>
                        </a:spcBef>
                        <a:spcAft>
                          <a:spcPts val="0"/>
                        </a:spcAft>
                      </a:pPr>
                      <a:r>
                        <a:rPr lang="en-US" sz="800" dirty="0">
                          <a:solidFill>
                            <a:srgbClr val="000000"/>
                          </a:solidFill>
                          <a:effectLst/>
                          <a:latin typeface="Times New Roman" panose="02020603050405020304" pitchFamily="18" charset="0"/>
                          <a:ea typeface="DengXian"/>
                          <a:cs typeface="Times New Roman" panose="02020603050405020304" pitchFamily="18" charset="0"/>
                        </a:rPr>
                        <a:t>-2036 to -1539, -1533 to -1401, +1401 to +1533, and +1539 to +2036</a:t>
                      </a:r>
                    </a:p>
                  </a:txBody>
                  <a:tcPr marL="45768" marR="45768" marT="45768" marB="2288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000"/>
                        </a:lnSpc>
                        <a:spcBef>
                          <a:spcPts val="0"/>
                        </a:spcBef>
                        <a:spcAft>
                          <a:spcPts val="0"/>
                        </a:spcAft>
                      </a:pPr>
                      <a:r>
                        <a:rPr lang="en-US" sz="800" dirty="0">
                          <a:solidFill>
                            <a:srgbClr val="000000"/>
                          </a:solidFill>
                          <a:effectLst/>
                          <a:latin typeface="Times New Roman" panose="02020603050405020304" pitchFamily="18" charset="0"/>
                          <a:ea typeface="DengXian"/>
                          <a:cs typeface="Times New Roman" panose="02020603050405020304" pitchFamily="18" charset="0"/>
                        </a:rPr>
                        <a:t>+4/–6</a:t>
                      </a:r>
                    </a:p>
                  </a:txBody>
                  <a:tcPr marL="45768" marR="45768" marT="45768" marB="2288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+4/–6</a:t>
                      </a:r>
                    </a:p>
                  </a:txBody>
                  <a:tcPr marL="76200" marR="76200" marT="76200" marB="3810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50243027"/>
                  </a:ext>
                </a:extLst>
              </a:tr>
            </a:tbl>
          </a:graphicData>
        </a:graphic>
      </p:graphicFrame>
    </p:spTree>
    <p:extLst>
      <p:ext uri="{BB962C8B-B14F-4D97-AF65-F5344CB8AC3E}">
        <p14:creationId xmlns:p14="http://schemas.microsoft.com/office/powerpoint/2010/main" val="40495420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C3395E-5395-402A-902A-44B03044A229}"/>
              </a:ext>
            </a:extLst>
          </p:cNvPr>
          <p:cNvSpPr>
            <a:spLocks noGrp="1"/>
          </p:cNvSpPr>
          <p:nvPr>
            <p:ph type="title"/>
          </p:nvPr>
        </p:nvSpPr>
        <p:spPr>
          <a:xfrm>
            <a:off x="539552" y="685800"/>
            <a:ext cx="8280920" cy="510952"/>
          </a:xfrm>
        </p:spPr>
        <p:txBody>
          <a:bodyPr/>
          <a:lstStyle/>
          <a:p>
            <a:r>
              <a:rPr lang="en-US" sz="2400" dirty="0"/>
              <a:t>Flatness Requirements for Non-HT DUP over Up to 320MHz</a:t>
            </a:r>
          </a:p>
        </p:txBody>
      </p:sp>
      <p:sp>
        <p:nvSpPr>
          <p:cNvPr id="3" name="Content Placeholder 2">
            <a:extLst>
              <a:ext uri="{FF2B5EF4-FFF2-40B4-BE49-F238E27FC236}">
                <a16:creationId xmlns:a16="http://schemas.microsoft.com/office/drawing/2014/main" id="{620F8D24-E9B9-45A5-897F-146B6D705E48}"/>
              </a:ext>
            </a:extLst>
          </p:cNvPr>
          <p:cNvSpPr>
            <a:spLocks noGrp="1"/>
          </p:cNvSpPr>
          <p:nvPr>
            <p:ph idx="1"/>
          </p:nvPr>
        </p:nvSpPr>
        <p:spPr>
          <a:xfrm>
            <a:off x="684213" y="1340768"/>
            <a:ext cx="7859712" cy="1872208"/>
          </a:xfrm>
        </p:spPr>
        <p:txBody>
          <a:bodyPr/>
          <a:lstStyle/>
          <a:p>
            <a:r>
              <a:rPr lang="en-US" sz="1400" dirty="0"/>
              <a:t>For the full BW case, the populated 1x tone indices belong to [-506, +506] - 20MHz sub-DCs and guard tones</a:t>
            </a:r>
          </a:p>
          <a:p>
            <a:pPr lvl="1">
              <a:buFont typeface="Times New Roman" panose="02020603050405020304" pitchFamily="18" charset="0"/>
              <a:buChar char="–"/>
            </a:pPr>
            <a:r>
              <a:rPr lang="en-US" sz="1200" dirty="0"/>
              <a:t>Outer most INNER subcarrier = floor(172*506/250)=</a:t>
            </a:r>
            <a:r>
              <a:rPr lang="en-US" sz="1200" dirty="0">
                <a:solidFill>
                  <a:srgbClr val="FF0000"/>
                </a:solidFill>
              </a:rPr>
              <a:t>348</a:t>
            </a:r>
          </a:p>
          <a:p>
            <a:pPr lvl="1">
              <a:buFont typeface="Times New Roman" panose="02020603050405020304" pitchFamily="18" charset="0"/>
              <a:buChar char="–"/>
            </a:pPr>
            <a:r>
              <a:rPr lang="en-US" sz="1200" dirty="0"/>
              <a:t>Inner most INNER subcarrier = shift the outer most INNER subcarrier for 160MHz by 256 tones = 256-172 = </a:t>
            </a:r>
            <a:r>
              <a:rPr lang="en-US" sz="1200" dirty="0">
                <a:solidFill>
                  <a:srgbClr val="FF3300"/>
                </a:solidFill>
              </a:rPr>
              <a:t>84</a:t>
            </a:r>
          </a:p>
          <a:p>
            <a:pPr lvl="1"/>
            <a:r>
              <a:rPr lang="en-US" sz="1200" dirty="0"/>
              <a:t>Remove 20MHz sub-DCs and guard tones</a:t>
            </a:r>
          </a:p>
          <a:p>
            <a:r>
              <a:rPr lang="en-US" sz="1400" dirty="0"/>
              <a:t>For punctured case, use the same table with relaxed allowed max deviation specified separately and consider only the populated inner subcarriers in the averaging subcarrier indices and test the populated subcarrier indices</a:t>
            </a:r>
          </a:p>
          <a:p>
            <a:endParaRPr lang="en-US" sz="1600" dirty="0"/>
          </a:p>
        </p:txBody>
      </p:sp>
      <p:sp>
        <p:nvSpPr>
          <p:cNvPr id="4" name="Date Placeholder 3">
            <a:extLst>
              <a:ext uri="{FF2B5EF4-FFF2-40B4-BE49-F238E27FC236}">
                <a16:creationId xmlns:a16="http://schemas.microsoft.com/office/drawing/2014/main" id="{7169FB57-6BC2-4BC2-B46D-358318802370}"/>
              </a:ext>
            </a:extLst>
          </p:cNvPr>
          <p:cNvSpPr>
            <a:spLocks noGrp="1"/>
          </p:cNvSpPr>
          <p:nvPr>
            <p:ph type="dt" sz="half" idx="10"/>
          </p:nvPr>
        </p:nvSpPr>
        <p:spPr/>
        <p:txBody>
          <a:bodyPr/>
          <a:lstStyle/>
          <a:p>
            <a:pPr>
              <a:defRPr/>
            </a:pPr>
            <a:r>
              <a:rPr lang="en-US" altLang="en-US"/>
              <a:t>December 2020</a:t>
            </a:r>
            <a:endParaRPr lang="en-GB" altLang="en-US" dirty="0"/>
          </a:p>
        </p:txBody>
      </p:sp>
      <p:sp>
        <p:nvSpPr>
          <p:cNvPr id="5" name="Footer Placeholder 4">
            <a:extLst>
              <a:ext uri="{FF2B5EF4-FFF2-40B4-BE49-F238E27FC236}">
                <a16:creationId xmlns:a16="http://schemas.microsoft.com/office/drawing/2014/main" id="{07FCD527-A577-4307-ACD0-05D1806B2E10}"/>
              </a:ext>
            </a:extLst>
          </p:cNvPr>
          <p:cNvSpPr>
            <a:spLocks noGrp="1"/>
          </p:cNvSpPr>
          <p:nvPr>
            <p:ph type="ftr" sz="quarter" idx="11"/>
          </p:nvPr>
        </p:nvSpPr>
        <p:spPr/>
        <p:txBody>
          <a:bodyPr/>
          <a:lstStyle/>
          <a:p>
            <a:pPr>
              <a:defRPr/>
            </a:pPr>
            <a:r>
              <a:rPr lang="en-GB"/>
              <a:t>Lin Yang (Qualcomm)</a:t>
            </a:r>
          </a:p>
        </p:txBody>
      </p:sp>
      <p:sp>
        <p:nvSpPr>
          <p:cNvPr id="6" name="Slide Number Placeholder 5">
            <a:extLst>
              <a:ext uri="{FF2B5EF4-FFF2-40B4-BE49-F238E27FC236}">
                <a16:creationId xmlns:a16="http://schemas.microsoft.com/office/drawing/2014/main" id="{DDB7F7AB-E407-4A5A-8762-482BEA540416}"/>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7</a:t>
            </a:fld>
            <a:endParaRPr lang="en-GB" altLang="en-US"/>
          </a:p>
        </p:txBody>
      </p:sp>
      <p:graphicFrame>
        <p:nvGraphicFramePr>
          <p:cNvPr id="7" name="Table 6">
            <a:extLst>
              <a:ext uri="{FF2B5EF4-FFF2-40B4-BE49-F238E27FC236}">
                <a16:creationId xmlns:a16="http://schemas.microsoft.com/office/drawing/2014/main" id="{65E55F54-8053-462B-8EF3-804A169BC34D}"/>
              </a:ext>
            </a:extLst>
          </p:cNvPr>
          <p:cNvGraphicFramePr>
            <a:graphicFrameLocks noGrp="1"/>
          </p:cNvGraphicFramePr>
          <p:nvPr>
            <p:extLst>
              <p:ext uri="{D42A27DB-BD31-4B8C-83A1-F6EECF244321}">
                <p14:modId xmlns:p14="http://schemas.microsoft.com/office/powerpoint/2010/main" val="2295406374"/>
              </p:ext>
            </p:extLst>
          </p:nvPr>
        </p:nvGraphicFramePr>
        <p:xfrm>
          <a:off x="107504" y="3301042"/>
          <a:ext cx="9001000" cy="3189661"/>
        </p:xfrm>
        <a:graphic>
          <a:graphicData uri="http://schemas.openxmlformats.org/drawingml/2006/table">
            <a:tbl>
              <a:tblPr/>
              <a:tblGrid>
                <a:gridCol w="648072">
                  <a:extLst>
                    <a:ext uri="{9D8B030D-6E8A-4147-A177-3AD203B41FA5}">
                      <a16:colId xmlns:a16="http://schemas.microsoft.com/office/drawing/2014/main" val="1796788563"/>
                    </a:ext>
                  </a:extLst>
                </a:gridCol>
                <a:gridCol w="1725887">
                  <a:extLst>
                    <a:ext uri="{9D8B030D-6E8A-4147-A177-3AD203B41FA5}">
                      <a16:colId xmlns:a16="http://schemas.microsoft.com/office/drawing/2014/main" val="3013032100"/>
                    </a:ext>
                  </a:extLst>
                </a:gridCol>
                <a:gridCol w="1874513">
                  <a:extLst>
                    <a:ext uri="{9D8B030D-6E8A-4147-A177-3AD203B41FA5}">
                      <a16:colId xmlns:a16="http://schemas.microsoft.com/office/drawing/2014/main" val="3108512830"/>
                    </a:ext>
                  </a:extLst>
                </a:gridCol>
                <a:gridCol w="2376264">
                  <a:extLst>
                    <a:ext uri="{9D8B030D-6E8A-4147-A177-3AD203B41FA5}">
                      <a16:colId xmlns:a16="http://schemas.microsoft.com/office/drawing/2014/main" val="4011743179"/>
                    </a:ext>
                  </a:extLst>
                </a:gridCol>
                <a:gridCol w="1224136">
                  <a:extLst>
                    <a:ext uri="{9D8B030D-6E8A-4147-A177-3AD203B41FA5}">
                      <a16:colId xmlns:a16="http://schemas.microsoft.com/office/drawing/2014/main" val="324037020"/>
                    </a:ext>
                  </a:extLst>
                </a:gridCol>
                <a:gridCol w="1152128">
                  <a:extLst>
                    <a:ext uri="{9D8B030D-6E8A-4147-A177-3AD203B41FA5}">
                      <a16:colId xmlns:a16="http://schemas.microsoft.com/office/drawing/2014/main" val="2309295397"/>
                    </a:ext>
                  </a:extLst>
                </a:gridCol>
              </a:tblGrid>
              <a:tr h="220961">
                <a:tc gridSpan="5">
                  <a:txBody>
                    <a:bodyPr/>
                    <a:lstStyle/>
                    <a:p>
                      <a:pPr marL="0" marR="0" lvl="0" indent="0" algn="ctr" defTabSz="914400" rtl="0" eaLnBrk="1" fontAlgn="auto" latinLnBrk="0" hangingPunct="1">
                        <a:lnSpc>
                          <a:spcPts val="1200"/>
                        </a:lnSpc>
                        <a:spcBef>
                          <a:spcPts val="0"/>
                        </a:spcBef>
                        <a:spcAft>
                          <a:spcPts val="0"/>
                        </a:spcAft>
                        <a:buClrTx/>
                        <a:buSzTx/>
                        <a:buFont typeface="Arial" panose="020B0604020202020204" pitchFamily="34" charset="0"/>
                        <a:buNone/>
                        <a:tabLst/>
                        <a:defRPr/>
                      </a:pPr>
                      <a:r>
                        <a:rPr lang="en-US" sz="1200" b="1" dirty="0">
                          <a:solidFill>
                            <a:srgbClr val="000000"/>
                          </a:solidFill>
                          <a:effectLst/>
                          <a:latin typeface="Arial" panose="020B0604020202020204" pitchFamily="34" charset="0"/>
                          <a:ea typeface="DengXian"/>
                          <a:cs typeface="Times New Roman" panose="02020603050405020304" pitchFamily="18" charset="0"/>
                        </a:rPr>
                        <a:t>Maximum transmit spectral flatness deviations</a:t>
                      </a:r>
                    </a:p>
                  </a:txBody>
                  <a:tcPr marL="45768" marR="45768" marT="45768" marB="22884" anchor="ctr">
                    <a:lnL>
                      <a:noFill/>
                    </a:lnL>
                    <a:lnR>
                      <a:noFill/>
                    </a:lnR>
                    <a:lnT>
                      <a:noFill/>
                    </a:lnT>
                    <a:lnB w="190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lvl="0" indent="0" algn="ctr" defTabSz="914400" rtl="0" eaLnBrk="1" fontAlgn="auto" latinLnBrk="0" hangingPunct="1">
                        <a:lnSpc>
                          <a:spcPts val="1200"/>
                        </a:lnSpc>
                        <a:spcBef>
                          <a:spcPts val="0"/>
                        </a:spcBef>
                        <a:spcAft>
                          <a:spcPts val="0"/>
                        </a:spcAft>
                        <a:buClrTx/>
                        <a:buSzTx/>
                        <a:buFont typeface="Arial" panose="020B0604020202020204" pitchFamily="34" charset="0"/>
                        <a:buNone/>
                        <a:tabLst/>
                        <a:defRPr/>
                      </a:pPr>
                      <a:endParaRPr lang="en-US" sz="1200" b="1" dirty="0">
                        <a:solidFill>
                          <a:srgbClr val="000000"/>
                        </a:solidFill>
                        <a:effectLst/>
                        <a:latin typeface="Arial" panose="020B0604020202020204" pitchFamily="34" charset="0"/>
                        <a:ea typeface="DengXian"/>
                        <a:cs typeface="Times New Roman" panose="02020603050405020304" pitchFamily="18" charset="0"/>
                      </a:endParaRPr>
                    </a:p>
                  </a:txBody>
                  <a:tcPr marL="45768" marR="45768" marT="45768" marB="22884" anchor="ctr">
                    <a:lnL>
                      <a:noFill/>
                    </a:lnL>
                    <a:lnR>
                      <a:noFill/>
                    </a:lnR>
                    <a:lnT>
                      <a:noFill/>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95809298"/>
                  </a:ext>
                </a:extLst>
              </a:tr>
              <a:tr h="243739">
                <a:tc rowSpan="9">
                  <a:txBody>
                    <a:bodyPr/>
                    <a:lstStyle/>
                    <a:p>
                      <a:pPr marL="0" marR="0" algn="ctr">
                        <a:lnSpc>
                          <a:spcPts val="1000"/>
                        </a:lnSpc>
                        <a:spcBef>
                          <a:spcPts val="0"/>
                        </a:spcBef>
                        <a:spcAft>
                          <a:spcPts val="0"/>
                        </a:spcAft>
                      </a:pPr>
                      <a:r>
                        <a:rPr lang="en-US" sz="800" b="1"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Non-HT duplicate</a:t>
                      </a:r>
                    </a:p>
                  </a:txBody>
                  <a:tcPr marL="76200" marR="76200" marT="101600" marB="6350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800" b="1" dirty="0">
                          <a:effectLst/>
                          <a:latin typeface="Times New Roman" panose="02020603050405020304" pitchFamily="18" charset="0"/>
                          <a:ea typeface="Malgun Gothic" panose="020B0503020000020004" pitchFamily="34" charset="-127"/>
                        </a:rPr>
                        <a:t>Bandwidth of transmission (MHz)</a:t>
                      </a:r>
                      <a:endParaRPr lang="en-US" sz="800" dirty="0">
                        <a:effectLst/>
                        <a:latin typeface="Times New Roman" panose="02020603050405020304" pitchFamily="18" charset="0"/>
                        <a:ea typeface="Malgun Gothic" panose="020B0503020000020004" pitchFamily="34" charset="-127"/>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800" b="1" dirty="0">
                          <a:effectLst/>
                          <a:latin typeface="Times New Roman" panose="02020603050405020304" pitchFamily="18" charset="0"/>
                          <a:ea typeface="Malgun Gothic" panose="020B0503020000020004" pitchFamily="34" charset="-127"/>
                        </a:rPr>
                        <a:t>Averaging subcarrier indices (inclusive)</a:t>
                      </a:r>
                      <a:endParaRPr lang="en-US" sz="800" dirty="0">
                        <a:effectLst/>
                        <a:latin typeface="Times New Roman" panose="02020603050405020304" pitchFamily="18" charset="0"/>
                        <a:ea typeface="Malgun Gothic" panose="020B0503020000020004" pitchFamily="34" charset="-127"/>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800" b="1">
                          <a:effectLst/>
                          <a:latin typeface="Times New Roman" panose="02020603050405020304" pitchFamily="18" charset="0"/>
                          <a:ea typeface="Malgun Gothic" panose="020B0503020000020004" pitchFamily="34" charset="-127"/>
                        </a:rPr>
                        <a:t>Tested subcarrier indices (inclusive)</a:t>
                      </a:r>
                      <a:endParaRPr lang="en-US" sz="800">
                        <a:effectLst/>
                        <a:latin typeface="Times New Roman" panose="02020603050405020304" pitchFamily="18" charset="0"/>
                        <a:ea typeface="Malgun Gothic" panose="020B0503020000020004" pitchFamily="34" charset="-127"/>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800" b="1" dirty="0">
                          <a:effectLst/>
                          <a:latin typeface="Times New Roman" panose="02020603050405020304" pitchFamily="18" charset="0"/>
                          <a:ea typeface="Malgun Gothic" panose="020B0503020000020004" pitchFamily="34" charset="-127"/>
                        </a:rPr>
                        <a:t>Maximum deviation (dB) (Full BW)</a:t>
                      </a:r>
                      <a:endParaRPr lang="en-US" sz="800" dirty="0">
                        <a:effectLst/>
                        <a:latin typeface="Times New Roman" panose="02020603050405020304" pitchFamily="18" charset="0"/>
                        <a:ea typeface="Malgun Gothic" panose="020B0503020000020004" pitchFamily="34" charset="-127"/>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a:effectLst/>
                          <a:latin typeface="Times New Roman" panose="02020603050405020304" pitchFamily="18" charset="0"/>
                          <a:ea typeface="Malgun Gothic" panose="020B0503020000020004" pitchFamily="34" charset="-127"/>
                        </a:rPr>
                        <a:t>Maximum deviation (dB) (Punctured)</a:t>
                      </a:r>
                      <a:endParaRPr lang="en-US" sz="800" dirty="0">
                        <a:effectLst/>
                        <a:latin typeface="Times New Roman" panose="02020603050405020304" pitchFamily="18" charset="0"/>
                        <a:ea typeface="Malgun Gothic" panose="020B0503020000020004" pitchFamily="34" charset="-127"/>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94265519"/>
                  </a:ext>
                </a:extLst>
              </a:tr>
              <a:tr h="164449">
                <a:tc vMerge="1">
                  <a:txBody>
                    <a:bodyPr/>
                    <a:lstStyle/>
                    <a:p>
                      <a:pPr marL="0" marR="0" algn="ctr">
                        <a:lnSpc>
                          <a:spcPts val="1000"/>
                        </a:lnSpc>
                        <a:spcBef>
                          <a:spcPts val="0"/>
                        </a:spcBef>
                        <a:spcAft>
                          <a:spcPts val="0"/>
                        </a:spcAft>
                      </a:pPr>
                      <a:endPar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2">
                  <a:txBody>
                    <a:bodyPr/>
                    <a:lstStyle/>
                    <a:p>
                      <a:pPr marL="0" marR="0" algn="ctr">
                        <a:spcBef>
                          <a:spcPts val="0"/>
                        </a:spcBef>
                        <a:spcAft>
                          <a:spcPts val="0"/>
                        </a:spcAft>
                      </a:pPr>
                      <a:r>
                        <a:rPr lang="en-GB" sz="800">
                          <a:effectLst/>
                          <a:latin typeface="Times New Roman" panose="02020603050405020304" pitchFamily="18" charset="0"/>
                          <a:ea typeface="Malgun Gothic" panose="020B0503020000020004" pitchFamily="34" charset="-127"/>
                        </a:rPr>
                        <a:t>40</a:t>
                      </a:r>
                      <a:endParaRPr lang="en-US" sz="800">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2">
                  <a:txBody>
                    <a:bodyPr/>
                    <a:lstStyle/>
                    <a:p>
                      <a:pPr marL="0" marR="0" algn="l">
                        <a:spcBef>
                          <a:spcPts val="0"/>
                        </a:spcBef>
                        <a:spcAft>
                          <a:spcPts val="0"/>
                        </a:spcAft>
                      </a:pPr>
                      <a:r>
                        <a:rPr lang="en-GB" sz="800" dirty="0">
                          <a:effectLst/>
                          <a:latin typeface="Times New Roman" panose="02020603050405020304" pitchFamily="18" charset="0"/>
                          <a:ea typeface="Malgun Gothic" panose="020B0503020000020004" pitchFamily="34" charset="-127"/>
                        </a:rPr>
                        <a:t>-42 to -33, -31 to -6, +6 to +31, and +33 to +42</a:t>
                      </a:r>
                      <a:endParaRPr lang="en-US" sz="800" dirty="0">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GB" sz="800">
                          <a:effectLst/>
                          <a:latin typeface="Times New Roman" panose="02020603050405020304" pitchFamily="18" charset="0"/>
                          <a:ea typeface="Malgun Gothic" panose="020B0503020000020004" pitchFamily="34" charset="-127"/>
                        </a:rPr>
                        <a:t>-42 to -33, -31 to -6, +6 to +31, and +33 to +42</a:t>
                      </a:r>
                      <a:endParaRPr lang="en-US" sz="800">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GB" sz="800" dirty="0">
                          <a:effectLst/>
                          <a:latin typeface="Times New Roman" panose="02020603050405020304" pitchFamily="18" charset="0"/>
                          <a:ea typeface="Malgun Gothic" panose="020B0503020000020004" pitchFamily="34" charset="-127"/>
                        </a:rPr>
                        <a:t>±4</a:t>
                      </a:r>
                      <a:endParaRPr lang="en-US" sz="800" dirty="0">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dirty="0">
                          <a:effectLst/>
                          <a:latin typeface="Times New Roman" panose="02020603050405020304" pitchFamily="18" charset="0"/>
                          <a:ea typeface="Malgun Gothic" panose="020B0503020000020004" pitchFamily="34" charset="-127"/>
                        </a:rPr>
                        <a:t>N/A</a:t>
                      </a: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52988638"/>
                  </a:ext>
                </a:extLst>
              </a:tr>
              <a:tr h="121869">
                <a:tc vMerge="1">
                  <a:txBody>
                    <a:bodyPr/>
                    <a:lstStyle/>
                    <a:p>
                      <a:endParaRPr lang="en-US"/>
                    </a:p>
                  </a:txBody>
                  <a:tcP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GB" sz="800" dirty="0">
                          <a:effectLst/>
                          <a:latin typeface="Times New Roman" panose="02020603050405020304" pitchFamily="18" charset="0"/>
                          <a:ea typeface="Malgun Gothic" panose="020B0503020000020004" pitchFamily="34" charset="-127"/>
                        </a:rPr>
                        <a:t>-58 to -43 and +43 to +58</a:t>
                      </a:r>
                      <a:endParaRPr lang="en-US" sz="800" dirty="0">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GB" sz="800" dirty="0">
                          <a:effectLst/>
                          <a:latin typeface="Times New Roman" panose="02020603050405020304" pitchFamily="18" charset="0"/>
                          <a:ea typeface="Malgun Gothic" panose="020B0503020000020004" pitchFamily="34" charset="-127"/>
                        </a:rPr>
                        <a:t>+4/-6</a:t>
                      </a:r>
                      <a:endParaRPr lang="en-US" sz="800" dirty="0">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800" dirty="0">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80658999"/>
                  </a:ext>
                </a:extLst>
              </a:tr>
              <a:tr h="243739">
                <a:tc vMerge="1">
                  <a:txBody>
                    <a:bodyPr/>
                    <a:lstStyle/>
                    <a:p>
                      <a:pPr marL="0" marR="0" algn="ctr">
                        <a:lnSpc>
                          <a:spcPts val="1000"/>
                        </a:lnSpc>
                        <a:spcBef>
                          <a:spcPts val="0"/>
                        </a:spcBef>
                        <a:spcAft>
                          <a:spcPts val="0"/>
                        </a:spcAft>
                      </a:pPr>
                      <a:endPar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2">
                  <a:txBody>
                    <a:bodyPr/>
                    <a:lstStyle/>
                    <a:p>
                      <a:pPr marL="0" marR="0" algn="ctr">
                        <a:spcBef>
                          <a:spcPts val="0"/>
                        </a:spcBef>
                        <a:spcAft>
                          <a:spcPts val="0"/>
                        </a:spcAft>
                      </a:pPr>
                      <a:r>
                        <a:rPr lang="en-GB" sz="800">
                          <a:effectLst/>
                          <a:latin typeface="Times New Roman" panose="02020603050405020304" pitchFamily="18" charset="0"/>
                          <a:ea typeface="Malgun Gothic" panose="020B0503020000020004" pitchFamily="34" charset="-127"/>
                        </a:rPr>
                        <a:t>80</a:t>
                      </a:r>
                      <a:endParaRPr lang="en-US" sz="800">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2">
                  <a:txBody>
                    <a:bodyPr/>
                    <a:lstStyle/>
                    <a:p>
                      <a:pPr marL="0" marR="0" algn="l">
                        <a:spcBef>
                          <a:spcPts val="0"/>
                        </a:spcBef>
                        <a:spcAft>
                          <a:spcPts val="0"/>
                        </a:spcAft>
                      </a:pPr>
                      <a:r>
                        <a:rPr lang="en-GB" sz="800" dirty="0">
                          <a:effectLst/>
                          <a:latin typeface="Times New Roman" panose="02020603050405020304" pitchFamily="18" charset="0"/>
                          <a:ea typeface="Malgun Gothic" panose="020B0503020000020004" pitchFamily="34" charset="-127"/>
                        </a:rPr>
                        <a:t>-84 to -70, -58 to -33, -31 to -6, +6 to +31, +33 to +58, +70 to +84</a:t>
                      </a:r>
                      <a:endParaRPr lang="en-US" sz="800" dirty="0">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GB" sz="800" dirty="0">
                          <a:effectLst/>
                          <a:latin typeface="Times New Roman" panose="02020603050405020304" pitchFamily="18" charset="0"/>
                          <a:ea typeface="Malgun Gothic" panose="020B0503020000020004" pitchFamily="34" charset="-127"/>
                        </a:rPr>
                        <a:t>-84 to -70, -58 to -33, -31 to -6, +6 to +31, +33 to +58, +70 to +84</a:t>
                      </a:r>
                      <a:endParaRPr lang="en-US" sz="800" dirty="0">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GB" sz="800" dirty="0">
                          <a:effectLst/>
                          <a:latin typeface="Times New Roman" panose="02020603050405020304" pitchFamily="18" charset="0"/>
                          <a:ea typeface="Malgun Gothic" panose="020B0503020000020004" pitchFamily="34" charset="-127"/>
                        </a:rPr>
                        <a:t>±4</a:t>
                      </a:r>
                      <a:endParaRPr lang="en-US" sz="800" dirty="0">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000000"/>
                          </a:solidFill>
                          <a:effectLst/>
                          <a:uLnTx/>
                          <a:uFillTx/>
                          <a:latin typeface="Times New Roman" panose="02020603050405020304" pitchFamily="18" charset="0"/>
                          <a:ea typeface="Malgun Gothic" panose="020B0503020000020004" pitchFamily="34" charset="-127"/>
                          <a:cs typeface="+mn-cs"/>
                        </a:rPr>
                        <a:t>+4/-6</a:t>
                      </a:r>
                      <a:endParaRPr kumimoji="0" lang="en-US" sz="800" b="0" i="0" u="none" strike="noStrike" kern="1200" cap="none" spc="0" normalizeH="0" baseline="0" noProof="0" dirty="0">
                        <a:ln>
                          <a:noFill/>
                        </a:ln>
                        <a:solidFill>
                          <a:srgbClr val="000000"/>
                        </a:solidFill>
                        <a:effectLst/>
                        <a:uLnTx/>
                        <a:uFillTx/>
                        <a:latin typeface="Times New Roman" panose="02020603050405020304" pitchFamily="18" charset="0"/>
                        <a:ea typeface="Malgun Gothic" panose="020B0503020000020004" pitchFamily="34" charset="-127"/>
                        <a:cs typeface="+mn-cs"/>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58007227"/>
                  </a:ext>
                </a:extLst>
              </a:tr>
              <a:tr h="121869">
                <a:tc vMerge="1">
                  <a:txBody>
                    <a:bodyPr/>
                    <a:lstStyle/>
                    <a:p>
                      <a:endParaRPr lang="en-US"/>
                    </a:p>
                  </a:txBody>
                  <a:tcP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GB" sz="800" dirty="0">
                          <a:effectLst/>
                          <a:latin typeface="Times New Roman" panose="02020603050405020304" pitchFamily="18" charset="0"/>
                          <a:ea typeface="Malgun Gothic" panose="020B0503020000020004" pitchFamily="34" charset="-127"/>
                        </a:rPr>
                        <a:t>-122 to -97, -95 to -85 and +85 to 95, +97 to +122</a:t>
                      </a:r>
                      <a:endParaRPr lang="en-US" sz="800" dirty="0">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GB" sz="800" dirty="0">
                          <a:effectLst/>
                          <a:latin typeface="Times New Roman" panose="02020603050405020304" pitchFamily="18" charset="0"/>
                          <a:ea typeface="Malgun Gothic" panose="020B0503020000020004" pitchFamily="34" charset="-127"/>
                        </a:rPr>
                        <a:t>+4/-6</a:t>
                      </a:r>
                      <a:endParaRPr lang="en-US" sz="800" dirty="0">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000000"/>
                          </a:solidFill>
                          <a:effectLst/>
                          <a:uLnTx/>
                          <a:uFillTx/>
                          <a:latin typeface="Times New Roman" panose="02020603050405020304" pitchFamily="18" charset="0"/>
                          <a:ea typeface="Malgun Gothic" panose="020B0503020000020004" pitchFamily="34" charset="-127"/>
                          <a:cs typeface="+mn-cs"/>
                        </a:rPr>
                        <a:t>+4/-6</a:t>
                      </a:r>
                      <a:endParaRPr kumimoji="0" lang="en-US" sz="800" b="0" i="0" u="none" strike="noStrike" kern="1200" cap="none" spc="0" normalizeH="0" baseline="0" noProof="0" dirty="0">
                        <a:ln>
                          <a:noFill/>
                        </a:ln>
                        <a:solidFill>
                          <a:srgbClr val="000000"/>
                        </a:solidFill>
                        <a:effectLst/>
                        <a:uLnTx/>
                        <a:uFillTx/>
                        <a:latin typeface="Times New Roman" panose="02020603050405020304" pitchFamily="18" charset="0"/>
                        <a:ea typeface="Malgun Gothic" panose="020B0503020000020004" pitchFamily="34" charset="-127"/>
                        <a:cs typeface="+mn-cs"/>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01482030"/>
                  </a:ext>
                </a:extLst>
              </a:tr>
              <a:tr h="365608">
                <a:tc vMerge="1">
                  <a:txBody>
                    <a:bodyPr/>
                    <a:lstStyle/>
                    <a:p>
                      <a:pPr marL="0" marR="0" algn="ctr">
                        <a:lnSpc>
                          <a:spcPts val="1000"/>
                        </a:lnSpc>
                        <a:spcBef>
                          <a:spcPts val="0"/>
                        </a:spcBef>
                        <a:spcAft>
                          <a:spcPts val="0"/>
                        </a:spcAft>
                      </a:pPr>
                      <a:endPar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2">
                  <a:txBody>
                    <a:bodyPr/>
                    <a:lstStyle/>
                    <a:p>
                      <a:pPr marL="0" marR="0" algn="ctr">
                        <a:spcBef>
                          <a:spcPts val="0"/>
                        </a:spcBef>
                        <a:spcAft>
                          <a:spcPts val="0"/>
                        </a:spcAft>
                      </a:pPr>
                      <a:r>
                        <a:rPr lang="en-GB" sz="800" u="none" dirty="0">
                          <a:solidFill>
                            <a:schemeClr val="tx1"/>
                          </a:solidFill>
                          <a:effectLst/>
                          <a:latin typeface="Times New Roman" panose="02020603050405020304" pitchFamily="18" charset="0"/>
                          <a:ea typeface="Malgun Gothic" panose="020B0503020000020004" pitchFamily="34" charset="-127"/>
                        </a:rPr>
                        <a:t>160</a:t>
                      </a:r>
                      <a:endParaRPr lang="en-US" sz="800" u="none" dirty="0">
                        <a:solidFill>
                          <a:schemeClr val="tx1"/>
                        </a:solidFill>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2">
                  <a:txBody>
                    <a:bodyPr/>
                    <a:lstStyle/>
                    <a:p>
                      <a:pPr marL="0" marR="0" algn="l">
                        <a:spcBef>
                          <a:spcPts val="0"/>
                        </a:spcBef>
                        <a:spcAft>
                          <a:spcPts val="0"/>
                        </a:spcAft>
                      </a:pPr>
                      <a:r>
                        <a:rPr lang="en-GB" sz="800" u="none" dirty="0">
                          <a:solidFill>
                            <a:schemeClr val="tx1"/>
                          </a:solidFill>
                          <a:effectLst/>
                          <a:latin typeface="Times New Roman" panose="02020603050405020304" pitchFamily="18" charset="0"/>
                          <a:ea typeface="Malgun Gothic" panose="020B0503020000020004" pitchFamily="34" charset="-127"/>
                        </a:rPr>
                        <a:t>-172 to -161, -159 to -134, -122 to -97, -95 to -70, -58 to -44, +44 to +58, +70 to +95, +97 to +122, +134 to +159, +161 to +172</a:t>
                      </a:r>
                      <a:endParaRPr lang="en-US" sz="800" u="none" dirty="0">
                        <a:solidFill>
                          <a:schemeClr val="tx1"/>
                        </a:solidFill>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GB" sz="800" u="none" dirty="0">
                          <a:solidFill>
                            <a:schemeClr val="tx1"/>
                          </a:solidFill>
                          <a:effectLst/>
                          <a:latin typeface="Times New Roman" panose="02020603050405020304" pitchFamily="18" charset="0"/>
                          <a:ea typeface="Malgun Gothic" panose="020B0503020000020004" pitchFamily="34" charset="-127"/>
                        </a:rPr>
                        <a:t>-172 to -161, -159 to -134, -122 to -97, -95 to -70, -58 to -44, +44 to +58, +70 to +95, +97 to +122, +134 to +159, +161 to +172</a:t>
                      </a:r>
                      <a:endParaRPr lang="en-US" sz="800" u="none" dirty="0">
                        <a:solidFill>
                          <a:schemeClr val="tx1"/>
                        </a:solidFill>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GB" sz="800" dirty="0">
                          <a:effectLst/>
                          <a:latin typeface="Times New Roman" panose="02020603050405020304" pitchFamily="18" charset="0"/>
                          <a:ea typeface="Malgun Gothic" panose="020B0503020000020004" pitchFamily="34" charset="-127"/>
                        </a:rPr>
                        <a:t>±4</a:t>
                      </a:r>
                      <a:endParaRPr lang="en-US" sz="800" dirty="0">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dirty="0">
                          <a:effectLst/>
                          <a:latin typeface="Times New Roman" panose="02020603050405020304" pitchFamily="18" charset="0"/>
                          <a:ea typeface="Malgun Gothic" panose="020B0503020000020004" pitchFamily="34" charset="-127"/>
                        </a:rPr>
                        <a:t>+4/-6</a:t>
                      </a:r>
                      <a:endParaRPr lang="en-US" sz="800" dirty="0">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21980994"/>
                  </a:ext>
                </a:extLst>
              </a:tr>
              <a:tr h="365608">
                <a:tc vMerge="1">
                  <a:txBody>
                    <a:bodyPr/>
                    <a:lstStyle/>
                    <a:p>
                      <a:endParaRPr lang="en-US"/>
                    </a:p>
                  </a:txBody>
                  <a:tcP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GB" sz="800" u="none" dirty="0">
                          <a:solidFill>
                            <a:schemeClr val="tx1"/>
                          </a:solidFill>
                          <a:effectLst/>
                          <a:latin typeface="Times New Roman" panose="02020603050405020304" pitchFamily="18" charset="0"/>
                          <a:ea typeface="Malgun Gothic" panose="020B0503020000020004" pitchFamily="34" charset="-127"/>
                        </a:rPr>
                        <a:t>-250 to -225, -223 to -198, -186 to -173, -43 to -33, -31 to -6, +6 to +31, +33 to +43, +173 to +186, +198  to +223, +225 to +250</a:t>
                      </a:r>
                      <a:endParaRPr lang="en-US" sz="800" u="none" dirty="0">
                        <a:solidFill>
                          <a:schemeClr val="tx1"/>
                        </a:solidFill>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GB" sz="800" u="none" dirty="0">
                          <a:solidFill>
                            <a:schemeClr val="tx1"/>
                          </a:solidFill>
                          <a:effectLst/>
                          <a:latin typeface="Times New Roman" panose="02020603050405020304" pitchFamily="18" charset="0"/>
                          <a:ea typeface="Malgun Gothic" panose="020B0503020000020004" pitchFamily="34" charset="-127"/>
                        </a:rPr>
                        <a:t>+4/-6</a:t>
                      </a:r>
                      <a:endParaRPr lang="en-US" sz="800" u="none" dirty="0">
                        <a:solidFill>
                          <a:schemeClr val="tx1"/>
                        </a:solidFill>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dirty="0">
                          <a:effectLst/>
                          <a:latin typeface="Times New Roman" panose="02020603050405020304" pitchFamily="18" charset="0"/>
                          <a:ea typeface="Malgun Gothic" panose="020B0503020000020004" pitchFamily="34" charset="-127"/>
                        </a:rPr>
                        <a:t>+4/-6</a:t>
                      </a:r>
                      <a:endParaRPr lang="en-US" sz="800" dirty="0">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23132580"/>
                  </a:ext>
                </a:extLst>
              </a:tr>
              <a:tr h="485470">
                <a:tc vMerge="1">
                  <a:txBody>
                    <a:bodyPr/>
                    <a:lstStyle/>
                    <a:p>
                      <a:pPr marL="0" marR="0" algn="ctr">
                        <a:lnSpc>
                          <a:spcPts val="1000"/>
                        </a:lnSpc>
                        <a:spcBef>
                          <a:spcPts val="0"/>
                        </a:spcBef>
                        <a:spcAft>
                          <a:spcPts val="0"/>
                        </a:spcAft>
                      </a:pPr>
                      <a:endPar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2">
                  <a:txBody>
                    <a:bodyPr/>
                    <a:lstStyle/>
                    <a:p>
                      <a:pPr marL="0" marR="0" algn="ctr">
                        <a:lnSpc>
                          <a:spcPts val="1000"/>
                        </a:lnSpc>
                        <a:spcBef>
                          <a:spcPts val="0"/>
                        </a:spcBef>
                        <a:spcAft>
                          <a:spcPts val="0"/>
                        </a:spcAft>
                      </a:pPr>
                      <a:r>
                        <a:rPr lang="en-US" sz="800" dirty="0">
                          <a:solidFill>
                            <a:srgbClr val="FF0000"/>
                          </a:solidFill>
                          <a:effectLst/>
                          <a:latin typeface="Times New Roman" panose="02020603050405020304" pitchFamily="18" charset="0"/>
                          <a:ea typeface="SimSun" panose="02010600030101010101" pitchFamily="2" charset="-122"/>
                          <a:cs typeface="Times New Roman" panose="02020603050405020304" pitchFamily="18" charset="0"/>
                        </a:rPr>
                        <a:t>320</a:t>
                      </a:r>
                    </a:p>
                  </a:txBody>
                  <a:tcPr marL="76200" marR="76200" marT="76200" marB="381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2">
                  <a:txBody>
                    <a:bodyPr/>
                    <a:lstStyle/>
                    <a:p>
                      <a:pPr marL="0" marR="0" algn="l">
                        <a:spcBef>
                          <a:spcPts val="0"/>
                        </a:spcBef>
                        <a:spcAft>
                          <a:spcPts val="0"/>
                        </a:spcAft>
                      </a:pPr>
                      <a:r>
                        <a:rPr lang="en-GB" sz="800" u="none" dirty="0">
                          <a:solidFill>
                            <a:srgbClr val="FF0000"/>
                          </a:solidFill>
                          <a:effectLst/>
                          <a:latin typeface="Times New Roman" panose="02020603050405020304" pitchFamily="18" charset="0"/>
                          <a:ea typeface="Malgun Gothic" panose="020B0503020000020004" pitchFamily="34" charset="-127"/>
                        </a:rPr>
                        <a:t>-348 </a:t>
                      </a:r>
                      <a:r>
                        <a:rPr lang="en-GB" sz="800" u="none" dirty="0">
                          <a:solidFill>
                            <a:schemeClr val="tx1"/>
                          </a:solidFill>
                          <a:effectLst/>
                          <a:latin typeface="Times New Roman" panose="02020603050405020304" pitchFamily="18" charset="0"/>
                          <a:ea typeface="Malgun Gothic" panose="020B0503020000020004" pitchFamily="34" charset="-127"/>
                        </a:rPr>
                        <a:t>to -326, -314 to -300, -212 to -198, -186 to  -161, -159 to -134, -122 to -97, -95 to </a:t>
                      </a:r>
                      <a:r>
                        <a:rPr lang="en-GB" sz="800" u="none" dirty="0">
                          <a:solidFill>
                            <a:srgbClr val="FF0000"/>
                          </a:solidFill>
                          <a:effectLst/>
                          <a:latin typeface="Times New Roman" panose="02020603050405020304" pitchFamily="18" charset="0"/>
                          <a:ea typeface="Malgun Gothic" panose="020B0503020000020004" pitchFamily="34" charset="-127"/>
                        </a:rPr>
                        <a:t>-84</a:t>
                      </a:r>
                      <a:r>
                        <a:rPr lang="en-GB" sz="800" u="none" dirty="0">
                          <a:solidFill>
                            <a:schemeClr val="tx1"/>
                          </a:solidFill>
                          <a:effectLst/>
                          <a:latin typeface="Times New Roman" panose="02020603050405020304" pitchFamily="18" charset="0"/>
                          <a:ea typeface="Malgun Gothic" panose="020B0503020000020004" pitchFamily="34" charset="-127"/>
                        </a:rPr>
                        <a:t>,</a:t>
                      </a:r>
                      <a:r>
                        <a:rPr lang="en-GB" sz="800" u="none" dirty="0">
                          <a:solidFill>
                            <a:srgbClr val="00B0F0"/>
                          </a:solidFill>
                          <a:effectLst/>
                          <a:latin typeface="Times New Roman" panose="02020603050405020304" pitchFamily="18" charset="0"/>
                          <a:ea typeface="Malgun Gothic" panose="020B0503020000020004" pitchFamily="34" charset="-127"/>
                        </a:rPr>
                        <a:t> </a:t>
                      </a:r>
                      <a:r>
                        <a:rPr lang="en-GB" sz="800" u="none" dirty="0">
                          <a:solidFill>
                            <a:srgbClr val="FF3300"/>
                          </a:solidFill>
                          <a:effectLst/>
                          <a:latin typeface="Times New Roman" panose="02020603050405020304" pitchFamily="18" charset="0"/>
                          <a:ea typeface="Malgun Gothic" panose="020B0503020000020004" pitchFamily="34" charset="-127"/>
                        </a:rPr>
                        <a:t>+84 </a:t>
                      </a:r>
                      <a:r>
                        <a:rPr lang="en-GB" sz="800" u="none" dirty="0">
                          <a:solidFill>
                            <a:schemeClr val="tx1"/>
                          </a:solidFill>
                          <a:effectLst/>
                          <a:latin typeface="Times New Roman" panose="02020603050405020304" pitchFamily="18" charset="0"/>
                          <a:ea typeface="Malgun Gothic" panose="020B0503020000020004" pitchFamily="34" charset="-127"/>
                        </a:rPr>
                        <a:t>to +95, +97 to +122, +134 to +159, +161 to +186, +198 to +212, +300 to +314, +326 to </a:t>
                      </a:r>
                      <a:r>
                        <a:rPr lang="en-GB" sz="800" u="none" dirty="0">
                          <a:solidFill>
                            <a:srgbClr val="FF0000"/>
                          </a:solidFill>
                          <a:effectLst/>
                          <a:latin typeface="Times New Roman" panose="02020603050405020304" pitchFamily="18" charset="0"/>
                          <a:ea typeface="Malgun Gothic" panose="020B0503020000020004" pitchFamily="34" charset="-127"/>
                        </a:rPr>
                        <a:t>+</a:t>
                      </a:r>
                      <a:r>
                        <a:rPr lang="en-US" sz="800" u="none" dirty="0">
                          <a:solidFill>
                            <a:srgbClr val="FF0000"/>
                          </a:solidFill>
                          <a:effectLst/>
                          <a:latin typeface="Times New Roman" panose="02020603050405020304" pitchFamily="18" charset="0"/>
                          <a:ea typeface="Malgun Gothic" panose="020B0503020000020004" pitchFamily="34" charset="-127"/>
                        </a:rPr>
                        <a:t>348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GB" sz="800" u="none" dirty="0">
                          <a:solidFill>
                            <a:srgbClr val="FF0000"/>
                          </a:solidFill>
                          <a:effectLst/>
                          <a:latin typeface="Times New Roman" panose="02020603050405020304" pitchFamily="18" charset="0"/>
                          <a:ea typeface="Malgun Gothic" panose="020B0503020000020004" pitchFamily="34" charset="-127"/>
                        </a:rPr>
                        <a:t>-348 </a:t>
                      </a:r>
                      <a:r>
                        <a:rPr lang="en-GB" sz="800" u="none" dirty="0">
                          <a:solidFill>
                            <a:schemeClr val="tx1"/>
                          </a:solidFill>
                          <a:effectLst/>
                          <a:latin typeface="Times New Roman" panose="02020603050405020304" pitchFamily="18" charset="0"/>
                          <a:ea typeface="Malgun Gothic" panose="020B0503020000020004" pitchFamily="34" charset="-127"/>
                        </a:rPr>
                        <a:t>to -326, -314 to -300, -212 to -198, -186 to  -161, -159 to -134, -122 to -97, -95 to </a:t>
                      </a:r>
                      <a:r>
                        <a:rPr lang="en-GB" sz="800" u="none" dirty="0">
                          <a:solidFill>
                            <a:srgbClr val="FF0000"/>
                          </a:solidFill>
                          <a:effectLst/>
                          <a:latin typeface="Times New Roman" panose="02020603050405020304" pitchFamily="18" charset="0"/>
                          <a:ea typeface="Malgun Gothic" panose="020B0503020000020004" pitchFamily="34" charset="-127"/>
                        </a:rPr>
                        <a:t>-84</a:t>
                      </a:r>
                      <a:r>
                        <a:rPr lang="en-GB" sz="800" u="none" dirty="0">
                          <a:solidFill>
                            <a:schemeClr val="tx1"/>
                          </a:solidFill>
                          <a:effectLst/>
                          <a:latin typeface="Times New Roman" panose="02020603050405020304" pitchFamily="18" charset="0"/>
                          <a:ea typeface="Malgun Gothic" panose="020B0503020000020004" pitchFamily="34" charset="-127"/>
                        </a:rPr>
                        <a:t>,</a:t>
                      </a:r>
                      <a:r>
                        <a:rPr lang="en-GB" sz="800" u="none" dirty="0">
                          <a:solidFill>
                            <a:srgbClr val="00B0F0"/>
                          </a:solidFill>
                          <a:effectLst/>
                          <a:latin typeface="Times New Roman" panose="02020603050405020304" pitchFamily="18" charset="0"/>
                          <a:ea typeface="Malgun Gothic" panose="020B0503020000020004" pitchFamily="34" charset="-127"/>
                        </a:rPr>
                        <a:t> </a:t>
                      </a:r>
                      <a:r>
                        <a:rPr lang="en-GB" sz="800" u="none" dirty="0">
                          <a:solidFill>
                            <a:srgbClr val="FF0000"/>
                          </a:solidFill>
                          <a:effectLst/>
                          <a:latin typeface="Times New Roman" panose="02020603050405020304" pitchFamily="18" charset="0"/>
                          <a:ea typeface="Malgun Gothic" panose="020B0503020000020004" pitchFamily="34" charset="-127"/>
                        </a:rPr>
                        <a:t>+84 </a:t>
                      </a:r>
                      <a:r>
                        <a:rPr lang="en-GB" sz="800" u="none" dirty="0">
                          <a:solidFill>
                            <a:schemeClr val="tx1"/>
                          </a:solidFill>
                          <a:effectLst/>
                          <a:latin typeface="Times New Roman" panose="02020603050405020304" pitchFamily="18" charset="0"/>
                          <a:ea typeface="Malgun Gothic" panose="020B0503020000020004" pitchFamily="34" charset="-127"/>
                        </a:rPr>
                        <a:t>to +95, +97 to +122, +134 to +159, +161 to +186, +198 to +212, +300 to +314, +326 to </a:t>
                      </a:r>
                      <a:r>
                        <a:rPr lang="en-GB" sz="800" u="none" dirty="0">
                          <a:solidFill>
                            <a:srgbClr val="FF0000"/>
                          </a:solidFill>
                          <a:effectLst/>
                          <a:latin typeface="Times New Roman" panose="02020603050405020304" pitchFamily="18" charset="0"/>
                          <a:ea typeface="Malgun Gothic" panose="020B0503020000020004" pitchFamily="34" charset="-127"/>
                        </a:rPr>
                        <a:t>+</a:t>
                      </a:r>
                      <a:r>
                        <a:rPr lang="en-US" sz="800" u="none" dirty="0">
                          <a:solidFill>
                            <a:srgbClr val="FF0000"/>
                          </a:solidFill>
                          <a:effectLst/>
                          <a:latin typeface="Times New Roman" panose="02020603050405020304" pitchFamily="18" charset="0"/>
                          <a:ea typeface="Malgun Gothic" panose="020B0503020000020004" pitchFamily="34" charset="-127"/>
                        </a:rPr>
                        <a:t>348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GB" sz="800" dirty="0">
                          <a:effectLst/>
                          <a:latin typeface="Times New Roman" panose="02020603050405020304" pitchFamily="18" charset="0"/>
                          <a:ea typeface="Malgun Gothic" panose="020B0503020000020004" pitchFamily="34" charset="-127"/>
                        </a:rPr>
                        <a:t>±4</a:t>
                      </a:r>
                      <a:endParaRPr lang="en-US" sz="800" dirty="0">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000000"/>
                          </a:solidFill>
                          <a:effectLst/>
                          <a:uLnTx/>
                          <a:uFillTx/>
                          <a:latin typeface="Times New Roman" panose="02020603050405020304" pitchFamily="18" charset="0"/>
                          <a:ea typeface="Malgun Gothic" panose="020B0503020000020004" pitchFamily="34" charset="-127"/>
                          <a:cs typeface="+mn-cs"/>
                        </a:rPr>
                        <a:t>+4/-6</a:t>
                      </a:r>
                      <a:endParaRPr kumimoji="0" lang="en-US" sz="800" b="0" i="0" u="none" strike="noStrike" kern="1200" cap="none" spc="0" normalizeH="0" baseline="0" noProof="0" dirty="0">
                        <a:ln>
                          <a:noFill/>
                        </a:ln>
                        <a:solidFill>
                          <a:srgbClr val="000000"/>
                        </a:solidFill>
                        <a:effectLst/>
                        <a:uLnTx/>
                        <a:uFillTx/>
                        <a:latin typeface="Times New Roman" panose="02020603050405020304" pitchFamily="18" charset="0"/>
                        <a:ea typeface="Malgun Gothic" panose="020B0503020000020004" pitchFamily="34" charset="-127"/>
                        <a:cs typeface="+mn-cs"/>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61045741"/>
                  </a:ext>
                </a:extLst>
              </a:tr>
              <a:tr h="849572">
                <a:tc vMerge="1">
                  <a:txBody>
                    <a:bodyPr/>
                    <a:lstStyle/>
                    <a:p>
                      <a:endParaRPr lang="en-US"/>
                    </a:p>
                  </a:txBody>
                  <a:tcP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u="none" dirty="0">
                          <a:solidFill>
                            <a:schemeClr val="tx1"/>
                          </a:solidFill>
                          <a:effectLst/>
                          <a:latin typeface="Times New Roman" panose="02020603050405020304" pitchFamily="18" charset="0"/>
                          <a:ea typeface="Malgun Gothic" panose="020B0503020000020004" pitchFamily="34" charset="-127"/>
                        </a:rPr>
                        <a:t>-506 to -481, -479 to -454, -442 to -417, -415 to -390,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800" u="none" dirty="0">
                          <a:solidFill>
                            <a:schemeClr val="tx1"/>
                          </a:solidFill>
                          <a:effectLst/>
                          <a:latin typeface="Times New Roman" panose="02020603050405020304" pitchFamily="18" charset="0"/>
                          <a:ea typeface="Malgun Gothic" panose="020B0503020000020004" pitchFamily="34" charset="-127"/>
                        </a:rPr>
                        <a:t>-378 to -353, -351 to -349, -299 to -289, -287 to -262,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800" u="none" dirty="0">
                          <a:solidFill>
                            <a:schemeClr val="tx1"/>
                          </a:solidFill>
                          <a:effectLst/>
                          <a:latin typeface="Times New Roman" panose="02020603050405020304" pitchFamily="18" charset="0"/>
                          <a:ea typeface="Malgun Gothic" panose="020B0503020000020004" pitchFamily="34" charset="-127"/>
                        </a:rPr>
                        <a:t>-250 to -225, -223 to -213, -83 to -70, -58  to -33, -31 to -6, +6 to +31, +33 to+58, +70 to +83, +213 to +223, +225 to +250, +262 to +287, +289 to +299, +349 to +351, +353 to +378, +390 to +415, +417 to +442, +454 to +479, +481 to +506</a:t>
                      </a:r>
                      <a:endParaRPr lang="en-US" sz="800" u="none" dirty="0">
                        <a:solidFill>
                          <a:schemeClr val="tx1"/>
                        </a:solidFill>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GB" sz="800" u="none" dirty="0">
                          <a:solidFill>
                            <a:schemeClr val="tx1"/>
                          </a:solidFill>
                          <a:effectLst/>
                          <a:latin typeface="Times New Roman" panose="02020603050405020304" pitchFamily="18" charset="0"/>
                          <a:ea typeface="Malgun Gothic" panose="020B0503020000020004" pitchFamily="34" charset="-127"/>
                        </a:rPr>
                        <a:t>+4/-6</a:t>
                      </a:r>
                      <a:endParaRPr lang="en-US" sz="800" u="none" dirty="0">
                        <a:solidFill>
                          <a:schemeClr val="tx1"/>
                        </a:solidFill>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000000"/>
                          </a:solidFill>
                          <a:effectLst/>
                          <a:uLnTx/>
                          <a:uFillTx/>
                          <a:latin typeface="Times New Roman" panose="02020603050405020304" pitchFamily="18" charset="0"/>
                          <a:ea typeface="Malgun Gothic" panose="020B0503020000020004" pitchFamily="34" charset="-127"/>
                          <a:cs typeface="+mn-cs"/>
                        </a:rPr>
                        <a:t>+4/-6</a:t>
                      </a:r>
                      <a:endParaRPr kumimoji="0" lang="en-US" sz="800" b="0" i="0" u="none" strike="noStrike" kern="1200" cap="none" spc="0" normalizeH="0" baseline="0" noProof="0" dirty="0">
                        <a:ln>
                          <a:noFill/>
                        </a:ln>
                        <a:solidFill>
                          <a:srgbClr val="000000"/>
                        </a:solidFill>
                        <a:effectLst/>
                        <a:uLnTx/>
                        <a:uFillTx/>
                        <a:latin typeface="Times New Roman" panose="02020603050405020304" pitchFamily="18" charset="0"/>
                        <a:ea typeface="Malgun Gothic" panose="020B0503020000020004" pitchFamily="34" charset="-127"/>
                        <a:cs typeface="+mn-cs"/>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72424544"/>
                  </a:ext>
                </a:extLst>
              </a:tr>
            </a:tbl>
          </a:graphicData>
        </a:graphic>
      </p:graphicFrame>
    </p:spTree>
    <p:extLst>
      <p:ext uri="{BB962C8B-B14F-4D97-AF65-F5344CB8AC3E}">
        <p14:creationId xmlns:p14="http://schemas.microsoft.com/office/powerpoint/2010/main" val="16205474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dirty="0"/>
              <a:t>SP #1</a:t>
            </a:r>
          </a:p>
        </p:txBody>
      </p:sp>
      <p:sp>
        <p:nvSpPr>
          <p:cNvPr id="3" name="Content Placeholder 2"/>
          <p:cNvSpPr>
            <a:spLocks noGrp="1"/>
          </p:cNvSpPr>
          <p:nvPr>
            <p:ph idx="1"/>
          </p:nvPr>
        </p:nvSpPr>
        <p:spPr>
          <a:xfrm>
            <a:off x="685800" y="1752600"/>
            <a:ext cx="7772400" cy="1028328"/>
          </a:xfrm>
        </p:spPr>
        <p:txBody>
          <a:bodyPr/>
          <a:lstStyle/>
          <a:p>
            <a:pPr marL="0" indent="0">
              <a:buNone/>
            </a:pPr>
            <a:r>
              <a:rPr lang="en-US" sz="2000" b="0" dirty="0"/>
              <a:t>Do you support the following for 11be spectral flatness maximum deviation requirement</a:t>
            </a:r>
          </a:p>
          <a:p>
            <a:r>
              <a:rPr lang="en-US" sz="1800" b="0" dirty="0"/>
              <a:t>For non-puncturing case, same as 11ax</a:t>
            </a:r>
          </a:p>
          <a:p>
            <a:pPr lvl="1"/>
            <a:r>
              <a:rPr lang="en-US" sz="1600" dirty="0"/>
              <a:t>+4/-4dB for inner tones, +4/-6dB for edge tones</a:t>
            </a:r>
          </a:p>
          <a:p>
            <a:r>
              <a:rPr lang="en-US" sz="1800" b="0" dirty="0"/>
              <a:t>For puncturing case, +4/-6dB for all populated tones</a:t>
            </a:r>
          </a:p>
          <a:p>
            <a:pPr marL="0" indent="0">
              <a:buNone/>
            </a:pPr>
            <a:endParaRPr lang="en-US" sz="2000" b="0" dirty="0"/>
          </a:p>
          <a:p>
            <a:pPr lvl="1"/>
            <a:endParaRPr lang="en-US" sz="1600" b="0" dirty="0"/>
          </a:p>
          <a:p>
            <a:pPr lvl="1"/>
            <a:endParaRPr lang="en-US" sz="1600" dirty="0"/>
          </a:p>
          <a:p>
            <a:pPr marL="0" indent="0">
              <a:buNone/>
            </a:pPr>
            <a:r>
              <a:rPr lang="en-US" sz="2000" b="0" dirty="0"/>
              <a:t>Y</a:t>
            </a:r>
          </a:p>
          <a:p>
            <a:pPr marL="0" indent="0">
              <a:buNone/>
            </a:pPr>
            <a:r>
              <a:rPr lang="en-US" sz="2000" b="0" dirty="0"/>
              <a:t>N</a:t>
            </a:r>
          </a:p>
          <a:p>
            <a:pPr marL="0" indent="0">
              <a:buNone/>
            </a:pPr>
            <a:r>
              <a:rPr lang="en-US" sz="2000" b="0" dirty="0"/>
              <a:t>A</a:t>
            </a:r>
          </a:p>
          <a:p>
            <a:pPr lvl="1"/>
            <a:endParaRPr lang="en-US" sz="1600" b="0" dirty="0"/>
          </a:p>
          <a:p>
            <a:pPr marL="0" indent="0">
              <a:buNone/>
            </a:pPr>
            <a:endParaRPr lang="en-US" sz="2000" b="0" dirty="0"/>
          </a:p>
          <a:p>
            <a:pPr marL="0" indent="0">
              <a:buNone/>
            </a:pPr>
            <a:endParaRPr lang="en-US" sz="2000" b="0" dirty="0"/>
          </a:p>
        </p:txBody>
      </p:sp>
      <p:sp>
        <p:nvSpPr>
          <p:cNvPr id="4" name="Date Placeholder 3"/>
          <p:cNvSpPr>
            <a:spLocks noGrp="1"/>
          </p:cNvSpPr>
          <p:nvPr>
            <p:ph type="dt" sz="half" idx="10"/>
          </p:nvPr>
        </p:nvSpPr>
        <p:spPr/>
        <p:txBody>
          <a:bodyPr/>
          <a:lstStyle/>
          <a:p>
            <a:pPr>
              <a:defRPr/>
            </a:pPr>
            <a:r>
              <a:rPr lang="en-US"/>
              <a:t>December 2020</a:t>
            </a:r>
            <a:endParaRPr lang="en-US" dirty="0"/>
          </a:p>
        </p:txBody>
      </p:sp>
      <p:sp>
        <p:nvSpPr>
          <p:cNvPr id="5" name="Footer Placeholder 4"/>
          <p:cNvSpPr>
            <a:spLocks noGrp="1"/>
          </p:cNvSpPr>
          <p:nvPr>
            <p:ph type="ftr" sz="quarter" idx="11"/>
          </p:nvPr>
        </p:nvSpPr>
        <p:spPr/>
        <p:txBody>
          <a:bodyPr/>
          <a:lstStyle/>
          <a:p>
            <a:pPr>
              <a:defRPr/>
            </a:pPr>
            <a:r>
              <a:rPr lang="en-US"/>
              <a:t>Lin Yang (Qualcomm)</a:t>
            </a:r>
            <a:endParaRPr lang="en-US" dirty="0"/>
          </a:p>
        </p:txBody>
      </p:sp>
      <p:sp>
        <p:nvSpPr>
          <p:cNvPr id="6" name="Slide Number Placeholder 5"/>
          <p:cNvSpPr>
            <a:spLocks noGrp="1"/>
          </p:cNvSpPr>
          <p:nvPr>
            <p:ph type="sldNum" sz="quarter" idx="12"/>
          </p:nvPr>
        </p:nvSpPr>
        <p:spPr/>
        <p:txBody>
          <a:bodyPr/>
          <a:lstStyle/>
          <a:p>
            <a:pPr>
              <a:defRPr/>
            </a:pPr>
            <a:r>
              <a:rPr lang="en-US"/>
              <a:t>Slide </a:t>
            </a:r>
            <a:fld id="{7614916F-BBEF-4684-B6F5-1E636F42BA02}" type="slidenum">
              <a:rPr lang="en-US" smtClean="0"/>
              <a:pPr>
                <a:defRPr/>
              </a:pPr>
              <a:t>8</a:t>
            </a:fld>
            <a:endParaRPr lang="en-US"/>
          </a:p>
        </p:txBody>
      </p:sp>
    </p:spTree>
    <p:extLst>
      <p:ext uri="{BB962C8B-B14F-4D97-AF65-F5344CB8AC3E}">
        <p14:creationId xmlns:p14="http://schemas.microsoft.com/office/powerpoint/2010/main" val="2381903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C3395E-5395-402A-902A-44B03044A229}"/>
              </a:ext>
            </a:extLst>
          </p:cNvPr>
          <p:cNvSpPr>
            <a:spLocks noGrp="1"/>
          </p:cNvSpPr>
          <p:nvPr>
            <p:ph type="title"/>
          </p:nvPr>
        </p:nvSpPr>
        <p:spPr>
          <a:xfrm>
            <a:off x="0" y="692696"/>
            <a:ext cx="9144000" cy="576064"/>
          </a:xfrm>
        </p:spPr>
        <p:txBody>
          <a:bodyPr/>
          <a:lstStyle/>
          <a:p>
            <a:r>
              <a:rPr lang="en-US" dirty="0"/>
              <a:t>SP #2</a:t>
            </a:r>
          </a:p>
        </p:txBody>
      </p:sp>
      <p:sp>
        <p:nvSpPr>
          <p:cNvPr id="4" name="Date Placeholder 3">
            <a:extLst>
              <a:ext uri="{FF2B5EF4-FFF2-40B4-BE49-F238E27FC236}">
                <a16:creationId xmlns:a16="http://schemas.microsoft.com/office/drawing/2014/main" id="{7169FB57-6BC2-4BC2-B46D-358318802370}"/>
              </a:ext>
            </a:extLst>
          </p:cNvPr>
          <p:cNvSpPr>
            <a:spLocks noGrp="1"/>
          </p:cNvSpPr>
          <p:nvPr>
            <p:ph type="dt" sz="half" idx="10"/>
          </p:nvPr>
        </p:nvSpPr>
        <p:spPr/>
        <p:txBody>
          <a:bodyPr/>
          <a:lstStyle/>
          <a:p>
            <a:pPr>
              <a:defRPr/>
            </a:pPr>
            <a:r>
              <a:rPr lang="en-US" altLang="en-US"/>
              <a:t>December 2020</a:t>
            </a:r>
            <a:endParaRPr lang="en-GB" altLang="en-US" dirty="0"/>
          </a:p>
        </p:txBody>
      </p:sp>
      <p:sp>
        <p:nvSpPr>
          <p:cNvPr id="5" name="Footer Placeholder 4">
            <a:extLst>
              <a:ext uri="{FF2B5EF4-FFF2-40B4-BE49-F238E27FC236}">
                <a16:creationId xmlns:a16="http://schemas.microsoft.com/office/drawing/2014/main" id="{07FCD527-A577-4307-ACD0-05D1806B2E10}"/>
              </a:ext>
            </a:extLst>
          </p:cNvPr>
          <p:cNvSpPr>
            <a:spLocks noGrp="1"/>
          </p:cNvSpPr>
          <p:nvPr>
            <p:ph type="ftr" sz="quarter" idx="11"/>
          </p:nvPr>
        </p:nvSpPr>
        <p:spPr/>
        <p:txBody>
          <a:bodyPr/>
          <a:lstStyle/>
          <a:p>
            <a:pPr>
              <a:defRPr/>
            </a:pPr>
            <a:r>
              <a:rPr lang="en-GB"/>
              <a:t>Lin Yang (Qualcomm)</a:t>
            </a:r>
          </a:p>
        </p:txBody>
      </p:sp>
      <p:sp>
        <p:nvSpPr>
          <p:cNvPr id="6" name="Slide Number Placeholder 5">
            <a:extLst>
              <a:ext uri="{FF2B5EF4-FFF2-40B4-BE49-F238E27FC236}">
                <a16:creationId xmlns:a16="http://schemas.microsoft.com/office/drawing/2014/main" id="{DDB7F7AB-E407-4A5A-8762-482BEA540416}"/>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9</a:t>
            </a:fld>
            <a:endParaRPr lang="en-GB" altLang="en-US"/>
          </a:p>
        </p:txBody>
      </p:sp>
      <p:graphicFrame>
        <p:nvGraphicFramePr>
          <p:cNvPr id="7" name="Table 6">
            <a:extLst>
              <a:ext uri="{FF2B5EF4-FFF2-40B4-BE49-F238E27FC236}">
                <a16:creationId xmlns:a16="http://schemas.microsoft.com/office/drawing/2014/main" id="{65E55F54-8053-462B-8EF3-804A169BC34D}"/>
              </a:ext>
            </a:extLst>
          </p:cNvPr>
          <p:cNvGraphicFramePr>
            <a:graphicFrameLocks noGrp="1"/>
          </p:cNvGraphicFramePr>
          <p:nvPr>
            <p:extLst>
              <p:ext uri="{D42A27DB-BD31-4B8C-83A1-F6EECF244321}">
                <p14:modId xmlns:p14="http://schemas.microsoft.com/office/powerpoint/2010/main" val="3898972663"/>
              </p:ext>
            </p:extLst>
          </p:nvPr>
        </p:nvGraphicFramePr>
        <p:xfrm>
          <a:off x="107504" y="1900390"/>
          <a:ext cx="8928992" cy="3221346"/>
        </p:xfrm>
        <a:graphic>
          <a:graphicData uri="http://schemas.openxmlformats.org/drawingml/2006/table">
            <a:tbl>
              <a:tblPr/>
              <a:tblGrid>
                <a:gridCol w="1426158">
                  <a:extLst>
                    <a:ext uri="{9D8B030D-6E8A-4147-A177-3AD203B41FA5}">
                      <a16:colId xmlns:a16="http://schemas.microsoft.com/office/drawing/2014/main" val="1796788563"/>
                    </a:ext>
                  </a:extLst>
                </a:gridCol>
                <a:gridCol w="1674186">
                  <a:extLst>
                    <a:ext uri="{9D8B030D-6E8A-4147-A177-3AD203B41FA5}">
                      <a16:colId xmlns:a16="http://schemas.microsoft.com/office/drawing/2014/main" val="3108512830"/>
                    </a:ext>
                  </a:extLst>
                </a:gridCol>
                <a:gridCol w="3020336">
                  <a:extLst>
                    <a:ext uri="{9D8B030D-6E8A-4147-A177-3AD203B41FA5}">
                      <a16:colId xmlns:a16="http://schemas.microsoft.com/office/drawing/2014/main" val="4011743179"/>
                    </a:ext>
                  </a:extLst>
                </a:gridCol>
                <a:gridCol w="1368152">
                  <a:extLst>
                    <a:ext uri="{9D8B030D-6E8A-4147-A177-3AD203B41FA5}">
                      <a16:colId xmlns:a16="http://schemas.microsoft.com/office/drawing/2014/main" val="324037020"/>
                    </a:ext>
                  </a:extLst>
                </a:gridCol>
                <a:gridCol w="1440160">
                  <a:extLst>
                    <a:ext uri="{9D8B030D-6E8A-4147-A177-3AD203B41FA5}">
                      <a16:colId xmlns:a16="http://schemas.microsoft.com/office/drawing/2014/main" val="816735804"/>
                    </a:ext>
                  </a:extLst>
                </a:gridCol>
              </a:tblGrid>
              <a:tr h="0">
                <a:tc gridSpan="4">
                  <a:txBody>
                    <a:bodyPr/>
                    <a:lstStyle/>
                    <a:p>
                      <a:pPr marL="0" marR="0" lvl="0" indent="0" algn="ctr">
                        <a:lnSpc>
                          <a:spcPts val="1200"/>
                        </a:lnSpc>
                        <a:spcBef>
                          <a:spcPts val="0"/>
                        </a:spcBef>
                        <a:spcAft>
                          <a:spcPts val="0"/>
                        </a:spcAft>
                        <a:buFont typeface="Arial" panose="020B0604020202020204" pitchFamily="34" charset="0"/>
                        <a:buNone/>
                      </a:pPr>
                      <a:r>
                        <a:rPr lang="en-US" sz="1200" b="1" dirty="0">
                          <a:solidFill>
                            <a:srgbClr val="000000"/>
                          </a:solidFill>
                          <a:effectLst/>
                          <a:latin typeface="Arial" panose="020B0604020202020204" pitchFamily="34" charset="0"/>
                          <a:ea typeface="DengXian"/>
                          <a:cs typeface="Times New Roman" panose="02020603050405020304" pitchFamily="18" charset="0"/>
                        </a:rPr>
                        <a:t>Maximum transmit spectral flatness deviations</a:t>
                      </a:r>
                    </a:p>
                  </a:txBody>
                  <a:tcPr marL="45768" marR="45768" marT="45768" marB="22884" anchor="ctr">
                    <a:lnL>
                      <a:noFill/>
                    </a:lnL>
                    <a:lnR>
                      <a:noFill/>
                    </a:lnR>
                    <a:lnT>
                      <a:noFill/>
                    </a:lnT>
                    <a:lnB w="190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lvl="0" indent="0" algn="ctr">
                        <a:lnSpc>
                          <a:spcPts val="1200"/>
                        </a:lnSpc>
                        <a:spcBef>
                          <a:spcPts val="0"/>
                        </a:spcBef>
                        <a:spcAft>
                          <a:spcPts val="0"/>
                        </a:spcAft>
                        <a:buFont typeface="Arial" panose="020B0604020202020204" pitchFamily="34" charset="0"/>
                        <a:buNone/>
                      </a:pPr>
                      <a:endParaRPr lang="en-US" sz="1200" b="1" dirty="0">
                        <a:solidFill>
                          <a:srgbClr val="000000"/>
                        </a:solidFill>
                        <a:effectLst/>
                        <a:latin typeface="Arial" panose="020B0604020202020204" pitchFamily="34" charset="0"/>
                        <a:ea typeface="DengXian"/>
                        <a:cs typeface="Times New Roman" panose="02020603050405020304" pitchFamily="18" charset="0"/>
                      </a:endParaRPr>
                    </a:p>
                  </a:txBody>
                  <a:tcPr marL="45768" marR="45768" marT="45768" marB="22884" anchor="ctr">
                    <a:lnL>
                      <a:noFill/>
                    </a:lnL>
                    <a:lnR>
                      <a:noFill/>
                    </a:lnR>
                    <a:lnT>
                      <a:noFill/>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95809298"/>
                  </a:ext>
                </a:extLst>
              </a:tr>
              <a:tr h="239923">
                <a:tc>
                  <a:txBody>
                    <a:bodyPr/>
                    <a:lstStyle/>
                    <a:p>
                      <a:pPr marL="0" marR="0" algn="ctr">
                        <a:lnSpc>
                          <a:spcPts val="1000"/>
                        </a:lnSpc>
                        <a:spcBef>
                          <a:spcPts val="0"/>
                        </a:spcBef>
                        <a:spcAft>
                          <a:spcPts val="0"/>
                        </a:spcAft>
                      </a:pPr>
                      <a:r>
                        <a:rPr lang="en-US" sz="800" b="1"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Bandwidth of EHT transmission (MHz)</a:t>
                      </a:r>
                    </a:p>
                  </a:txBody>
                  <a:tcPr marL="76200" marR="76200" marT="101600" marB="635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1000"/>
                        </a:lnSpc>
                        <a:spcBef>
                          <a:spcPts val="0"/>
                        </a:spcBef>
                        <a:spcAft>
                          <a:spcPts val="0"/>
                        </a:spcAft>
                      </a:pPr>
                      <a:r>
                        <a:rPr lang="en-US" sz="800" b="1"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Averaging subcarrier indices (inclusive)</a:t>
                      </a:r>
                    </a:p>
                  </a:txBody>
                  <a:tcPr marL="76200" marR="76200" marT="101600" marB="635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1000"/>
                        </a:lnSpc>
                        <a:spcBef>
                          <a:spcPts val="0"/>
                        </a:spcBef>
                        <a:spcAft>
                          <a:spcPts val="0"/>
                        </a:spcAft>
                      </a:pPr>
                      <a:r>
                        <a:rPr lang="en-US" sz="800" b="1"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Tested subcarrier indices (inclusive)</a:t>
                      </a:r>
                    </a:p>
                  </a:txBody>
                  <a:tcPr marL="76200" marR="76200" marT="101600" marB="635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1000"/>
                        </a:lnSpc>
                        <a:spcBef>
                          <a:spcPts val="0"/>
                        </a:spcBef>
                        <a:spcAft>
                          <a:spcPts val="0"/>
                        </a:spcAft>
                      </a:pPr>
                      <a:r>
                        <a:rPr lang="en-US" sz="800" b="1"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Maximum deviation (dB)</a:t>
                      </a:r>
                    </a:p>
                    <a:p>
                      <a:pPr marL="0" marR="0" algn="ctr">
                        <a:lnSpc>
                          <a:spcPts val="1000"/>
                        </a:lnSpc>
                        <a:spcBef>
                          <a:spcPts val="0"/>
                        </a:spcBef>
                        <a:spcAft>
                          <a:spcPts val="0"/>
                        </a:spcAft>
                      </a:pPr>
                      <a:r>
                        <a:rPr lang="en-US" sz="800" b="1"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(Full BW Non-OFDMA)</a:t>
                      </a:r>
                    </a:p>
                  </a:txBody>
                  <a:tcPr marL="76200" marR="76200" marT="101600" marB="635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1000"/>
                        </a:lnSpc>
                        <a:spcBef>
                          <a:spcPts val="0"/>
                        </a:spcBef>
                        <a:spcAft>
                          <a:spcPts val="0"/>
                        </a:spcAft>
                      </a:pPr>
                      <a:r>
                        <a:rPr lang="en-US" sz="800" b="1"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Maximum deviation (dB)</a:t>
                      </a:r>
                    </a:p>
                    <a:p>
                      <a:pPr marL="0" marR="0" algn="ctr">
                        <a:lnSpc>
                          <a:spcPts val="1000"/>
                        </a:lnSpc>
                        <a:spcBef>
                          <a:spcPts val="0"/>
                        </a:spcBef>
                        <a:spcAft>
                          <a:spcPts val="0"/>
                        </a:spcAft>
                      </a:pPr>
                      <a:r>
                        <a:rPr lang="en-US" sz="800" b="1"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(punctured cases)</a:t>
                      </a:r>
                    </a:p>
                  </a:txBody>
                  <a:tcPr marL="76200" marR="76200" marT="101600" marB="6350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94265519"/>
                  </a:ext>
                </a:extLst>
              </a:tr>
              <a:tr h="194511">
                <a:tc rowSpan="2">
                  <a:txBody>
                    <a:bodyPr/>
                    <a:lstStyle/>
                    <a:p>
                      <a:pPr marL="0" marR="0" algn="ctr">
                        <a:lnSpc>
                          <a:spcPts val="1000"/>
                        </a:lnSpc>
                        <a:spcBef>
                          <a:spcPts val="0"/>
                        </a:spcBef>
                        <a:spcAft>
                          <a:spcPts val="0"/>
                        </a:spcAft>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20</a:t>
                      </a:r>
                    </a:p>
                  </a:txBody>
                  <a:tcPr marL="76200" marR="76200" marT="76200" marB="381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2">
                  <a:txBody>
                    <a:bodyPr/>
                    <a:lstStyle/>
                    <a:p>
                      <a:pPr marL="0" marR="0">
                        <a:lnSpc>
                          <a:spcPts val="1000"/>
                        </a:lnSpc>
                        <a:spcBef>
                          <a:spcPts val="0"/>
                        </a:spcBef>
                        <a:spcAft>
                          <a:spcPts val="0"/>
                        </a:spcAft>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–84 to –2 and +2 to +84</a:t>
                      </a:r>
                    </a:p>
                  </a:txBody>
                  <a:tcPr marL="76200" marR="76200" marT="76200" marB="381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nSpc>
                          <a:spcPts val="1000"/>
                        </a:lnSpc>
                        <a:spcBef>
                          <a:spcPts val="0"/>
                        </a:spcBef>
                        <a:spcAft>
                          <a:spcPts val="0"/>
                        </a:spcAft>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–84 to –2 and +2 to +84</a:t>
                      </a:r>
                    </a:p>
                  </a:txBody>
                  <a:tcPr marL="76200" marR="76200" marT="76200" marB="381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nSpc>
                          <a:spcPts val="1000"/>
                        </a:lnSpc>
                        <a:spcBef>
                          <a:spcPts val="0"/>
                        </a:spcBef>
                        <a:spcAft>
                          <a:spcPts val="0"/>
                        </a:spcAft>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±4</a:t>
                      </a:r>
                    </a:p>
                  </a:txBody>
                  <a:tcPr marL="76200" marR="76200" marT="76200" marB="381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4">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N/A</a:t>
                      </a:r>
                    </a:p>
                  </a:txBody>
                  <a:tcPr marL="76200" marR="76200" marT="76200" marB="3810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52988638"/>
                  </a:ext>
                </a:extLst>
              </a:tr>
              <a:tr h="194511">
                <a:tc vMerge="1">
                  <a:txBody>
                    <a:bodyPr/>
                    <a:lstStyle/>
                    <a:p>
                      <a:endParaRPr lang="en-US"/>
                    </a:p>
                  </a:txBody>
                  <a:tcP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vMerge="1">
                  <a:txBody>
                    <a:bodyPr/>
                    <a:lstStyle/>
                    <a:p>
                      <a:endParaRPr lang="en-US"/>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nSpc>
                          <a:spcPts val="1000"/>
                        </a:lnSpc>
                        <a:spcBef>
                          <a:spcPts val="0"/>
                        </a:spcBef>
                        <a:spcAft>
                          <a:spcPts val="0"/>
                        </a:spcAft>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–122 to –85 and +85 to +122</a:t>
                      </a:r>
                    </a:p>
                  </a:txBody>
                  <a:tcPr marL="76200" marR="76200" marT="76200" marB="381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nSpc>
                          <a:spcPts val="1000"/>
                        </a:lnSpc>
                        <a:spcBef>
                          <a:spcPts val="0"/>
                        </a:spcBef>
                        <a:spcAft>
                          <a:spcPts val="0"/>
                        </a:spcAft>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+4/–6</a:t>
                      </a:r>
                    </a:p>
                  </a:txBody>
                  <a:tcPr marL="76200" marR="76200" marT="76200" marB="381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vMerge="1">
                  <a:txBody>
                    <a:bodyPr/>
                    <a:lstStyle/>
                    <a:p>
                      <a:pPr marL="0" marR="0" lvl="0" indent="0" algn="l" defTabSz="914400" rtl="0" eaLnBrk="1" fontAlgn="auto" latinLnBrk="0" hangingPunct="1">
                        <a:lnSpc>
                          <a:spcPts val="1000"/>
                        </a:lnSpc>
                        <a:spcBef>
                          <a:spcPts val="0"/>
                        </a:spcBef>
                        <a:spcAft>
                          <a:spcPts val="0"/>
                        </a:spcAft>
                        <a:buClrTx/>
                        <a:buSzTx/>
                        <a:buFontTx/>
                        <a:buNone/>
                        <a:tabLst/>
                        <a:defRPr/>
                      </a:pPr>
                      <a:endPar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80658999"/>
                  </a:ext>
                </a:extLst>
              </a:tr>
              <a:tr h="194511">
                <a:tc rowSpan="2">
                  <a:txBody>
                    <a:bodyPr/>
                    <a:lstStyle/>
                    <a:p>
                      <a:pPr marL="0" marR="0" algn="ctr">
                        <a:lnSpc>
                          <a:spcPts val="1000"/>
                        </a:lnSpc>
                        <a:spcBef>
                          <a:spcPts val="0"/>
                        </a:spcBef>
                        <a:spcAft>
                          <a:spcPts val="0"/>
                        </a:spcAft>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40</a:t>
                      </a:r>
                    </a:p>
                  </a:txBody>
                  <a:tcPr marL="76200" marR="76200" marT="76200" marB="381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2">
                  <a:txBody>
                    <a:bodyPr/>
                    <a:lstStyle/>
                    <a:p>
                      <a:pPr marL="0" marR="0">
                        <a:lnSpc>
                          <a:spcPts val="1000"/>
                        </a:lnSpc>
                        <a:spcBef>
                          <a:spcPts val="0"/>
                        </a:spcBef>
                        <a:spcAft>
                          <a:spcPts val="0"/>
                        </a:spcAft>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–168 to –3 and +3 to +168</a:t>
                      </a:r>
                    </a:p>
                  </a:txBody>
                  <a:tcPr marL="76200" marR="76200" marT="76200" marB="381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nSpc>
                          <a:spcPts val="1000"/>
                        </a:lnSpc>
                        <a:spcBef>
                          <a:spcPts val="0"/>
                        </a:spcBef>
                        <a:spcAft>
                          <a:spcPts val="0"/>
                        </a:spcAft>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–168 to –3 and +3 to +168</a:t>
                      </a:r>
                    </a:p>
                  </a:txBody>
                  <a:tcPr marL="76200" marR="76200" marT="76200" marB="381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nSpc>
                          <a:spcPts val="1000"/>
                        </a:lnSpc>
                        <a:spcBef>
                          <a:spcPts val="0"/>
                        </a:spcBef>
                        <a:spcAft>
                          <a:spcPts val="0"/>
                        </a:spcAft>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±4</a:t>
                      </a:r>
                    </a:p>
                  </a:txBody>
                  <a:tcPr marL="76200" marR="76200" marT="76200" marB="381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vMerge="1">
                  <a:txBody>
                    <a:bodyPr/>
                    <a:lstStyle/>
                    <a:p>
                      <a:pPr marL="0" marR="0" lvl="0" indent="0" algn="l" defTabSz="914400" rtl="0" eaLnBrk="1" fontAlgn="auto" latinLnBrk="0" hangingPunct="1">
                        <a:lnSpc>
                          <a:spcPts val="1000"/>
                        </a:lnSpc>
                        <a:spcBef>
                          <a:spcPts val="0"/>
                        </a:spcBef>
                        <a:spcAft>
                          <a:spcPts val="0"/>
                        </a:spcAft>
                        <a:buClrTx/>
                        <a:buSzTx/>
                        <a:buFontTx/>
                        <a:buNone/>
                        <a:tabLst/>
                        <a:defRPr/>
                      </a:pPr>
                      <a:endPar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58007227"/>
                  </a:ext>
                </a:extLst>
              </a:tr>
              <a:tr h="194511">
                <a:tc vMerge="1">
                  <a:txBody>
                    <a:bodyPr/>
                    <a:lstStyle/>
                    <a:p>
                      <a:endParaRPr lang="en-US"/>
                    </a:p>
                  </a:txBody>
                  <a:tcP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vMerge="1">
                  <a:txBody>
                    <a:bodyPr/>
                    <a:lstStyle/>
                    <a:p>
                      <a:endParaRPr lang="en-US"/>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nSpc>
                          <a:spcPts val="1000"/>
                        </a:lnSpc>
                        <a:spcBef>
                          <a:spcPts val="0"/>
                        </a:spcBef>
                        <a:spcAft>
                          <a:spcPts val="0"/>
                        </a:spcAft>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–244 to –169 and +169 to +244</a:t>
                      </a:r>
                    </a:p>
                  </a:txBody>
                  <a:tcPr marL="76200" marR="76200" marT="76200" marB="381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nSpc>
                          <a:spcPts val="1000"/>
                        </a:lnSpc>
                        <a:spcBef>
                          <a:spcPts val="0"/>
                        </a:spcBef>
                        <a:spcAft>
                          <a:spcPts val="0"/>
                        </a:spcAft>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+4/–6</a:t>
                      </a:r>
                    </a:p>
                  </a:txBody>
                  <a:tcPr marL="76200" marR="76200" marT="76200" marB="381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vMerge="1">
                  <a:txBody>
                    <a:bodyPr/>
                    <a:lstStyle/>
                    <a:p>
                      <a:pPr marL="0" marR="0" lvl="0" indent="0" algn="l" defTabSz="914400" rtl="0" eaLnBrk="1" fontAlgn="auto" latinLnBrk="0" hangingPunct="1">
                        <a:lnSpc>
                          <a:spcPts val="1000"/>
                        </a:lnSpc>
                        <a:spcBef>
                          <a:spcPts val="0"/>
                        </a:spcBef>
                        <a:spcAft>
                          <a:spcPts val="0"/>
                        </a:spcAft>
                        <a:buClrTx/>
                        <a:buSzTx/>
                        <a:buFontTx/>
                        <a:buNone/>
                        <a:tabLst/>
                        <a:defRPr/>
                      </a:pPr>
                      <a:endPar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01482030"/>
                  </a:ext>
                </a:extLst>
              </a:tr>
              <a:tr h="194511">
                <a:tc rowSpan="2">
                  <a:txBody>
                    <a:bodyPr/>
                    <a:lstStyle/>
                    <a:p>
                      <a:pPr marL="0" marR="0" algn="ctr">
                        <a:lnSpc>
                          <a:spcPts val="1000"/>
                        </a:lnSpc>
                        <a:spcBef>
                          <a:spcPts val="0"/>
                        </a:spcBef>
                        <a:spcAft>
                          <a:spcPts val="0"/>
                        </a:spcAft>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80</a:t>
                      </a:r>
                    </a:p>
                  </a:txBody>
                  <a:tcPr marL="76200" marR="76200" marT="76200" marB="381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2">
                  <a:txBody>
                    <a:bodyPr/>
                    <a:lstStyle/>
                    <a:p>
                      <a:pPr marL="0" marR="0">
                        <a:lnSpc>
                          <a:spcPts val="1000"/>
                        </a:lnSpc>
                        <a:spcBef>
                          <a:spcPts val="0"/>
                        </a:spcBef>
                        <a:spcAft>
                          <a:spcPts val="0"/>
                        </a:spcAft>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–344 to –3 and +3 to +344</a:t>
                      </a:r>
                    </a:p>
                  </a:txBody>
                  <a:tcPr marL="76200" marR="76200" marT="76200" marB="381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nSpc>
                          <a:spcPts val="1000"/>
                        </a:lnSpc>
                        <a:spcBef>
                          <a:spcPts val="0"/>
                        </a:spcBef>
                        <a:spcAft>
                          <a:spcPts val="0"/>
                        </a:spcAft>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–344 to –3 and +3 to +344</a:t>
                      </a:r>
                    </a:p>
                  </a:txBody>
                  <a:tcPr marL="76200" marR="76200" marT="76200" marB="381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nSpc>
                          <a:spcPts val="1000"/>
                        </a:lnSpc>
                        <a:spcBef>
                          <a:spcPts val="0"/>
                        </a:spcBef>
                        <a:spcAft>
                          <a:spcPts val="0"/>
                        </a:spcAft>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±4</a:t>
                      </a:r>
                    </a:p>
                  </a:txBody>
                  <a:tcPr marL="76200" marR="76200" marT="76200" marB="381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+4/–6</a:t>
                      </a:r>
                    </a:p>
                  </a:txBody>
                  <a:tcPr marL="76200" marR="76200" marT="76200" marB="3810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21980994"/>
                  </a:ext>
                </a:extLst>
              </a:tr>
              <a:tr h="194511">
                <a:tc vMerge="1">
                  <a:txBody>
                    <a:bodyPr/>
                    <a:lstStyle/>
                    <a:p>
                      <a:endParaRPr lang="en-US"/>
                    </a:p>
                  </a:txBody>
                  <a:tcP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vMerge="1">
                  <a:txBody>
                    <a:bodyPr/>
                    <a:lstStyle/>
                    <a:p>
                      <a:endParaRPr lang="en-US"/>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nSpc>
                          <a:spcPts val="1000"/>
                        </a:lnSpc>
                        <a:spcBef>
                          <a:spcPts val="0"/>
                        </a:spcBef>
                        <a:spcAft>
                          <a:spcPts val="0"/>
                        </a:spcAft>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–500 to –345 and +345 to +500</a:t>
                      </a:r>
                    </a:p>
                  </a:txBody>
                  <a:tcPr marL="76200" marR="76200" marT="76200" marB="381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nSpc>
                          <a:spcPts val="1000"/>
                        </a:lnSpc>
                        <a:spcBef>
                          <a:spcPts val="0"/>
                        </a:spcBef>
                        <a:spcAft>
                          <a:spcPts val="0"/>
                        </a:spcAft>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+4/–6</a:t>
                      </a:r>
                    </a:p>
                  </a:txBody>
                  <a:tcPr marL="76200" marR="76200" marT="76200" marB="381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+4/–6</a:t>
                      </a:r>
                    </a:p>
                  </a:txBody>
                  <a:tcPr marL="76200" marR="76200" marT="76200" marB="3810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23132580"/>
                  </a:ext>
                </a:extLst>
              </a:tr>
              <a:tr h="304260">
                <a:tc rowSpan="2">
                  <a:txBody>
                    <a:bodyPr/>
                    <a:lstStyle/>
                    <a:p>
                      <a:pPr marL="0" marR="0" algn="ctr">
                        <a:lnSpc>
                          <a:spcPts val="1000"/>
                        </a:lnSpc>
                        <a:spcBef>
                          <a:spcPts val="0"/>
                        </a:spcBef>
                        <a:spcAft>
                          <a:spcPts val="0"/>
                        </a:spcAft>
                      </a:pPr>
                      <a:r>
                        <a:rPr lang="en-US" sz="800" dirty="0">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160</a:t>
                      </a:r>
                    </a:p>
                  </a:txBody>
                  <a:tcPr marL="76200" marR="76200" marT="76200" marB="381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2">
                  <a:txBody>
                    <a:bodyPr/>
                    <a:lstStyle/>
                    <a:p>
                      <a:pPr marL="0" marR="0">
                        <a:lnSpc>
                          <a:spcPts val="1000"/>
                        </a:lnSpc>
                        <a:spcBef>
                          <a:spcPts val="0"/>
                        </a:spcBef>
                        <a:spcAft>
                          <a:spcPts val="0"/>
                        </a:spcAft>
                      </a:pPr>
                      <a:r>
                        <a:rPr lang="en-US" sz="800" dirty="0">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–696 </a:t>
                      </a: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to –515, –509 to </a:t>
                      </a:r>
                      <a:r>
                        <a:rPr lang="en-US" sz="800" dirty="0">
                          <a:solidFill>
                            <a:srgbClr val="FF0000"/>
                          </a:solidFill>
                          <a:effectLst/>
                          <a:latin typeface="Times New Roman" panose="02020603050405020304" pitchFamily="18" charset="0"/>
                          <a:ea typeface="SimSun" panose="02010600030101010101" pitchFamily="2" charset="-122"/>
                          <a:cs typeface="Times New Roman" panose="02020603050405020304" pitchFamily="18" charset="0"/>
                        </a:rPr>
                        <a:t>-12, </a:t>
                      </a:r>
                      <a:r>
                        <a:rPr lang="en-US" sz="800" strike="sngStrike" dirty="0">
                          <a:solidFill>
                            <a:srgbClr val="FF0000"/>
                          </a:solidFill>
                          <a:effectLst/>
                          <a:latin typeface="Times New Roman" panose="02020603050405020304" pitchFamily="18" charset="0"/>
                          <a:ea typeface="SimSun" panose="02010600030101010101" pitchFamily="2" charset="-122"/>
                          <a:cs typeface="Times New Roman" panose="02020603050405020304" pitchFamily="18" charset="0"/>
                        </a:rPr>
                        <a:t>–166, +166 </a:t>
                      </a:r>
                      <a:r>
                        <a:rPr lang="en-US" sz="800" dirty="0">
                          <a:solidFill>
                            <a:srgbClr val="FF0000"/>
                          </a:solidFill>
                          <a:effectLst/>
                          <a:latin typeface="Times New Roman" panose="02020603050405020304" pitchFamily="18" charset="0"/>
                          <a:ea typeface="SimSun" panose="02010600030101010101" pitchFamily="2" charset="-122"/>
                          <a:cs typeface="Times New Roman" panose="02020603050405020304" pitchFamily="18" charset="0"/>
                        </a:rPr>
                        <a:t>+12</a:t>
                      </a:r>
                      <a:r>
                        <a:rPr lang="en-US" sz="800" dirty="0">
                          <a:solidFill>
                            <a:srgbClr val="00B0F0"/>
                          </a:solidFill>
                          <a:effectLst/>
                          <a:latin typeface="Times New Roman" panose="02020603050405020304" pitchFamily="18" charset="0"/>
                          <a:ea typeface="SimSun" panose="02010600030101010101" pitchFamily="2" charset="-122"/>
                          <a:cs typeface="Times New Roman" panose="02020603050405020304" pitchFamily="18" charset="0"/>
                        </a:rPr>
                        <a:t> </a:t>
                      </a: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to +509, and +515 to </a:t>
                      </a:r>
                      <a:r>
                        <a:rPr lang="en-US" sz="800" dirty="0">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+696</a:t>
                      </a:r>
                    </a:p>
                  </a:txBody>
                  <a:tcPr marL="76200" marR="76200" marT="76200" marB="381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nSpc>
                          <a:spcPts val="1000"/>
                        </a:lnSpc>
                        <a:spcBef>
                          <a:spcPts val="0"/>
                        </a:spcBef>
                        <a:spcAft>
                          <a:spcPts val="0"/>
                        </a:spcAft>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–696 to –515, –509 </a:t>
                      </a:r>
                      <a:r>
                        <a:rPr lang="en-US" sz="800" dirty="0">
                          <a:solidFill>
                            <a:srgbClr val="FF0000"/>
                          </a:solidFill>
                          <a:effectLst/>
                          <a:latin typeface="Times New Roman" panose="02020603050405020304" pitchFamily="18" charset="0"/>
                          <a:ea typeface="SimSun" panose="02010600030101010101" pitchFamily="2" charset="-122"/>
                          <a:cs typeface="Times New Roman" panose="02020603050405020304" pitchFamily="18" charset="0"/>
                        </a:rPr>
                        <a:t>-12, </a:t>
                      </a:r>
                      <a:r>
                        <a:rPr lang="en-US" sz="800" strike="sngStrike" dirty="0">
                          <a:solidFill>
                            <a:srgbClr val="FF0000"/>
                          </a:solidFill>
                          <a:effectLst/>
                          <a:latin typeface="Times New Roman" panose="02020603050405020304" pitchFamily="18" charset="0"/>
                          <a:ea typeface="SimSun" panose="02010600030101010101" pitchFamily="2" charset="-122"/>
                          <a:cs typeface="Times New Roman" panose="02020603050405020304" pitchFamily="18" charset="0"/>
                        </a:rPr>
                        <a:t>–166, +166 </a:t>
                      </a:r>
                      <a:r>
                        <a:rPr lang="en-US" sz="800" dirty="0">
                          <a:solidFill>
                            <a:srgbClr val="FF0000"/>
                          </a:solidFill>
                          <a:effectLst/>
                          <a:latin typeface="Times New Roman" panose="02020603050405020304" pitchFamily="18" charset="0"/>
                          <a:ea typeface="SimSun" panose="02010600030101010101" pitchFamily="2" charset="-122"/>
                          <a:cs typeface="Times New Roman" panose="02020603050405020304" pitchFamily="18" charset="0"/>
                        </a:rPr>
                        <a:t>+12 </a:t>
                      </a: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to +509, and +515 to +696</a:t>
                      </a:r>
                    </a:p>
                  </a:txBody>
                  <a:tcPr marL="76200" marR="76200" marT="76200" marB="381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nSpc>
                          <a:spcPts val="1000"/>
                        </a:lnSpc>
                        <a:spcBef>
                          <a:spcPts val="0"/>
                        </a:spcBef>
                        <a:spcAft>
                          <a:spcPts val="0"/>
                        </a:spcAft>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±4</a:t>
                      </a:r>
                    </a:p>
                  </a:txBody>
                  <a:tcPr marL="76200" marR="76200" marT="76200" marB="381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+4/–6</a:t>
                      </a:r>
                    </a:p>
                  </a:txBody>
                  <a:tcPr marL="76200" marR="76200" marT="76200" marB="3810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61045741"/>
                  </a:ext>
                </a:extLst>
              </a:tr>
              <a:tr h="304260">
                <a:tc vMerge="1">
                  <a:txBody>
                    <a:bodyPr/>
                    <a:lstStyle/>
                    <a:p>
                      <a:endParaRPr lang="en-US"/>
                    </a:p>
                  </a:txBody>
                  <a:tcP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vMerge="1">
                  <a:txBody>
                    <a:bodyPr/>
                    <a:lstStyle/>
                    <a:p>
                      <a:endParaRPr lang="en-US"/>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nSpc>
                          <a:spcPts val="1000"/>
                        </a:lnSpc>
                        <a:spcBef>
                          <a:spcPts val="0"/>
                        </a:spcBef>
                        <a:spcAft>
                          <a:spcPts val="0"/>
                        </a:spcAft>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–1012 to –697 </a:t>
                      </a:r>
                      <a:r>
                        <a:rPr lang="en-US" sz="800" strike="sngStrike" dirty="0">
                          <a:solidFill>
                            <a:srgbClr val="FF0000"/>
                          </a:solidFill>
                          <a:effectLst/>
                          <a:latin typeface="Times New Roman" panose="02020603050405020304" pitchFamily="18" charset="0"/>
                          <a:ea typeface="SimSun" panose="02010600030101010101" pitchFamily="2" charset="-122"/>
                          <a:cs typeface="Times New Roman" panose="02020603050405020304" pitchFamily="18" charset="0"/>
                        </a:rPr>
                        <a:t>, –165 to –12, +12 to +165, </a:t>
                      </a: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and +697 to +1012</a:t>
                      </a:r>
                    </a:p>
                  </a:txBody>
                  <a:tcPr marL="76200" marR="76200" marT="76200" marB="381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nSpc>
                          <a:spcPts val="1000"/>
                        </a:lnSpc>
                        <a:spcBef>
                          <a:spcPts val="0"/>
                        </a:spcBef>
                        <a:spcAft>
                          <a:spcPts val="0"/>
                        </a:spcAft>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+4/–6</a:t>
                      </a:r>
                    </a:p>
                  </a:txBody>
                  <a:tcPr marL="76200" marR="76200" marT="76200" marB="381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+4/–6</a:t>
                      </a:r>
                    </a:p>
                  </a:txBody>
                  <a:tcPr marL="76200" marR="76200" marT="76200" marB="3810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72424544"/>
                  </a:ext>
                </a:extLst>
              </a:tr>
              <a:tr h="265718">
                <a:tc rowSpan="2">
                  <a:txBody>
                    <a:bodyPr/>
                    <a:lstStyle/>
                    <a:p>
                      <a:pPr marL="0" marR="0" algn="ctr">
                        <a:lnSpc>
                          <a:spcPts val="1000"/>
                        </a:lnSpc>
                        <a:spcBef>
                          <a:spcPts val="0"/>
                        </a:spcBef>
                        <a:spcAft>
                          <a:spcPts val="0"/>
                        </a:spcAft>
                      </a:pPr>
                      <a:r>
                        <a:rPr lang="en-US" sz="800" dirty="0">
                          <a:solidFill>
                            <a:srgbClr val="FF0000"/>
                          </a:solidFill>
                          <a:effectLst/>
                          <a:latin typeface="Times New Roman" panose="02020603050405020304" pitchFamily="18" charset="0"/>
                          <a:ea typeface="DengXian"/>
                          <a:cs typeface="Times New Roman" panose="02020603050405020304" pitchFamily="18" charset="0"/>
                        </a:rPr>
                        <a:t>320</a:t>
                      </a:r>
                    </a:p>
                  </a:txBody>
                  <a:tcPr marL="45768" marR="45768" marT="45768" marB="2288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2">
                  <a:txBody>
                    <a:bodyPr/>
                    <a:lstStyle/>
                    <a:p>
                      <a:pPr marL="0" marR="0">
                        <a:lnSpc>
                          <a:spcPts val="1000"/>
                        </a:lnSpc>
                        <a:spcBef>
                          <a:spcPts val="0"/>
                        </a:spcBef>
                        <a:spcAft>
                          <a:spcPts val="0"/>
                        </a:spcAft>
                      </a:pPr>
                      <a:r>
                        <a:rPr lang="en-US" sz="800" dirty="0">
                          <a:solidFill>
                            <a:srgbClr val="FF0000"/>
                          </a:solidFill>
                          <a:effectLst/>
                          <a:latin typeface="Times New Roman" panose="02020603050405020304" pitchFamily="18" charset="0"/>
                          <a:ea typeface="DengXian"/>
                          <a:cs typeface="Times New Roman" panose="02020603050405020304" pitchFamily="18" charset="0"/>
                        </a:rPr>
                        <a:t>-1400 </a:t>
                      </a:r>
                      <a:r>
                        <a:rPr lang="en-US" sz="800" dirty="0">
                          <a:solidFill>
                            <a:srgbClr val="000000"/>
                          </a:solidFill>
                          <a:effectLst/>
                          <a:latin typeface="Times New Roman" panose="02020603050405020304" pitchFamily="18" charset="0"/>
                          <a:ea typeface="DengXian"/>
                          <a:cs typeface="Times New Roman" panose="02020603050405020304" pitchFamily="18" charset="0"/>
                        </a:rPr>
                        <a:t>to -1036, -1012 to -515, -509 to </a:t>
                      </a:r>
                      <a:r>
                        <a:rPr lang="en-US" sz="800" dirty="0">
                          <a:solidFill>
                            <a:srgbClr val="FF0000"/>
                          </a:solidFill>
                          <a:effectLst/>
                          <a:latin typeface="Times New Roman" panose="02020603050405020304" pitchFamily="18" charset="0"/>
                          <a:ea typeface="DengXian"/>
                          <a:cs typeface="Times New Roman" panose="02020603050405020304" pitchFamily="18" charset="0"/>
                        </a:rPr>
                        <a:t>-12</a:t>
                      </a:r>
                      <a:r>
                        <a:rPr lang="en-US" sz="800" dirty="0">
                          <a:solidFill>
                            <a:srgbClr val="000000"/>
                          </a:solidFill>
                          <a:effectLst/>
                          <a:latin typeface="Times New Roman" panose="02020603050405020304" pitchFamily="18" charset="0"/>
                          <a:ea typeface="DengXian"/>
                          <a:cs typeface="Times New Roman" panose="02020603050405020304" pitchFamily="18" charset="0"/>
                        </a:rPr>
                        <a:t>, </a:t>
                      </a:r>
                      <a:r>
                        <a:rPr lang="en-US" sz="800" dirty="0">
                          <a:solidFill>
                            <a:srgbClr val="FF0000"/>
                          </a:solidFill>
                          <a:effectLst/>
                          <a:latin typeface="Times New Roman" panose="02020603050405020304" pitchFamily="18" charset="0"/>
                          <a:ea typeface="DengXian"/>
                          <a:cs typeface="Times New Roman" panose="02020603050405020304" pitchFamily="18" charset="0"/>
                        </a:rPr>
                        <a:t>+12 </a:t>
                      </a:r>
                      <a:r>
                        <a:rPr lang="en-US" sz="800" dirty="0">
                          <a:solidFill>
                            <a:srgbClr val="000000"/>
                          </a:solidFill>
                          <a:effectLst/>
                          <a:latin typeface="Times New Roman" panose="02020603050405020304" pitchFamily="18" charset="0"/>
                          <a:ea typeface="DengXian"/>
                          <a:cs typeface="Times New Roman" panose="02020603050405020304" pitchFamily="18" charset="0"/>
                        </a:rPr>
                        <a:t>to +509, +515 to +1012, and +1036 to </a:t>
                      </a:r>
                      <a:r>
                        <a:rPr lang="en-US" sz="800" dirty="0">
                          <a:solidFill>
                            <a:srgbClr val="FF0000"/>
                          </a:solidFill>
                          <a:effectLst/>
                          <a:latin typeface="Times New Roman" panose="02020603050405020304" pitchFamily="18" charset="0"/>
                          <a:ea typeface="DengXian"/>
                          <a:cs typeface="Times New Roman" panose="02020603050405020304" pitchFamily="18" charset="0"/>
                        </a:rPr>
                        <a:t>+1400</a:t>
                      </a:r>
                    </a:p>
                  </a:txBody>
                  <a:tcPr marL="45768" marR="45768" marT="45768" marB="2288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nSpc>
                          <a:spcPts val="1000"/>
                        </a:lnSpc>
                        <a:spcBef>
                          <a:spcPts val="0"/>
                        </a:spcBef>
                        <a:spcAft>
                          <a:spcPts val="0"/>
                        </a:spcAft>
                      </a:pPr>
                      <a:r>
                        <a:rPr lang="en-US" sz="800" dirty="0">
                          <a:solidFill>
                            <a:srgbClr val="000000"/>
                          </a:solidFill>
                          <a:effectLst/>
                          <a:latin typeface="Times New Roman" panose="02020603050405020304" pitchFamily="18" charset="0"/>
                          <a:ea typeface="DengXian"/>
                          <a:cs typeface="Times New Roman" panose="02020603050405020304" pitchFamily="18" charset="0"/>
                        </a:rPr>
                        <a:t>-1400 to -1036, -1012 to -515, -509 to -12, +12 to +509, +515 to +1012, and +1036 to +1400</a:t>
                      </a:r>
                    </a:p>
                  </a:txBody>
                  <a:tcPr marL="45768" marR="45768" marT="45768" marB="2288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000"/>
                        </a:lnSpc>
                        <a:spcBef>
                          <a:spcPts val="0"/>
                        </a:spcBef>
                        <a:spcAft>
                          <a:spcPts val="0"/>
                        </a:spcAft>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±4</a:t>
                      </a:r>
                    </a:p>
                  </a:txBody>
                  <a:tcPr marL="45768" marR="45768" marT="45768" marB="2288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+4/–6</a:t>
                      </a:r>
                    </a:p>
                  </a:txBody>
                  <a:tcPr marL="76200" marR="76200" marT="76200" marB="3810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91116187"/>
                  </a:ext>
                </a:extLst>
              </a:tr>
              <a:tr h="265718">
                <a:tc vMerge="1">
                  <a:txBody>
                    <a:bodyPr/>
                    <a:lstStyle/>
                    <a:p>
                      <a:endParaRPr lang="en-US"/>
                    </a:p>
                  </a:txBody>
                  <a:tcPr/>
                </a:tc>
                <a:tc vMerge="1">
                  <a:txBody>
                    <a:bodyPr/>
                    <a:lstStyle/>
                    <a:p>
                      <a:endParaRPr lang="en-US"/>
                    </a:p>
                  </a:txBody>
                  <a:tcPr/>
                </a:tc>
                <a:tc>
                  <a:txBody>
                    <a:bodyPr/>
                    <a:lstStyle/>
                    <a:p>
                      <a:pPr marL="0" marR="0">
                        <a:lnSpc>
                          <a:spcPts val="1000"/>
                        </a:lnSpc>
                        <a:spcBef>
                          <a:spcPts val="0"/>
                        </a:spcBef>
                        <a:spcAft>
                          <a:spcPts val="0"/>
                        </a:spcAft>
                      </a:pPr>
                      <a:r>
                        <a:rPr lang="en-US" sz="800" dirty="0">
                          <a:solidFill>
                            <a:srgbClr val="000000"/>
                          </a:solidFill>
                          <a:effectLst/>
                          <a:latin typeface="Times New Roman" panose="02020603050405020304" pitchFamily="18" charset="0"/>
                          <a:ea typeface="DengXian"/>
                          <a:cs typeface="Times New Roman" panose="02020603050405020304" pitchFamily="18" charset="0"/>
                        </a:rPr>
                        <a:t>-2036 to -1539, -1533 to -1401, +1401 to +1533, and +1539 to +2036</a:t>
                      </a:r>
                    </a:p>
                  </a:txBody>
                  <a:tcPr marL="45768" marR="45768" marT="45768" marB="2288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000"/>
                        </a:lnSpc>
                        <a:spcBef>
                          <a:spcPts val="0"/>
                        </a:spcBef>
                        <a:spcAft>
                          <a:spcPts val="0"/>
                        </a:spcAft>
                      </a:pPr>
                      <a:r>
                        <a:rPr lang="en-US" sz="800" dirty="0">
                          <a:solidFill>
                            <a:srgbClr val="000000"/>
                          </a:solidFill>
                          <a:effectLst/>
                          <a:latin typeface="Times New Roman" panose="02020603050405020304" pitchFamily="18" charset="0"/>
                          <a:ea typeface="DengXian"/>
                          <a:cs typeface="Times New Roman" panose="02020603050405020304" pitchFamily="18" charset="0"/>
                        </a:rPr>
                        <a:t>+4/–6</a:t>
                      </a:r>
                    </a:p>
                  </a:txBody>
                  <a:tcPr marL="45768" marR="45768" marT="45768" marB="2288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+4/–6</a:t>
                      </a:r>
                    </a:p>
                  </a:txBody>
                  <a:tcPr marL="76200" marR="76200" marT="76200" marB="3810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34280719"/>
                  </a:ext>
                </a:extLst>
              </a:tr>
            </a:tbl>
          </a:graphicData>
        </a:graphic>
      </p:graphicFrame>
      <p:sp>
        <p:nvSpPr>
          <p:cNvPr id="3" name="Rectangle 2">
            <a:extLst>
              <a:ext uri="{FF2B5EF4-FFF2-40B4-BE49-F238E27FC236}">
                <a16:creationId xmlns:a16="http://schemas.microsoft.com/office/drawing/2014/main" id="{3EF351D6-EE79-4C3C-91AE-B2F50DBD7EE5}"/>
              </a:ext>
            </a:extLst>
          </p:cNvPr>
          <p:cNvSpPr/>
          <p:nvPr/>
        </p:nvSpPr>
        <p:spPr>
          <a:xfrm>
            <a:off x="179513" y="1434262"/>
            <a:ext cx="8856984" cy="338554"/>
          </a:xfrm>
          <a:prstGeom prst="rect">
            <a:avLst/>
          </a:prstGeom>
        </p:spPr>
        <p:txBody>
          <a:bodyPr wrap="square">
            <a:spAutoFit/>
          </a:bodyPr>
          <a:lstStyle/>
          <a:p>
            <a:r>
              <a:rPr lang="en-US" sz="1600" dirty="0"/>
              <a:t>Do you support the 11be spectral flatness requirements for EHT modes as defined in the following table? </a:t>
            </a:r>
          </a:p>
        </p:txBody>
      </p:sp>
      <p:sp>
        <p:nvSpPr>
          <p:cNvPr id="8" name="TextBox 7">
            <a:extLst>
              <a:ext uri="{FF2B5EF4-FFF2-40B4-BE49-F238E27FC236}">
                <a16:creationId xmlns:a16="http://schemas.microsoft.com/office/drawing/2014/main" id="{D5F69299-4BE7-42E8-84A7-1E9A0054E59C}"/>
              </a:ext>
            </a:extLst>
          </p:cNvPr>
          <p:cNvSpPr txBox="1"/>
          <p:nvPr/>
        </p:nvSpPr>
        <p:spPr>
          <a:xfrm>
            <a:off x="899592" y="5590981"/>
            <a:ext cx="4896544" cy="646331"/>
          </a:xfrm>
          <a:prstGeom prst="rect">
            <a:avLst/>
          </a:prstGeom>
          <a:noFill/>
        </p:spPr>
        <p:txBody>
          <a:bodyPr wrap="square" rtlCol="0">
            <a:spAutoFit/>
          </a:bodyPr>
          <a:lstStyle/>
          <a:p>
            <a:r>
              <a:rPr lang="en-US" dirty="0"/>
              <a:t>Y</a:t>
            </a:r>
          </a:p>
          <a:p>
            <a:r>
              <a:rPr lang="en-US" dirty="0"/>
              <a:t>N</a:t>
            </a:r>
          </a:p>
          <a:p>
            <a:r>
              <a:rPr lang="en-US" dirty="0"/>
              <a:t>A</a:t>
            </a:r>
          </a:p>
        </p:txBody>
      </p:sp>
    </p:spTree>
    <p:extLst>
      <p:ext uri="{BB962C8B-B14F-4D97-AF65-F5344CB8AC3E}">
        <p14:creationId xmlns:p14="http://schemas.microsoft.com/office/powerpoint/2010/main" val="387742008"/>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a0c825768df6a16c257cf743090cbb6f">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3072cd6365a4d7f84e785544b698ff23"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AutoKeyPoints" minOccurs="0"/>
                <xsd:element ref="ns3:MediaServiceKeyPoints" minOccurs="0"/>
                <xsd:element ref="ns3:MediaServiceGenerationTime" minOccurs="0"/>
                <xsd:element ref="ns3:MediaServiceEventHashCode"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Location" ma:index="12" nillable="true" ma:displayName="Location" ma:internalName="MediaServiceLocation"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AC36386-1BF7-4D0B-99E0-69CF1448076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8C3D0F6-227E-4886-83EA-263E2CFB811B}">
  <ds:schemaRefs>
    <ds:schemaRef ds:uri="http://schemas.microsoft.com/sharepoint/v3/contenttype/forms"/>
  </ds:schemaRefs>
</ds:datastoreItem>
</file>

<file path=customXml/itemProps3.xml><?xml version="1.0" encoding="utf-8"?>
<ds:datastoreItem xmlns:ds="http://schemas.openxmlformats.org/officeDocument/2006/customXml" ds:itemID="{169931ED-F01D-4178-8068-7A73BD8BB3F4}">
  <ds:schemaRefs>
    <ds:schemaRef ds:uri="http://schemas.microsoft.com/office/infopath/2007/PartnerControls"/>
    <ds:schemaRef ds:uri="http://purl.org/dc/elements/1.1/"/>
    <ds:schemaRef ds:uri="http://schemas.microsoft.com/office/2006/metadata/properties"/>
    <ds:schemaRef ds:uri="cc9c437c-ae0c-4066-8d90-a0f7de786127"/>
    <ds:schemaRef ds:uri="http://purl.org/dc/terms/"/>
    <ds:schemaRef ds:uri="http://schemas.openxmlformats.org/package/2006/metadata/core-properties"/>
    <ds:schemaRef ds:uri="http://schemas.microsoft.com/office/2006/documentManagement/types"/>
    <ds:schemaRef ds:uri="ba37140e-f4c5-4a6c-a9b4-20a691ce6c8a"/>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142881</TotalTime>
  <Words>3008</Words>
  <Application>Microsoft Office PowerPoint</Application>
  <PresentationFormat>On-screen Show (4:3)</PresentationFormat>
  <Paragraphs>291</Paragraphs>
  <Slides>10</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Qualcomm Regular</vt:lpstr>
      <vt:lpstr>Arial</vt:lpstr>
      <vt:lpstr>Qualcomm Office Regular</vt:lpstr>
      <vt:lpstr>Times New Roman</vt:lpstr>
      <vt:lpstr>Wingdings</vt:lpstr>
      <vt:lpstr>802-11-Submission</vt:lpstr>
      <vt:lpstr>11be Spectral Flatness Requirements</vt:lpstr>
      <vt:lpstr>Introduction</vt:lpstr>
      <vt:lpstr>High Level Thoughts on EHT Spectral Flatness Requirements</vt:lpstr>
      <vt:lpstr>Discussion on Flatness Requirements for EHT DUP, Puncturing, and OFDMA Cases</vt:lpstr>
      <vt:lpstr>Spectral Flatness Requirements for EHT modes (1)</vt:lpstr>
      <vt:lpstr>Spectral Flatness Requirements for EHT modes (2)</vt:lpstr>
      <vt:lpstr>Flatness Requirements for Non-HT DUP over Up to 320MHz</vt:lpstr>
      <vt:lpstr>SP #1</vt:lpstr>
      <vt:lpstr>SP #2</vt:lpstr>
      <vt:lpstr>SP #3</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jlansfor@qti.qualcomm.com</dc:creator>
  <cp:lastModifiedBy>Lin Yang</cp:lastModifiedBy>
  <cp:revision>1396</cp:revision>
  <cp:lastPrinted>1998-02-10T13:28:06Z</cp:lastPrinted>
  <dcterms:created xsi:type="dcterms:W3CDTF">2004-12-02T14:01:45Z</dcterms:created>
  <dcterms:modified xsi:type="dcterms:W3CDTF">2020-12-14T19:19:39Z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ContentTypeId">
    <vt:lpwstr>0x010100EB28163D68FE8E4D9361964FDD814FC4</vt:lpwstr>
  </property>
  <property fmtid="{D5CDD505-2E9C-101B-9397-08002B2CF9AE}" pid="4" name="_AdHocReviewCycleID">
    <vt:i4>-1096512357</vt:i4>
  </property>
  <property fmtid="{D5CDD505-2E9C-101B-9397-08002B2CF9AE}" pid="5" name="_EmailSubject">
    <vt:lpwstr>SIG Field Design</vt:lpwstr>
  </property>
  <property fmtid="{D5CDD505-2E9C-101B-9397-08002B2CF9AE}" pid="6" name="_AuthorEmail">
    <vt:lpwstr>svverman@qti.qualcomm.com</vt:lpwstr>
  </property>
  <property fmtid="{D5CDD505-2E9C-101B-9397-08002B2CF9AE}" pid="7" name="_AuthorEmailDisplayName">
    <vt:lpwstr>Sameer Vermani</vt:lpwstr>
  </property>
</Properties>
</file>