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4"/>
  </p:sldMasterIdLst>
  <p:notesMasterIdLst>
    <p:notesMasterId r:id="rId15"/>
  </p:notesMasterIdLst>
  <p:handoutMasterIdLst>
    <p:handoutMasterId r:id="rId16"/>
  </p:handoutMasterIdLst>
  <p:sldIdLst>
    <p:sldId id="896" r:id="rId5"/>
    <p:sldId id="1332" r:id="rId6"/>
    <p:sldId id="1331" r:id="rId7"/>
    <p:sldId id="1337" r:id="rId8"/>
    <p:sldId id="1356" r:id="rId9"/>
    <p:sldId id="1357" r:id="rId10"/>
    <p:sldId id="1349" r:id="rId11"/>
    <p:sldId id="1345" r:id="rId12"/>
    <p:sldId id="1354" r:id="rId13"/>
    <p:sldId id="1355"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353A5F-60F3-4663-9986-5706448060E7}" v="4" dt="2020-12-14T19:18:35.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737" autoAdjust="0"/>
  </p:normalViewPr>
  <p:slideViewPr>
    <p:cSldViewPr>
      <p:cViewPr varScale="1">
        <p:scale>
          <a:sx n="111" d="100"/>
          <a:sy n="111" d="100"/>
        </p:scale>
        <p:origin x="784"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December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December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Lin Yang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1547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December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Lin Yang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802.11-20/1954r0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11560" y="692696"/>
            <a:ext cx="7772400" cy="1066800"/>
          </a:xfrm>
          <a:noFill/>
        </p:spPr>
        <p:txBody>
          <a:bodyPr/>
          <a:lstStyle/>
          <a:p>
            <a:r>
              <a:rPr lang="en-GB" altLang="en-US" dirty="0"/>
              <a:t>11be Spectral Flatness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xfrm>
            <a:off x="684213" y="2006391"/>
            <a:ext cx="7772400" cy="4114800"/>
          </a:xfrm>
          <a:noFill/>
        </p:spPr>
        <p:txBody>
          <a:bodyPr/>
          <a:lstStyle/>
          <a:p>
            <a:pPr algn="ctr">
              <a:buFontTx/>
              <a:buNone/>
            </a:pPr>
            <a:r>
              <a:rPr lang="en-GB" altLang="en-US" sz="1500" dirty="0"/>
              <a:t>Date:</a:t>
            </a:r>
            <a:r>
              <a:rPr lang="en-GB" altLang="en-US" sz="1500" b="0" dirty="0"/>
              <a:t> 2020-12-10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dirty="0"/>
              <a:t>Lin Yang (Qualcomm)</a:t>
            </a:r>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1224694" cy="276999"/>
          </a:xfrm>
        </p:spPr>
        <p:txBody>
          <a:bodyPr/>
          <a:lstStyle/>
          <a:p>
            <a:pPr>
              <a:defRPr/>
            </a:pPr>
            <a:r>
              <a:rPr lang="en-US" altLang="en-US"/>
              <a:t>December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3320650212"/>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400" dirty="0"/>
              <a:t>SP #3</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3" name="Rectangle 2">
            <a:extLst>
              <a:ext uri="{FF2B5EF4-FFF2-40B4-BE49-F238E27FC236}">
                <a16:creationId xmlns:a16="http://schemas.microsoft.com/office/drawing/2014/main" id="{3EF351D6-EE79-4C3C-91AE-B2F50DBD7EE5}"/>
              </a:ext>
            </a:extLst>
          </p:cNvPr>
          <p:cNvSpPr/>
          <p:nvPr/>
        </p:nvSpPr>
        <p:spPr>
          <a:xfrm>
            <a:off x="395537" y="1484784"/>
            <a:ext cx="8208911" cy="338554"/>
          </a:xfrm>
          <a:prstGeom prst="rect">
            <a:avLst/>
          </a:prstGeom>
        </p:spPr>
        <p:txBody>
          <a:bodyPr wrap="square">
            <a:spAutoFit/>
          </a:bodyPr>
          <a:lstStyle/>
          <a:p>
            <a:r>
              <a:rPr lang="en-US" sz="1600" dirty="0"/>
              <a:t>Do you support the non-HT DUP spectral flatness requirements as defined in the following table?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703639"/>
            <a:ext cx="4896544" cy="646331"/>
          </a:xfrm>
          <a:prstGeom prst="rect">
            <a:avLst/>
          </a:prstGeom>
          <a:noFill/>
        </p:spPr>
        <p:txBody>
          <a:bodyPr wrap="square" rtlCol="0">
            <a:spAutoFit/>
          </a:bodyPr>
          <a:lstStyle/>
          <a:p>
            <a:r>
              <a:rPr lang="en-US" dirty="0"/>
              <a:t>Y</a:t>
            </a:r>
          </a:p>
          <a:p>
            <a:r>
              <a:rPr lang="en-US" dirty="0"/>
              <a:t>N</a:t>
            </a:r>
          </a:p>
          <a:p>
            <a:r>
              <a:rPr lang="en-US" dirty="0"/>
              <a:t>A</a:t>
            </a:r>
          </a:p>
        </p:txBody>
      </p:sp>
      <p:graphicFrame>
        <p:nvGraphicFramePr>
          <p:cNvPr id="9" name="Table 8">
            <a:extLst>
              <a:ext uri="{FF2B5EF4-FFF2-40B4-BE49-F238E27FC236}">
                <a16:creationId xmlns:a16="http://schemas.microsoft.com/office/drawing/2014/main" id="{C55F1991-DDBF-4214-A83A-A03378DE0CD7}"/>
              </a:ext>
            </a:extLst>
          </p:cNvPr>
          <p:cNvGraphicFramePr>
            <a:graphicFrameLocks noGrp="1"/>
          </p:cNvGraphicFramePr>
          <p:nvPr>
            <p:extLst>
              <p:ext uri="{D42A27DB-BD31-4B8C-83A1-F6EECF244321}">
                <p14:modId xmlns:p14="http://schemas.microsoft.com/office/powerpoint/2010/main" val="532867149"/>
              </p:ext>
            </p:extLst>
          </p:nvPr>
        </p:nvGraphicFramePr>
        <p:xfrm>
          <a:off x="35496" y="1989138"/>
          <a:ext cx="9001000" cy="3189661"/>
        </p:xfrm>
        <a:graphic>
          <a:graphicData uri="http://schemas.openxmlformats.org/drawingml/2006/table">
            <a:tbl>
              <a:tblPr/>
              <a:tblGrid>
                <a:gridCol w="648072">
                  <a:extLst>
                    <a:ext uri="{9D8B030D-6E8A-4147-A177-3AD203B41FA5}">
                      <a16:colId xmlns:a16="http://schemas.microsoft.com/office/drawing/2014/main" val="1794859240"/>
                    </a:ext>
                  </a:extLst>
                </a:gridCol>
                <a:gridCol w="1725887">
                  <a:extLst>
                    <a:ext uri="{9D8B030D-6E8A-4147-A177-3AD203B41FA5}">
                      <a16:colId xmlns:a16="http://schemas.microsoft.com/office/drawing/2014/main" val="1228271828"/>
                    </a:ext>
                  </a:extLst>
                </a:gridCol>
                <a:gridCol w="1874513">
                  <a:extLst>
                    <a:ext uri="{9D8B030D-6E8A-4147-A177-3AD203B41FA5}">
                      <a16:colId xmlns:a16="http://schemas.microsoft.com/office/drawing/2014/main" val="2786855741"/>
                    </a:ext>
                  </a:extLst>
                </a:gridCol>
                <a:gridCol w="2376264">
                  <a:extLst>
                    <a:ext uri="{9D8B030D-6E8A-4147-A177-3AD203B41FA5}">
                      <a16:colId xmlns:a16="http://schemas.microsoft.com/office/drawing/2014/main" val="724931741"/>
                    </a:ext>
                  </a:extLst>
                </a:gridCol>
                <a:gridCol w="1224136">
                  <a:extLst>
                    <a:ext uri="{9D8B030D-6E8A-4147-A177-3AD203B41FA5}">
                      <a16:colId xmlns:a16="http://schemas.microsoft.com/office/drawing/2014/main" val="4275906529"/>
                    </a:ext>
                  </a:extLst>
                </a:gridCol>
                <a:gridCol w="1152128">
                  <a:extLst>
                    <a:ext uri="{9D8B030D-6E8A-4147-A177-3AD203B41FA5}">
                      <a16:colId xmlns:a16="http://schemas.microsoft.com/office/drawing/2014/main" val="290812698"/>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642879"/>
                  </a:ext>
                </a:extLst>
              </a:tr>
              <a:tr h="243739">
                <a:tc row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p>
                      <a:endParaRPr lang="en-US" dirty="0"/>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764085"/>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194383"/>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137395"/>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324236"/>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356105"/>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293176"/>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745681"/>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33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00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112929"/>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012588"/>
                  </a:ext>
                </a:extLst>
              </a:tr>
            </a:tbl>
          </a:graphicData>
        </a:graphic>
      </p:graphicFrame>
    </p:spTree>
    <p:extLst>
      <p:ext uri="{BB962C8B-B14F-4D97-AF65-F5344CB8AC3E}">
        <p14:creationId xmlns:p14="http://schemas.microsoft.com/office/powerpoint/2010/main" val="57015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Introduction</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632992"/>
            <a:ext cx="7772400" cy="4470946"/>
          </a:xfrm>
        </p:spPr>
        <p:txBody>
          <a:bodyPr/>
          <a:lstStyle/>
          <a:p>
            <a:r>
              <a:rPr lang="en-US" sz="2000" dirty="0"/>
              <a:t>In this presentation we will talk about the spectral flatness requirements for 11be transmissions, which is much complicated than legacy due to different tone plans in DUP mode and puncturing transmissions</a:t>
            </a:r>
          </a:p>
          <a:p>
            <a:pPr lvl="1"/>
            <a:endParaRPr lang="en-US" sz="1600" dirty="0"/>
          </a:p>
          <a:p>
            <a:r>
              <a:rPr lang="en-US" sz="2000" dirty="0"/>
              <a:t>We first look at the requirements for full BW non-OFDMA transmissions, then extend to DUP and puncturing cases</a:t>
            </a:r>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87539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High Level Thoughts on EHT Spectral Flatness Requirements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988840"/>
            <a:ext cx="7772400" cy="4115098"/>
          </a:xfrm>
        </p:spPr>
        <p:txBody>
          <a:bodyPr/>
          <a:lstStyle/>
          <a:p>
            <a:r>
              <a:rPr lang="en-US" sz="2000" dirty="0"/>
              <a:t>For full BW non-OFDMA transmission, propose to have same maximum deviation requirement as 11ax</a:t>
            </a:r>
          </a:p>
          <a:p>
            <a:pPr lvl="1"/>
            <a:r>
              <a:rPr lang="en-US" sz="1600" dirty="0"/>
              <a:t>+/-4dB for inner subcarriers (i.e. averaging subcarriers in spec)</a:t>
            </a:r>
          </a:p>
          <a:p>
            <a:pPr lvl="1"/>
            <a:r>
              <a:rPr lang="en-US" sz="1600" dirty="0"/>
              <a:t>+4/-6dB for edge subcarriers</a:t>
            </a:r>
          </a:p>
          <a:p>
            <a:endParaRPr lang="en-US" sz="2000" dirty="0"/>
          </a:p>
          <a:p>
            <a:r>
              <a:rPr lang="en-US" sz="2000" dirty="0"/>
              <a:t>Propose to have same spectral flatness requirements as 11ax for the full BW non-OFDMA 20/40/80MHz</a:t>
            </a:r>
          </a:p>
          <a:p>
            <a:endParaRPr lang="en-US" sz="2000" dirty="0"/>
          </a:p>
          <a:p>
            <a:r>
              <a:rPr lang="en-US" sz="2000" dirty="0"/>
              <a:t>Since 11be removes 80+80MHz mode, we need to update the requirement for 160MHz mode</a:t>
            </a:r>
          </a:p>
          <a:p>
            <a:pPr lvl="1"/>
            <a:r>
              <a:rPr lang="en-US" sz="1600" dirty="0"/>
              <a:t>The 11ac/11ax spectral flatness assumed 80+80 thus the relaxed flatness at the middle of 160</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5861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13792"/>
            <a:ext cx="7772400" cy="870992"/>
          </a:xfrm>
        </p:spPr>
        <p:txBody>
          <a:bodyPr/>
          <a:lstStyle/>
          <a:p>
            <a:r>
              <a:rPr lang="en-US" sz="2800" dirty="0"/>
              <a:t>Discussion on Flatness Requirements for EHT DUP, Puncturing, and OFDMA Cases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251520" y="1772816"/>
            <a:ext cx="8712968" cy="4824536"/>
          </a:xfrm>
        </p:spPr>
        <p:txBody>
          <a:bodyPr/>
          <a:lstStyle/>
          <a:p>
            <a:r>
              <a:rPr lang="en-US" sz="2000" dirty="0"/>
              <a:t>11be supports many puncturing cases, each with different populated tones and punctured edges </a:t>
            </a:r>
          </a:p>
          <a:p>
            <a:endParaRPr lang="en-US" sz="2000" dirty="0"/>
          </a:p>
          <a:p>
            <a:r>
              <a:rPr lang="en-US" sz="2000" dirty="0"/>
              <a:t>To simplify the spec writing on the definition of averaging subcarrier indices and tested subcarrier indices while covering so many cases, we can relax the maximum deviation requirement to be +4/-6dB for all populated subcarriers for puncturing case</a:t>
            </a:r>
          </a:p>
          <a:p>
            <a:pPr lvl="1"/>
            <a:r>
              <a:rPr lang="en-US" sz="1600" dirty="0"/>
              <a:t>Flatness requirement is specified to limit some weird transmission and is not very helpful to performance</a:t>
            </a:r>
          </a:p>
          <a:p>
            <a:pPr lvl="1"/>
            <a:r>
              <a:rPr lang="en-US" sz="1600" dirty="0"/>
              <a:t>Good for EHT80 and above with puncturing</a:t>
            </a:r>
          </a:p>
          <a:p>
            <a:endParaRPr lang="en-US" sz="2000" dirty="0"/>
          </a:p>
          <a:p>
            <a:r>
              <a:rPr lang="en-US" sz="2000" dirty="0"/>
              <a:t>For EHT DUP, Puncturing, and OFDMA Cases, power averaging and testing are only on the populated subcarriers</a:t>
            </a:r>
          </a:p>
          <a:p>
            <a:pPr lvl="1"/>
            <a:r>
              <a:rPr lang="en-US" sz="1600" dirty="0"/>
              <a:t>Same as 11ax</a:t>
            </a:r>
          </a:p>
          <a:p>
            <a:pPr marL="457200" lvl="1" indent="0">
              <a:buNone/>
            </a:pPr>
            <a:endParaRPr lang="en-US" sz="1600" dirty="0"/>
          </a:p>
          <a:p>
            <a:pPr marL="0" indent="0">
              <a:buNone/>
            </a:pPr>
            <a:r>
              <a:rPr lang="en-US" sz="2000" dirty="0"/>
              <a:t> </a:t>
            </a:r>
          </a:p>
          <a:p>
            <a:endParaRPr lang="en-US" sz="2000" dirty="0"/>
          </a:p>
          <a:p>
            <a:pPr marL="457200" lvl="1" indent="0">
              <a:buNone/>
            </a:pPr>
            <a:endParaRPr lang="en-US" sz="1600" dirty="0"/>
          </a:p>
          <a:p>
            <a:pPr marL="0" indent="0">
              <a:buNone/>
            </a:pPr>
            <a:endParaRPr lang="en-US" sz="1400" dirty="0"/>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8180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764704"/>
            <a:ext cx="9144000" cy="576064"/>
          </a:xfrm>
        </p:spPr>
        <p:txBody>
          <a:bodyPr/>
          <a:lstStyle/>
          <a:p>
            <a:r>
              <a:rPr lang="en-US" sz="2800" dirty="0"/>
              <a:t>Spectral Flatness Requirements for EHT modes (1)</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700808"/>
            <a:ext cx="7772400" cy="4608512"/>
          </a:xfrm>
        </p:spPr>
        <p:txBody>
          <a:bodyPr/>
          <a:lstStyle/>
          <a:p>
            <a:r>
              <a:rPr lang="en-US" sz="1800" dirty="0"/>
              <a:t>Full BW Non-OFDMA case</a:t>
            </a:r>
          </a:p>
          <a:p>
            <a:pPr lvl="1"/>
            <a:r>
              <a:rPr lang="en-US" sz="1400" dirty="0"/>
              <a:t>For 160MHz, change the used tones around DC to be inner subcarrier</a:t>
            </a:r>
          </a:p>
          <a:p>
            <a:pPr lvl="1"/>
            <a:r>
              <a:rPr lang="en-US" sz="1400" dirty="0"/>
              <a:t>For 320MHz, calculate the tone indices for averaging based on 320MHz tone plan and the existing table</a:t>
            </a:r>
          </a:p>
          <a:p>
            <a:pPr lvl="2"/>
            <a:r>
              <a:rPr lang="en-US" sz="1200" dirty="0"/>
              <a:t>The populated 4x tone indices belong to [-2036:-1539, -1533:-1036, -1012:-515, -509:-12, 12:509, 515:1012, 1036:1533, 1539:2036]</a:t>
            </a:r>
          </a:p>
          <a:p>
            <a:pPr lvl="3">
              <a:buFont typeface="Wingdings" panose="05000000000000000000" pitchFamily="2" charset="2"/>
              <a:buChar char="§"/>
            </a:pPr>
            <a:r>
              <a:rPr lang="en-US" sz="1200" dirty="0"/>
              <a:t>Outer most INNER subcarrier = floor(</a:t>
            </a:r>
            <a:r>
              <a:rPr lang="en-US" sz="1200" dirty="0">
                <a:solidFill>
                  <a:srgbClr val="00B0F0"/>
                </a:solidFill>
              </a:rPr>
              <a:t>696</a:t>
            </a:r>
            <a:r>
              <a:rPr lang="en-US" sz="1200" dirty="0"/>
              <a:t>*2036/</a:t>
            </a:r>
            <a:r>
              <a:rPr lang="en-US" sz="1200" dirty="0">
                <a:solidFill>
                  <a:srgbClr val="00B0F0"/>
                </a:solidFill>
              </a:rPr>
              <a:t>1012</a:t>
            </a:r>
            <a:r>
              <a:rPr lang="en-US" sz="1200" dirty="0"/>
              <a:t>)=</a:t>
            </a:r>
            <a:r>
              <a:rPr lang="en-US" sz="1200" dirty="0">
                <a:solidFill>
                  <a:srgbClr val="FF0000"/>
                </a:solidFill>
              </a:rPr>
              <a:t>1400</a:t>
            </a:r>
          </a:p>
          <a:p>
            <a:pPr lvl="3">
              <a:buFont typeface="Wingdings" panose="05000000000000000000" pitchFamily="2" charset="2"/>
              <a:buChar char="§"/>
            </a:pPr>
            <a:r>
              <a:rPr lang="en-US" sz="1200" dirty="0"/>
              <a:t>Inner most INNER subcarrier = 1</a:t>
            </a:r>
            <a:r>
              <a:rPr lang="en-US" sz="1200" baseline="30000" dirty="0"/>
              <a:t>st</a:t>
            </a:r>
            <a:r>
              <a:rPr lang="en-US" sz="1200" dirty="0"/>
              <a:t> used tone by DC</a:t>
            </a:r>
            <a:endParaRPr lang="en-US" sz="1200" dirty="0">
              <a:solidFill>
                <a:srgbClr val="FF0000"/>
              </a:solidFill>
            </a:endParaRPr>
          </a:p>
          <a:p>
            <a:pPr lvl="2"/>
            <a:r>
              <a:rPr lang="en-US" sz="1200" dirty="0"/>
              <a:t>Remove sub-DCs and guard tones</a:t>
            </a:r>
          </a:p>
          <a:p>
            <a:pPr lvl="2"/>
            <a:endParaRPr lang="en-US" sz="1200" dirty="0"/>
          </a:p>
          <a:p>
            <a:r>
              <a:rPr lang="en-US" sz="1800" dirty="0"/>
              <a:t>For puncturing cases</a:t>
            </a:r>
          </a:p>
          <a:p>
            <a:pPr lvl="1"/>
            <a:r>
              <a:rPr lang="en-US" sz="1400" dirty="0"/>
              <a:t>Use the same table with relaxed allowed max deviation specified separately and consider only the populated inner subcarriers in the averaging subcarrier indices and test the populated subcarrier indices</a:t>
            </a:r>
          </a:p>
          <a:p>
            <a:pPr lvl="1"/>
            <a:endParaRPr lang="en-US" sz="1400" dirty="0"/>
          </a:p>
          <a:p>
            <a:r>
              <a:rPr lang="en-US" sz="1800" dirty="0"/>
              <a:t>EHT DUP and OFDMA Cases</a:t>
            </a:r>
          </a:p>
          <a:p>
            <a:pPr lvl="1"/>
            <a:r>
              <a:rPr lang="en-US" sz="1400" dirty="0"/>
              <a:t>Power averaging and testing only on the populated subcarriers </a:t>
            </a:r>
          </a:p>
          <a:p>
            <a:pPr lvl="1"/>
            <a:r>
              <a:rPr lang="en-US" sz="1400" dirty="0"/>
              <a:t>Used RUs only to be considered</a:t>
            </a:r>
          </a:p>
          <a:p>
            <a:pPr marL="0" indent="0">
              <a:buNone/>
            </a:pPr>
            <a:endParaRPr lang="en-US" sz="1800" dirty="0"/>
          </a:p>
          <a:p>
            <a:pPr lvl="1"/>
            <a:endParaRPr lang="en-US" sz="1400" dirty="0"/>
          </a:p>
          <a:p>
            <a:pPr marL="0" indent="0">
              <a:buNone/>
            </a:pPr>
            <a:endParaRPr lang="en-US" sz="18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80754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800" dirty="0"/>
              <a:t>Spectral Flatness Requirements for EHT modes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3" name="Table 2">
            <a:extLst>
              <a:ext uri="{FF2B5EF4-FFF2-40B4-BE49-F238E27FC236}">
                <a16:creationId xmlns:a16="http://schemas.microsoft.com/office/drawing/2014/main" id="{CFDF3CB8-AF09-45CB-9CEA-CCD5534A3BFE}"/>
              </a:ext>
            </a:extLst>
          </p:cNvPr>
          <p:cNvGraphicFramePr>
            <a:graphicFrameLocks noGrp="1"/>
          </p:cNvGraphicFramePr>
          <p:nvPr>
            <p:extLst>
              <p:ext uri="{D42A27DB-BD31-4B8C-83A1-F6EECF244321}">
                <p14:modId xmlns:p14="http://schemas.microsoft.com/office/powerpoint/2010/main" val="164424233"/>
              </p:ext>
            </p:extLst>
          </p:nvPr>
        </p:nvGraphicFramePr>
        <p:xfrm>
          <a:off x="107504" y="1989138"/>
          <a:ext cx="8928992" cy="3221346"/>
        </p:xfrm>
        <a:graphic>
          <a:graphicData uri="http://schemas.openxmlformats.org/drawingml/2006/table">
            <a:tbl>
              <a:tblPr/>
              <a:tblGrid>
                <a:gridCol w="1426158">
                  <a:extLst>
                    <a:ext uri="{9D8B030D-6E8A-4147-A177-3AD203B41FA5}">
                      <a16:colId xmlns:a16="http://schemas.microsoft.com/office/drawing/2014/main" val="2554382480"/>
                    </a:ext>
                  </a:extLst>
                </a:gridCol>
                <a:gridCol w="1674186">
                  <a:extLst>
                    <a:ext uri="{9D8B030D-6E8A-4147-A177-3AD203B41FA5}">
                      <a16:colId xmlns:a16="http://schemas.microsoft.com/office/drawing/2014/main" val="1635212281"/>
                    </a:ext>
                  </a:extLst>
                </a:gridCol>
                <a:gridCol w="3020336">
                  <a:extLst>
                    <a:ext uri="{9D8B030D-6E8A-4147-A177-3AD203B41FA5}">
                      <a16:colId xmlns:a16="http://schemas.microsoft.com/office/drawing/2014/main" val="2591819896"/>
                    </a:ext>
                  </a:extLst>
                </a:gridCol>
                <a:gridCol w="1368152">
                  <a:extLst>
                    <a:ext uri="{9D8B030D-6E8A-4147-A177-3AD203B41FA5}">
                      <a16:colId xmlns:a16="http://schemas.microsoft.com/office/drawing/2014/main" val="2439469215"/>
                    </a:ext>
                  </a:extLst>
                </a:gridCol>
                <a:gridCol w="1440160">
                  <a:extLst>
                    <a:ext uri="{9D8B030D-6E8A-4147-A177-3AD203B41FA5}">
                      <a16:colId xmlns:a16="http://schemas.microsoft.com/office/drawing/2014/main" val="1795101752"/>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243969"/>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73097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7366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4156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123719"/>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496607"/>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52091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44146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to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en-US" sz="80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–509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335088"/>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–165 to –12, +12 to +165,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430145"/>
                  </a:ext>
                </a:extLst>
              </a:tr>
              <a:tr h="265718">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-1400 </a:t>
                      </a:r>
                      <a:r>
                        <a:rPr lang="en-US" sz="800" dirty="0">
                          <a:solidFill>
                            <a:srgbClr val="000000"/>
                          </a:solidFill>
                          <a:effectLst/>
                          <a:latin typeface="Times New Roman" panose="02020603050405020304" pitchFamily="18" charset="0"/>
                          <a:ea typeface="DengXian"/>
                          <a:cs typeface="Times New Roman" panose="02020603050405020304" pitchFamily="18" charset="0"/>
                        </a:rPr>
                        <a:t>to -1036, -1012 to -515, -509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-12</a:t>
                      </a:r>
                      <a:r>
                        <a:rPr lang="en-US" sz="800" dirty="0">
                          <a:solidFill>
                            <a:srgbClr val="000000"/>
                          </a:solidFill>
                          <a:effectLst/>
                          <a:latin typeface="Times New Roman" panose="02020603050405020304" pitchFamily="18" charset="0"/>
                          <a:ea typeface="DengXian"/>
                          <a:cs typeface="Times New Roman" panose="02020603050405020304" pitchFamily="18" charset="0"/>
                        </a:rPr>
                        <a:t>, </a:t>
                      </a:r>
                      <a:r>
                        <a:rPr lang="en-US" sz="800" dirty="0">
                          <a:solidFill>
                            <a:srgbClr val="FF0000"/>
                          </a:solidFill>
                          <a:effectLst/>
                          <a:latin typeface="Times New Roman" panose="02020603050405020304" pitchFamily="18" charset="0"/>
                          <a:ea typeface="DengXian"/>
                          <a:cs typeface="Times New Roman" panose="02020603050405020304" pitchFamily="18" charset="0"/>
                        </a:rPr>
                        <a:t>+12 </a:t>
                      </a:r>
                      <a:r>
                        <a:rPr lang="en-US" sz="800" dirty="0">
                          <a:solidFill>
                            <a:srgbClr val="000000"/>
                          </a:solidFill>
                          <a:effectLst/>
                          <a:latin typeface="Times New Roman" panose="02020603050405020304" pitchFamily="18" charset="0"/>
                          <a:ea typeface="DengXian"/>
                          <a:cs typeface="Times New Roman" panose="02020603050405020304" pitchFamily="18" charset="0"/>
                        </a:rPr>
                        <a:t>to +509, +515 to +1012, and +1036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-509 to -12, +12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102859"/>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243027"/>
                  </a:ext>
                </a:extLst>
              </a:tr>
            </a:tbl>
          </a:graphicData>
        </a:graphic>
      </p:graphicFrame>
    </p:spTree>
    <p:extLst>
      <p:ext uri="{BB962C8B-B14F-4D97-AF65-F5344CB8AC3E}">
        <p14:creationId xmlns:p14="http://schemas.microsoft.com/office/powerpoint/2010/main" val="404954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539552" y="685800"/>
            <a:ext cx="8280920" cy="510952"/>
          </a:xfrm>
        </p:spPr>
        <p:txBody>
          <a:bodyPr/>
          <a:lstStyle/>
          <a:p>
            <a:r>
              <a:rPr lang="en-US" sz="2400" dirty="0"/>
              <a:t>Flatness Requirements for Non-HT DUP over Up to 320MHz</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340768"/>
            <a:ext cx="7859712" cy="1872208"/>
          </a:xfrm>
        </p:spPr>
        <p:txBody>
          <a:bodyPr/>
          <a:lstStyle/>
          <a:p>
            <a:r>
              <a:rPr lang="en-US" sz="1400" dirty="0"/>
              <a:t>For the full BW case, the populated 1x tone indices belong to [-506, +506] - 20MHz sub-DCs and guard tones</a:t>
            </a:r>
          </a:p>
          <a:p>
            <a:pPr lvl="1">
              <a:buFont typeface="Times New Roman" panose="02020603050405020304" pitchFamily="18" charset="0"/>
              <a:buChar char="–"/>
            </a:pPr>
            <a:r>
              <a:rPr lang="en-US" sz="1200" dirty="0"/>
              <a:t>Outer most INNER subcarrier = floor(172*506/250)=</a:t>
            </a:r>
            <a:r>
              <a:rPr lang="en-US" sz="1200" dirty="0">
                <a:solidFill>
                  <a:srgbClr val="FF0000"/>
                </a:solidFill>
              </a:rPr>
              <a:t>348</a:t>
            </a:r>
          </a:p>
          <a:p>
            <a:pPr lvl="1">
              <a:buFont typeface="Times New Roman" panose="02020603050405020304" pitchFamily="18" charset="0"/>
              <a:buChar char="–"/>
            </a:pPr>
            <a:r>
              <a:rPr lang="en-US" sz="1200" dirty="0"/>
              <a:t>Inner most INNER subcarrier = shift the outer most INNER subcarrier for 160MHz by 256 tones = 256-172 = </a:t>
            </a:r>
            <a:r>
              <a:rPr lang="en-US" sz="1200" dirty="0">
                <a:solidFill>
                  <a:srgbClr val="FF3300"/>
                </a:solidFill>
              </a:rPr>
              <a:t>84</a:t>
            </a:r>
          </a:p>
          <a:p>
            <a:pPr lvl="1"/>
            <a:r>
              <a:rPr lang="en-US" sz="1200" dirty="0"/>
              <a:t>Remove 20MHz sub-DCs and guard tones</a:t>
            </a:r>
          </a:p>
          <a:p>
            <a:r>
              <a:rPr lang="en-US" sz="1400" dirty="0"/>
              <a:t>For punctured case, use the same table with relaxed allowed max deviation specified separately and consider only the populated inner subcarriers in the averaging subcarrier indices and test the populated subcarrier indices</a:t>
            </a:r>
          </a:p>
          <a:p>
            <a:endParaRPr lang="en-US" sz="16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2295406374"/>
              </p:ext>
            </p:extLst>
          </p:nvPr>
        </p:nvGraphicFramePr>
        <p:xfrm>
          <a:off x="107504" y="3301042"/>
          <a:ext cx="9001000" cy="3189661"/>
        </p:xfrm>
        <a:graphic>
          <a:graphicData uri="http://schemas.openxmlformats.org/drawingml/2006/table">
            <a:tbl>
              <a:tblPr/>
              <a:tblGrid>
                <a:gridCol w="648072">
                  <a:extLst>
                    <a:ext uri="{9D8B030D-6E8A-4147-A177-3AD203B41FA5}">
                      <a16:colId xmlns:a16="http://schemas.microsoft.com/office/drawing/2014/main" val="1796788563"/>
                    </a:ext>
                  </a:extLst>
                </a:gridCol>
                <a:gridCol w="1725887">
                  <a:extLst>
                    <a:ext uri="{9D8B030D-6E8A-4147-A177-3AD203B41FA5}">
                      <a16:colId xmlns:a16="http://schemas.microsoft.com/office/drawing/2014/main" val="3013032100"/>
                    </a:ext>
                  </a:extLst>
                </a:gridCol>
                <a:gridCol w="1874513">
                  <a:extLst>
                    <a:ext uri="{9D8B030D-6E8A-4147-A177-3AD203B41FA5}">
                      <a16:colId xmlns:a16="http://schemas.microsoft.com/office/drawing/2014/main" val="3108512830"/>
                    </a:ext>
                  </a:extLst>
                </a:gridCol>
                <a:gridCol w="2376264">
                  <a:extLst>
                    <a:ext uri="{9D8B030D-6E8A-4147-A177-3AD203B41FA5}">
                      <a16:colId xmlns:a16="http://schemas.microsoft.com/office/drawing/2014/main" val="4011743179"/>
                    </a:ext>
                  </a:extLst>
                </a:gridCol>
                <a:gridCol w="1224136">
                  <a:extLst>
                    <a:ext uri="{9D8B030D-6E8A-4147-A177-3AD203B41FA5}">
                      <a16:colId xmlns:a16="http://schemas.microsoft.com/office/drawing/2014/main" val="324037020"/>
                    </a:ext>
                  </a:extLst>
                </a:gridCol>
                <a:gridCol w="1152128">
                  <a:extLst>
                    <a:ext uri="{9D8B030D-6E8A-4147-A177-3AD203B41FA5}">
                      <a16:colId xmlns:a16="http://schemas.microsoft.com/office/drawing/2014/main" val="2309295397"/>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43739">
                <a:tc rowSpan="9">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33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00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bl>
          </a:graphicData>
        </a:graphic>
      </p:graphicFrame>
    </p:spTree>
    <p:extLst>
      <p:ext uri="{BB962C8B-B14F-4D97-AF65-F5344CB8AC3E}">
        <p14:creationId xmlns:p14="http://schemas.microsoft.com/office/powerpoint/2010/main" val="16205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a:t>
            </a:r>
          </a:p>
        </p:txBody>
      </p:sp>
      <p:sp>
        <p:nvSpPr>
          <p:cNvPr id="3" name="Content Placeholder 2"/>
          <p:cNvSpPr>
            <a:spLocks noGrp="1"/>
          </p:cNvSpPr>
          <p:nvPr>
            <p:ph idx="1"/>
          </p:nvPr>
        </p:nvSpPr>
        <p:spPr>
          <a:xfrm>
            <a:off x="685800" y="1752600"/>
            <a:ext cx="7772400" cy="1028328"/>
          </a:xfrm>
        </p:spPr>
        <p:txBody>
          <a:bodyPr/>
          <a:lstStyle/>
          <a:p>
            <a:pPr marL="0" indent="0">
              <a:buNone/>
            </a:pPr>
            <a:r>
              <a:rPr lang="en-US" sz="2000" b="0" dirty="0"/>
              <a:t>Do you support the following for 11be spectral flatness maximum deviation requirement</a:t>
            </a:r>
          </a:p>
          <a:p>
            <a:r>
              <a:rPr lang="en-US" sz="1800" b="0" dirty="0"/>
              <a:t>For non-puncturing case, same as 11ax</a:t>
            </a:r>
          </a:p>
          <a:p>
            <a:pPr lvl="1"/>
            <a:r>
              <a:rPr lang="en-US" sz="1600" dirty="0"/>
              <a:t>+4/-4dB for inner tones, +4/-6dB for edge tones</a:t>
            </a:r>
          </a:p>
          <a:p>
            <a:r>
              <a:rPr lang="en-US" sz="1800" b="0" dirty="0"/>
              <a:t>For puncturing case, +4/-6dB for all populated tones</a:t>
            </a:r>
          </a:p>
          <a:p>
            <a:pPr marL="0" indent="0">
              <a:buNone/>
            </a:pPr>
            <a:endParaRPr lang="en-US" sz="2000" b="0" dirty="0"/>
          </a:p>
          <a:p>
            <a:pPr lvl="1"/>
            <a:endParaRPr lang="en-US" sz="1600" b="0" dirty="0"/>
          </a:p>
          <a:p>
            <a:pPr lvl="1"/>
            <a:endParaRPr lang="en-US" sz="1600" dirty="0"/>
          </a:p>
          <a:p>
            <a:pPr marL="0" indent="0">
              <a:buNone/>
            </a:pPr>
            <a:r>
              <a:rPr lang="en-US" sz="2000" b="0" dirty="0"/>
              <a:t>Y</a:t>
            </a:r>
          </a:p>
          <a:p>
            <a:pPr marL="0" indent="0">
              <a:buNone/>
            </a:pPr>
            <a:r>
              <a:rPr lang="en-US" sz="2000" b="0" dirty="0"/>
              <a:t>N</a:t>
            </a:r>
          </a:p>
          <a:p>
            <a:pPr marL="0" indent="0">
              <a:buNone/>
            </a:pPr>
            <a:r>
              <a:rPr lang="en-US" sz="2000" b="0" dirty="0"/>
              <a:t>A</a:t>
            </a:r>
          </a:p>
          <a:p>
            <a:pPr lvl="1"/>
            <a:endParaRPr lang="en-US" sz="1600" b="0" dirty="0"/>
          </a:p>
          <a:p>
            <a:pPr marL="0" indent="0">
              <a:buNone/>
            </a:pPr>
            <a:endParaRPr lang="en-US" sz="2000" b="0" dirty="0"/>
          </a:p>
          <a:p>
            <a:pPr marL="0" indent="0">
              <a:buNone/>
            </a:pPr>
            <a:endParaRPr lang="en-US" sz="2000" b="0" dirty="0"/>
          </a:p>
        </p:txBody>
      </p:sp>
      <p:sp>
        <p:nvSpPr>
          <p:cNvPr id="4" name="Date Placeholder 3"/>
          <p:cNvSpPr>
            <a:spLocks noGrp="1"/>
          </p:cNvSpPr>
          <p:nvPr>
            <p:ph type="dt" sz="half" idx="10"/>
          </p:nvPr>
        </p:nvSpPr>
        <p:spPr/>
        <p:txBody>
          <a:bodyPr/>
          <a:lstStyle/>
          <a:p>
            <a:pPr>
              <a:defRPr/>
            </a:pPr>
            <a:r>
              <a:rPr lang="en-US"/>
              <a:t>December 2020</a:t>
            </a:r>
            <a:endParaRPr lang="en-US" dirty="0"/>
          </a:p>
        </p:txBody>
      </p:sp>
      <p:sp>
        <p:nvSpPr>
          <p:cNvPr id="5" name="Footer Placeholder 4"/>
          <p:cNvSpPr>
            <a:spLocks noGrp="1"/>
          </p:cNvSpPr>
          <p:nvPr>
            <p:ph type="ftr" sz="quarter" idx="11"/>
          </p:nvPr>
        </p:nvSpPr>
        <p:spPr/>
        <p:txBody>
          <a:bodyPr/>
          <a:lstStyle/>
          <a:p>
            <a:pPr>
              <a:defRPr/>
            </a:pPr>
            <a:r>
              <a:rPr lang="en-US"/>
              <a:t>Lin Yang (Qualcomm)</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23819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dirty="0"/>
              <a:t>SP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3898972663"/>
              </p:ext>
            </p:extLst>
          </p:nvPr>
        </p:nvGraphicFramePr>
        <p:xfrm>
          <a:off x="107504" y="1900390"/>
          <a:ext cx="8928992" cy="3221346"/>
        </p:xfrm>
        <a:graphic>
          <a:graphicData uri="http://schemas.openxmlformats.org/drawingml/2006/table">
            <a:tbl>
              <a:tblPr/>
              <a:tblGrid>
                <a:gridCol w="1426158">
                  <a:extLst>
                    <a:ext uri="{9D8B030D-6E8A-4147-A177-3AD203B41FA5}">
                      <a16:colId xmlns:a16="http://schemas.microsoft.com/office/drawing/2014/main" val="1796788563"/>
                    </a:ext>
                  </a:extLst>
                </a:gridCol>
                <a:gridCol w="1674186">
                  <a:extLst>
                    <a:ext uri="{9D8B030D-6E8A-4147-A177-3AD203B41FA5}">
                      <a16:colId xmlns:a16="http://schemas.microsoft.com/office/drawing/2014/main" val="3108512830"/>
                    </a:ext>
                  </a:extLst>
                </a:gridCol>
                <a:gridCol w="3020336">
                  <a:extLst>
                    <a:ext uri="{9D8B030D-6E8A-4147-A177-3AD203B41FA5}">
                      <a16:colId xmlns:a16="http://schemas.microsoft.com/office/drawing/2014/main" val="4011743179"/>
                    </a:ext>
                  </a:extLst>
                </a:gridCol>
                <a:gridCol w="1368152">
                  <a:extLst>
                    <a:ext uri="{9D8B030D-6E8A-4147-A177-3AD203B41FA5}">
                      <a16:colId xmlns:a16="http://schemas.microsoft.com/office/drawing/2014/main" val="324037020"/>
                    </a:ext>
                  </a:extLst>
                </a:gridCol>
                <a:gridCol w="1440160">
                  <a:extLst>
                    <a:ext uri="{9D8B030D-6E8A-4147-A177-3AD203B41FA5}">
                      <a16:colId xmlns:a16="http://schemas.microsoft.com/office/drawing/2014/main" val="816735804"/>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to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en-US" sz="80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–509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–165 to –12, +12 to +165,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r h="265718">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-1400 </a:t>
                      </a:r>
                      <a:r>
                        <a:rPr lang="en-US" sz="800" dirty="0">
                          <a:solidFill>
                            <a:srgbClr val="000000"/>
                          </a:solidFill>
                          <a:effectLst/>
                          <a:latin typeface="Times New Roman" panose="02020603050405020304" pitchFamily="18" charset="0"/>
                          <a:ea typeface="DengXian"/>
                          <a:cs typeface="Times New Roman" panose="02020603050405020304" pitchFamily="18" charset="0"/>
                        </a:rPr>
                        <a:t>to -1036, -1012 to -515, -509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-12</a:t>
                      </a:r>
                      <a:r>
                        <a:rPr lang="en-US" sz="800" dirty="0">
                          <a:solidFill>
                            <a:srgbClr val="000000"/>
                          </a:solidFill>
                          <a:effectLst/>
                          <a:latin typeface="Times New Roman" panose="02020603050405020304" pitchFamily="18" charset="0"/>
                          <a:ea typeface="DengXian"/>
                          <a:cs typeface="Times New Roman" panose="02020603050405020304" pitchFamily="18" charset="0"/>
                        </a:rPr>
                        <a:t>, </a:t>
                      </a:r>
                      <a:r>
                        <a:rPr lang="en-US" sz="800" dirty="0">
                          <a:solidFill>
                            <a:srgbClr val="FF0000"/>
                          </a:solidFill>
                          <a:effectLst/>
                          <a:latin typeface="Times New Roman" panose="02020603050405020304" pitchFamily="18" charset="0"/>
                          <a:ea typeface="DengXian"/>
                          <a:cs typeface="Times New Roman" panose="02020603050405020304" pitchFamily="18" charset="0"/>
                        </a:rPr>
                        <a:t>+12 </a:t>
                      </a:r>
                      <a:r>
                        <a:rPr lang="en-US" sz="800" dirty="0">
                          <a:solidFill>
                            <a:srgbClr val="000000"/>
                          </a:solidFill>
                          <a:effectLst/>
                          <a:latin typeface="Times New Roman" panose="02020603050405020304" pitchFamily="18" charset="0"/>
                          <a:ea typeface="DengXian"/>
                          <a:cs typeface="Times New Roman" panose="02020603050405020304" pitchFamily="18" charset="0"/>
                        </a:rPr>
                        <a:t>to +509, +515 to +1012, and +1036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-509 to -12, +12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16187"/>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280719"/>
                  </a:ext>
                </a:extLst>
              </a:tr>
            </a:tbl>
          </a:graphicData>
        </a:graphic>
      </p:graphicFrame>
      <p:sp>
        <p:nvSpPr>
          <p:cNvPr id="3" name="Rectangle 2">
            <a:extLst>
              <a:ext uri="{FF2B5EF4-FFF2-40B4-BE49-F238E27FC236}">
                <a16:creationId xmlns:a16="http://schemas.microsoft.com/office/drawing/2014/main" id="{3EF351D6-EE79-4C3C-91AE-B2F50DBD7EE5}"/>
              </a:ext>
            </a:extLst>
          </p:cNvPr>
          <p:cNvSpPr/>
          <p:nvPr/>
        </p:nvSpPr>
        <p:spPr>
          <a:xfrm>
            <a:off x="179513" y="1434262"/>
            <a:ext cx="8856984" cy="338554"/>
          </a:xfrm>
          <a:prstGeom prst="rect">
            <a:avLst/>
          </a:prstGeom>
        </p:spPr>
        <p:txBody>
          <a:bodyPr wrap="square">
            <a:spAutoFit/>
          </a:bodyPr>
          <a:lstStyle/>
          <a:p>
            <a:r>
              <a:rPr lang="en-US" sz="1600" dirty="0"/>
              <a:t>Do you support the 11be spectral flatness requirements for EHT modes as defined in the following table?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590981"/>
            <a:ext cx="4896544" cy="646331"/>
          </a:xfrm>
          <a:prstGeom prst="rect">
            <a:avLst/>
          </a:prstGeom>
          <a:noFill/>
        </p:spPr>
        <p:txBody>
          <a:bodyPr wrap="square" rtlCol="0">
            <a:spAutoFit/>
          </a:bodyPr>
          <a:lstStyle/>
          <a:p>
            <a:r>
              <a:rPr lang="en-US" dirty="0"/>
              <a:t>Y</a:t>
            </a:r>
          </a:p>
          <a:p>
            <a:r>
              <a:rPr lang="en-US" dirty="0"/>
              <a:t>N</a:t>
            </a:r>
          </a:p>
          <a:p>
            <a:r>
              <a:rPr lang="en-US" dirty="0"/>
              <a:t>A</a:t>
            </a:r>
          </a:p>
        </p:txBody>
      </p:sp>
    </p:spTree>
    <p:extLst>
      <p:ext uri="{BB962C8B-B14F-4D97-AF65-F5344CB8AC3E}">
        <p14:creationId xmlns:p14="http://schemas.microsoft.com/office/powerpoint/2010/main" val="3877420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a0c825768df6a16c257cf743090cbb6f">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3072cd6365a4d7f84e785544b698ff23"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C36386-1BF7-4D0B-99E0-69CF14480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142881</TotalTime>
  <Words>3008</Words>
  <Application>Microsoft Office PowerPoint</Application>
  <PresentationFormat>On-screen Show (4:3)</PresentationFormat>
  <Paragraphs>291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Qualcomm Regular</vt:lpstr>
      <vt:lpstr>Arial</vt:lpstr>
      <vt:lpstr>Qualcomm Office Regular</vt:lpstr>
      <vt:lpstr>Times New Roman</vt:lpstr>
      <vt:lpstr>Wingdings</vt:lpstr>
      <vt:lpstr>802-11-Submission</vt:lpstr>
      <vt:lpstr>11be Spectral Flatness Requirements</vt:lpstr>
      <vt:lpstr>Introduction</vt:lpstr>
      <vt:lpstr>High Level Thoughts on EHT Spectral Flatness Requirements</vt:lpstr>
      <vt:lpstr>Discussion on Flatness Requirements for EHT DUP, Puncturing, and OFDMA Cases</vt:lpstr>
      <vt:lpstr>Spectral Flatness Requirements for EHT modes (1)</vt:lpstr>
      <vt:lpstr>Spectral Flatness Requirements for EHT modes (2)</vt:lpstr>
      <vt:lpstr>Flatness Requirements for Non-HT DUP over Up to 320MHz</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Lin Yang</cp:lastModifiedBy>
  <cp:revision>1396</cp:revision>
  <cp:lastPrinted>1998-02-10T13:28:06Z</cp:lastPrinted>
  <dcterms:created xsi:type="dcterms:W3CDTF">2004-12-02T14:01:45Z</dcterms:created>
  <dcterms:modified xsi:type="dcterms:W3CDTF">2020-12-14T19:19:39Z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-1096512357</vt:i4>
  </property>
  <property fmtid="{D5CDD505-2E9C-101B-9397-08002B2CF9AE}" pid="5" name="_EmailSubject">
    <vt:lpwstr>SIG Field Design</vt:lpwstr>
  </property>
  <property fmtid="{D5CDD505-2E9C-101B-9397-08002B2CF9AE}" pid="6" name="_AuthorEmail">
    <vt:lpwstr>svverman@qti.qualcomm.com</vt:lpwstr>
  </property>
  <property fmtid="{D5CDD505-2E9C-101B-9397-08002B2CF9AE}" pid="7" name="_AuthorEmailDisplayName">
    <vt:lpwstr>Sameer Vermani</vt:lpwstr>
  </property>
</Properties>
</file>