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8" r:id="rId3"/>
    <p:sldId id="283" r:id="rId4"/>
    <p:sldId id="299" r:id="rId5"/>
    <p:sldId id="300" r:id="rId6"/>
    <p:sldId id="350" r:id="rId7"/>
    <p:sldId id="362" r:id="rId8"/>
    <p:sldId id="363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45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114" d="100"/>
          <a:sy n="114" d="100"/>
        </p:scale>
        <p:origin x="39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Arial" charset="0"/>
                <a:cs typeface="Arial" charset="0"/>
              </a:rPr>
              <a:t>Discussion of Frequency </a:t>
            </a:r>
            <a:r>
              <a:rPr lang="en-US" dirty="0">
                <a:latin typeface="Arial" charset="0"/>
                <a:cs typeface="Arial" charset="0"/>
              </a:rPr>
              <a:t>and Time Domain Attack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9568"/>
              </p:ext>
            </p:extLst>
          </p:nvPr>
        </p:nvGraphicFramePr>
        <p:xfrm>
          <a:off x="1001713" y="2419350"/>
          <a:ext cx="98552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9350"/>
                        <a:ext cx="98552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0EEBF-B2C7-4696-9D58-98D87A67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– Rectangle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238482B-2442-4920-9ABF-0EB854941E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No Window (rectangular, </a:t>
            </a:r>
            <a:r>
              <a:rPr lang="el-GR" dirty="0"/>
              <a:t>β</a:t>
            </a:r>
            <a:r>
              <a:rPr lang="en-US" dirty="0"/>
              <a:t>=0)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117FDF4-D217-469A-BE9C-5BB2DBB9B6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F712448-5E0C-4BDA-840C-1FF2457A7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D779D078-4661-464E-BD0D-0888D8C2F25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6F7E3-5525-4862-A010-F37687640B0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0E117-BA93-43CE-88B4-A0AD4F4058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946FE-2DD2-4356-91FB-EFC369848E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515DE31-81C4-4C5B-B31C-78144E224234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9067800" y="2743200"/>
            <a:ext cx="19897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FCF8E5D-C487-4558-B2A9-3AD1E4B939A0}"/>
              </a:ext>
            </a:extLst>
          </p:cNvPr>
          <p:cNvSpPr txBox="1"/>
          <p:nvPr/>
        </p:nvSpPr>
        <p:spPr>
          <a:xfrm>
            <a:off x="9266770" y="2612395"/>
            <a:ext cx="13019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sidelobe at 0.2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EFCB682-7C10-4C51-B31F-762198FA2A32}"/>
              </a:ext>
            </a:extLst>
          </p:cNvPr>
          <p:cNvCxnSpPr>
            <a:cxnSpLocks/>
          </p:cNvCxnSpPr>
          <p:nvPr/>
        </p:nvCxnSpPr>
        <p:spPr bwMode="auto">
          <a:xfrm flipH="1">
            <a:off x="7559416" y="3344614"/>
            <a:ext cx="198968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250CD2E-073C-4ED6-B50B-3F166DDE6970}"/>
              </a:ext>
            </a:extLst>
          </p:cNvPr>
          <p:cNvSpPr txBox="1"/>
          <p:nvPr/>
        </p:nvSpPr>
        <p:spPr>
          <a:xfrm>
            <a:off x="7143757" y="3088495"/>
            <a:ext cx="13019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Floor at 0.01</a:t>
            </a:r>
          </a:p>
        </p:txBody>
      </p:sp>
    </p:spTree>
    <p:extLst>
      <p:ext uri="{BB962C8B-B14F-4D97-AF65-F5344CB8AC3E}">
        <p14:creationId xmlns:p14="http://schemas.microsoft.com/office/powerpoint/2010/main" val="147912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550BF-EC9A-4499-930E-D8DEE42BC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– Raised Cosine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A7E47-CDCB-4A82-B19A-8CBA66346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Raised cosine (</a:t>
            </a:r>
            <a:r>
              <a:rPr lang="el-GR" dirty="0"/>
              <a:t>β</a:t>
            </a:r>
            <a:r>
              <a:rPr lang="en-US" dirty="0"/>
              <a:t>=0.3)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CCA4B27-B993-446A-B6BF-DAC17496BA0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2793A-2ADC-4E54-BB18-0ED0D8F748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1DD34951-BE9E-44CF-BCD3-17B8BCA5DB1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FBE4D1-FD36-4E00-8775-7B8FF0BB0D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2B2198-29B6-4365-AB14-CA321CBF65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292EC9-91B7-44BD-B208-40DAF01851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DE2DA17-FC74-472A-81EB-1DF9F058E4EF}"/>
              </a:ext>
            </a:extLst>
          </p:cNvPr>
          <p:cNvCxnSpPr>
            <a:cxnSpLocks/>
            <a:stCxn id="13" idx="1"/>
          </p:cNvCxnSpPr>
          <p:nvPr/>
        </p:nvCxnSpPr>
        <p:spPr bwMode="auto">
          <a:xfrm flipH="1">
            <a:off x="9067800" y="2743200"/>
            <a:ext cx="19897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686BEBB-C03D-4416-B993-A6849EC67B26}"/>
              </a:ext>
            </a:extLst>
          </p:cNvPr>
          <p:cNvSpPr txBox="1"/>
          <p:nvPr/>
        </p:nvSpPr>
        <p:spPr>
          <a:xfrm>
            <a:off x="9266770" y="2612395"/>
            <a:ext cx="13019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sidelobe at 0.2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5300475-BA7B-4B2F-880E-CBE9049550BE}"/>
              </a:ext>
            </a:extLst>
          </p:cNvPr>
          <p:cNvCxnSpPr>
            <a:cxnSpLocks/>
          </p:cNvCxnSpPr>
          <p:nvPr/>
        </p:nvCxnSpPr>
        <p:spPr bwMode="auto">
          <a:xfrm flipH="1">
            <a:off x="7543800" y="3344614"/>
            <a:ext cx="214584" cy="5415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B0FAD26-09FE-437F-B113-C5009F586BC5}"/>
              </a:ext>
            </a:extLst>
          </p:cNvPr>
          <p:cNvSpPr txBox="1"/>
          <p:nvPr/>
        </p:nvSpPr>
        <p:spPr>
          <a:xfrm>
            <a:off x="7143757" y="3088495"/>
            <a:ext cx="13019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Floor at 0.01</a:t>
            </a:r>
          </a:p>
        </p:txBody>
      </p:sp>
    </p:spTree>
    <p:extLst>
      <p:ext uri="{BB962C8B-B14F-4D97-AF65-F5344CB8AC3E}">
        <p14:creationId xmlns:p14="http://schemas.microsoft.com/office/powerpoint/2010/main" val="2391229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E708-C7A4-4BCB-B33F-6E6775160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– Dual Raised Cosine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913A5-F5F7-4CCF-A467-72A95450E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Dual raised cosine (outside </a:t>
            </a:r>
            <a:r>
              <a:rPr lang="el-GR" dirty="0"/>
              <a:t>β</a:t>
            </a:r>
            <a:r>
              <a:rPr lang="en-US" dirty="0"/>
              <a:t>=0.3, inside </a:t>
            </a:r>
            <a:r>
              <a:rPr lang="el-GR" dirty="0"/>
              <a:t>β</a:t>
            </a:r>
            <a:r>
              <a:rPr lang="en-US" dirty="0"/>
              <a:t>=0.1)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54C06A9-9989-4CBA-9E93-6A0F904550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21BDF4-34B0-416A-949D-EC4A552BD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9546249-D210-4726-999D-8D0C3C5F989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07298-E9B5-43E8-B1AD-39E99D3417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AF4C1D-BDAE-44DB-BF8F-133229DA33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00DFDD-BA7F-467D-8C01-61EBBFA9D0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A1F473-5D4D-41A3-B9AE-38D7E05DD701}"/>
              </a:ext>
            </a:extLst>
          </p:cNvPr>
          <p:cNvCxnSpPr>
            <a:cxnSpLocks/>
            <a:stCxn id="13" idx="1"/>
          </p:cNvCxnSpPr>
          <p:nvPr/>
        </p:nvCxnSpPr>
        <p:spPr bwMode="auto">
          <a:xfrm flipH="1">
            <a:off x="9067800" y="2743200"/>
            <a:ext cx="19897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DA0E79-53AA-4361-9BC7-4E1E02141642}"/>
              </a:ext>
            </a:extLst>
          </p:cNvPr>
          <p:cNvSpPr txBox="1"/>
          <p:nvPr/>
        </p:nvSpPr>
        <p:spPr>
          <a:xfrm>
            <a:off x="9266770" y="2612395"/>
            <a:ext cx="13740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sidelobe at 0.27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A84A9B-AFAD-4F64-B4EC-CA2DB5AE315A}"/>
              </a:ext>
            </a:extLst>
          </p:cNvPr>
          <p:cNvCxnSpPr>
            <a:cxnSpLocks/>
          </p:cNvCxnSpPr>
          <p:nvPr/>
        </p:nvCxnSpPr>
        <p:spPr bwMode="auto">
          <a:xfrm>
            <a:off x="7754888" y="3946047"/>
            <a:ext cx="0" cy="6673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F52D150-D258-455F-A2FA-EABB91D1B07B}"/>
              </a:ext>
            </a:extLst>
          </p:cNvPr>
          <p:cNvSpPr txBox="1"/>
          <p:nvPr/>
        </p:nvSpPr>
        <p:spPr>
          <a:xfrm>
            <a:off x="7103908" y="3684437"/>
            <a:ext cx="13019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more floor</a:t>
            </a:r>
          </a:p>
        </p:txBody>
      </p:sp>
    </p:spTree>
    <p:extLst>
      <p:ext uri="{BB962C8B-B14F-4D97-AF65-F5344CB8AC3E}">
        <p14:creationId xmlns:p14="http://schemas.microsoft.com/office/powerpoint/2010/main" val="1098746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0DDEBBE-B4C4-4B46-BD7F-15E61A8A9A4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B6BD75-C914-440E-8094-DFE86C4B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– Flattop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5633C-D0A8-45EE-8B30-F3CA39E8D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Flattop window (truncated at 0.5)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569865B1-7206-4771-9A16-AF84FAA574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5DE1E-AE7D-4E87-8490-8C6F920CD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9D8501-217A-4056-93FF-02E96A7AAD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7B67E-7AB0-45E5-8ADD-F497CA26E4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42863-4648-4259-8A88-7B29EF030C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6199058-ED87-47D3-A2E4-E2316720CBE1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9067800" y="2743200"/>
            <a:ext cx="19897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6DA3445-F722-4E58-83CF-F5051E37CCD9}"/>
              </a:ext>
            </a:extLst>
          </p:cNvPr>
          <p:cNvSpPr txBox="1"/>
          <p:nvPr/>
        </p:nvSpPr>
        <p:spPr>
          <a:xfrm>
            <a:off x="9266770" y="2612395"/>
            <a:ext cx="13740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sidelobe at 0.15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EB9F18C-3681-4463-85F1-7C6F24D01D8D}"/>
              </a:ext>
            </a:extLst>
          </p:cNvPr>
          <p:cNvCxnSpPr>
            <a:cxnSpLocks/>
          </p:cNvCxnSpPr>
          <p:nvPr/>
        </p:nvCxnSpPr>
        <p:spPr bwMode="auto">
          <a:xfrm flipH="1">
            <a:off x="7543800" y="3227919"/>
            <a:ext cx="214584" cy="5415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A519FA8-B11C-4791-A6B8-BD395E6D6914}"/>
              </a:ext>
            </a:extLst>
          </p:cNvPr>
          <p:cNvSpPr txBox="1"/>
          <p:nvPr/>
        </p:nvSpPr>
        <p:spPr>
          <a:xfrm>
            <a:off x="7143757" y="2971800"/>
            <a:ext cx="13019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Floor at 0.01</a:t>
            </a:r>
          </a:p>
        </p:txBody>
      </p:sp>
    </p:spTree>
    <p:extLst>
      <p:ext uri="{BB962C8B-B14F-4D97-AF65-F5344CB8AC3E}">
        <p14:creationId xmlns:p14="http://schemas.microsoft.com/office/powerpoint/2010/main" val="516965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B862885A-360D-447B-8C9A-44D895D831B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B6BD75-C914-440E-8094-DFE86C4B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– Combined?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5633C-D0A8-45EE-8B30-F3CA39E8D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Flattop window + DC (</a:t>
            </a:r>
            <a:r>
              <a:rPr lang="el-GR" dirty="0"/>
              <a:t>β</a:t>
            </a:r>
            <a:r>
              <a:rPr lang="en-US" dirty="0"/>
              <a:t>=0.1)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5DE1E-AE7D-4E87-8490-8C6F920CD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9D8501-217A-4056-93FF-02E96A7AAD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7B67E-7AB0-45E5-8ADD-F497CA26E4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42863-4648-4259-8A88-7B29EF030C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6199058-ED87-47D3-A2E4-E2316720CBE1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9067800" y="2743200"/>
            <a:ext cx="19897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6DA3445-F722-4E58-83CF-F5051E37CCD9}"/>
              </a:ext>
            </a:extLst>
          </p:cNvPr>
          <p:cNvSpPr txBox="1"/>
          <p:nvPr/>
        </p:nvSpPr>
        <p:spPr>
          <a:xfrm>
            <a:off x="9266770" y="2612395"/>
            <a:ext cx="13019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sidelobe at 0.2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EB9F18C-3681-4463-85F1-7C6F24D01D8D}"/>
              </a:ext>
            </a:extLst>
          </p:cNvPr>
          <p:cNvCxnSpPr>
            <a:cxnSpLocks/>
          </p:cNvCxnSpPr>
          <p:nvPr/>
        </p:nvCxnSpPr>
        <p:spPr bwMode="auto">
          <a:xfrm flipH="1">
            <a:off x="7507448" y="3542182"/>
            <a:ext cx="214584" cy="5415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A519FA8-B11C-4791-A6B8-BD395E6D6914}"/>
              </a:ext>
            </a:extLst>
          </p:cNvPr>
          <p:cNvSpPr txBox="1"/>
          <p:nvPr/>
        </p:nvSpPr>
        <p:spPr>
          <a:xfrm>
            <a:off x="7107405" y="3286063"/>
            <a:ext cx="13019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Floor lowered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9882FF1-9810-435A-846F-64A8FD1831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29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E59777CE-2603-4602-95C4-075CE398717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B6BD75-C914-440E-8094-DFE86C4B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Design – Trimmed Raised Cosine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5633C-D0A8-45EE-8B30-F3CA39E8D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HE20 2x Subcarriers</a:t>
            </a:r>
          </a:p>
          <a:p>
            <a:r>
              <a:rPr lang="en-US" dirty="0"/>
              <a:t>Dual raised cosine (</a:t>
            </a:r>
            <a:r>
              <a:rPr lang="el-GR" dirty="0"/>
              <a:t>β</a:t>
            </a:r>
            <a:r>
              <a:rPr lang="en-US" dirty="0"/>
              <a:t>=0.5, </a:t>
            </a:r>
            <a:r>
              <a:rPr lang="el-GR" dirty="0"/>
              <a:t>β</a:t>
            </a:r>
            <a:r>
              <a:rPr lang="en-US" dirty="0"/>
              <a:t>=0.1), cut at 0.5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25DE1E-AE7D-4E87-8490-8C6F920CD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Time domain</a:t>
            </a:r>
          </a:p>
          <a:p>
            <a:r>
              <a:rPr lang="en-US" dirty="0"/>
              <a:t>Equivalent “Pulse shaper”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9D8501-217A-4056-93FF-02E96A7AAD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7B67E-7AB0-45E5-8ADD-F497CA26E4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42863-4648-4259-8A88-7B29EF030C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6199058-ED87-47D3-A2E4-E2316720CBE1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9067800" y="2743200"/>
            <a:ext cx="19897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6DA3445-F722-4E58-83CF-F5051E37CCD9}"/>
              </a:ext>
            </a:extLst>
          </p:cNvPr>
          <p:cNvSpPr txBox="1"/>
          <p:nvPr/>
        </p:nvSpPr>
        <p:spPr>
          <a:xfrm>
            <a:off x="9266770" y="2612395"/>
            <a:ext cx="13740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sidelobe at 0.15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608E58F-B493-4D2C-81B0-B1926B9165B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99A333-8876-4C54-B7F7-37EF9E47127B}"/>
              </a:ext>
            </a:extLst>
          </p:cNvPr>
          <p:cNvCxnSpPr>
            <a:cxnSpLocks/>
          </p:cNvCxnSpPr>
          <p:nvPr/>
        </p:nvCxnSpPr>
        <p:spPr bwMode="auto">
          <a:xfrm flipH="1">
            <a:off x="7486643" y="3304119"/>
            <a:ext cx="214584" cy="5415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008431A-E20C-4548-B233-FCEADD8FE2B2}"/>
              </a:ext>
            </a:extLst>
          </p:cNvPr>
          <p:cNvSpPr txBox="1"/>
          <p:nvPr/>
        </p:nvSpPr>
        <p:spPr>
          <a:xfrm>
            <a:off x="7086600" y="3048000"/>
            <a:ext cx="13019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Floor at 0.01</a:t>
            </a:r>
          </a:p>
        </p:txBody>
      </p:sp>
    </p:spTree>
    <p:extLst>
      <p:ext uri="{BB962C8B-B14F-4D97-AF65-F5344CB8AC3E}">
        <p14:creationId xmlns:p14="http://schemas.microsoft.com/office/powerpoint/2010/main" val="3601648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DCB-8B62-479A-B319-76540CE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25B-4E36-4816-9FE9-00A949103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Presented Discussion on Frequency and Time Domain Attack</a:t>
            </a:r>
          </a:p>
          <a:p>
            <a:endParaRPr lang="en-US" dirty="0"/>
          </a:p>
          <a:p>
            <a:r>
              <a:rPr lang="en-US" dirty="0"/>
              <a:t>Frequency Domain Attack can be Averted</a:t>
            </a:r>
          </a:p>
          <a:p>
            <a:pPr lvl="1"/>
            <a:r>
              <a:rPr lang="en-US" dirty="0"/>
              <a:t>Use higher order constellation</a:t>
            </a:r>
          </a:p>
          <a:p>
            <a:pPr lvl="1"/>
            <a:r>
              <a:rPr lang="en-US" dirty="0"/>
              <a:t>Use “poor” constellation to increase decoding errors</a:t>
            </a:r>
          </a:p>
          <a:p>
            <a:pPr lvl="1"/>
            <a:r>
              <a:rPr lang="en-US" dirty="0"/>
              <a:t>Use random Gaussian modulation or DFT </a:t>
            </a:r>
            <a:r>
              <a:rPr lang="en-US" dirty="0" err="1"/>
              <a:t>precoded</a:t>
            </a:r>
            <a:r>
              <a:rPr lang="en-US" dirty="0"/>
              <a:t> modulation</a:t>
            </a:r>
          </a:p>
          <a:p>
            <a:pPr lvl="1"/>
            <a:endParaRPr lang="en-US" dirty="0"/>
          </a:p>
          <a:p>
            <a:r>
              <a:rPr lang="en-US" dirty="0"/>
              <a:t>Time Domain Attack needs further study</a:t>
            </a:r>
          </a:p>
          <a:p>
            <a:pPr lvl="1"/>
            <a:r>
              <a:rPr lang="en-US" dirty="0"/>
              <a:t>Well known trade-offs in window/pulse design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Main pulse width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First sidelobes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Exponential decay</a:t>
            </a:r>
          </a:p>
          <a:p>
            <a:pPr lvl="1"/>
            <a:r>
              <a:rPr lang="en-US" dirty="0"/>
              <a:t>Effect on performance?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230-A921-47CB-8FFC-DBE83DF757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1273-B3B0-4F8D-8A4F-2658C79A2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BF650-E5BE-4DBA-B578-921CB653E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6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5626-18E1-41BA-874D-C3556560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40AB-3C48-4B27-AE48-D35F0D5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Attacker tries to modify the measured range</a:t>
            </a:r>
          </a:p>
          <a:p>
            <a:pPr lvl="1"/>
            <a:r>
              <a:rPr lang="en-US" sz="1800" dirty="0"/>
              <a:t>Make STA appear closer to AP to fake proximity detection</a:t>
            </a:r>
          </a:p>
          <a:p>
            <a:pPr lvl="1"/>
            <a:r>
              <a:rPr lang="en-US" sz="1800" dirty="0"/>
              <a:t>Spoof time-stamps t2 or t4 to achieve that</a:t>
            </a:r>
          </a:p>
          <a:p>
            <a:pPr lvl="1"/>
            <a:endParaRPr lang="en-US" sz="1800" dirty="0"/>
          </a:p>
          <a:p>
            <a:r>
              <a:rPr lang="en-US" sz="2000" dirty="0"/>
              <a:t>Focus on physical layer attack</a:t>
            </a:r>
          </a:p>
          <a:p>
            <a:pPr lvl="1"/>
            <a:r>
              <a:rPr lang="en-US" sz="1800" dirty="0"/>
              <a:t>Assume that MAC level is authenticated/encrypted</a:t>
            </a:r>
          </a:p>
          <a:p>
            <a:pPr lvl="1"/>
            <a:r>
              <a:rPr lang="en-US" sz="1800" dirty="0"/>
              <a:t>Includes time-stamps t1/t4 feedback to initiator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AE5-22DB-49AF-8E9F-21E83197BC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1AB38-5134-495E-B8A3-48C97FB5C3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588AF-B4D6-4931-8CAD-3A068C199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4AB8DE-60DD-472B-8FA0-6534C47EB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46626"/>
            <a:ext cx="6832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0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7D14-E6F8-4FEA-862B-4118AFFF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Attack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B2DB-99F3-4B3B-9EBE-783FFBA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line security</a:t>
            </a:r>
          </a:p>
          <a:p>
            <a:pPr lvl="1"/>
            <a:r>
              <a:rPr lang="en-US" dirty="0"/>
              <a:t>Use secure LTF (sequence unknown to attacker)</a:t>
            </a:r>
          </a:p>
          <a:p>
            <a:pPr lvl="1"/>
            <a:r>
              <a:rPr lang="en-US" dirty="0"/>
              <a:t>Replace Cyclic Prefix (CP) with zero-padded Guard Interval (to reduce structure)</a:t>
            </a:r>
          </a:p>
          <a:p>
            <a:pPr lvl="1"/>
            <a:endParaRPr lang="en-US" dirty="0"/>
          </a:p>
          <a:p>
            <a:r>
              <a:rPr lang="en-US" dirty="0"/>
              <a:t>Attack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Frequency Domain/ Computational attack: attacker observes fraction of symbol and predicts the rest to attack the later part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Time Domain/MMSE Attack: attacker continuously observes and attacks using low pass nature of baseband signal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1BF7-853F-4478-99EF-598AFAD09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8398-37C2-46F6-AB35-56ED549108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9FED-D58E-4DDD-B5D2-E7B5124C2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Domain/Computational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/>
            <a:r>
              <a:rPr lang="en-US" dirty="0"/>
              <a:t>Steps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Attacker will listen to first half portion of 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Then try to estimate the full time-domain LTF waveform (typically by estimating frequency QAM symbols)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Change measured t2 or t4 by transmitting the last (estimated) quarter of time-domain LTF waveform with timing advance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dirty="0"/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received SNR (listen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Processing delay of 100 ns okay</a:t>
            </a:r>
          </a:p>
          <a:p>
            <a:pPr marL="0" indent="0"/>
            <a:r>
              <a:rPr lang="en-US" dirty="0"/>
              <a:t>Disadvantages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Attack correlation limited by attack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Receiver will notice poor SINR if boost power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6858000" y="4419600"/>
            <a:ext cx="4349909" cy="1514871"/>
            <a:chOff x="1112644" y="4295677"/>
            <a:chExt cx="4349909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5" y="4581128"/>
              <a:ext cx="1273839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half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3592814" y="5310138"/>
              <a:ext cx="612068" cy="50041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Last quarter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112644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8A76B4-A767-4ECF-8FB0-A8C8FBE2234B}"/>
              </a:ext>
            </a:extLst>
          </p:cNvPr>
          <p:cNvCxnSpPr/>
          <p:nvPr/>
        </p:nvCxnSpPr>
        <p:spPr bwMode="auto">
          <a:xfrm>
            <a:off x="7652811" y="4419600"/>
            <a:ext cx="24485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A474B00-864D-4972-9008-94AEC5312139}"/>
              </a:ext>
            </a:extLst>
          </p:cNvPr>
          <p:cNvSpPr txBox="1"/>
          <p:nvPr/>
        </p:nvSpPr>
        <p:spPr>
          <a:xfrm>
            <a:off x="8503434" y="416384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6.4 µs</a:t>
            </a:r>
          </a:p>
        </p:txBody>
      </p:sp>
    </p:spTree>
    <p:extLst>
      <p:ext uri="{BB962C8B-B14F-4D97-AF65-F5344CB8AC3E}">
        <p14:creationId xmlns:p14="http://schemas.microsoft.com/office/powerpoint/2010/main" val="19911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AF98-CCF5-4EF6-BBD5-66B1D24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Domain/MMSE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338E-9EDE-47D6-8529-31083EB7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Attacker will try to predict the waveform sample-by-sample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 finite bandwidth of signal and pulse shape/sidelobes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Subtract out predicted symbols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Start </a:t>
            </a:r>
            <a:r>
              <a:rPr lang="en-US" dirty="0" err="1"/>
              <a:t>tx</a:t>
            </a:r>
            <a:r>
              <a:rPr lang="en-US" dirty="0"/>
              <a:t> attack, while </a:t>
            </a:r>
            <a:r>
              <a:rPr lang="en-US" dirty="0" err="1"/>
              <a:t>rx</a:t>
            </a:r>
            <a:r>
              <a:rPr lang="en-US" dirty="0"/>
              <a:t> more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r>
              <a:rPr lang="en-US" dirty="0"/>
              <a:t>Advantages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attack large part of symbol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Does not depend on finite constellation</a:t>
            </a:r>
          </a:p>
          <a:p>
            <a:pPr marL="57150" indent="0"/>
            <a:r>
              <a:rPr lang="en-US" dirty="0"/>
              <a:t>Disadvantages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Needs full duplex, limits receive SNR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Needs to account for inter-symbol-interference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only change RTT by prediction time (less proc. Delay)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5833-F892-48C8-B14B-B6FFFB3FFC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2110-FAF7-4216-9D25-060E3E2B0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01E3-8081-4813-86A0-6345DECFFE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4C2FE00-506E-477E-8AB8-C6414454F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9683" y="1428000"/>
            <a:ext cx="3320101" cy="2486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1F2C45F-2148-4445-92AA-118B59760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683" y="3914400"/>
            <a:ext cx="3320101" cy="2486400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87F4CDC-E12F-4DC1-BAE3-1A7551A2CF10}"/>
              </a:ext>
            </a:extLst>
          </p:cNvPr>
          <p:cNvCxnSpPr>
            <a:cxnSpLocks/>
            <a:stCxn id="20" idx="2"/>
          </p:cNvCxnSpPr>
          <p:nvPr/>
        </p:nvCxnSpPr>
        <p:spPr bwMode="auto">
          <a:xfrm>
            <a:off x="8991417" y="2795913"/>
            <a:ext cx="228783" cy="4806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ADC448C-1E6D-42C4-BAB6-4DE9ACF03FA4}"/>
              </a:ext>
            </a:extLst>
          </p:cNvPr>
          <p:cNvSpPr txBox="1"/>
          <p:nvPr/>
        </p:nvSpPr>
        <p:spPr>
          <a:xfrm>
            <a:off x="8534400" y="2549692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 here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C39B256-9EE7-42A3-A282-DCB7AC079DD8}"/>
              </a:ext>
            </a:extLst>
          </p:cNvPr>
          <p:cNvCxnSpPr>
            <a:cxnSpLocks/>
            <a:stCxn id="25" idx="2"/>
          </p:cNvCxnSpPr>
          <p:nvPr/>
        </p:nvCxnSpPr>
        <p:spPr bwMode="auto">
          <a:xfrm>
            <a:off x="8991417" y="2166115"/>
            <a:ext cx="457016" cy="238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A115FA-3F05-46AB-A66F-F4255F8F79E0}"/>
              </a:ext>
            </a:extLst>
          </p:cNvPr>
          <p:cNvSpPr txBox="1"/>
          <p:nvPr/>
        </p:nvSpPr>
        <p:spPr>
          <a:xfrm>
            <a:off x="8597719" y="1919894"/>
            <a:ext cx="7873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 here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20165A2-AD12-4505-96C3-77E50CFD9669}"/>
              </a:ext>
            </a:extLst>
          </p:cNvPr>
          <p:cNvCxnSpPr/>
          <p:nvPr/>
        </p:nvCxnSpPr>
        <p:spPr bwMode="auto">
          <a:xfrm>
            <a:off x="9448800" y="16002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99181-FDCC-4CC9-B56B-629A6DE50D26}"/>
              </a:ext>
            </a:extLst>
          </p:cNvPr>
          <p:cNvCxnSpPr>
            <a:cxnSpLocks/>
          </p:cNvCxnSpPr>
          <p:nvPr/>
        </p:nvCxnSpPr>
        <p:spPr bwMode="auto">
          <a:xfrm>
            <a:off x="9448433" y="1751014"/>
            <a:ext cx="3813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A6798C5-C637-4A0F-9F22-780FEFFED845}"/>
              </a:ext>
            </a:extLst>
          </p:cNvPr>
          <p:cNvCxnSpPr>
            <a:cxnSpLocks/>
            <a:stCxn id="35" idx="0"/>
          </p:cNvCxnSpPr>
          <p:nvPr/>
        </p:nvCxnSpPr>
        <p:spPr bwMode="auto">
          <a:xfrm flipH="1" flipV="1">
            <a:off x="9861413" y="1812321"/>
            <a:ext cx="626387" cy="50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F37B83D-01BF-457B-AF53-638007C7FE1B}"/>
              </a:ext>
            </a:extLst>
          </p:cNvPr>
          <p:cNvSpPr txBox="1"/>
          <p:nvPr/>
        </p:nvSpPr>
        <p:spPr>
          <a:xfrm>
            <a:off x="10005937" y="2316009"/>
            <a:ext cx="963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RTT </a:t>
            </a:r>
          </a:p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10AB477-D629-430A-A7EB-45DEA6A6C020}"/>
              </a:ext>
            </a:extLst>
          </p:cNvPr>
          <p:cNvCxnSpPr>
            <a:cxnSpLocks/>
          </p:cNvCxnSpPr>
          <p:nvPr/>
        </p:nvCxnSpPr>
        <p:spPr bwMode="auto">
          <a:xfrm>
            <a:off x="8991416" y="2795913"/>
            <a:ext cx="0" cy="5419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7675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FF0A8D-7F62-4095-AB06-8430F55E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Computational Attack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E9CB29-FDE1-40DC-A49B-77CA8CE35C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40 MHz, overlap-add receiver</a:t>
            </a:r>
          </a:p>
          <a:p>
            <a:pPr marL="457200" lvl="1" indent="0"/>
            <a:r>
              <a:rPr lang="en-US" sz="2000" dirty="0"/>
              <a:t>LTF with random QPSK symbols</a:t>
            </a:r>
          </a:p>
          <a:p>
            <a:pPr marL="457200" lvl="1" indent="0"/>
            <a:r>
              <a:rPr lang="en-US" sz="2000" dirty="0"/>
              <a:t>Observation period 50%</a:t>
            </a:r>
          </a:p>
          <a:p>
            <a:pPr marL="457200" lvl="1" indent="0"/>
            <a:endParaRPr lang="en-US" sz="2000" dirty="0"/>
          </a:p>
          <a:p>
            <a:pPr marL="57150" indent="0"/>
            <a:r>
              <a:rPr lang="en-US" sz="2400" dirty="0"/>
              <a:t>Observations</a:t>
            </a:r>
          </a:p>
          <a:p>
            <a:pPr marL="457200" lvl="1" indent="0"/>
            <a:r>
              <a:rPr lang="en-US" sz="2000" dirty="0"/>
              <a:t>First half of time domain, contains information about all symbols</a:t>
            </a:r>
          </a:p>
          <a:p>
            <a:pPr marL="457200" lvl="1" indent="0"/>
            <a:r>
              <a:rPr lang="en-US" sz="2000" dirty="0"/>
              <a:t>Intercarrier-interference (ICI) between neighboring symbols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567E5-3913-4C39-93BB-A76E4EA014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2341-924A-497C-9348-5DC3637084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A90C3-7049-4D79-9536-1E8AEB0171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DA61B50-4C9F-49F6-8B35-96F32A2634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2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529F6-AC0E-4FB5-A641-011EF4B16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Domain/Computational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2DC7-55BC-4248-9D29-3705DC7FA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Attack challenge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Partial observation of OFDM symbol leads to ICI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removing ICI, SINR is around 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Attacker can apply Viterbi or Sphere decoder</a:t>
            </a:r>
          </a:p>
          <a:p>
            <a:endParaRPr lang="en-US" dirty="0"/>
          </a:p>
          <a:p>
            <a:r>
              <a:rPr lang="en-US" dirty="0"/>
              <a:t>Counters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high order constellation, e.g., 64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“poor” constellation to increase decoding errors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Remove structure in frequency domain, e.g., random Gaussian modulation or DFT </a:t>
            </a:r>
            <a:r>
              <a:rPr lang="en-US" dirty="0" err="1"/>
              <a:t>precoded</a:t>
            </a:r>
            <a:r>
              <a:rPr lang="en-US" dirty="0"/>
              <a:t> modulation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0D751-1311-4E1F-B329-FFA9717931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E2F06-495F-472E-8037-968360AB2D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CEFD5-9464-4A1C-8D7C-43DD6847D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76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9399-905F-488D-81F3-D5A749191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Modulation examples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05CBF5-70FE-47DC-B91C-E2860FFA7C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64 QAM – equal minimum distance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89B9E2F-3A0F-40C1-825D-1AB8352253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A2A7CC-D815-47AD-81E9-2245CA9C2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64 QAM + 4PSK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C65DB7C-5A0F-4950-822B-F431A02A70D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6AE87-3C8A-41AF-9FB0-2F39966054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F4DFA-E03B-4C74-AC0A-86F4B8DD20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4321D-A155-4730-9D59-272AA0990E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172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F9A7A-C8CB-4729-A35B-A93257667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Results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F902AE5-6846-410B-B92A-8125D9EC4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572000"/>
            <a:ext cx="10361084" cy="15224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Simulate different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repetition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18 dB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MMSE-frequency channel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MUSIC based and FFT based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74A53-5A18-4756-9814-20799BB615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AD53A-4ED4-4AB5-8AAE-FE02539912A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EA9D2-C2FF-4130-8C00-233A57EEA1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635335-7CC2-49E2-9B21-B0156360D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1756607"/>
            <a:ext cx="3596776" cy="2693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2449C5-3A29-4171-9FFB-C0A9DBABB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924" y="1756607"/>
            <a:ext cx="3596776" cy="2693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F657BC-E579-4100-9B09-9905ECB67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0462" y="1756607"/>
            <a:ext cx="3596776" cy="269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2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860</Words>
  <Application>Microsoft Office PowerPoint</Application>
  <PresentationFormat>Widescreen</PresentationFormat>
  <Paragraphs>191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Document</vt:lpstr>
      <vt:lpstr>Discussion of Frequency and Time Domain Attack</vt:lpstr>
      <vt:lpstr>PHY Security</vt:lpstr>
      <vt:lpstr>Integrity Attack Scenario</vt:lpstr>
      <vt:lpstr>Frequency Domain/Computational Attack</vt:lpstr>
      <vt:lpstr>Time Domain/MMSE Attack</vt:lpstr>
      <vt:lpstr>Example: Computational Attack</vt:lpstr>
      <vt:lpstr>Frequency Domain/Computational Attack</vt:lpstr>
      <vt:lpstr>Modulation examples</vt:lpstr>
      <vt:lpstr>Performance Results</vt:lpstr>
      <vt:lpstr>Window Design – Rectangle</vt:lpstr>
      <vt:lpstr>Window Design – Raised Cosine</vt:lpstr>
      <vt:lpstr>Window Design – Dual Raised Cosine</vt:lpstr>
      <vt:lpstr>Window Design – Flattop</vt:lpstr>
      <vt:lpstr>Window Design – Combined?</vt:lpstr>
      <vt:lpstr>Window Design – Trimmed Raised Cosine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LTF using DFT Precoded OFDM</dc:title>
  <dc:creator>Christian Berger</dc:creator>
  <cp:lastModifiedBy>Christian Berger</cp:lastModifiedBy>
  <cp:revision>38</cp:revision>
  <dcterms:created xsi:type="dcterms:W3CDTF">2020-07-22T23:37:43Z</dcterms:created>
  <dcterms:modified xsi:type="dcterms:W3CDTF">2020-12-16T18:04:17Z</dcterms:modified>
</cp:coreProperties>
</file>