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348" r:id="rId3"/>
    <p:sldId id="283" r:id="rId4"/>
    <p:sldId id="299" r:id="rId5"/>
    <p:sldId id="300" r:id="rId6"/>
    <p:sldId id="350" r:id="rId7"/>
    <p:sldId id="362" r:id="rId8"/>
    <p:sldId id="363" r:id="rId9"/>
    <p:sldId id="364" r:id="rId10"/>
    <p:sldId id="351" r:id="rId11"/>
    <p:sldId id="352" r:id="rId12"/>
    <p:sldId id="355" r:id="rId13"/>
    <p:sldId id="356" r:id="rId14"/>
    <p:sldId id="354" r:id="rId15"/>
    <p:sldId id="365" r:id="rId16"/>
    <p:sldId id="345" r:id="rId17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405" autoAdjust="0"/>
    <p:restoredTop sz="94660"/>
  </p:normalViewPr>
  <p:slideViewPr>
    <p:cSldViewPr>
      <p:cViewPr varScale="1">
        <p:scale>
          <a:sx n="114" d="100"/>
          <a:sy n="114" d="100"/>
        </p:scale>
        <p:origin x="390" y="102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3216" y="480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12/8/2020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23D37E01-832E-4824-9977-3244F87130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4D916657-B156-4948-8865-7788C4C95B9D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05A4346B-2939-4141-A014-AF0CFACBCDF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21C3C1E5-C7B1-4D4F-8FC8-28BF835EF9D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6A7FFCD3-E3C9-47AA-9F6E-35827164F5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151C6247-15D0-45C3-B20C-9582414EAF87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B6868E49-C550-4DFA-9672-DD9808FC6EA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7678F93C-57B7-44AF-A98B-B63BBE22024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5C74F4F1-C921-4351-83F2-E90601F6D8D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4807D931-3863-40B9-91E0-17584636EB8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1" name="Date Placeholder 10">
            <a:extLst>
              <a:ext uri="{FF2B5EF4-FFF2-40B4-BE49-F238E27FC236}">
                <a16:creationId xmlns:a16="http://schemas.microsoft.com/office/drawing/2014/main" id="{365991D2-6EB5-4A46-BA7F-9A849896DE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2" name="Footer Placeholder 11">
            <a:extLst>
              <a:ext uri="{FF2B5EF4-FFF2-40B4-BE49-F238E27FC236}">
                <a16:creationId xmlns:a16="http://schemas.microsoft.com/office/drawing/2014/main" id="{4E4E80D1-D5B0-48AB-9A53-8075D278796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3" name="Slide Number Placeholder 12">
            <a:extLst>
              <a:ext uri="{FF2B5EF4-FFF2-40B4-BE49-F238E27FC236}">
                <a16:creationId xmlns:a16="http://schemas.microsoft.com/office/drawing/2014/main" id="{694854B5-44B7-4C80-90C2-923A4F59E1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3" name="Date Placeholder 12">
            <a:extLst>
              <a:ext uri="{FF2B5EF4-FFF2-40B4-BE49-F238E27FC236}">
                <a16:creationId xmlns:a16="http://schemas.microsoft.com/office/drawing/2014/main" id="{895B8A51-6364-4865-A6F6-EDFF03A1CEB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4" name="Footer Placeholder 13">
            <a:extLst>
              <a:ext uri="{FF2B5EF4-FFF2-40B4-BE49-F238E27FC236}">
                <a16:creationId xmlns:a16="http://schemas.microsoft.com/office/drawing/2014/main" id="{DBC9C662-7A3E-414D-A677-7502C9294E9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5" name="Slide Number Placeholder 14">
            <a:extLst>
              <a:ext uri="{FF2B5EF4-FFF2-40B4-BE49-F238E27FC236}">
                <a16:creationId xmlns:a16="http://schemas.microsoft.com/office/drawing/2014/main" id="{E4BB36BF-9B36-4FF2-84CA-79F6C24A7D5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9" name="Date Placeholder 8">
            <a:extLst>
              <a:ext uri="{FF2B5EF4-FFF2-40B4-BE49-F238E27FC236}">
                <a16:creationId xmlns:a16="http://schemas.microsoft.com/office/drawing/2014/main" id="{AD1CB536-4F1C-4051-8290-730B91FE4D4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0" name="Footer Placeholder 9">
            <a:extLst>
              <a:ext uri="{FF2B5EF4-FFF2-40B4-BE49-F238E27FC236}">
                <a16:creationId xmlns:a16="http://schemas.microsoft.com/office/drawing/2014/main" id="{CF6364A6-D544-4A69-9372-2D6914A2D4D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8EEDB370-5CCB-4002-B8C4-AA34FED411F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>
            <a:extLst>
              <a:ext uri="{FF2B5EF4-FFF2-40B4-BE49-F238E27FC236}">
                <a16:creationId xmlns:a16="http://schemas.microsoft.com/office/drawing/2014/main" id="{4657257C-F988-46E4-90C4-B9B449504E3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288C45A3-33E6-4261-AE1D-14014868E8C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A95AB8E-F647-4840-BB34-3728FFA3FF7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51A7A567-F9CE-43C2-AA00-F53849D3ACE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A8BC0F31-8F3A-4960-AFBC-E41877C43B5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3DF9B8C6-BD91-43BB-8B07-3C33AF3D82D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956F62AD-7034-4829-8D98-8851E29CD28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10B40A76-AE7F-490A-A9E4-747740994CB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7F7E3CA0-713D-4334-A272-E29119C7FE2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Christian Berger (NXP)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40103" y="6486183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802.11-20/1951r0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emf"/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6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>
                <a:latin typeface="Arial" charset="0"/>
                <a:cs typeface="Arial" charset="0"/>
              </a:rPr>
              <a:t>Discussion of Frequency </a:t>
            </a:r>
            <a:r>
              <a:rPr lang="en-US" dirty="0">
                <a:latin typeface="Arial" charset="0"/>
                <a:cs typeface="Arial" charset="0"/>
              </a:rPr>
              <a:t>and Time Domain Attack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2020-12-08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Christian Berger (NXP)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39549568"/>
              </p:ext>
            </p:extLst>
          </p:nvPr>
        </p:nvGraphicFramePr>
        <p:xfrm>
          <a:off x="1001713" y="2419350"/>
          <a:ext cx="9855200" cy="24098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44" name="Document" r:id="rId4" imgW="10439485" imgH="2556420" progId="Word.Document.8">
                  <p:embed/>
                </p:oleObj>
              </mc:Choice>
              <mc:Fallback>
                <p:oleObj name="Document" r:id="rId4" imgW="10439485" imgH="2556420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19350"/>
                        <a:ext cx="9855200" cy="24098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756982A6-7D58-458D-B766-1F529D5CF2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1065213"/>
          </a:xfrm>
        </p:spPr>
        <p:txBody>
          <a:bodyPr wrap="square" anchor="ctr">
            <a:normAutofit/>
          </a:bodyPr>
          <a:lstStyle/>
          <a:p>
            <a:r>
              <a:rPr lang="en-US" dirty="0"/>
              <a:t>DFT </a:t>
            </a:r>
            <a:r>
              <a:rPr lang="en-US" dirty="0" err="1"/>
              <a:t>Precoded</a:t>
            </a:r>
            <a:r>
              <a:rPr lang="en-US" dirty="0"/>
              <a:t> OFDM</a:t>
            </a:r>
          </a:p>
        </p:txBody>
      </p:sp>
      <p:pic>
        <p:nvPicPr>
          <p:cNvPr id="11" name="Content Placeholder 10" descr="A screenshot of a cell phone&#10;&#10;Description automatically generated">
            <a:extLst>
              <a:ext uri="{FF2B5EF4-FFF2-40B4-BE49-F238E27FC236}">
                <a16:creationId xmlns:a16="http://schemas.microsoft.com/office/drawing/2014/main" id="{1413C464-FB10-4DC5-A8C7-7A13A8E6CD8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4401" y="2266894"/>
            <a:ext cx="5077884" cy="3541826"/>
          </a:xfrm>
          <a:noFill/>
        </p:spPr>
      </p:pic>
      <p:sp>
        <p:nvSpPr>
          <p:cNvPr id="16" name="Content Placeholder 3">
            <a:extLst>
              <a:ext uri="{FF2B5EF4-FFF2-40B4-BE49-F238E27FC236}">
                <a16:creationId xmlns:a16="http://schemas.microsoft.com/office/drawing/2014/main" id="{EFA1FF82-D1F7-4F8F-B967-A2123681B7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/>
          <a:p>
            <a:r>
              <a:rPr lang="en-US" sz="2400" dirty="0"/>
              <a:t>Overview</a:t>
            </a:r>
          </a:p>
          <a:p>
            <a:pPr lvl="1"/>
            <a:r>
              <a:rPr lang="en-US" sz="2000" dirty="0"/>
              <a:t>Data symbols are </a:t>
            </a:r>
            <a:r>
              <a:rPr lang="en-US" sz="2000" dirty="0" err="1"/>
              <a:t>precoded</a:t>
            </a:r>
            <a:r>
              <a:rPr lang="en-US" sz="2000" dirty="0"/>
              <a:t> with a DFT matrix before IFFT processing</a:t>
            </a:r>
          </a:p>
          <a:p>
            <a:pPr lvl="1"/>
            <a:r>
              <a:rPr lang="en-US" sz="2000" dirty="0"/>
              <a:t>Can be used with cyclic prefix or without</a:t>
            </a:r>
          </a:p>
          <a:p>
            <a:pPr lvl="1"/>
            <a:r>
              <a:rPr lang="en-US" sz="2000" dirty="0"/>
              <a:t>Effectively </a:t>
            </a:r>
            <a:r>
              <a:rPr lang="en-US" sz="2000" dirty="0" err="1"/>
              <a:t>Sinc</a:t>
            </a:r>
            <a:r>
              <a:rPr lang="en-US" sz="2000" dirty="0"/>
              <a:t> interpolation of symbols instead of traditional pulse shaper</a:t>
            </a:r>
          </a:p>
          <a:p>
            <a:pPr lvl="1"/>
            <a:r>
              <a:rPr lang="en-US" sz="2000" dirty="0"/>
              <a:t>Can also omit DC</a:t>
            </a:r>
          </a:p>
          <a:p>
            <a:pPr lvl="1"/>
            <a:endParaRPr lang="en-US" sz="2000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DB9D90D-CD52-474E-9A1A-6EC9899A1705}"/>
              </a:ext>
            </a:extLst>
          </p:cNvPr>
          <p:cNvSpPr>
            <a:spLocks noGrp="1"/>
          </p:cNvSpPr>
          <p:nvPr>
            <p:ph type="dt" idx="10"/>
          </p:nvPr>
        </p:nvSpPr>
        <p:spPr>
          <a:xfrm>
            <a:off x="929217" y="333375"/>
            <a:ext cx="2499764" cy="273050"/>
          </a:xfrm>
        </p:spPr>
        <p:txBody>
          <a:bodyPr wrap="square" anchor="b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F0AA4A-97F5-4ABB-A896-59A2DA9D3AE9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43757" y="6475414"/>
            <a:ext cx="4246027" cy="180975"/>
          </a:xfrm>
        </p:spPr>
        <p:txBody>
          <a:bodyPr wrap="square" anchor="t">
            <a:normAutofit/>
          </a:bodyPr>
          <a:lstStyle/>
          <a:p>
            <a:pPr>
              <a:lnSpc>
                <a:spcPct val="90000"/>
              </a:lnSpc>
              <a:spcAft>
                <a:spcPts val="600"/>
              </a:spcAft>
            </a:pPr>
            <a:r>
              <a:rPr lang="en-GB" sz="700"/>
              <a:t>Christian Berger (NXP)</a:t>
            </a:r>
          </a:p>
          <a:p>
            <a:pPr>
              <a:lnSpc>
                <a:spcPct val="90000"/>
              </a:lnSpc>
              <a:spcAft>
                <a:spcPts val="600"/>
              </a:spcAft>
            </a:pPr>
            <a:endParaRPr lang="en-GB" sz="70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6039C95-DD41-437B-82B2-F1B09FF2C5EB}"/>
              </a:ext>
            </a:extLst>
          </p:cNvPr>
          <p:cNvSpPr>
            <a:spLocks noGrp="1"/>
          </p:cNvSpPr>
          <p:nvPr>
            <p:ph type="sldNum" idx="12"/>
          </p:nvPr>
        </p:nvSpPr>
        <p:spPr>
          <a:xfrm>
            <a:off x="5793318" y="6475414"/>
            <a:ext cx="704849" cy="363537"/>
          </a:xfrm>
        </p:spPr>
        <p:txBody>
          <a:bodyPr wrap="square" anchor="t">
            <a:normAutofit/>
          </a:bodyPr>
          <a:lstStyle/>
          <a:p>
            <a:pPr>
              <a:spcAft>
                <a:spcPts val="600"/>
              </a:spcAft>
            </a:pPr>
            <a:r>
              <a:rPr lang="en-GB"/>
              <a:t>Slide </a:t>
            </a:r>
            <a:fld id="{D09C756B-EB39-4236-ADBB-73052B179AE4}" type="slidenum">
              <a:rPr lang="en-GB" smtClean="0"/>
              <a:pPr>
                <a:spcAft>
                  <a:spcPts val="600"/>
                </a:spcAft>
              </a:pPr>
              <a:t>10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342828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939E7C-0AF6-4527-9173-7A867DF727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of DFT </a:t>
            </a:r>
            <a:r>
              <a:rPr lang="en-US" dirty="0" err="1"/>
              <a:t>Precoded</a:t>
            </a:r>
            <a:r>
              <a:rPr lang="en-US" dirty="0"/>
              <a:t> LTF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B3065-C98B-4096-B676-BCAA40A5E7B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Use VHT40 as example</a:t>
            </a:r>
          </a:p>
          <a:p>
            <a:pPr marL="457200" lvl="1" indent="0"/>
            <a:r>
              <a:rPr lang="en-US" sz="2000" dirty="0"/>
              <a:t>128 QPSK symbols, DFT </a:t>
            </a:r>
            <a:r>
              <a:rPr lang="en-US" sz="2000" dirty="0" err="1"/>
              <a:t>precoded</a:t>
            </a:r>
            <a:endParaRPr lang="en-US" sz="2000" dirty="0"/>
          </a:p>
          <a:p>
            <a:pPr marL="457200" lvl="1" indent="0"/>
            <a:r>
              <a:rPr lang="en-US" sz="2000" dirty="0"/>
              <a:t>Zero out 3 DC tones + guard bands </a:t>
            </a:r>
          </a:p>
          <a:p>
            <a:pPr marL="457200" lvl="1" indent="0"/>
            <a:r>
              <a:rPr lang="en-US" sz="2000" dirty="0"/>
              <a:t>Keep 114 non-zero subcarriers</a:t>
            </a:r>
          </a:p>
          <a:p>
            <a:endParaRPr lang="en-US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9DC451D-1BC6-46FC-8057-BEDF3EBD00F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1C0F178-7E61-4F7B-AC67-57D0E5E740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E1A51-DF0F-4E63-B943-9F817775E22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11</a:t>
            </a:fld>
            <a:endParaRPr lang="en-GB"/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D15F508E-DE78-4D64-B891-49A11A039756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91392D48-D42E-4B46-976D-61BADCE8DED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9539" y="4027640"/>
            <a:ext cx="4837861" cy="22969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7880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4374CA-A687-4C94-9036-73FBDBAD78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Spectrum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A3C469-77AE-470D-9E78-E6E6F8B9E40E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Using VHT40 as example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Generate three LTF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4x time-domain oversampling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Zero padding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2400" dirty="0"/>
              <a:t>Take large FFT to estimate average spectrum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548F12-42C1-4DB1-90DF-EA40B95FCA7B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13C0BD-E336-4D16-80EA-E63CD33CFE95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750EEC9-E1EE-4636-A1E0-E6132316247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12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0B49D5CC-0ACA-43DE-AF92-BAF9DF924CE5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1513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>
            <a:extLst>
              <a:ext uri="{FF2B5EF4-FFF2-40B4-BE49-F238E27FC236}">
                <a16:creationId xmlns:a16="http://schemas.microsoft.com/office/drawing/2014/main" id="{3CBDFF92-2F6B-453A-8CD6-BAB28798F6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8664" y="4910423"/>
            <a:ext cx="4660633" cy="1532134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792225EF-EB55-4DA2-BB4B-D8207D8882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Comparison to regular OFDM and Mask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B36D3607-3DF4-4EBE-B358-4130D5AA6503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3"/>
          <a:stretch>
            <a:fillRect/>
          </a:stretch>
        </p:blipFill>
        <p:spPr>
          <a:xfrm>
            <a:off x="943768" y="2057400"/>
            <a:ext cx="5019676" cy="2900800"/>
          </a:xfrm>
          <a:prstGeom prst="rect">
            <a:avLst/>
          </a:prstGeom>
        </p:spPr>
      </p:pic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F0681661-A6F9-4C33-8C1E-8AD447B68DE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4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7E7422-5527-4A6C-8D37-6C0BC259B3A1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1569EC7-6D3E-43EB-9E95-73FD38DC97E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8C1AE5E-D344-4C2D-8C68-477BDCDBED6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0979029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40FB26-5BAF-4225-ABDA-5934BDE921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PAPR Comparison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9149D0-ABC6-4AAA-8892-1BF479DD3199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sz="2400" dirty="0"/>
              <a:t>DFT </a:t>
            </a:r>
            <a:r>
              <a:rPr lang="en-US" sz="2400" dirty="0" err="1"/>
              <a:t>Precoded</a:t>
            </a:r>
            <a:r>
              <a:rPr lang="en-US" sz="2400" dirty="0"/>
              <a:t> OFDM</a:t>
            </a:r>
          </a:p>
          <a:p>
            <a:pPr lvl="1"/>
            <a:r>
              <a:rPr lang="en-US" sz="2000" dirty="0"/>
              <a:t>Peaks up to 2x due to interpolation (same neighboring symbols)</a:t>
            </a:r>
          </a:p>
          <a:p>
            <a:pPr lvl="1"/>
            <a:r>
              <a:rPr lang="en-US" sz="2000" dirty="0"/>
              <a:t>About 1 dB worse than </a:t>
            </a:r>
            <a:r>
              <a:rPr lang="en-US" sz="2000" dirty="0" err="1"/>
              <a:t>Golay</a:t>
            </a:r>
            <a:endParaRPr lang="en-US" sz="2000" dirty="0"/>
          </a:p>
          <a:p>
            <a:pPr lvl="1"/>
            <a:r>
              <a:rPr lang="en-US" sz="2000" dirty="0"/>
              <a:t>About 2-3 dB better than QPSK</a:t>
            </a:r>
          </a:p>
          <a:p>
            <a:endParaRPr lang="en-US" dirty="0"/>
          </a:p>
        </p:txBody>
      </p:sp>
      <p:pic>
        <p:nvPicPr>
          <p:cNvPr id="8" name="Content Placeholder 7">
            <a:extLst>
              <a:ext uri="{FF2B5EF4-FFF2-40B4-BE49-F238E27FC236}">
                <a16:creationId xmlns:a16="http://schemas.microsoft.com/office/drawing/2014/main" id="{AD37BDBF-A270-451B-A7D1-C5482AFB905D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6D1E74C-3055-4160-BB29-AF623948CA2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FB64A19-CB0E-4709-BA80-5B0DC78492A4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E6962D9-7124-422C-BC8D-F4C8BC27E5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5000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7F9A7A-C8CB-4729-A35B-A932576670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Performance Results</a:t>
            </a: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EF902AE5-6846-410B-B92A-8125D9EC4AF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1" y="4572000"/>
            <a:ext cx="10361084" cy="1522414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Simulate different modulation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One repetition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18 dB SNR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MMSE-frequency channel estimation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MUSIC based and FFT based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5074A53-5A18-4756-9814-20799BB6151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EAD53A-4ED4-4AB5-8AAE-FE02539912A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B0EA9D2-C2FF-4130-8C00-233A57EEA1E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15</a:t>
            </a:fld>
            <a:endParaRPr lang="en-GB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6635335-7CC2-49E2-9B21-B0156360D1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0000" y="1756607"/>
            <a:ext cx="3596776" cy="2693600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2449C5-3A29-4171-9FFB-C0A9DBABB57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0924" y="1756607"/>
            <a:ext cx="3596776" cy="2693600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A8F657BC-E579-4100-9B09-9905ECB6789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180462" y="1756607"/>
            <a:ext cx="3596776" cy="269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0352719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6BDCB-8B62-479A-B319-76540CE3C9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89D25B-4E36-4816-9FE9-00A949103A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Presented Discussion on Frequency and Time Domain Attack</a:t>
            </a:r>
          </a:p>
          <a:p>
            <a:endParaRPr lang="en-US" dirty="0"/>
          </a:p>
          <a:p>
            <a:r>
              <a:rPr lang="en-US" dirty="0"/>
              <a:t>Frequency Domain Attack can be Averted</a:t>
            </a:r>
          </a:p>
          <a:p>
            <a:pPr lvl="1"/>
            <a:r>
              <a:rPr lang="en-US" dirty="0"/>
              <a:t>Use higher order constellation</a:t>
            </a:r>
          </a:p>
          <a:p>
            <a:pPr lvl="1"/>
            <a:r>
              <a:rPr lang="en-US" dirty="0"/>
              <a:t>Use “poor” constellation to increase decoding errors</a:t>
            </a:r>
          </a:p>
          <a:p>
            <a:pPr lvl="1"/>
            <a:r>
              <a:rPr lang="en-US" dirty="0"/>
              <a:t>Use random Gaussian modulation or DFT </a:t>
            </a:r>
            <a:r>
              <a:rPr lang="en-US" dirty="0" err="1"/>
              <a:t>precoded</a:t>
            </a:r>
            <a:r>
              <a:rPr lang="en-US" dirty="0"/>
              <a:t> modulation</a:t>
            </a:r>
          </a:p>
          <a:p>
            <a:pPr lvl="1"/>
            <a:endParaRPr lang="en-US" dirty="0"/>
          </a:p>
          <a:p>
            <a:r>
              <a:rPr lang="en-US" dirty="0"/>
              <a:t>Time Domain Attack needs further study</a:t>
            </a:r>
          </a:p>
          <a:p>
            <a:pPr lvl="1"/>
            <a:r>
              <a:rPr lang="en-US" dirty="0"/>
              <a:t>Use of windowing?</a:t>
            </a:r>
          </a:p>
          <a:p>
            <a:pPr lvl="1"/>
            <a:r>
              <a:rPr lang="en-US" dirty="0"/>
              <a:t>Effect </a:t>
            </a:r>
            <a:r>
              <a:rPr lang="en-US"/>
              <a:t>on performance?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9F0230-A921-47CB-8FFC-DBE83DF7570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July,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EC1273-B3B0-4F8D-8A4F-2658C79A265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8BF650-E5BE-4DBA-B578-921CB653EF9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16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21639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EC5626-18E1-41BA-874D-C3556560F8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PHY Security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5240AB-3C48-4B27-AE48-D35F0D5E1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Attacker tries to modify the measured range</a:t>
            </a:r>
          </a:p>
          <a:p>
            <a:pPr lvl="1"/>
            <a:r>
              <a:rPr lang="en-US" sz="1800" dirty="0"/>
              <a:t>Make STA appear closer to AP to fake proximity detection</a:t>
            </a:r>
          </a:p>
          <a:p>
            <a:pPr lvl="1"/>
            <a:r>
              <a:rPr lang="en-US" sz="1800" dirty="0"/>
              <a:t>Spoof time-stamps t2 or t4 to achieve that</a:t>
            </a:r>
          </a:p>
          <a:p>
            <a:pPr lvl="1"/>
            <a:endParaRPr lang="en-US" sz="1800" dirty="0"/>
          </a:p>
          <a:p>
            <a:r>
              <a:rPr lang="en-US" sz="2000" dirty="0"/>
              <a:t>Focus on physical layer attack</a:t>
            </a:r>
          </a:p>
          <a:p>
            <a:pPr lvl="1"/>
            <a:r>
              <a:rPr lang="en-US" sz="1800" dirty="0"/>
              <a:t>Assume that MAC level is authenticated/encrypted</a:t>
            </a:r>
          </a:p>
          <a:p>
            <a:pPr lvl="1"/>
            <a:r>
              <a:rPr lang="en-US" sz="1800" dirty="0"/>
              <a:t>Includes time-stamps t1/t4 feedback to initiator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CBDBAE5-22DB-49AF-8E9F-21E83197BCA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91AB38-5134-495E-B8A3-48C97FB5C3B2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AD588AF-B4D6-4931-8CAD-3A068C1993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2</a:t>
            </a:fld>
            <a:endParaRPr lang="en-GB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BC4AB8DE-60DD-472B-8FA0-6534C47EB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746626"/>
            <a:ext cx="6832600" cy="160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600016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7F7D14-E6F8-4FEA-862B-4118AFFFA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Integrity Attack Scenario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BAB2DB-99F3-4B3B-9EBE-783FFBAF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line security</a:t>
            </a:r>
          </a:p>
          <a:p>
            <a:pPr lvl="1"/>
            <a:r>
              <a:rPr lang="en-US" dirty="0"/>
              <a:t>Use secure LTF (sequence unknown to attacker)</a:t>
            </a:r>
          </a:p>
          <a:p>
            <a:pPr lvl="1"/>
            <a:r>
              <a:rPr lang="en-US" dirty="0"/>
              <a:t>Replace Cyclic Prefix (CP) with zero-padded Guard Interval (to reduce structure)</a:t>
            </a:r>
          </a:p>
          <a:p>
            <a:pPr lvl="1"/>
            <a:endParaRPr lang="en-US" dirty="0"/>
          </a:p>
          <a:p>
            <a:r>
              <a:rPr lang="en-US" dirty="0"/>
              <a:t>Attack types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Frequency Domain/ Computational attack: attacker observes fraction of symbol and predicts the rest to attack the later part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Time Domain/MMSE Attack: attacker continuously observes and attacks using low pass nature of baseband signal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0E1BF7-853F-4478-99EF-598AFAD098E3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888398-37C2-46F6-AB35-56ED5491081D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259FED-D58E-4DDD-B5D2-E7B5124C2F1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065285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EC0315-D84A-461D-88EB-BD05AFE73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Domain/Computational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2C404B9-707E-4A04-BB91-130AF6CED6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/>
            <a:r>
              <a:rPr lang="en-US" dirty="0"/>
              <a:t>Steps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Attacker will listen to first half portion of LTF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Then try to estimate the full time-domain LTF waveform (typically by estimating frequency QAM symbols)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Change measured t2 or t4 by transmitting the last (estimated) quarter of time-domain LTF waveform with timing advance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/>
            <a:r>
              <a:rPr lang="en-US" dirty="0"/>
              <a:t>Advantages: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received SNR (listen only)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Processing delay of 100 ns okay</a:t>
            </a:r>
          </a:p>
          <a:p>
            <a:pPr marL="0" indent="0"/>
            <a:r>
              <a:rPr lang="en-US" dirty="0"/>
              <a:t>Disadvantages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Attack correlation limited by attack duration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Receiver will notice poor SINR if boost power</a:t>
            </a:r>
            <a:endParaRPr lang="en-US" sz="160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505D24-35D7-416F-97BE-7144F37F6EB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B6E245-5F15-4647-B344-24188F57BDE1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5EA1C97-0E31-4065-9E1A-D878F420878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4</a:t>
            </a:fld>
            <a:endParaRPr lang="en-GB"/>
          </a:p>
        </p:txBody>
      </p:sp>
      <p:grpSp>
        <p:nvGrpSpPr>
          <p:cNvPr id="28" name="Group 27">
            <a:extLst>
              <a:ext uri="{FF2B5EF4-FFF2-40B4-BE49-F238E27FC236}">
                <a16:creationId xmlns:a16="http://schemas.microsoft.com/office/drawing/2014/main" id="{B3D63077-1D93-471B-BAB1-A1D155951F2D}"/>
              </a:ext>
            </a:extLst>
          </p:cNvPr>
          <p:cNvGrpSpPr/>
          <p:nvPr/>
        </p:nvGrpSpPr>
        <p:grpSpPr>
          <a:xfrm>
            <a:off x="6858000" y="4419600"/>
            <a:ext cx="4349909" cy="1514871"/>
            <a:chOff x="1112644" y="4295677"/>
            <a:chExt cx="4349909" cy="1514871"/>
          </a:xfrm>
        </p:grpSpPr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0CF279AC-FDA0-426F-9B2E-10F08AE81F26}"/>
                </a:ext>
              </a:extLst>
            </p:cNvPr>
            <p:cNvSpPr/>
            <p:nvPr/>
          </p:nvSpPr>
          <p:spPr bwMode="auto">
            <a:xfrm>
              <a:off x="1907456" y="4581128"/>
              <a:ext cx="2448520" cy="500410"/>
            </a:xfrm>
            <a:prstGeom prst="rect">
              <a:avLst/>
            </a:prstGeom>
            <a:noFill/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8" charset="0"/>
                <a:ea typeface="+mn-ea"/>
              </a:endParaRPr>
            </a:p>
          </p:txBody>
        </p:sp>
        <p:cxnSp>
          <p:nvCxnSpPr>
            <p:cNvPr id="30" name="Straight Connector 29">
              <a:extLst>
                <a:ext uri="{FF2B5EF4-FFF2-40B4-BE49-F238E27FC236}">
                  <a16:creationId xmlns:a16="http://schemas.microsoft.com/office/drawing/2014/main" id="{361D1E6E-AD14-4908-9E39-B85DC57F91B5}"/>
                </a:ext>
              </a:extLst>
            </p:cNvPr>
            <p:cNvCxnSpPr/>
            <p:nvPr/>
          </p:nvCxnSpPr>
          <p:spPr bwMode="auto">
            <a:xfrm>
              <a:off x="1763688" y="508153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1" name="Rectangle 30">
              <a:extLst>
                <a:ext uri="{FF2B5EF4-FFF2-40B4-BE49-F238E27FC236}">
                  <a16:creationId xmlns:a16="http://schemas.microsoft.com/office/drawing/2014/main" id="{CC9FB54D-D1D1-414B-A34A-FDF8919BDABF}"/>
                </a:ext>
              </a:extLst>
            </p:cNvPr>
            <p:cNvSpPr/>
            <p:nvPr/>
          </p:nvSpPr>
          <p:spPr bwMode="auto">
            <a:xfrm>
              <a:off x="1907455" y="4581128"/>
              <a:ext cx="1273839" cy="500410"/>
            </a:xfrm>
            <a:prstGeom prst="rect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First half</a:t>
              </a:r>
            </a:p>
          </p:txBody>
        </p:sp>
        <p:sp>
          <p:nvSpPr>
            <p:cNvPr id="32" name="Rectangle 31">
              <a:extLst>
                <a:ext uri="{FF2B5EF4-FFF2-40B4-BE49-F238E27FC236}">
                  <a16:creationId xmlns:a16="http://schemas.microsoft.com/office/drawing/2014/main" id="{8FFA32EB-28B2-4DAA-BF81-1EE76FC5D188}"/>
                </a:ext>
              </a:extLst>
            </p:cNvPr>
            <p:cNvSpPr/>
            <p:nvPr/>
          </p:nvSpPr>
          <p:spPr bwMode="auto">
            <a:xfrm>
              <a:off x="3592814" y="5310138"/>
              <a:ext cx="612068" cy="500410"/>
            </a:xfrm>
            <a:prstGeom prst="rect">
              <a:avLst/>
            </a:prstGeom>
            <a:solidFill>
              <a:srgbClr val="FFC000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1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Last quarter</a:t>
              </a:r>
            </a:p>
          </p:txBody>
        </p:sp>
        <p:cxnSp>
          <p:nvCxnSpPr>
            <p:cNvPr id="33" name="Straight Connector 32">
              <a:extLst>
                <a:ext uri="{FF2B5EF4-FFF2-40B4-BE49-F238E27FC236}">
                  <a16:creationId xmlns:a16="http://schemas.microsoft.com/office/drawing/2014/main" id="{EA02ED2F-B716-4113-8640-6D865C244F93}"/>
                </a:ext>
              </a:extLst>
            </p:cNvPr>
            <p:cNvCxnSpPr/>
            <p:nvPr/>
          </p:nvCxnSpPr>
          <p:spPr bwMode="auto">
            <a:xfrm>
              <a:off x="1763688" y="5810548"/>
              <a:ext cx="3111525" cy="0"/>
            </a:xfrm>
            <a:prstGeom prst="line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110BF3AA-17AA-43BD-88B4-204658C95F6E}"/>
                </a:ext>
              </a:extLst>
            </p:cNvPr>
            <p:cNvSpPr txBox="1"/>
            <p:nvPr/>
          </p:nvSpPr>
          <p:spPr>
            <a:xfrm>
              <a:off x="2057957" y="4295677"/>
              <a:ext cx="248042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for channel measurement</a:t>
              </a:r>
            </a:p>
          </p:txBody>
        </p:sp>
        <p:sp>
          <p:nvSpPr>
            <p:cNvPr id="35" name="TextBox 34">
              <a:extLst>
                <a:ext uri="{FF2B5EF4-FFF2-40B4-BE49-F238E27FC236}">
                  <a16:creationId xmlns:a16="http://schemas.microsoft.com/office/drawing/2014/main" id="{897D3554-3E99-498C-A0F1-D7BC36AE094F}"/>
                </a:ext>
              </a:extLst>
            </p:cNvPr>
            <p:cNvSpPr txBox="1"/>
            <p:nvPr/>
          </p:nvSpPr>
          <p:spPr>
            <a:xfrm>
              <a:off x="1112644" y="5386597"/>
              <a:ext cx="232146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Waveform transmitted by attacker</a:t>
              </a:r>
            </a:p>
          </p:txBody>
        </p:sp>
        <p:cxnSp>
          <p:nvCxnSpPr>
            <p:cNvPr id="36" name="Straight Arrow Connector 35">
              <a:extLst>
                <a:ext uri="{FF2B5EF4-FFF2-40B4-BE49-F238E27FC236}">
                  <a16:creationId xmlns:a16="http://schemas.microsoft.com/office/drawing/2014/main" id="{5FE172AB-C6AA-4AB2-898E-2BC255BDBD42}"/>
                </a:ext>
              </a:extLst>
            </p:cNvPr>
            <p:cNvCxnSpPr/>
            <p:nvPr/>
          </p:nvCxnSpPr>
          <p:spPr bwMode="auto">
            <a:xfrm>
              <a:off x="4175956" y="5229200"/>
              <a:ext cx="180020" cy="0"/>
            </a:xfrm>
            <a:prstGeom prst="straightConnector1">
              <a:avLst/>
            </a:prstGeom>
            <a:solidFill>
              <a:srgbClr val="00CC99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triangle" w="sm" len="sm"/>
              <a:tailEnd type="triangle" w="sm" len="sm"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7" name="TextBox 36">
              <a:extLst>
                <a:ext uri="{FF2B5EF4-FFF2-40B4-BE49-F238E27FC236}">
                  <a16:creationId xmlns:a16="http://schemas.microsoft.com/office/drawing/2014/main" id="{F01FBA84-D51F-40A1-879D-BA7C9369E01B}"/>
                </a:ext>
              </a:extLst>
            </p:cNvPr>
            <p:cNvSpPr txBox="1"/>
            <p:nvPr/>
          </p:nvSpPr>
          <p:spPr>
            <a:xfrm>
              <a:off x="4287872" y="5060300"/>
              <a:ext cx="1174681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2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 panose="020F0502020204030204" pitchFamily="34" charset="0"/>
                  <a:ea typeface="+mn-ea"/>
                </a:rPr>
                <a:t>Timing advance</a:t>
              </a:r>
            </a:p>
          </p:txBody>
        </p:sp>
      </p:grp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9F8A76B4-A767-4ECF-8FB0-A8C8FBE2234B}"/>
              </a:ext>
            </a:extLst>
          </p:cNvPr>
          <p:cNvCxnSpPr/>
          <p:nvPr/>
        </p:nvCxnSpPr>
        <p:spPr bwMode="auto">
          <a:xfrm>
            <a:off x="7652811" y="4419600"/>
            <a:ext cx="2448521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EA474B00-864D-4972-9008-94AEC5312139}"/>
              </a:ext>
            </a:extLst>
          </p:cNvPr>
          <p:cNvSpPr txBox="1"/>
          <p:nvPr/>
        </p:nvSpPr>
        <p:spPr>
          <a:xfrm>
            <a:off x="8503434" y="4163840"/>
            <a:ext cx="5613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6.4 µs</a:t>
            </a:r>
          </a:p>
        </p:txBody>
      </p:sp>
    </p:spTree>
    <p:extLst>
      <p:ext uri="{BB962C8B-B14F-4D97-AF65-F5344CB8AC3E}">
        <p14:creationId xmlns:p14="http://schemas.microsoft.com/office/powerpoint/2010/main" val="1991103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C4AF98-CCF5-4EF6-BBD5-66B1D2459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 Domain/MMSE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AE338E-9EDE-47D6-8529-31083EB7AE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Steps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Attacker will try to predict the waveform sample-by-sample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Use finite bandwidth of signal and pulse shape/sidelobes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Subtract out predicted symbols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Start </a:t>
            </a:r>
            <a:r>
              <a:rPr lang="en-US" dirty="0" err="1"/>
              <a:t>tx</a:t>
            </a:r>
            <a:r>
              <a:rPr lang="en-US" dirty="0"/>
              <a:t> attack, while </a:t>
            </a:r>
            <a:r>
              <a:rPr lang="en-US" dirty="0" err="1"/>
              <a:t>rx</a:t>
            </a:r>
            <a:r>
              <a:rPr lang="en-US" dirty="0"/>
              <a:t> more data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57150" indent="0"/>
            <a:r>
              <a:rPr lang="en-US" dirty="0"/>
              <a:t>Advantages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Can attack large part of symbol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Does not depend on finite constellation</a:t>
            </a:r>
          </a:p>
          <a:p>
            <a:pPr marL="57150" indent="0"/>
            <a:r>
              <a:rPr lang="en-US" dirty="0"/>
              <a:t>Disadvantages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Needs full duplex, limits receive SNR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Needs to account for inter-symbol-interference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Can only change RTT by prediction time (less proc. Delay)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85833-F892-48C8-B14B-B6FFFB3FFCA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7122110-FAF7-4216-9D25-060E3E2B047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B4901E3-8081-4813-86A0-6345DECFFE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5</a:t>
            </a:fld>
            <a:endParaRPr lang="en-GB"/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id="{C4C2FE00-506E-477E-8AB8-C6414454FA8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69683" y="1428000"/>
            <a:ext cx="3320101" cy="2486400"/>
          </a:xfrm>
          <a:prstGeom prst="rect">
            <a:avLst/>
          </a:prstGeom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id="{B1F2C45F-2148-4445-92AA-118B59760C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069683" y="3914400"/>
            <a:ext cx="3320101" cy="2486400"/>
          </a:xfrm>
          <a:prstGeom prst="rect">
            <a:avLst/>
          </a:prstGeom>
        </p:spPr>
      </p:pic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A87F4CDC-E12F-4DC1-BAE3-1A7551A2CF10}"/>
              </a:ext>
            </a:extLst>
          </p:cNvPr>
          <p:cNvCxnSpPr>
            <a:cxnSpLocks/>
            <a:stCxn id="20" idx="2"/>
          </p:cNvCxnSpPr>
          <p:nvPr/>
        </p:nvCxnSpPr>
        <p:spPr bwMode="auto">
          <a:xfrm>
            <a:off x="8991417" y="2795913"/>
            <a:ext cx="228783" cy="48068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CADC448C-1E6D-42C4-BAB6-4DE9ACF03FA4}"/>
              </a:ext>
            </a:extLst>
          </p:cNvPr>
          <p:cNvSpPr txBox="1"/>
          <p:nvPr/>
        </p:nvSpPr>
        <p:spPr>
          <a:xfrm>
            <a:off x="8534400" y="2549692"/>
            <a:ext cx="91403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Measure here</a:t>
            </a:r>
          </a:p>
        </p:txBody>
      </p:sp>
      <p:cxnSp>
        <p:nvCxnSpPr>
          <p:cNvPr id="24" name="Straight Arrow Connector 23">
            <a:extLst>
              <a:ext uri="{FF2B5EF4-FFF2-40B4-BE49-F238E27FC236}">
                <a16:creationId xmlns:a16="http://schemas.microsoft.com/office/drawing/2014/main" id="{4C39B256-9EE7-42A3-A282-DCB7AC079DD8}"/>
              </a:ext>
            </a:extLst>
          </p:cNvPr>
          <p:cNvCxnSpPr>
            <a:cxnSpLocks/>
            <a:stCxn id="25" idx="2"/>
          </p:cNvCxnSpPr>
          <p:nvPr/>
        </p:nvCxnSpPr>
        <p:spPr bwMode="auto">
          <a:xfrm>
            <a:off x="8991417" y="2166115"/>
            <a:ext cx="457016" cy="23895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25" name="TextBox 24">
            <a:extLst>
              <a:ext uri="{FF2B5EF4-FFF2-40B4-BE49-F238E27FC236}">
                <a16:creationId xmlns:a16="http://schemas.microsoft.com/office/drawing/2014/main" id="{98A115FA-3F05-46AB-A66F-F4255F8F79E0}"/>
              </a:ext>
            </a:extLst>
          </p:cNvPr>
          <p:cNvSpPr txBox="1"/>
          <p:nvPr/>
        </p:nvSpPr>
        <p:spPr>
          <a:xfrm>
            <a:off x="8597719" y="1919894"/>
            <a:ext cx="787395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Attack here</a:t>
            </a:r>
          </a:p>
        </p:txBody>
      </p: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620165A2-AD12-4505-96C3-77E50CFD9669}"/>
              </a:ext>
            </a:extLst>
          </p:cNvPr>
          <p:cNvCxnSpPr/>
          <p:nvPr/>
        </p:nvCxnSpPr>
        <p:spPr bwMode="auto">
          <a:xfrm>
            <a:off x="9448800" y="1600200"/>
            <a:ext cx="0" cy="20574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31" name="Straight Arrow Connector 30">
            <a:extLst>
              <a:ext uri="{FF2B5EF4-FFF2-40B4-BE49-F238E27FC236}">
                <a16:creationId xmlns:a16="http://schemas.microsoft.com/office/drawing/2014/main" id="{5C699181-FDCC-4CC9-B56B-629A6DE50D26}"/>
              </a:ext>
            </a:extLst>
          </p:cNvPr>
          <p:cNvCxnSpPr>
            <a:cxnSpLocks/>
          </p:cNvCxnSpPr>
          <p:nvPr/>
        </p:nvCxnSpPr>
        <p:spPr bwMode="auto">
          <a:xfrm>
            <a:off x="9448433" y="1751014"/>
            <a:ext cx="38136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/>
          </a:ln>
          <a:effectLst/>
        </p:spPr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BA6798C5-C637-4A0F-9F22-780FEFFED845}"/>
              </a:ext>
            </a:extLst>
          </p:cNvPr>
          <p:cNvCxnSpPr>
            <a:cxnSpLocks/>
            <a:stCxn id="35" idx="0"/>
          </p:cNvCxnSpPr>
          <p:nvPr/>
        </p:nvCxnSpPr>
        <p:spPr bwMode="auto">
          <a:xfrm flipH="1" flipV="1">
            <a:off x="9861413" y="1812321"/>
            <a:ext cx="626387" cy="50368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BF37B83D-01BF-457B-AF53-638007C7FE1B}"/>
              </a:ext>
            </a:extLst>
          </p:cNvPr>
          <p:cNvSpPr txBox="1"/>
          <p:nvPr/>
        </p:nvSpPr>
        <p:spPr>
          <a:xfrm>
            <a:off x="10005937" y="2316009"/>
            <a:ext cx="96372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Maximum RTT </a:t>
            </a:r>
          </a:p>
          <a:p>
            <a:r>
              <a:rPr lang="en-US" sz="10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effect</a:t>
            </a:r>
          </a:p>
        </p:txBody>
      </p:sp>
      <p:cxnSp>
        <p:nvCxnSpPr>
          <p:cNvPr id="41" name="Straight Arrow Connector 40">
            <a:extLst>
              <a:ext uri="{FF2B5EF4-FFF2-40B4-BE49-F238E27FC236}">
                <a16:creationId xmlns:a16="http://schemas.microsoft.com/office/drawing/2014/main" id="{D10AB477-D629-430A-A7EB-45DEA6A6C020}"/>
              </a:ext>
            </a:extLst>
          </p:cNvPr>
          <p:cNvCxnSpPr>
            <a:cxnSpLocks/>
          </p:cNvCxnSpPr>
          <p:nvPr/>
        </p:nvCxnSpPr>
        <p:spPr bwMode="auto">
          <a:xfrm>
            <a:off x="8991416" y="2795913"/>
            <a:ext cx="0" cy="541994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8767545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07FF0A8D-7F62-4095-AB06-8430F55ED0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Example: Computational Attack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74E9CB29-FDE1-40DC-A49B-77CA8CE35CC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Setup</a:t>
            </a:r>
          </a:p>
          <a:p>
            <a:pPr marL="457200" lvl="1" indent="0"/>
            <a:r>
              <a:rPr lang="en-US" sz="2000" dirty="0"/>
              <a:t>40 MHz, overlap-add receiver</a:t>
            </a:r>
          </a:p>
          <a:p>
            <a:pPr marL="457200" lvl="1" indent="0"/>
            <a:r>
              <a:rPr lang="en-US" sz="2000" dirty="0"/>
              <a:t>LTF with random QPSK symbols</a:t>
            </a:r>
          </a:p>
          <a:p>
            <a:pPr marL="457200" lvl="1" indent="0"/>
            <a:r>
              <a:rPr lang="en-US" sz="2000" dirty="0"/>
              <a:t>Observation period 50%</a:t>
            </a:r>
          </a:p>
          <a:p>
            <a:pPr marL="457200" lvl="1" indent="0"/>
            <a:endParaRPr lang="en-US" sz="2000" dirty="0"/>
          </a:p>
          <a:p>
            <a:pPr marL="57150" indent="0"/>
            <a:r>
              <a:rPr lang="en-US" sz="2400" dirty="0"/>
              <a:t>Observations</a:t>
            </a:r>
          </a:p>
          <a:p>
            <a:pPr marL="457200" lvl="1" indent="0"/>
            <a:r>
              <a:rPr lang="en-US" sz="2000" dirty="0"/>
              <a:t>First half of time domain, contains information about all symbols</a:t>
            </a:r>
          </a:p>
          <a:p>
            <a:pPr marL="457200" lvl="1" indent="0"/>
            <a:r>
              <a:rPr lang="en-US" sz="2000" dirty="0"/>
              <a:t>Intercarrier-interference (ICI) between neighboring symbols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5567E5-3913-4C39-93BB-A76E4EA01439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72341-924A-497C-9348-5DC3637084B0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B3A90C3-7049-4D79-9536-1E8AEB0171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6</a:t>
            </a:fld>
            <a:endParaRPr lang="en-GB"/>
          </a:p>
        </p:txBody>
      </p:sp>
      <p:pic>
        <p:nvPicPr>
          <p:cNvPr id="14" name="Content Placeholder 13">
            <a:extLst>
              <a:ext uri="{FF2B5EF4-FFF2-40B4-BE49-F238E27FC236}">
                <a16:creationId xmlns:a16="http://schemas.microsoft.com/office/drawing/2014/main" id="{4DA61B50-4C9F-49F6-8B35-96F32A263411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196013" y="2135618"/>
            <a:ext cx="5080000" cy="3804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12229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B529F6-AC0E-4FB5-A641-011EF4B16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Frequency Domain/Computational Attack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752DC7-55BC-4248-9D29-3705DC7FAC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Attack challenge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Partial observation of OFDM symbol leads to ICI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Without removing ICI, SINR is around 0 dB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Attacker can apply Viterbi or Sphere decoder</a:t>
            </a:r>
          </a:p>
          <a:p>
            <a:endParaRPr lang="en-US" dirty="0"/>
          </a:p>
          <a:p>
            <a:r>
              <a:rPr lang="en-US" dirty="0"/>
              <a:t>Counters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Move to high order constellation, e.g., 64 QAM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Use “poor” constellation to increase decoding errors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Remove structure in frequency domain, e.g., random Gaussian modulation or DFT </a:t>
            </a:r>
            <a:r>
              <a:rPr lang="en-US" dirty="0" err="1"/>
              <a:t>precoded</a:t>
            </a:r>
            <a:r>
              <a:rPr lang="en-US" dirty="0"/>
              <a:t> modulation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680D751-1311-4E1F-B329-FFA971793126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3E2F06-495F-472E-8037-968360AB2D2B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CEFD5-9464-4A1C-8D7C-43DD6847DE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67673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69399-905F-488D-81F3-D5A7491912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Modulation examples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F105CBF5-70FE-47DC-B91C-E2860FFA7CC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64 QAM – equal minimum distance</a:t>
            </a:r>
          </a:p>
        </p:txBody>
      </p:sp>
      <p:pic>
        <p:nvPicPr>
          <p:cNvPr id="13" name="Content Placeholder 12">
            <a:extLst>
              <a:ext uri="{FF2B5EF4-FFF2-40B4-BE49-F238E27FC236}">
                <a16:creationId xmlns:a16="http://schemas.microsoft.com/office/drawing/2014/main" id="{689B9E2F-3A0F-40C1-825D-1AB83522530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E4A2A7CC-D815-47AD-81E9-2245CA9C25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64 QAM + 4PSK</a:t>
            </a:r>
          </a:p>
        </p:txBody>
      </p:sp>
      <p:pic>
        <p:nvPicPr>
          <p:cNvPr id="12" name="Content Placeholder 11">
            <a:extLst>
              <a:ext uri="{FF2B5EF4-FFF2-40B4-BE49-F238E27FC236}">
                <a16:creationId xmlns:a16="http://schemas.microsoft.com/office/drawing/2014/main" id="{7C65DB7C-5A0F-4950-822B-F431A02A70D0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F6AE87-3C8A-41AF-9FB0-2F399660543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December 2020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5F4DFA-E03B-4C74-AC0A-86F4B8DD20DC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84321D-A155-4730-9D59-272AA0990E1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8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41728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DD52B-1109-4B8B-8B0E-A8710BAE9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choices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73490E-BC65-4853-B616-8D276422856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Various combinations possible</a:t>
            </a:r>
          </a:p>
        </p:txBody>
      </p:sp>
      <p:pic>
        <p:nvPicPr>
          <p:cNvPr id="10" name="Content Placeholder 9">
            <a:extLst>
              <a:ext uri="{FF2B5EF4-FFF2-40B4-BE49-F238E27FC236}">
                <a16:creationId xmlns:a16="http://schemas.microsoft.com/office/drawing/2014/main" id="{A5EFA477-3B2D-4A3E-A160-EA66D7DB053A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64708" y="2174875"/>
            <a:ext cx="5276171" cy="3951288"/>
          </a:xfrm>
          <a:prstGeom prst="rect">
            <a:avLst/>
          </a:prstGeom>
        </p:spPr>
      </p:pic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5CC60E6-8765-45C8-8A01-061104BE783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Can choose additive with few quantization levels</a:t>
            </a:r>
          </a:p>
        </p:txBody>
      </p:sp>
      <p:pic>
        <p:nvPicPr>
          <p:cNvPr id="11" name="Content Placeholder 10">
            <a:extLst>
              <a:ext uri="{FF2B5EF4-FFF2-40B4-BE49-F238E27FC236}">
                <a16:creationId xmlns:a16="http://schemas.microsoft.com/office/drawing/2014/main" id="{6D3C9846-6AC7-42D7-8FED-FCE553D84037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249533" y="2174875"/>
            <a:ext cx="5276171" cy="3951288"/>
          </a:xfrm>
          <a:prstGeom prst="rect">
            <a:avLst/>
          </a:prstGeom>
        </p:spPr>
      </p:pic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100B15E-0248-413B-880A-3D17803AA007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/>
              <a:t>December 2020</a:t>
            </a:r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AD0A1D5-8035-4B96-9136-5054E8029B9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Christian Berger (NXP)</a:t>
            </a:r>
          </a:p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1B233FB-14C7-4B0B-A937-71378AA8691F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D09C756B-EB39-4236-ADBB-73052B179AE4}" type="slidenum">
              <a:rPr lang="en-GB" smtClean="0"/>
              <a:pPr/>
              <a:t>9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6745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790</Words>
  <Application>Microsoft Office PowerPoint</Application>
  <PresentationFormat>Widescreen</PresentationFormat>
  <Paragraphs>173</Paragraphs>
  <Slides>16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Calibri</vt:lpstr>
      <vt:lpstr>Times New Roman</vt:lpstr>
      <vt:lpstr>Office Theme</vt:lpstr>
      <vt:lpstr>Document</vt:lpstr>
      <vt:lpstr>Discussion of Frequency and Time Domain Attack</vt:lpstr>
      <vt:lpstr>PHY Security</vt:lpstr>
      <vt:lpstr>Integrity Attack Scenario</vt:lpstr>
      <vt:lpstr>Frequency Domain/Computational Attack</vt:lpstr>
      <vt:lpstr>Time Domain/MMSE Attack</vt:lpstr>
      <vt:lpstr>Example: Computational Attack</vt:lpstr>
      <vt:lpstr>Frequency Domain/Computational Attack</vt:lpstr>
      <vt:lpstr>Modulation examples</vt:lpstr>
      <vt:lpstr>Other choices</vt:lpstr>
      <vt:lpstr>DFT Precoded OFDM</vt:lpstr>
      <vt:lpstr>Example of DFT Precoded LTF</vt:lpstr>
      <vt:lpstr>Spectrum</vt:lpstr>
      <vt:lpstr>Comparison to regular OFDM and Mask</vt:lpstr>
      <vt:lpstr>PAPR Comparison</vt:lpstr>
      <vt:lpstr>Performance Results</vt:lpstr>
      <vt:lpstr>Conclusion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Secure LTF using DFT Precoded OFDM</dc:title>
  <dc:creator>Christian Berger</dc:creator>
  <cp:lastModifiedBy>Christian Berger</cp:lastModifiedBy>
  <cp:revision>28</cp:revision>
  <dcterms:created xsi:type="dcterms:W3CDTF">2020-07-22T23:37:43Z</dcterms:created>
  <dcterms:modified xsi:type="dcterms:W3CDTF">2020-12-08T22:56:36Z</dcterms:modified>
</cp:coreProperties>
</file>