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257" r:id="rId3"/>
    <p:sldId id="262" r:id="rId4"/>
    <p:sldId id="265" r:id="rId5"/>
    <p:sldId id="266" r:id="rId6"/>
    <p:sldId id="267" r:id="rId7"/>
    <p:sldId id="268" r:id="rId8"/>
    <p:sldId id="269" r:id="rId9"/>
    <p:sldId id="275" r:id="rId10"/>
    <p:sldId id="277" r:id="rId11"/>
    <p:sldId id="270" r:id="rId12"/>
    <p:sldId id="271" r:id="rId13"/>
    <p:sldId id="273" r:id="rId14"/>
    <p:sldId id="278" r:id="rId15"/>
    <p:sldId id="264" r:id="rId1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89" d="100"/>
          <a:sy n="89" d="100"/>
        </p:scale>
        <p:origin x="86" y="12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15</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January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January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January 2021</a:t>
            </a:r>
            <a:endParaRPr lang="en-GB"/>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January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January 2021</a:t>
            </a:r>
            <a:endParaRPr lang="en-GB"/>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January 2021</a:t>
            </a:r>
            <a:endParaRPr lang="en-GB"/>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802.11-20/1940r1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Jan. 2021 Teleconference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2020-12-08</a:t>
            </a:r>
          </a:p>
        </p:txBody>
      </p:sp>
      <p:sp>
        <p:nvSpPr>
          <p:cNvPr id="6" name="Date Placeholder 3"/>
          <p:cNvSpPr>
            <a:spLocks noGrp="1"/>
          </p:cNvSpPr>
          <p:nvPr>
            <p:ph type="dt" idx="10"/>
          </p:nvPr>
        </p:nvSpPr>
        <p:spPr/>
        <p:txBody>
          <a:bodyPr/>
          <a:lstStyle/>
          <a:p>
            <a:r>
              <a:rPr lang="en-US"/>
              <a:t>January 2021</a:t>
            </a:r>
            <a:endParaRPr lang="en-GB" dirty="0"/>
          </a:p>
        </p:txBody>
      </p:sp>
      <p:sp>
        <p:nvSpPr>
          <p:cNvPr id="7" name="Footer Placeholder 4"/>
          <p:cNvSpPr>
            <a:spLocks noGrp="1"/>
          </p:cNvSpPr>
          <p:nvPr>
            <p:ph type="ftr" idx="11"/>
          </p:nvPr>
        </p:nvSpPr>
        <p:spPr/>
        <p:txBody>
          <a:bodyPr/>
          <a:lstStyle/>
          <a:p>
            <a:r>
              <a:rPr lang="en-GB"/>
              <a:t>Nikola Serafimovski,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84405990"/>
              </p:ext>
            </p:extLst>
          </p:nvPr>
        </p:nvGraphicFramePr>
        <p:xfrm>
          <a:off x="992188" y="3482305"/>
          <a:ext cx="10161587" cy="2466975"/>
        </p:xfrm>
        <a:graphic>
          <a:graphicData uri="http://schemas.openxmlformats.org/presentationml/2006/ole">
            <mc:AlternateContent xmlns:mc="http://schemas.openxmlformats.org/markup-compatibility/2006">
              <mc:Choice xmlns:v="urn:schemas-microsoft-com:vml" Requires="v">
                <p:oleObj name="Document" r:id="rId3" imgW="10440870" imgH="2539535" progId="Word.Document.8">
                  <p:embed/>
                </p:oleObj>
              </mc:Choice>
              <mc:Fallback>
                <p:oleObj name="Document" r:id="rId3" imgW="10440870" imgH="2539535" progId="Word.Document.8">
                  <p:embed/>
                  <p:pic>
                    <p:nvPicPr>
                      <p:cNvPr id="0" name="Picture 3"/>
                      <p:cNvPicPr>
                        <a:picLocks noChangeAspect="1" noChangeArrowheads="1"/>
                      </p:cNvPicPr>
                      <p:nvPr/>
                    </p:nvPicPr>
                    <p:blipFill>
                      <a:blip r:embed="rId4"/>
                      <a:srcRect/>
                      <a:stretch>
                        <a:fillRect/>
                      </a:stretch>
                    </p:blipFill>
                    <p:spPr bwMode="auto">
                      <a:xfrm>
                        <a:off x="992188" y="3482305"/>
                        <a:ext cx="10161587"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January 2021</a:t>
            </a:r>
            <a:endParaRPr lang="en-GB"/>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January 2021</a:t>
            </a:r>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January 2021</a:t>
            </a:r>
            <a:endParaRPr lang="en-GB"/>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878128407"/>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 Harry Bims</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017"/>
          </a:xfrm>
        </p:spPr>
        <p:txBody>
          <a:bodyPr/>
          <a:lstStyle/>
          <a:p>
            <a:r>
              <a:rPr lang="en-US" altLang="en-US" dirty="0">
                <a:solidFill>
                  <a:schemeClr val="tx2"/>
                </a:solidFill>
              </a:rPr>
              <a:t>Agenda items for the teleconference</a:t>
            </a:r>
          </a:p>
        </p:txBody>
      </p:sp>
      <p:sp>
        <p:nvSpPr>
          <p:cNvPr id="3" name="Content Placeholder 2"/>
          <p:cNvSpPr>
            <a:spLocks noGrp="1"/>
          </p:cNvSpPr>
          <p:nvPr>
            <p:ph idx="1"/>
          </p:nvPr>
        </p:nvSpPr>
        <p:spPr>
          <a:xfrm>
            <a:off x="914401" y="1267818"/>
            <a:ext cx="10361084" cy="4113213"/>
          </a:xfrm>
        </p:spPr>
        <p:txBody>
          <a:bodyPr/>
          <a:lstStyle/>
          <a:p>
            <a:pPr algn="just"/>
            <a:r>
              <a:rPr lang="en-GB" altLang="en-US" dirty="0"/>
              <a:t>Agenda Agreement </a:t>
            </a:r>
          </a:p>
          <a:p>
            <a:pPr algn="just"/>
            <a:r>
              <a:rPr lang="en-GB" altLang="en-US" dirty="0"/>
              <a:t>Submissions to be discussed</a:t>
            </a:r>
          </a:p>
          <a:p>
            <a:pPr lvl="1" algn="just"/>
            <a:r>
              <a:rPr lang="en-GB" altLang="en-US" dirty="0"/>
              <a:t>Meeting minutes approval </a:t>
            </a:r>
          </a:p>
          <a:p>
            <a:pPr lvl="1" algn="just"/>
            <a:r>
              <a:rPr lang="en-GB" altLang="en-US" dirty="0" err="1"/>
              <a:t>TGbd</a:t>
            </a:r>
            <a:r>
              <a:rPr lang="en-GB" altLang="en-US" dirty="0"/>
              <a:t> for amendment reordering </a:t>
            </a:r>
          </a:p>
          <a:p>
            <a:pPr lvl="1" algn="just"/>
            <a:r>
              <a:rPr lang="en-GB" altLang="en-US" dirty="0"/>
              <a:t>D0.2 comments resolution review</a:t>
            </a:r>
          </a:p>
          <a:p>
            <a:pPr lvl="1" algn="just"/>
            <a:r>
              <a:rPr lang="en-GB" altLang="en-US" dirty="0"/>
              <a:t>D0.3 availability </a:t>
            </a:r>
          </a:p>
          <a:p>
            <a:pPr lvl="1" algn="just"/>
            <a:r>
              <a:rPr lang="en-GB" altLang="en-US" dirty="0"/>
              <a:t>MAC contributions </a:t>
            </a:r>
          </a:p>
          <a:p>
            <a:pPr lvl="1" algn="just"/>
            <a:r>
              <a:rPr lang="en-GB" altLang="en-US" dirty="0"/>
              <a:t>LC Optimized PHY link with 802.11 MAC </a:t>
            </a:r>
          </a:p>
          <a:p>
            <a:pPr lvl="1" algn="just"/>
            <a:r>
              <a:rPr lang="en-GB" altLang="en-US" dirty="0"/>
              <a:t>AOB</a:t>
            </a:r>
          </a:p>
          <a:p>
            <a:pPr lvl="1"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January 2021</a:t>
            </a:r>
            <a:endParaRPr lang="en-GB"/>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January 2021</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a:lstStyle/>
          <a:p>
            <a:pPr algn="l">
              <a:buFontTx/>
              <a:buNone/>
            </a:pPr>
            <a:r>
              <a:rPr lang="en-GB" altLang="en-US" dirty="0"/>
              <a:t>Motion to approve the minutes between the Nov. 2020 and Jan. 2021 meeting</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r>
              <a:rPr lang="en-GB" altLang="en-US" dirty="0"/>
              <a:t>Approve the minutes between the Nov. 2020 and the Jan. 2021 meeting, specifically: </a:t>
            </a:r>
          </a:p>
          <a:p>
            <a:r>
              <a:rPr lang="en-GB" altLang="en-US" dirty="0"/>
              <a:t>	doc. 11-20/1971r0</a:t>
            </a:r>
          </a:p>
          <a:p>
            <a:endParaRPr lang="en-GB" altLang="en-US" sz="2000" dirty="0"/>
          </a:p>
          <a:p>
            <a:r>
              <a:rPr lang="en-GB" altLang="en-US" sz="2000" dirty="0"/>
              <a:t>Move: 		Matthias Wendt</a:t>
            </a:r>
          </a:p>
          <a:p>
            <a:r>
              <a:rPr lang="en-GB" altLang="en-US" sz="2000" dirty="0"/>
              <a:t>Second:		Harry Bims</a:t>
            </a:r>
          </a:p>
          <a:p>
            <a:endParaRPr lang="en-GB" altLang="en-US" sz="2000" dirty="0"/>
          </a:p>
          <a:p>
            <a:r>
              <a:rPr lang="en-GB" altLang="en-US" sz="2000" dirty="0"/>
              <a:t>Yes:		unanimous </a:t>
            </a:r>
          </a:p>
          <a:p>
            <a:r>
              <a:rPr lang="en-GB" altLang="en-US" sz="2000" dirty="0"/>
              <a:t>No:		</a:t>
            </a:r>
          </a:p>
          <a:p>
            <a:r>
              <a:rPr lang="en-GB" altLang="en-US" sz="2000" dirty="0"/>
              <a:t>Abstain: 	</a:t>
            </a:r>
            <a:endParaRPr lang="en-GB" altLang="en-US" dirty="0"/>
          </a:p>
        </p:txBody>
      </p:sp>
    </p:spTree>
    <p:extLst>
      <p:ext uri="{BB962C8B-B14F-4D97-AF65-F5344CB8AC3E}">
        <p14:creationId xmlns:p14="http://schemas.microsoft.com/office/powerpoint/2010/main" val="6983575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January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teleconferences at the January 2021 interim.</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January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January 2021</a:t>
            </a:r>
            <a:endParaRPr lang="en-GB"/>
          </a:p>
        </p:txBody>
      </p:sp>
      <p:grpSp>
        <p:nvGrpSpPr>
          <p:cNvPr id="8" name="Group 7">
            <a:extLst>
              <a:ext uri="{FF2B5EF4-FFF2-40B4-BE49-F238E27FC236}">
                <a16:creationId xmlns:a16="http://schemas.microsoft.com/office/drawing/2014/main" id="{AE72C9CC-890D-478C-A22E-52C0CE01346F}"/>
              </a:ext>
            </a:extLst>
          </p:cNvPr>
          <p:cNvGrpSpPr/>
          <p:nvPr/>
        </p:nvGrpSpPr>
        <p:grpSpPr>
          <a:xfrm>
            <a:off x="1907118" y="800100"/>
            <a:ext cx="7772400"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US" altLang="en-US" kern="0" dirty="0">
                  <a:solidFill>
                    <a:srgbClr val="000000"/>
                  </a:solidFill>
                  <a:latin typeface="Times New Roman"/>
                </a:rPr>
                <a:t>IEEE Code of Ethics</a:t>
              </a:r>
            </a:p>
            <a:p>
              <a:pPr marL="1085850" lvl="2">
                <a:defRPr/>
              </a:pPr>
              <a:r>
                <a:rPr lang="en-US" altLang="en-US" sz="1800" kern="0" dirty="0">
                  <a:solidFill>
                    <a:srgbClr val="000000"/>
                  </a:solidFill>
                  <a:latin typeface="Times New Roman"/>
                  <a:hlinkClick r:id="rId3"/>
                </a:rPr>
                <a:t>http://www.ieee.org/about/corporate/governance/p7-8.html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IEEE Standards Association (IEEE-SA) Affiliation FAQ</a:t>
              </a:r>
            </a:p>
            <a:p>
              <a:pPr marL="1085850" lvl="2">
                <a:defRPr/>
              </a:pPr>
              <a:r>
                <a:rPr lang="en-US" altLang="en-US" sz="1800" kern="0" dirty="0">
                  <a:solidFill>
                    <a:srgbClr val="000000"/>
                  </a:solidFill>
                  <a:latin typeface="Times New Roman"/>
                  <a:hlinkClick r:id="rId4"/>
                </a:rPr>
                <a:t>http://standards.ieee.org/faqs/affiliation.html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Antitrust and Competition Policy</a:t>
              </a:r>
            </a:p>
            <a:p>
              <a:pPr marL="1085850" lvl="2">
                <a:defRPr/>
              </a:pPr>
              <a:r>
                <a:rPr lang="en-US" altLang="en-US" sz="1800" kern="0" dirty="0">
                  <a:solidFill>
                    <a:srgbClr val="000000"/>
                  </a:solidFill>
                  <a:latin typeface="Times New Roman"/>
                  <a:hlinkClick r:id="rId5"/>
                </a:rPr>
                <a:t>http://standards.ieee.org/resources/antitrust-guidelines.pdf</a:t>
              </a:r>
              <a:r>
                <a:rPr lang="en-US" altLang="en-US" sz="1800" kern="0" dirty="0">
                  <a:solidFill>
                    <a:srgbClr val="000000"/>
                  </a:solidFill>
                  <a:latin typeface="Times New Roman"/>
                </a:rPr>
                <a:t>  </a:t>
              </a:r>
              <a:endParaRPr lang="en-US" altLang="en-US" sz="1800" kern="0" dirty="0">
                <a:solidFill>
                  <a:srgbClr val="000000"/>
                </a:solidFill>
                <a:latin typeface="Times New Roman"/>
                <a:hlinkClick r:id="rId6"/>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be silent if inappropriate topics are discussed … do formally object.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US" altLang="en-US" sz="1400" dirty="0">
                <a:solidFill>
                  <a:schemeClr val="accent6">
                    <a:lumMod val="75000"/>
                  </a:schemeClr>
                </a:solidFill>
                <a:cs typeface="Arial" pitchFamily="34" charset="0"/>
              </a:rPr>
              <a:t>See </a:t>
            </a:r>
            <a:r>
              <a:rPr lang="en-US" altLang="en-US" sz="1400" i="1" dirty="0">
                <a:solidFill>
                  <a:schemeClr val="accent6">
                    <a:lumMod val="75000"/>
                  </a:schemeClr>
                </a:solidFill>
                <a:cs typeface="Arial" pitchFamily="34" charset="0"/>
              </a:rPr>
              <a:t>IEEE-SA Standards Board Operations Manual</a:t>
            </a:r>
            <a:r>
              <a:rPr lang="en-US" altLang="en-US" sz="1400" dirty="0">
                <a:solidFill>
                  <a:schemeClr val="accent6">
                    <a:lumMod val="75000"/>
                  </a:schemeClr>
                </a:solidFill>
                <a:cs typeface="Arial" pitchFamily="34" charset="0"/>
              </a:rPr>
              <a:t>, clause 5.3.10 and </a:t>
            </a:r>
            <a:r>
              <a:rPr lang="en-GB" altLang="en-US" sz="1400"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dirty="0">
                <a:solidFill>
                  <a:schemeClr val="accent6">
                    <a:lumMod val="75000"/>
                  </a:schemeClr>
                </a:solidFill>
                <a:cs typeface="Arial" pitchFamily="34" charset="0"/>
              </a:rPr>
              <a:t> for more details.</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January 2021</a:t>
            </a:r>
            <a:endParaRPr lang="en-GB"/>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shall</a:t>
            </a:r>
            <a:r>
              <a:rPr lang="en-US" altLang="en-US"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should </a:t>
            </a:r>
            <a:r>
              <a:rPr lang="en-US" altLang="en-US" b="1" dirty="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US" altLang="en-US" sz="3200" b="1" dirty="0">
                <a:cs typeface="Calibri" panose="020F0502020204030204" pitchFamily="34" charset="0"/>
              </a:rPr>
              <a:t>Early identification of holders of potential Essential Patent Claims is encouraged</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January 2021</a:t>
            </a:r>
            <a:endParaRPr lang="en-GB"/>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January 2021</a:t>
            </a:r>
            <a:endParaRPr lang="en-GB"/>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1">
              <a:lnSpc>
                <a:spcPct val="90000"/>
              </a:lnSpc>
              <a:spcBef>
                <a:spcPct val="0"/>
              </a:spcBef>
            </a:pPr>
            <a:r>
              <a:rPr lang="en-US" altLang="en-US" b="1" dirty="0">
                <a:cs typeface="Calibri" panose="020F0502020204030204" pitchFamily="34" charset="0"/>
              </a:rPr>
              <a:t>	</a:t>
            </a:r>
            <a:r>
              <a:rPr lang="en-US" altLang="en-US" b="1" i="1" dirty="0">
                <a:cs typeface="Calibri" panose="020F0502020204030204" pitchFamily="34" charset="0"/>
                <a:hlinkClick r:id="rId3"/>
              </a:rPr>
              <a:t>http://standards.ieee.org/about/sasb/patcom/materials.html</a:t>
            </a:r>
            <a:endParaRPr lang="en-US" altLang="en-US" b="1" i="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January 2021</a:t>
            </a:r>
            <a:endParaRPr lang="en-GB"/>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January 2021</a:t>
            </a:r>
            <a:endParaRPr lang="en-GB"/>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January 2021</a:t>
            </a:r>
            <a:endParaRPr lang="en-GB"/>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1693</Words>
  <Application>Microsoft Office PowerPoint</Application>
  <PresentationFormat>Widescreen</PresentationFormat>
  <Paragraphs>208</Paragraphs>
  <Slides>15</Slides>
  <Notes>14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1" baseType="lpstr">
      <vt:lpstr>Arial</vt:lpstr>
      <vt:lpstr>Calibri</vt:lpstr>
      <vt:lpstr>Monotype Sorts</vt:lpstr>
      <vt:lpstr>Times New Roman</vt:lpstr>
      <vt:lpstr>Office Theme</vt:lpstr>
      <vt:lpstr>Document</vt:lpstr>
      <vt:lpstr>Light Communications Task Group (TGbb)  Jan. 2021 Teleconference Agenda</vt:lpstr>
      <vt:lpstr>Abstract</vt:lpstr>
      <vt:lpstr>PowerPoint Presentation</vt:lpstr>
      <vt:lpstr>Other Guidelines for IEEE WG Meetings</vt:lpstr>
      <vt:lpstr>Participants have a duty to inform the IEEE</vt:lpstr>
      <vt:lpstr>Ways to inform IEEE</vt:lpstr>
      <vt:lpstr>Patent-related information</vt:lpstr>
      <vt:lpstr>Participation in IEEE 802 Meetings</vt:lpstr>
      <vt:lpstr>IEEE SA Copyright Policy</vt:lpstr>
      <vt:lpstr>IEEE SA Copyright Policy</vt:lpstr>
      <vt:lpstr>Logistics (1)</vt:lpstr>
      <vt:lpstr>Logistics (2)</vt:lpstr>
      <vt:lpstr>Agenda items for the teleconference</vt:lpstr>
      <vt:lpstr>Motion to approve the minutes between the Nov. 2020 and Jan. 2021 meeting</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Nikola Serafimovski</cp:lastModifiedBy>
  <cp:revision>64</cp:revision>
  <cp:lastPrinted>1601-01-01T00:00:00Z</cp:lastPrinted>
  <dcterms:created xsi:type="dcterms:W3CDTF">2019-08-08T09:50:31Z</dcterms:created>
  <dcterms:modified xsi:type="dcterms:W3CDTF">2021-01-13T16:00:46Z</dcterms:modified>
</cp:coreProperties>
</file>