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7" r:id="rId6"/>
    <p:sldId id="265" r:id="rId7"/>
    <p:sldId id="393" r:id="rId8"/>
    <p:sldId id="394" r:id="rId9"/>
    <p:sldId id="368" r:id="rId10"/>
    <p:sldId id="268" r:id="rId11"/>
    <p:sldId id="283" r:id="rId12"/>
    <p:sldId id="284" r:id="rId13"/>
    <p:sldId id="280" r:id="rId14"/>
    <p:sldId id="372" r:id="rId15"/>
    <p:sldId id="367" r:id="rId16"/>
    <p:sldId id="371" r:id="rId17"/>
    <p:sldId id="370" r:id="rId18"/>
    <p:sldId id="421" r:id="rId19"/>
    <p:sldId id="395" r:id="rId20"/>
    <p:sldId id="425" r:id="rId21"/>
    <p:sldId id="412" r:id="rId22"/>
    <p:sldId id="413" r:id="rId23"/>
    <p:sldId id="414" r:id="rId24"/>
    <p:sldId id="416" r:id="rId25"/>
    <p:sldId id="417" r:id="rId26"/>
    <p:sldId id="418" r:id="rId27"/>
    <p:sldId id="415" r:id="rId28"/>
    <p:sldId id="419" r:id="rId29"/>
    <p:sldId id="420" r:id="rId30"/>
    <p:sldId id="274" r:id="rId31"/>
    <p:sldId id="408" r:id="rId32"/>
    <p:sldId id="409" r:id="rId33"/>
    <p:sldId id="410" r:id="rId34"/>
    <p:sldId id="411"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4C65E5-59FC-4006-8917-8BEFCD76EBC3}" v="1" dt="2021-01-13T08:47:17.8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2" d="100"/>
          <a:sy n="72" d="100"/>
        </p:scale>
        <p:origin x="980"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014C65E5-59FC-4006-8917-8BEFCD76EBC3}"/>
    <pc:docChg chg="delSld modSld">
      <pc:chgData name="Joseph Levy" userId="3766db8f-7892-44ce-ae9b-8fce39950acf" providerId="ADAL" clId="{014C65E5-59FC-4006-8917-8BEFCD76EBC3}" dt="2021-01-13T08:46:13.386" v="3" actId="6549"/>
      <pc:docMkLst>
        <pc:docMk/>
      </pc:docMkLst>
      <pc:sldChg chg="modSp mod">
        <pc:chgData name="Joseph Levy" userId="3766db8f-7892-44ce-ae9b-8fce39950acf" providerId="ADAL" clId="{014C65E5-59FC-4006-8917-8BEFCD76EBC3}" dt="2021-01-13T08:46:13.386" v="3" actId="6549"/>
        <pc:sldMkLst>
          <pc:docMk/>
          <pc:sldMk cId="343707" sldId="418"/>
        </pc:sldMkLst>
        <pc:spChg chg="mod">
          <ac:chgData name="Joseph Levy" userId="3766db8f-7892-44ce-ae9b-8fce39950acf" providerId="ADAL" clId="{014C65E5-59FC-4006-8917-8BEFCD76EBC3}" dt="2021-01-13T08:46:13.386" v="3" actId="6549"/>
          <ac:spMkLst>
            <pc:docMk/>
            <pc:sldMk cId="343707" sldId="418"/>
            <ac:spMk id="3" creationId="{2AC25D77-E5D8-4DBF-B26D-AF05934DE622}"/>
          </ac:spMkLst>
        </pc:spChg>
      </pc:sldChg>
      <pc:sldChg chg="del">
        <pc:chgData name="Joseph Levy" userId="3766db8f-7892-44ce-ae9b-8fce39950acf" providerId="ADAL" clId="{014C65E5-59FC-4006-8917-8BEFCD76EBC3}" dt="2021-01-13T08:42:32.104" v="0" actId="47"/>
        <pc:sldMkLst>
          <pc:docMk/>
          <pc:sldMk cId="3282861345" sldId="423"/>
        </pc:sldMkLst>
      </pc:sldChg>
      <pc:sldChg chg="del">
        <pc:chgData name="Joseph Levy" userId="3766db8f-7892-44ce-ae9b-8fce39950acf" providerId="ADAL" clId="{014C65E5-59FC-4006-8917-8BEFCD76EBC3}" dt="2021-01-13T08:42:34.397" v="1" actId="47"/>
        <pc:sldMkLst>
          <pc:docMk/>
          <pc:sldMk cId="740693198" sldId="42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351146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802.11-20/1937r3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1926-00-AANI-aani-sc-teleconference-minutes-november-2020-plenary.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1-0058-00-AANI-aani-sc-teleconference-minutes-5-january-2021.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262-07-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645-03-AANI-the-original-figures-in-the-draft-technical-report-on-interworking-between-3gpp-5g-network-and-wlan.pptx" TargetMode="External"/><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01-00-AANI-comment-review-on-technical-report-on-wlan-inetrworking-to-3gpp-5g-network.docx" TargetMode="External"/><Relationship Id="rId5" Type="http://schemas.openxmlformats.org/officeDocument/2006/relationships/hyperlink" Target="https://mentor.ieee.org/802.11/dcn/20/11-20-0013-09-AANI-draft-technical-report-on-interworking-between-3gpp-5g-network-wlan.docx" TargetMode="External"/><Relationship Id="rId4" Type="http://schemas.openxmlformats.org/officeDocument/2006/relationships/hyperlink" Target="https://mentor.ieee.org/802.11/dcn/20/11-20-0013-08-AANI-draft-technical-report-on-interworking-between-3gpp-5g-network-wlan.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1262-06-AANI-cc32-aani-report-comments.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1472-00-AANI-context-on-11-20-1376r0-technical-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12-01-AANI-aani-sc-teleconference-15-sep-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4" Type="http://schemas.openxmlformats.org/officeDocument/2006/relationships/hyperlink" Target="https://mentor.ieee.org/802.11/dcn/20/11-20-1031-00-AANI-comments-on-11-20-0013-03-aani-draft-technical-report-on-interworking-between-3gpp-5g-network-wla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6/ec-16-0170-04-00EC-802-ec-motion-template.pptx" TargetMode="External"/><Relationship Id="rId2" Type="http://schemas.openxmlformats.org/officeDocument/2006/relationships/hyperlink" Target="https://mentor.ieee.org/802.11/dcn/19/11-19-0256-08-0000-march-2019-wg-motions.pptx" TargetMode="External"/><Relationship Id="rId1" Type="http://schemas.openxmlformats.org/officeDocument/2006/relationships/slideLayout" Target="../slideLayouts/slideLayout2.xml"/><Relationship Id="rId4" Type="http://schemas.openxmlformats.org/officeDocument/2006/relationships/hyperlink" Target="http://www.rulesonline.com/rror-09.htm#54"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013-10-AANI-draft-technical-report-on-interworking-between-3gpp-5g-network-wlan.docx" TargetMode="External"/><Relationship Id="rId2" Type="http://schemas.openxmlformats.org/officeDocument/2006/relationships/hyperlink" Target="https://mentor.ieee.org/802.11/dcn/21/11-21-0075-00-AANI-draft-liaison-statement-for-the-interworking-technical-report.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219200"/>
            <a:ext cx="10361084" cy="5305425"/>
          </a:xfrm>
        </p:spPr>
        <p:txBody>
          <a:bodyPr/>
          <a:lstStyle/>
          <a:p>
            <a:r>
              <a:rPr lang="en-US" altLang="en-US" dirty="0"/>
              <a:t>Minutes from the November 2020 Plenary </a:t>
            </a:r>
            <a:r>
              <a:rPr lang="en-US" dirty="0"/>
              <a:t>Telecons</a:t>
            </a:r>
            <a:r>
              <a:rPr lang="en-US" altLang="en-US" dirty="0"/>
              <a:t>:</a:t>
            </a:r>
            <a:br>
              <a:rPr lang="en-US" altLang="en-US" dirty="0"/>
            </a:br>
            <a:r>
              <a:rPr lang="en-US" altLang="en-US" dirty="0">
                <a:hlinkClick r:id="rId2"/>
              </a:rPr>
              <a:t>11-20/1926r0</a:t>
            </a:r>
            <a:r>
              <a:rPr lang="en-US" altLang="en-US" dirty="0"/>
              <a:t> </a:t>
            </a:r>
          </a:p>
          <a:p>
            <a:r>
              <a:rPr lang="en-US" altLang="en-US" dirty="0"/>
              <a:t>	</a:t>
            </a:r>
            <a:r>
              <a:rPr lang="en-US" altLang="en-US" sz="2000" b="0" dirty="0"/>
              <a:t>Comments?</a:t>
            </a:r>
          </a:p>
          <a:p>
            <a:r>
              <a:rPr lang="en-US" altLang="en-US" b="0" dirty="0"/>
              <a:t> 	</a:t>
            </a:r>
            <a:r>
              <a:rPr lang="en-US" altLang="en-US" sz="2000" b="0" dirty="0"/>
              <a:t>Objections to approving the minutes? </a:t>
            </a:r>
            <a:r>
              <a:rPr lang="en-US" altLang="en-US" sz="2000" b="0" dirty="0">
                <a:solidFill>
                  <a:srgbClr val="92D050"/>
                </a:solidFill>
              </a:rPr>
              <a:t>Approved</a:t>
            </a:r>
          </a:p>
          <a:p>
            <a:r>
              <a:rPr lang="en-US" altLang="en-US" dirty="0"/>
              <a:t>Minutes from AANI SC Teleconferences:</a:t>
            </a:r>
          </a:p>
          <a:p>
            <a:r>
              <a:rPr lang="en-US" altLang="en-US" sz="2000" dirty="0"/>
              <a:t>	</a:t>
            </a:r>
            <a:r>
              <a:rPr lang="en-US" altLang="en-US" sz="2000" dirty="0">
                <a:hlinkClick r:id="rId3"/>
              </a:rPr>
              <a:t>11-20/1977r0</a:t>
            </a:r>
            <a:r>
              <a:rPr lang="en-US" altLang="en-US" sz="2000" dirty="0"/>
              <a:t> – AANI SC Teleconference Minutes 15 December 2020</a:t>
            </a:r>
          </a:p>
          <a:p>
            <a:r>
              <a:rPr lang="en-US" altLang="en-US" sz="2000" dirty="0"/>
              <a:t>	</a:t>
            </a:r>
            <a:r>
              <a:rPr lang="en-US" altLang="en-US" sz="2000" b="0" dirty="0"/>
              <a:t>Comments?</a:t>
            </a:r>
          </a:p>
          <a:p>
            <a:r>
              <a:rPr lang="en-US" altLang="en-US" sz="2000" b="0" dirty="0"/>
              <a:t> 	Objections to approving the minutes? </a:t>
            </a:r>
            <a:r>
              <a:rPr lang="en-US" altLang="en-US" sz="2000" b="0" dirty="0">
                <a:solidFill>
                  <a:srgbClr val="92D050"/>
                </a:solidFill>
              </a:rPr>
              <a:t>Approved</a:t>
            </a:r>
            <a:endParaRPr lang="en-US" altLang="en-US" sz="2000" b="0" dirty="0"/>
          </a:p>
          <a:p>
            <a:r>
              <a:rPr lang="en-US" altLang="en-US" sz="2000" dirty="0"/>
              <a:t>	</a:t>
            </a:r>
            <a:r>
              <a:rPr lang="en-US" altLang="en-US" sz="2000" dirty="0">
                <a:hlinkClick r:id="rId4"/>
              </a:rPr>
              <a:t>11-21/0058r0</a:t>
            </a:r>
            <a:r>
              <a:rPr lang="en-US" altLang="en-US" sz="2000" dirty="0"/>
              <a:t> – AANI SC Teleconference Minutes 5 January 2021</a:t>
            </a:r>
          </a:p>
          <a:p>
            <a:r>
              <a:rPr lang="en-US" altLang="en-US" dirty="0"/>
              <a:t>   </a:t>
            </a:r>
            <a:r>
              <a:rPr lang="en-US" altLang="en-US" sz="2000" dirty="0"/>
              <a:t>	</a:t>
            </a:r>
            <a:r>
              <a:rPr lang="en-US" altLang="en-US" sz="2000" b="0" dirty="0"/>
              <a:t>Comments?</a:t>
            </a:r>
          </a:p>
          <a:p>
            <a:r>
              <a:rPr lang="en-US" altLang="en-US" sz="2000" b="0" dirty="0"/>
              <a:t> 	Objections to approving the minutes? </a:t>
            </a:r>
            <a:r>
              <a:rPr lang="en-US" altLang="en-US" sz="2000" b="0" dirty="0">
                <a:solidFill>
                  <a:srgbClr val="92D050"/>
                </a:solidFill>
              </a:rPr>
              <a:t>Approved</a:t>
            </a:r>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a:spcBef>
                <a:spcPts val="200"/>
              </a:spcBef>
              <a:buFont typeface="Arial" panose="020B0604020202020204" pitchFamily="34" charset="0"/>
              <a:buChar char="•"/>
              <a:defRPr/>
            </a:pPr>
            <a:r>
              <a:rPr lang="en-US" altLang="en-US" sz="1800" dirty="0">
                <a:solidFill>
                  <a:schemeClr val="tx1"/>
                </a:solidFill>
              </a:rPr>
              <a:t>12 January 2021 – Reviewed: report status, the current report 11-20/0013r10, the proposed motions to complete comment resolution, and the proposed motions to have the 802.11 WG accept the report.  Discussed: the possibility of proposing a Liaison Statement to 3GPP and other interested parties.</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1-20/1262r7</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12" name="Table 11">
            <a:extLst>
              <a:ext uri="{FF2B5EF4-FFF2-40B4-BE49-F238E27FC236}">
                <a16:creationId xmlns:a16="http://schemas.microsoft.com/office/drawing/2014/main" id="{331D0771-BFF9-41EE-95DA-AA4399BDB7DC}"/>
              </a:ext>
            </a:extLst>
          </p:cNvPr>
          <p:cNvGraphicFramePr>
            <a:graphicFrameLocks noGrp="1"/>
          </p:cNvGraphicFramePr>
          <p:nvPr>
            <p:extLst>
              <p:ext uri="{D42A27DB-BD31-4B8C-83A1-F6EECF244321}">
                <p14:modId xmlns:p14="http://schemas.microsoft.com/office/powerpoint/2010/main" val="2040889857"/>
              </p:ext>
            </p:extLst>
          </p:nvPr>
        </p:nvGraphicFramePr>
        <p:xfrm>
          <a:off x="609600" y="2209800"/>
          <a:ext cx="11049001" cy="3809998"/>
        </p:xfrm>
        <a:graphic>
          <a:graphicData uri="http://schemas.openxmlformats.org/drawingml/2006/table">
            <a:tbl>
              <a:tblPr/>
              <a:tblGrid>
                <a:gridCol w="2057400">
                  <a:extLst>
                    <a:ext uri="{9D8B030D-6E8A-4147-A177-3AD203B41FA5}">
                      <a16:colId xmlns:a16="http://schemas.microsoft.com/office/drawing/2014/main" val="1005071358"/>
                    </a:ext>
                  </a:extLst>
                </a:gridCol>
                <a:gridCol w="1012854">
                  <a:extLst>
                    <a:ext uri="{9D8B030D-6E8A-4147-A177-3AD203B41FA5}">
                      <a16:colId xmlns:a16="http://schemas.microsoft.com/office/drawing/2014/main" val="4038897855"/>
                    </a:ext>
                  </a:extLst>
                </a:gridCol>
                <a:gridCol w="1016899">
                  <a:extLst>
                    <a:ext uri="{9D8B030D-6E8A-4147-A177-3AD203B41FA5}">
                      <a16:colId xmlns:a16="http://schemas.microsoft.com/office/drawing/2014/main" val="632897255"/>
                    </a:ext>
                  </a:extLst>
                </a:gridCol>
                <a:gridCol w="625784">
                  <a:extLst>
                    <a:ext uri="{9D8B030D-6E8A-4147-A177-3AD203B41FA5}">
                      <a16:colId xmlns:a16="http://schemas.microsoft.com/office/drawing/2014/main" val="1213545974"/>
                    </a:ext>
                  </a:extLst>
                </a:gridCol>
                <a:gridCol w="528005">
                  <a:extLst>
                    <a:ext uri="{9D8B030D-6E8A-4147-A177-3AD203B41FA5}">
                      <a16:colId xmlns:a16="http://schemas.microsoft.com/office/drawing/2014/main" val="4053350807"/>
                    </a:ext>
                  </a:extLst>
                </a:gridCol>
                <a:gridCol w="508450">
                  <a:extLst>
                    <a:ext uri="{9D8B030D-6E8A-4147-A177-3AD203B41FA5}">
                      <a16:colId xmlns:a16="http://schemas.microsoft.com/office/drawing/2014/main" val="3634655375"/>
                    </a:ext>
                  </a:extLst>
                </a:gridCol>
                <a:gridCol w="410671">
                  <a:extLst>
                    <a:ext uri="{9D8B030D-6E8A-4147-A177-3AD203B41FA5}">
                      <a16:colId xmlns:a16="http://schemas.microsoft.com/office/drawing/2014/main" val="2303599451"/>
                    </a:ext>
                  </a:extLst>
                </a:gridCol>
                <a:gridCol w="410671">
                  <a:extLst>
                    <a:ext uri="{9D8B030D-6E8A-4147-A177-3AD203B41FA5}">
                      <a16:colId xmlns:a16="http://schemas.microsoft.com/office/drawing/2014/main" val="938450961"/>
                    </a:ext>
                  </a:extLst>
                </a:gridCol>
                <a:gridCol w="704007">
                  <a:extLst>
                    <a:ext uri="{9D8B030D-6E8A-4147-A177-3AD203B41FA5}">
                      <a16:colId xmlns:a16="http://schemas.microsoft.com/office/drawing/2014/main" val="950973697"/>
                    </a:ext>
                  </a:extLst>
                </a:gridCol>
                <a:gridCol w="704007">
                  <a:extLst>
                    <a:ext uri="{9D8B030D-6E8A-4147-A177-3AD203B41FA5}">
                      <a16:colId xmlns:a16="http://schemas.microsoft.com/office/drawing/2014/main" val="3901144123"/>
                    </a:ext>
                  </a:extLst>
                </a:gridCol>
                <a:gridCol w="704007">
                  <a:extLst>
                    <a:ext uri="{9D8B030D-6E8A-4147-A177-3AD203B41FA5}">
                      <a16:colId xmlns:a16="http://schemas.microsoft.com/office/drawing/2014/main" val="2417751709"/>
                    </a:ext>
                  </a:extLst>
                </a:gridCol>
                <a:gridCol w="1451845">
                  <a:extLst>
                    <a:ext uri="{9D8B030D-6E8A-4147-A177-3AD203B41FA5}">
                      <a16:colId xmlns:a16="http://schemas.microsoft.com/office/drawing/2014/main" val="3509027366"/>
                    </a:ext>
                  </a:extLst>
                </a:gridCol>
                <a:gridCol w="914401">
                  <a:extLst>
                    <a:ext uri="{9D8B030D-6E8A-4147-A177-3AD203B41FA5}">
                      <a16:colId xmlns:a16="http://schemas.microsoft.com/office/drawing/2014/main" val="1624383727"/>
                    </a:ext>
                  </a:extLst>
                </a:gridCol>
              </a:tblGrid>
              <a:tr h="774390">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00472362"/>
                  </a:ext>
                </a:extLst>
              </a:tr>
              <a:tr h="743414">
                <a:tc>
                  <a:txBody>
                    <a:bodyPr/>
                    <a:lstStyle/>
                    <a:p>
                      <a:pPr algn="l" fontAlgn="ctr"/>
                      <a:r>
                        <a:rPr lang="en-US" sz="2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583452"/>
                  </a:ext>
                </a:extLst>
              </a:tr>
              <a:tr h="743414">
                <a:tc>
                  <a:txBody>
                    <a:bodyPr/>
                    <a:lstStyle/>
                    <a:p>
                      <a:pPr algn="l" fontAlgn="ctr"/>
                      <a:r>
                        <a:rPr lang="en-US" sz="2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426451"/>
                  </a:ext>
                </a:extLst>
              </a:tr>
              <a:tr h="774390">
                <a:tc>
                  <a:txBody>
                    <a:bodyPr/>
                    <a:lstStyle/>
                    <a:p>
                      <a:pPr algn="l" fontAlgn="ctr"/>
                      <a:r>
                        <a:rPr lang="en-US" sz="2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051255"/>
                  </a:ext>
                </a:extLst>
              </a:tr>
              <a:tr h="774390">
                <a:tc>
                  <a:txBody>
                    <a:bodyPr/>
                    <a:lstStyle/>
                    <a:p>
                      <a:pPr algn="l" fontAlgn="ctr"/>
                      <a:r>
                        <a:rPr lang="en-US" sz="2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47272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A7C0-17C4-4E09-B8D0-F8399CAF551A}"/>
              </a:ext>
            </a:extLst>
          </p:cNvPr>
          <p:cNvSpPr>
            <a:spLocks noGrp="1"/>
          </p:cNvSpPr>
          <p:nvPr>
            <p:ph type="title"/>
          </p:nvPr>
        </p:nvSpPr>
        <p:spPr/>
        <p:txBody>
          <a:bodyPr/>
          <a:lstStyle/>
          <a:p>
            <a:r>
              <a:rPr lang="en-US" dirty="0"/>
              <a:t>Status of Editorial Review</a:t>
            </a:r>
          </a:p>
        </p:txBody>
      </p:sp>
      <p:sp>
        <p:nvSpPr>
          <p:cNvPr id="3" name="Content Placeholder 2">
            <a:extLst>
              <a:ext uri="{FF2B5EF4-FFF2-40B4-BE49-F238E27FC236}">
                <a16:creationId xmlns:a16="http://schemas.microsoft.com/office/drawing/2014/main" id="{2A05EE47-B670-443D-9CED-7769DB5DEEC4}"/>
              </a:ext>
            </a:extLst>
          </p:cNvPr>
          <p:cNvSpPr>
            <a:spLocks noGrp="1"/>
          </p:cNvSpPr>
          <p:nvPr>
            <p:ph idx="1"/>
          </p:nvPr>
        </p:nvSpPr>
        <p:spPr>
          <a:xfrm>
            <a:off x="797985" y="1600201"/>
            <a:ext cx="10591799" cy="4875214"/>
          </a:xfrm>
        </p:spPr>
        <p:txBody>
          <a:bodyPr/>
          <a:lstStyle/>
          <a:p>
            <a:pPr>
              <a:buFont typeface="Arial" panose="020B0604020202020204" pitchFamily="34" charset="0"/>
              <a:buChar char="•"/>
            </a:pPr>
            <a:r>
              <a:rPr lang="en-US" dirty="0"/>
              <a:t>An editorial review has been completed by: Joseph Levy, Stephen McCann, and Graham Smith.</a:t>
            </a:r>
          </a:p>
          <a:p>
            <a:pPr>
              <a:buFont typeface="Arial" panose="020B0604020202020204" pitchFamily="34" charset="0"/>
              <a:buChar char="•"/>
            </a:pPr>
            <a:r>
              <a:rPr lang="en-US" dirty="0"/>
              <a:t>The proposed editorial changes have been shared with the Authors of </a:t>
            </a:r>
            <a:r>
              <a:rPr lang="en-US" dirty="0">
                <a:hlinkClick r:id="rId2"/>
              </a:rPr>
              <a:t>11-20/0013r7</a:t>
            </a:r>
            <a:r>
              <a:rPr lang="en-US" dirty="0"/>
              <a:t>.  The Authors have reviewed the proposed editorial changes. </a:t>
            </a:r>
          </a:p>
          <a:p>
            <a:pPr>
              <a:buFont typeface="Arial" panose="020B0604020202020204" pitchFamily="34" charset="0"/>
              <a:buChar char="•"/>
            </a:pPr>
            <a:r>
              <a:rPr lang="en-US" dirty="0"/>
              <a:t>A set of 5 documents have been contributed to this meeting by the Authors to resolve the editorial comments.</a:t>
            </a:r>
          </a:p>
          <a:p>
            <a:pPr>
              <a:buFont typeface="Arial" panose="020B0604020202020204" pitchFamily="34" charset="0"/>
              <a:buChar char="•"/>
            </a:pPr>
            <a:endParaRPr lang="en-US" dirty="0"/>
          </a:p>
          <a:p>
            <a:pPr>
              <a:buFont typeface="Arial" panose="020B0604020202020204" pitchFamily="34" charset="0"/>
              <a:buChar char="•"/>
            </a:pPr>
            <a:r>
              <a:rPr lang="en-US" dirty="0"/>
              <a:t>No additional text proposals, have been provided prior to the 12 January 2021 meeting. (As requested during the 15 December and 5 January AANI SC Teleconference)</a:t>
            </a:r>
          </a:p>
        </p:txBody>
      </p:sp>
      <p:sp>
        <p:nvSpPr>
          <p:cNvPr id="4" name="Slide Number Placeholder 3">
            <a:extLst>
              <a:ext uri="{FF2B5EF4-FFF2-40B4-BE49-F238E27FC236}">
                <a16:creationId xmlns:a16="http://schemas.microsoft.com/office/drawing/2014/main" id="{0D652A04-8997-47D3-9039-AFFDACB2BB56}"/>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F5A16E0-0D35-4997-995C-D6293B573C0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839DDD-C00B-4B37-9D4C-036E7DF557A5}"/>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86314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a:xfrm>
            <a:off x="914401" y="1600201"/>
            <a:ext cx="10361084" cy="4494214"/>
          </a:xfrm>
        </p:spPr>
        <p:txBody>
          <a:bodyPr/>
          <a:lstStyle/>
          <a:p>
            <a:pPr marL="457200" indent="-457200">
              <a:buFont typeface="+mj-lt"/>
              <a:buAutoNum type="arabicPeriod"/>
            </a:pPr>
            <a:r>
              <a:rPr lang="en-US" dirty="0"/>
              <a:t>Latest draft technical report on interworking between 3GPP 5G network and WLAN (</a:t>
            </a:r>
            <a:r>
              <a:rPr lang="en-US" dirty="0">
                <a:hlinkClick r:id="rId2"/>
              </a:rPr>
              <a:t>11-20/0013r10</a:t>
            </a:r>
            <a:r>
              <a:rPr lang="en-US" dirty="0"/>
              <a:t>, updated following the 5 Jan teleconference)</a:t>
            </a:r>
          </a:p>
          <a:p>
            <a:pPr marL="457200" indent="-457200">
              <a:buFont typeface="+mj-lt"/>
              <a:buAutoNum type="arabicPeriod"/>
            </a:pPr>
            <a:r>
              <a:rPr lang="en-US" dirty="0"/>
              <a:t>The original figures in the raft technical report on interworking between 3GPP 5G network and WLAN (</a:t>
            </a:r>
            <a:r>
              <a:rPr lang="en-US" dirty="0">
                <a:hlinkClick r:id="rId3"/>
              </a:rPr>
              <a:t>IEEE 802.11-20-1645/r3</a:t>
            </a:r>
            <a:r>
              <a:rPr lang="en-US" dirty="0"/>
              <a:t>)</a:t>
            </a:r>
          </a:p>
          <a:p>
            <a:pPr marL="457200" indent="-457200">
              <a:buFont typeface="+mj-lt"/>
              <a:buAutoNum type="arabicPeriod"/>
            </a:pPr>
            <a:r>
              <a:rPr lang="en-US" dirty="0"/>
              <a:t>Draft technical report on interworking between 3GPP 5G network and WLAN (</a:t>
            </a:r>
            <a:r>
              <a:rPr lang="en-US" dirty="0">
                <a:hlinkClick r:id="rId4"/>
              </a:rPr>
              <a:t>IEEE 802.11-20-0013/r8</a:t>
            </a:r>
            <a:r>
              <a:rPr lang="en-US" dirty="0"/>
              <a:t>, marked version)</a:t>
            </a:r>
          </a:p>
          <a:p>
            <a:pPr marL="457200" indent="-457200">
              <a:buFont typeface="+mj-lt"/>
              <a:buAutoNum type="arabicPeriod"/>
            </a:pPr>
            <a:r>
              <a:rPr lang="en-US" dirty="0"/>
              <a:t>Draft technical report on interworking between 3GPP 5G network and WLAN (</a:t>
            </a:r>
            <a:r>
              <a:rPr lang="en-US" dirty="0">
                <a:hlinkClick r:id="rId5"/>
              </a:rPr>
              <a:t>IEEE 802.11-20-0013/r9</a:t>
            </a:r>
            <a:r>
              <a:rPr lang="en-US" dirty="0"/>
              <a:t>, clean version)</a:t>
            </a:r>
          </a:p>
          <a:p>
            <a:pPr marL="457200" indent="-457200">
              <a:buFont typeface="+mj-lt"/>
              <a:buAutoNum type="arabicPeriod"/>
            </a:pPr>
            <a:r>
              <a:rPr lang="en-US" dirty="0"/>
              <a:t>Comment review on technical report on WLAN interworking to 3GPP 5G network (</a:t>
            </a:r>
            <a:r>
              <a:rPr lang="en-US" dirty="0">
                <a:hlinkClick r:id="rId6"/>
              </a:rPr>
              <a:t>IEEE 802.11-21-0001/r0</a:t>
            </a:r>
            <a:r>
              <a:rPr lang="en-US" dirty="0"/>
              <a:t>)</a:t>
            </a:r>
          </a:p>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solidFill>
                  <a:schemeClr val="bg1">
                    <a:lumMod val="85000"/>
                  </a:schemeClr>
                </a:solidFill>
              </a:rPr>
              <a:t>Tuesday 12 January 2021 11:15 – 13:15 h ET</a:t>
            </a:r>
          </a:p>
          <a:p>
            <a:pPr marL="857250" lvl="1" indent="-457200">
              <a:spcBef>
                <a:spcPts val="200"/>
              </a:spcBef>
              <a:buFont typeface="+mj-lt"/>
              <a:buAutoNum type="arabicPeriod"/>
              <a:defRPr/>
            </a:pPr>
            <a:r>
              <a:rPr lang="en-US" altLang="en-US" dirty="0">
                <a:solidFill>
                  <a:schemeClr val="bg1">
                    <a:lumMod val="85000"/>
                  </a:schemeClr>
                </a:solidFill>
              </a:rPr>
              <a:t>Call for Secretary</a:t>
            </a:r>
          </a:p>
          <a:p>
            <a:pPr marL="857250" lvl="1" indent="-457200">
              <a:spcBef>
                <a:spcPts val="200"/>
              </a:spcBef>
              <a:buFont typeface="Times New Roman" panose="02020603050405020304" pitchFamily="18" charset="0"/>
              <a:buAutoNum type="arabicPeriod"/>
              <a:defRPr/>
            </a:pPr>
            <a:r>
              <a:rPr lang="en-US" altLang="en-US" dirty="0">
                <a:solidFill>
                  <a:schemeClr val="bg1">
                    <a:lumMod val="85000"/>
                  </a:schemeClr>
                </a:solidFill>
              </a:rPr>
              <a:t>Administrative: Reminders, Rules, Guidelines, Resources,  Participation, Motions discussion, Approval of Minutes, Status [10 min.], </a:t>
            </a:r>
          </a:p>
          <a:p>
            <a:pPr marL="857250" lvl="1" indent="-457200">
              <a:spcBef>
                <a:spcPts val="200"/>
              </a:spcBef>
              <a:buFont typeface="Times New Roman" panose="02020603050405020304" pitchFamily="18" charset="0"/>
              <a:buAutoNum type="arabicPeriod"/>
              <a:defRPr/>
            </a:pPr>
            <a:r>
              <a:rPr lang="en-US" altLang="en-US" dirty="0">
                <a:solidFill>
                  <a:schemeClr val="bg1">
                    <a:lumMod val="85000"/>
                  </a:schemeClr>
                </a:solidFill>
              </a:rPr>
              <a:t>Technical Report [110 min.] – </a:t>
            </a:r>
            <a:r>
              <a:rPr lang="en-US" altLang="en-US" dirty="0">
                <a:solidFill>
                  <a:schemeClr val="bg1">
                    <a:lumMod val="85000"/>
                  </a:schemeClr>
                </a:solidFill>
                <a:highlight>
                  <a:srgbClr val="FFFF00"/>
                </a:highlight>
              </a:rPr>
              <a:t>Motions related to the Technical report are not in order</a:t>
            </a:r>
          </a:p>
          <a:p>
            <a:pPr marL="1257300" lvl="2" indent="-457200">
              <a:spcBef>
                <a:spcPts val="200"/>
              </a:spcBef>
              <a:buFont typeface="+mj-lt"/>
              <a:buAutoNum type="alphaLcParenR"/>
              <a:defRPr/>
            </a:pPr>
            <a:r>
              <a:rPr lang="en-US" altLang="en-US" dirty="0">
                <a:solidFill>
                  <a:schemeClr val="bg1">
                    <a:lumMod val="85000"/>
                  </a:schemeClr>
                </a:solidFill>
              </a:rPr>
              <a:t>Status of 802.11 WG </a:t>
            </a:r>
            <a:r>
              <a:rPr lang="en-GB" dirty="0">
                <a:solidFill>
                  <a:schemeClr val="bg1">
                    <a:lumMod val="85000"/>
                  </a:schemeClr>
                </a:solidFill>
              </a:rPr>
              <a:t>CC32 on </a:t>
            </a:r>
            <a:r>
              <a:rPr lang="en-US" dirty="0">
                <a:solidFill>
                  <a:schemeClr val="bg1">
                    <a:lumMod val="85000"/>
                  </a:schemeClr>
                </a:solidFill>
              </a:rPr>
              <a:t>11-20/0013r5 </a:t>
            </a:r>
          </a:p>
          <a:p>
            <a:pPr marL="1257300" lvl="2" indent="-457200">
              <a:spcBef>
                <a:spcPts val="200"/>
              </a:spcBef>
              <a:buFont typeface="+mj-lt"/>
              <a:buAutoNum type="alphaLcParenR"/>
              <a:defRPr/>
            </a:pPr>
            <a:r>
              <a:rPr lang="en-US" dirty="0">
                <a:solidFill>
                  <a:schemeClr val="bg1">
                    <a:lumMod val="85000"/>
                  </a:schemeClr>
                </a:solidFill>
              </a:rPr>
              <a:t>Comment Resolution Contributions</a:t>
            </a:r>
          </a:p>
          <a:p>
            <a:pPr marL="1257300" lvl="2" indent="-457200">
              <a:spcBef>
                <a:spcPts val="200"/>
              </a:spcBef>
              <a:buFont typeface="+mj-lt"/>
              <a:buAutoNum type="alphaLcParenR"/>
              <a:defRPr/>
            </a:pPr>
            <a:r>
              <a:rPr lang="en-US" dirty="0">
                <a:solidFill>
                  <a:schemeClr val="bg1">
                    <a:lumMod val="85000"/>
                  </a:schemeClr>
                </a:solidFill>
              </a:rPr>
              <a:t>Discussion on planned motions</a:t>
            </a:r>
          </a:p>
          <a:p>
            <a:pPr marL="0" indent="0">
              <a:spcBef>
                <a:spcPts val="200"/>
              </a:spcBef>
              <a:defRPr/>
            </a:pPr>
            <a:r>
              <a:rPr lang="en-US" altLang="en-US" dirty="0"/>
              <a:t>Wednesday 13 January 2021 19:00 – 21:00 h ET</a:t>
            </a:r>
          </a:p>
          <a:p>
            <a:pPr marL="857250" lvl="1" indent="-457200">
              <a:spcBef>
                <a:spcPts val="200"/>
              </a:spcBef>
              <a:buFont typeface="+mj-lt"/>
              <a:buAutoNum type="arabicPeriod"/>
              <a:defRPr/>
            </a:pPr>
            <a:r>
              <a:rPr lang="en-US" dirty="0"/>
              <a:t>Call for Secretary/Admin/Status [10 min]</a:t>
            </a:r>
          </a:p>
          <a:p>
            <a:pPr marL="857250" lvl="1" indent="-457200">
              <a:spcBef>
                <a:spcPts val="200"/>
              </a:spcBef>
              <a:buFont typeface="+mj-lt"/>
              <a:buAutoNum type="arabicPeriod"/>
              <a:defRPr/>
            </a:pPr>
            <a:r>
              <a:rPr lang="en-US" dirty="0"/>
              <a:t>Continue discussion/straw polls/motions on the Technical Report [90 min.] – </a:t>
            </a:r>
            <a:r>
              <a:rPr lang="en-US" dirty="0">
                <a:highlight>
                  <a:srgbClr val="FFFF00"/>
                </a:highlight>
              </a:rPr>
              <a:t>Motions are in order</a:t>
            </a:r>
          </a:p>
          <a:p>
            <a:pPr marL="1257300" lvl="2" indent="-457200">
              <a:spcBef>
                <a:spcPts val="200"/>
              </a:spcBef>
              <a:buFont typeface="+mj-lt"/>
              <a:buAutoNum type="alphaLcParenR"/>
              <a:defRPr/>
            </a:pPr>
            <a:r>
              <a:rPr lang="en-US" dirty="0"/>
              <a:t>Motions to complete Comment resolution - previously reviewed </a:t>
            </a:r>
          </a:p>
          <a:p>
            <a:pPr marL="1257300" lvl="2" indent="-457200">
              <a:spcBef>
                <a:spcPts val="200"/>
              </a:spcBef>
              <a:buFont typeface="+mj-lt"/>
              <a:buAutoNum type="alphaLcParenR"/>
              <a:defRPr/>
            </a:pPr>
            <a:r>
              <a:rPr lang="en-US" dirty="0"/>
              <a:t>Motion to Approve - previously reviewed</a:t>
            </a:r>
          </a:p>
          <a:p>
            <a:pPr marL="1257300" lvl="2" indent="-457200">
              <a:spcBef>
                <a:spcPts val="200"/>
              </a:spcBef>
              <a:buFont typeface="+mj-lt"/>
              <a:buAutoNum type="alphaLcParenR"/>
              <a:defRPr/>
            </a:pPr>
            <a:r>
              <a:rPr lang="en-US" dirty="0"/>
              <a:t>Review proposed WG motion – previously reviewed</a:t>
            </a:r>
          </a:p>
          <a:p>
            <a:pPr marL="857250" lvl="1" indent="-457200">
              <a:spcBef>
                <a:spcPts val="200"/>
              </a:spcBef>
              <a:buFont typeface="+mj-lt"/>
              <a:buAutoNum type="arabicPeriod"/>
              <a:defRPr/>
            </a:pPr>
            <a:r>
              <a:rPr lang="en-US" dirty="0"/>
              <a:t>Continue Liaison Statement discussion [10 min]</a:t>
            </a:r>
          </a:p>
          <a:p>
            <a:pPr marL="857250" lvl="1" indent="-457200">
              <a:spcBef>
                <a:spcPts val="200"/>
              </a:spcBef>
              <a:buFont typeface="+mj-lt"/>
              <a:buAutoNum type="arabicPeriod"/>
              <a:defRPr/>
            </a:pPr>
            <a:r>
              <a:rPr lang="en-US" altLang="en-US" dirty="0"/>
              <a:t>Future Sessions Planning [10]</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56703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Motions</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18</a:t>
            </a:fld>
            <a:endParaRPr lang="en-GB" dirty="0"/>
          </a:p>
        </p:txBody>
      </p:sp>
    </p:spTree>
    <p:extLst>
      <p:ext uri="{BB962C8B-B14F-4D97-AF65-F5344CB8AC3E}">
        <p14:creationId xmlns:p14="http://schemas.microsoft.com/office/powerpoint/2010/main" val="69040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p:txBody>
          <a:bodyPr/>
          <a:lstStyle/>
          <a:p>
            <a:r>
              <a:rPr lang="en-US" dirty="0">
                <a:solidFill>
                  <a:schemeClr val="tx1"/>
                </a:solidFill>
              </a:rPr>
              <a:t>Motion 5:</a:t>
            </a:r>
          </a:p>
          <a:p>
            <a:r>
              <a:rPr lang="en-US" dirty="0">
                <a:solidFill>
                  <a:schemeClr val="tx1"/>
                </a:solidFill>
              </a:rPr>
              <a:t>Move to approve the proposed resolution of accept as provided in </a:t>
            </a:r>
            <a:r>
              <a:rPr lang="en-US" altLang="en-US" b="1" dirty="0">
                <a:solidFill>
                  <a:schemeClr val="tx1"/>
                </a:solidFill>
                <a:hlinkClick r:id="rId2"/>
              </a:rPr>
              <a:t>11-20/1262r6</a:t>
            </a:r>
            <a:r>
              <a:rPr lang="en-US" dirty="0">
                <a:solidFill>
                  <a:schemeClr val="tx1"/>
                </a:solidFill>
              </a:rPr>
              <a:t> for CID: 13. With editorial privileges given to the AANI Chair.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Straw Poll: 2020-10-06 – Y:6  N:1  A:1</a:t>
            </a:r>
          </a:p>
          <a:p>
            <a:r>
              <a:rPr lang="en-US" sz="1800" i="1" dirty="0"/>
              <a:t>Note: this comment resolution was omitted from the motions made during the November 2020 802 Plenary.</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13265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2021</a:t>
            </a:r>
          </a:p>
          <a:p>
            <a:pPr algn="ctr"/>
            <a:r>
              <a:rPr lang="en-GB" dirty="0"/>
              <a:t>  Teleconferences – During 802.11 WG Interim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5248869"/>
            <a:ext cx="9855201" cy="1200329"/>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Updated teleconference dates and schedule, added Copyright Process Slides, updated motions.</a:t>
            </a:r>
          </a:p>
          <a:p>
            <a:r>
              <a:rPr lang="en-US" sz="1800" dirty="0">
                <a:solidFill>
                  <a:schemeClr val="tx1"/>
                </a:solidFill>
              </a:rPr>
              <a:t>r2: Updates made during the 12 January 2021 AANI SC Teleconference</a:t>
            </a:r>
          </a:p>
          <a:p>
            <a:r>
              <a:rPr lang="en-US" sz="1800" dirty="0">
                <a:solidFill>
                  <a:schemeClr val="tx1"/>
                </a:solidFill>
              </a:rPr>
              <a:t>r3: Some additional changes made after review of the slides to align with the meeting discussions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1"/>
            <a:ext cx="10361084" cy="611185"/>
          </a:xfrm>
        </p:spPr>
        <p:txBody>
          <a:bodyPr/>
          <a:lstStyle/>
          <a:p>
            <a:r>
              <a:rPr lang="en-US" dirty="0"/>
              <a:t>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066800"/>
            <a:ext cx="10361084" cy="5334000"/>
          </a:xfrm>
        </p:spPr>
        <p:txBody>
          <a:bodyPr/>
          <a:lstStyle/>
          <a:p>
            <a:r>
              <a:rPr lang="en-US" dirty="0">
                <a:solidFill>
                  <a:schemeClr val="tx1"/>
                </a:solidFill>
              </a:rPr>
              <a:t>Motion 6:</a:t>
            </a:r>
          </a:p>
          <a:p>
            <a:r>
              <a:rPr lang="en-US" dirty="0">
                <a:solidFill>
                  <a:schemeClr val="tx1"/>
                </a:solidFill>
              </a:rPr>
              <a:t>Move to accept the following resolution for CIDs: 68, 69, 70, 71, 80:</a:t>
            </a:r>
          </a:p>
          <a:p>
            <a:r>
              <a:rPr lang="en-US" dirty="0">
                <a:solidFill>
                  <a:schemeClr val="tx1"/>
                </a:solidFill>
              </a:rPr>
              <a:t>	REJECTED – Significant discussions were held during several AANI SC teleconferences and several related contributions were discussed: </a:t>
            </a:r>
            <a:r>
              <a:rPr lang="en-US" dirty="0">
                <a:solidFill>
                  <a:schemeClr val="tx1"/>
                </a:solidFill>
                <a:hlinkClick r:id="rId2"/>
              </a:rPr>
              <a:t>11-20/1472r0</a:t>
            </a:r>
            <a:r>
              <a:rPr lang="en-US" dirty="0">
                <a:solidFill>
                  <a:schemeClr val="tx1"/>
                </a:solidFill>
              </a:rPr>
              <a:t>, </a:t>
            </a:r>
            <a:r>
              <a:rPr lang="en-US" dirty="0">
                <a:solidFill>
                  <a:schemeClr val="tx1"/>
                </a:solidFill>
                <a:hlinkClick r:id="rId3"/>
              </a:rPr>
              <a:t>11-20/1376r0</a:t>
            </a:r>
            <a:r>
              <a:rPr lang="en-US" dirty="0">
                <a:solidFill>
                  <a:schemeClr val="tx1"/>
                </a:solidFill>
              </a:rPr>
              <a:t> and </a:t>
            </a:r>
            <a:r>
              <a:rPr lang="en-US" dirty="0">
                <a:solidFill>
                  <a:schemeClr val="tx1"/>
                </a:solidFill>
                <a:hlinkClick r:id="rId4"/>
              </a:rPr>
              <a:t>11-20/1031r0</a:t>
            </a:r>
            <a:r>
              <a:rPr lang="en-US" dirty="0">
                <a:solidFill>
                  <a:schemeClr val="tx1"/>
                </a:solidFill>
              </a:rPr>
              <a:t>.  However, </a:t>
            </a:r>
            <a:r>
              <a:rPr lang="en-US" u="sng" dirty="0">
                <a:solidFill>
                  <a:schemeClr val="tx1"/>
                </a:solidFill>
              </a:rPr>
              <a:t>no</a:t>
            </a:r>
            <a:r>
              <a:rPr lang="en-US" dirty="0">
                <a:solidFill>
                  <a:schemeClr val="tx1"/>
                </a:solidFill>
              </a:rPr>
              <a:t> specific text changes to </a:t>
            </a:r>
            <a:r>
              <a:rPr lang="en-US" dirty="0">
                <a:solidFill>
                  <a:schemeClr val="tx1"/>
                </a:solidFill>
                <a:hlinkClick r:id="rId5"/>
              </a:rPr>
              <a:t>11-20/0013r5</a:t>
            </a:r>
            <a:r>
              <a:rPr lang="en-US" dirty="0">
                <a:solidFill>
                  <a:schemeClr val="tx1"/>
                </a:solidFill>
              </a:rPr>
              <a:t> were proposed. Also note, a motion made to approve </a:t>
            </a:r>
            <a:r>
              <a:rPr lang="en-US" dirty="0">
                <a:solidFill>
                  <a:schemeClr val="tx1"/>
                </a:solidFill>
                <a:hlinkClick r:id="rId3"/>
              </a:rPr>
              <a:t>11-20/1376r0</a:t>
            </a:r>
            <a:r>
              <a:rPr lang="en-US" dirty="0">
                <a:solidFill>
                  <a:schemeClr val="tx1"/>
                </a:solidFill>
              </a:rPr>
              <a:t> as the baseline for the technical report failed and the AANI SC agreed to proceed with comment resolution using 11-20/0013 as the baseline (see minutes: </a:t>
            </a:r>
            <a:r>
              <a:rPr lang="en-US" dirty="0">
                <a:solidFill>
                  <a:schemeClr val="tx1"/>
                </a:solidFill>
                <a:hlinkClick r:id="rId6"/>
              </a:rPr>
              <a:t>11-20/1512r1</a:t>
            </a:r>
            <a:r>
              <a:rPr lang="en-US" dirty="0">
                <a:solidFill>
                  <a:schemeClr val="tx1"/>
                </a:solidFill>
              </a:rPr>
              <a:t>). The comment fails to identify changes in sufficient detail so that the specific wording of the changes that will satisfy the commenter can be determined.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6865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p:txBody>
          <a:bodyPr/>
          <a:lstStyle/>
          <a:p>
            <a:r>
              <a:rPr lang="en-US" dirty="0"/>
              <a:t>Motion to request 802.11 “Approve” the report</a:t>
            </a:r>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p:txBody>
          <a:bodyPr/>
          <a:lstStyle/>
          <a:p>
            <a:r>
              <a:rPr lang="en-US" dirty="0"/>
              <a:t>Discussion in the 802.11 CAC and with the 802.11 WG Chair as to what type of “approval” should be requested from the 802.11 WG for the report.</a:t>
            </a:r>
          </a:p>
          <a:p>
            <a:r>
              <a:rPr lang="en-US" dirty="0"/>
              <a:t>Three types were considered: </a:t>
            </a:r>
            <a:r>
              <a:rPr lang="en-GB" dirty="0"/>
              <a:t>“Approve” or “Accept” or “Adopt”</a:t>
            </a:r>
            <a:r>
              <a:rPr lang="en-US" dirty="0"/>
              <a:t> (see next slide for details).</a:t>
            </a:r>
          </a:p>
          <a:p>
            <a:endParaRPr lang="en-GB" dirty="0"/>
          </a:p>
          <a:p>
            <a:r>
              <a:rPr lang="en-GB" dirty="0"/>
              <a:t>After discussion in the AANI SC it was agreed that we should ask for the report to be </a:t>
            </a:r>
            <a:r>
              <a:rPr lang="en-GB" u="sng" dirty="0"/>
              <a:t>Approved</a:t>
            </a:r>
            <a:r>
              <a:rPr lang="en-GB" dirty="0"/>
              <a:t> by the WG.</a:t>
            </a:r>
            <a:endParaRPr lang="en-US"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640160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a:xfrm>
            <a:off x="914401" y="685801"/>
            <a:ext cx="10361084" cy="533399"/>
          </a:xfrm>
        </p:spPr>
        <p:txBody>
          <a:bodyPr/>
          <a:lstStyle/>
          <a:p>
            <a:r>
              <a:rPr lang="en-GB" dirty="0"/>
              <a:t>“Approve” or “Accept” or “Adopt”</a:t>
            </a:r>
            <a:endParaRPr lang="en-US" dirty="0"/>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a:xfrm>
            <a:off x="392642" y="1371599"/>
            <a:ext cx="11506200" cy="4741415"/>
          </a:xfrm>
        </p:spPr>
        <p:txBody>
          <a:bodyPr/>
          <a:lstStyle/>
          <a:p>
            <a:pPr>
              <a:buFont typeface="+mj-lt"/>
              <a:buAutoNum type="arabicPeriod"/>
            </a:pPr>
            <a:r>
              <a:rPr lang="en-GB" sz="1800" b="0" dirty="0">
                <a:effectLst/>
                <a:latin typeface="Calibri" panose="020F0502020204030204" pitchFamily="34" charset="0"/>
                <a:ea typeface="Times New Roman" panose="02020603050405020304" pitchFamily="18" charset="0"/>
              </a:rPr>
              <a:t>“Approve” is the verb that we typically use in motions. Members understand what it means. </a:t>
            </a:r>
            <a:endParaRPr lang="en-US" sz="1800" b="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GB" sz="1800" b="0" dirty="0">
                <a:effectLst/>
                <a:latin typeface="Calibri" panose="020F0502020204030204" pitchFamily="34" charset="0"/>
                <a:ea typeface="Times New Roman" panose="02020603050405020304" pitchFamily="18" charset="0"/>
              </a:rPr>
              <a:t>“Accept” has also been used in 802.11 motions, for example </a:t>
            </a:r>
            <a:r>
              <a:rPr lang="en-GB" sz="1800" b="0" u="sng" dirty="0">
                <a:solidFill>
                  <a:srgbClr val="0563C1"/>
                </a:solidFill>
                <a:effectLst/>
                <a:latin typeface="Calibri" panose="020F0502020204030204" pitchFamily="34" charset="0"/>
                <a:ea typeface="Times New Roman" panose="02020603050405020304" pitchFamily="18" charset="0"/>
                <a:hlinkClick r:id="rId2"/>
              </a:rPr>
              <a:t>11-19-0256r8</a:t>
            </a:r>
            <a:r>
              <a:rPr lang="en-GB" sz="1800" b="0" dirty="0">
                <a:effectLst/>
                <a:latin typeface="Calibri" panose="020F0502020204030204" pitchFamily="34" charset="0"/>
                <a:ea typeface="Times New Roman" panose="02020603050405020304" pitchFamily="18" charset="0"/>
              </a:rPr>
              <a:t> slide 20, and is suggested in the EC motion templates,  </a:t>
            </a:r>
            <a:r>
              <a:rPr lang="en-GB" sz="1800" b="0" u="sng" dirty="0">
                <a:solidFill>
                  <a:srgbClr val="0563C1"/>
                </a:solidFill>
                <a:effectLst/>
                <a:latin typeface="Calibri" panose="020F0502020204030204" pitchFamily="34" charset="0"/>
                <a:ea typeface="Times New Roman" panose="02020603050405020304" pitchFamily="18" charset="0"/>
                <a:hlinkClick r:id="rId3"/>
              </a:rPr>
              <a:t>https://mentor.ieee.org/802-ec/dcn/16/ec-16-0170-04-00EC-802-ec-motion-template.pptx</a:t>
            </a:r>
            <a:r>
              <a:rPr lang="en-GB" sz="1800" b="0" dirty="0">
                <a:effectLst/>
                <a:latin typeface="Calibri" panose="020F0502020204030204" pitchFamily="34" charset="0"/>
                <a:ea typeface="Times New Roman" panose="02020603050405020304" pitchFamily="18" charset="0"/>
              </a:rPr>
              <a:t> , see slide 11. Slide 11 in that deck has “Accepting a Report”. “Accept the report of the &lt;subgroup-name&gt; in :doc-url&gt;”</a:t>
            </a:r>
            <a:endParaRPr lang="en-US" sz="1800" b="0" dirty="0">
              <a:effectLst/>
              <a:latin typeface="Calibri" panose="020F0502020204030204" pitchFamily="34" charset="0"/>
              <a:ea typeface="Calibri" panose="020F0502020204030204" pitchFamily="34" charset="0"/>
            </a:endParaRPr>
          </a:p>
          <a:p>
            <a:pPr marL="0" marR="0" indent="0">
              <a:spcBef>
                <a:spcPts val="0"/>
              </a:spcBef>
              <a:spcAft>
                <a:spcPts val="0"/>
              </a:spcAft>
            </a:pPr>
            <a:r>
              <a:rPr lang="en-GB" sz="1800" b="0" dirty="0">
                <a:effectLst/>
                <a:latin typeface="Calibri" panose="020F0502020204030204" pitchFamily="34" charset="0"/>
                <a:ea typeface="Calibri" panose="020F0502020204030204" pitchFamily="34" charset="0"/>
              </a:rPr>
              <a:t>	Robert’s rules discussion: </a:t>
            </a:r>
            <a:r>
              <a:rPr lang="en-GB" sz="1800" b="0" u="sng" dirty="0">
                <a:solidFill>
                  <a:srgbClr val="0563C1"/>
                </a:solidFill>
                <a:effectLst/>
                <a:latin typeface="Calibri" panose="020F0502020204030204" pitchFamily="34" charset="0"/>
                <a:ea typeface="Calibri" panose="020F0502020204030204" pitchFamily="34" charset="0"/>
                <a:hlinkClick r:id="rId4"/>
              </a:rPr>
              <a:t>http://www.rulesonline.com/rror-09.htm#54</a:t>
            </a:r>
            <a:r>
              <a:rPr lang="en-GB" sz="1800" b="0" dirty="0">
                <a:effectLst/>
                <a:latin typeface="Calibri" panose="020F0502020204030204" pitchFamily="34" charset="0"/>
                <a:ea typeface="Calibri" panose="020F0502020204030204" pitchFamily="34" charset="0"/>
              </a:rPr>
              <a:t> </a:t>
            </a:r>
            <a:endParaRPr lang="en-US" sz="1800" b="0" dirty="0">
              <a:effectLst/>
              <a:latin typeface="Calibri" panose="020F0502020204030204" pitchFamily="34" charset="0"/>
              <a:ea typeface="Calibri" panose="020F0502020204030204" pitchFamily="34" charset="0"/>
            </a:endParaRPr>
          </a:p>
          <a:p>
            <a:pPr marL="971550" lvl="1">
              <a:spcBef>
                <a:spcPts val="0"/>
              </a:spcBef>
              <a:spcAft>
                <a:spcPts val="0"/>
              </a:spcAft>
              <a:buFont typeface="Arial" panose="020B0604020202020204" pitchFamily="34" charset="0"/>
              <a:buChar char="•"/>
            </a:pPr>
            <a:r>
              <a:rPr lang="en-GB" sz="1800" i="1" dirty="0">
                <a:effectLst/>
                <a:latin typeface="Calibri" panose="020F0502020204030204" pitchFamily="34" charset="0"/>
                <a:ea typeface="Calibri" panose="020F0502020204030204" pitchFamily="34" charset="0"/>
              </a:rPr>
              <a:t>(1) If the report contains only a statement of fact or opinion for the information of the assembly, the reporting member makes no motion for its disposal, as there is no necessity for action on the report. But if any action is taken, the proper motion, ... is to “accept the report,” which has the effect of endorsing the statement and making the assembly assume responsibility for it.</a:t>
            </a:r>
            <a:endParaRPr lang="en-US" sz="1800" i="1" dirty="0">
              <a:latin typeface="Calibri" panose="020F0502020204030204" pitchFamily="34" charset="0"/>
              <a:ea typeface="Calibri" panose="020F0502020204030204" pitchFamily="34" charset="0"/>
            </a:endParaRPr>
          </a:p>
          <a:p>
            <a:pPr marL="971550" lvl="1">
              <a:spcBef>
                <a:spcPts val="0"/>
              </a:spcBef>
              <a:spcAft>
                <a:spcPts val="0"/>
              </a:spcAft>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Some might question whether the effect of the action is to just recognize the report, or indeed accept/adopt/approve the contents. Would need to explain.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startAt="3"/>
            </a:pPr>
            <a:r>
              <a:rPr lang="en-GB" sz="1800" b="0" dirty="0">
                <a:effectLst/>
                <a:latin typeface="Calibri" panose="020F0502020204030204" pitchFamily="34" charset="0"/>
                <a:ea typeface="Times New Roman" panose="02020603050405020304" pitchFamily="18" charset="0"/>
              </a:rPr>
              <a:t>Also, from </a:t>
            </a:r>
            <a:r>
              <a:rPr lang="en-GB" sz="1800" b="0" u="sng" dirty="0">
                <a:solidFill>
                  <a:srgbClr val="0563C1"/>
                </a:solidFill>
                <a:effectLst/>
                <a:latin typeface="Calibri" panose="020F0502020204030204" pitchFamily="34" charset="0"/>
                <a:ea typeface="Times New Roman" panose="02020603050405020304" pitchFamily="18" charset="0"/>
                <a:hlinkClick r:id="rId4"/>
              </a:rPr>
              <a:t>http://www.rulesonline.com/rror-09.htm#54</a:t>
            </a:r>
            <a:r>
              <a:rPr lang="en-GB" sz="1800" b="0" dirty="0">
                <a:effectLst/>
                <a:latin typeface="Calibri" panose="020F0502020204030204" pitchFamily="34" charset="0"/>
                <a:ea typeface="Times New Roman" panose="02020603050405020304" pitchFamily="18" charset="0"/>
              </a:rPr>
              <a:t> , in the 1</a:t>
            </a:r>
            <a:r>
              <a:rPr lang="en-GB" sz="1800" b="0" baseline="30000" dirty="0">
                <a:effectLst/>
                <a:latin typeface="Calibri" panose="020F0502020204030204" pitchFamily="34" charset="0"/>
                <a:ea typeface="Times New Roman" panose="02020603050405020304" pitchFamily="18" charset="0"/>
              </a:rPr>
              <a:t>st</a:t>
            </a:r>
            <a:r>
              <a:rPr lang="en-GB" sz="1800" b="0" dirty="0">
                <a:effectLst/>
                <a:latin typeface="Calibri" panose="020F0502020204030204" pitchFamily="34" charset="0"/>
                <a:ea typeface="Times New Roman" panose="02020603050405020304" pitchFamily="18" charset="0"/>
              </a:rPr>
              <a:t> paragraph prior to section 55, </a:t>
            </a:r>
            <a:endParaRPr lang="en-US" sz="1800" b="0" dirty="0">
              <a:effectLst/>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en-GB" sz="1800" i="1" dirty="0">
                <a:latin typeface="Calibri" panose="020F0502020204030204" pitchFamily="34" charset="0"/>
              </a:rPr>
              <a:t>“While the motions to adopt, to accept, etc, are often used indiscriminately, and the adoption of any one of them has the effect of endorsing or adopting the opinions, actions, recommendations, or resolutions submitted by the committee, as the case may be, yet it is better to use them as heretofore stated. If only one term is used, the word "adopt" is preferable, as it is least liable to be misunderstood.”</a:t>
            </a:r>
            <a:endParaRPr lang="en-US" sz="1800" i="1" dirty="0">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94597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a:xfrm>
            <a:off x="914401" y="685801"/>
            <a:ext cx="10361084" cy="533399"/>
          </a:xfrm>
        </p:spPr>
        <p:txBody>
          <a:bodyPr/>
          <a:lstStyle/>
          <a:p>
            <a:r>
              <a:rPr lang="en-GB" dirty="0"/>
              <a:t>“Approve” or “Accept” or “Adopt” (cont.)</a:t>
            </a:r>
            <a:endParaRPr lang="en-US" dirty="0"/>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a:xfrm>
            <a:off x="228600" y="1417467"/>
            <a:ext cx="11570758" cy="4741415"/>
          </a:xfrm>
        </p:spPr>
        <p:txBody>
          <a:bodyPr/>
          <a:lstStyle/>
          <a:p>
            <a:pPr marL="0" marR="0">
              <a:spcBef>
                <a:spcPts val="0"/>
              </a:spcBef>
              <a:spcAft>
                <a:spcPts val="0"/>
              </a:spcAft>
            </a:pPr>
            <a:endParaRPr lang="en-US" sz="1800" b="0" dirty="0">
              <a:effectLst/>
              <a:latin typeface="Calibri" panose="020F0502020204030204" pitchFamily="34" charset="0"/>
              <a:ea typeface="Calibri" panose="020F0502020204030204" pitchFamily="34" charset="0"/>
            </a:endParaRPr>
          </a:p>
          <a:p>
            <a:pPr marL="400050" lvl="1">
              <a:spcBef>
                <a:spcPts val="0"/>
              </a:spcBef>
              <a:spcAft>
                <a:spcPts val="0"/>
              </a:spcAft>
            </a:pPr>
            <a:r>
              <a:rPr lang="en-US" sz="1800" b="0" dirty="0">
                <a:effectLst/>
                <a:latin typeface="Calibri" panose="020F0502020204030204" pitchFamily="34" charset="0"/>
                <a:ea typeface="Calibri" panose="020F0502020204030204" pitchFamily="34" charset="0"/>
              </a:rPr>
              <a:t>“Adopt” seems to be the preferred choice based on the information you provided and is the correct choice if the report is to issued or published based on "Robert's Rules of Order Newly Revised, 12th edition" clause 51:1.3  which states:</a:t>
            </a:r>
          </a:p>
          <a:p>
            <a:pPr lvl="1"/>
            <a:r>
              <a:rPr lang="en-US" sz="1800" b="0" dirty="0">
                <a:effectLst/>
                <a:latin typeface="Calibri" panose="020F0502020204030204" pitchFamily="34" charset="0"/>
                <a:ea typeface="Calibri" panose="020F0502020204030204" pitchFamily="34" charset="0"/>
              </a:rPr>
              <a:t>"</a:t>
            </a:r>
            <a:r>
              <a:rPr lang="en-US" b="0" dirty="0">
                <a:effectLst/>
                <a:latin typeface="Calibri" panose="020F0502020204030204" pitchFamily="34" charset="0"/>
                <a:ea typeface="Calibri" panose="020F0502020204030204" pitchFamily="34" charset="0"/>
              </a:rPr>
              <a:t>51:13 Motion to adopt an entire report. In rare instances after an assembly has received a report, it may have occasion to adopt the (entire) report; an affirmative vote on such a motion has the effect of the assembly’s endorsing every word of the report—including the indicated facts and the reasoning—as its own statement (see also 10:52–53). Unlike motions to take the action recommended in a report as described above, a motion “to adopt the report” should be made by someone other than the reporting member and requires a second. Adoption of an entire report is seldom wise </a:t>
            </a:r>
            <a:r>
              <a:rPr lang="en-US" b="0" dirty="0">
                <a:effectLst/>
                <a:highlight>
                  <a:srgbClr val="FFFF00"/>
                </a:highlight>
                <a:latin typeface="Calibri" panose="020F0502020204030204" pitchFamily="34" charset="0"/>
                <a:ea typeface="Calibri" panose="020F0502020204030204" pitchFamily="34" charset="0"/>
              </a:rPr>
              <a:t>except when it is to be issued or published in the name of the whole organization</a:t>
            </a:r>
            <a:r>
              <a:rPr lang="en-US" b="0" dirty="0">
                <a:effectLst/>
                <a:latin typeface="Calibri" panose="020F0502020204030204" pitchFamily="34" charset="0"/>
                <a:ea typeface="Calibri" panose="020F0502020204030204" pitchFamily="34" charset="0"/>
              </a:rPr>
              <a:t>."</a:t>
            </a:r>
            <a:endParaRPr lang="en-US" sz="1800" b="0"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43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b="0" i="1" dirty="0">
                <a:solidFill>
                  <a:schemeClr val="tx1"/>
                </a:solidFill>
              </a:rPr>
              <a:t>Note: additional WG motions may be necessary to approve liaison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24</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685798"/>
          </a:xfrm>
        </p:spPr>
        <p:txBody>
          <a:bodyPr/>
          <a:lstStyle/>
          <a:p>
            <a:r>
              <a:rPr lang="en-US" dirty="0"/>
              <a:t>Draft WG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371600"/>
            <a:ext cx="10361084" cy="5103813"/>
          </a:xfrm>
        </p:spPr>
        <p:txBody>
          <a:bodyPr/>
          <a:lstStyle/>
          <a:p>
            <a:r>
              <a:rPr lang="en-US" dirty="0">
                <a:solidFill>
                  <a:schemeClr val="tx1"/>
                </a:solidFill>
              </a:rPr>
              <a:t>As requested by the 802.11 AANI SC:</a:t>
            </a:r>
          </a:p>
          <a:p>
            <a:r>
              <a:rPr lang="en-US" dirty="0">
                <a:solidFill>
                  <a:schemeClr val="tx1"/>
                </a:solidFill>
              </a:rPr>
              <a:t>Move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b="0" i="1" dirty="0">
                <a:solidFill>
                  <a:schemeClr val="tx1"/>
                </a:solidFill>
              </a:rPr>
              <a:t>AANI SC Motion: Move to request 802.11 WG to approve </a:t>
            </a:r>
            <a:r>
              <a:rPr lang="en-US" b="0" i="1" dirty="0">
                <a:solidFill>
                  <a:schemeClr val="tx1"/>
                </a:solidFill>
                <a:hlinkClick r:id="rId2"/>
              </a:rPr>
              <a:t>11-20/0013r10</a:t>
            </a:r>
            <a:r>
              <a:rPr lang="en-US" b="0" i="1" dirty="0">
                <a:solidFill>
                  <a:schemeClr val="tx1"/>
                </a:solidFill>
              </a:rPr>
              <a:t> the “Draft technical report on interworking between 3GPP 5G network &amp; WLAN”, with editorial privileges given to the WG Chair.  </a:t>
            </a:r>
            <a:r>
              <a:rPr lang="en-US" sz="2000" dirty="0">
                <a:solidFill>
                  <a:schemeClr val="tx1"/>
                </a:solidFill>
              </a:rPr>
              <a:t>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25</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685798"/>
          </a:xfrm>
        </p:spPr>
        <p:txBody>
          <a:bodyPr/>
          <a:lstStyle/>
          <a:p>
            <a:r>
              <a:rPr lang="en-US" dirty="0"/>
              <a:t>Draft WG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371600"/>
            <a:ext cx="10361084" cy="5103813"/>
          </a:xfrm>
        </p:spPr>
        <p:txBody>
          <a:bodyPr/>
          <a:lstStyle/>
          <a:p>
            <a:r>
              <a:rPr lang="en-US" dirty="0">
                <a:solidFill>
                  <a:schemeClr val="tx1"/>
                </a:solidFill>
              </a:rPr>
              <a:t>Move to send the liaison statement provided in document </a:t>
            </a:r>
            <a:r>
              <a:rPr lang="en-US" sz="2400" dirty="0">
                <a:solidFill>
                  <a:schemeClr val="tx1"/>
                </a:solidFill>
                <a:hlinkClick r:id="rId2"/>
              </a:rPr>
              <a:t>11-21/0075r0</a:t>
            </a:r>
            <a:r>
              <a:rPr lang="en-US" sz="2400" dirty="0">
                <a:solidFill>
                  <a:schemeClr val="tx1"/>
                </a:solidFill>
              </a:rPr>
              <a:t> to send </a:t>
            </a:r>
            <a:r>
              <a:rPr lang="en-US" dirty="0">
                <a:solidFill>
                  <a:schemeClr val="tx1"/>
                </a:solidFill>
                <a:hlinkClick r:id="rId3"/>
              </a:rPr>
              <a:t>11-20/0013r10</a:t>
            </a:r>
            <a:r>
              <a:rPr lang="en-US" dirty="0">
                <a:solidFill>
                  <a:schemeClr val="tx1"/>
                </a:solidFill>
              </a:rPr>
              <a:t> the “Draft technical report on interworking between 3GPP 5G network &amp; WLAN”, to 3GPP and other interested parties. </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Note: a liaison statement (LS) made be available to the 802.11 WG prior to this motion being introduced in the WG.  A basic first draft LS has been prepared, but this LS require discussion and contribution to be finalized both in the AANI SC and in the 802.11 WG, see </a:t>
            </a:r>
            <a:r>
              <a:rPr lang="en-US" sz="2000" dirty="0">
                <a:solidFill>
                  <a:schemeClr val="tx1"/>
                </a:solidFill>
                <a:hlinkClick r:id="rId2"/>
              </a:rPr>
              <a:t>11-21/0075r0</a:t>
            </a:r>
            <a:r>
              <a:rPr lang="en-US" sz="2000" dirty="0">
                <a:solidFill>
                  <a:schemeClr val="tx1"/>
                </a:solidFill>
              </a:rPr>
              <a:t> for a potential first draft.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26</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295207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b="0" i="1" dirty="0"/>
              <a:t>802.11 WG March Plenary Teleconferences:</a:t>
            </a:r>
            <a:br>
              <a:rPr lang="it-IT" altLang="en-US" sz="2000" b="0" i="1" dirty="0"/>
            </a:br>
            <a:r>
              <a:rPr lang="it-IT" altLang="en-US" sz="1600" b="0" i="1" dirty="0"/>
              <a:t>AANI SC -  one meeting slot to be requested - </a:t>
            </a:r>
            <a:r>
              <a:rPr lang="it-IT" altLang="en-US" sz="1800" b="0" i="1" dirty="0"/>
              <a:t>TBD</a:t>
            </a:r>
            <a:endParaRPr lang="it-IT" altLang="en-US" sz="1600" b="0" i="1" dirty="0"/>
          </a:p>
          <a:p>
            <a:r>
              <a:rPr lang="it-IT" altLang="en-US" sz="2000" dirty="0"/>
              <a:t>AANI SC Teleconference Plan:</a:t>
            </a:r>
          </a:p>
          <a:p>
            <a:pPr marL="57150" indent="0"/>
            <a:r>
              <a:rPr lang="it-IT" altLang="en-US" sz="1600" b="0" i="1" dirty="0">
                <a:cs typeface="+mn-cs"/>
              </a:rPr>
              <a:t>	Teleconferences Scheduled as required (with 10 days notice)</a:t>
            </a:r>
          </a:p>
          <a:p>
            <a:endParaRPr lang="en-US" dirty="0"/>
          </a:p>
          <a:p>
            <a:r>
              <a:rPr lang="en-US" dirty="0"/>
              <a:t>Is there interest in continuing the AANI SC?</a:t>
            </a:r>
          </a:p>
          <a:p>
            <a:pPr marL="857250" lvl="1" indent="-457200">
              <a:buFont typeface="+mj-lt"/>
              <a:buAutoNum type="arabicPeriod"/>
            </a:pPr>
            <a:r>
              <a:rPr lang="en-US" dirty="0"/>
              <a:t>Should AANI SC continue work on an LS to 3GPP, WFA, WBA on the Technical Report?</a:t>
            </a:r>
          </a:p>
          <a:p>
            <a:pPr marL="857250" lvl="1" indent="-457200">
              <a:buFont typeface="+mj-lt"/>
              <a:buAutoNum type="arabicPeriod"/>
            </a:pPr>
            <a:r>
              <a:rPr lang="en-US" dirty="0"/>
              <a:t>Are there additional Advanced Access Network Interface issues to be discussed?</a:t>
            </a:r>
          </a:p>
          <a:p>
            <a:pPr marL="1257300" lvl="2" indent="-457200">
              <a:buFont typeface="Arial" panose="020B0604020202020204" pitchFamily="34" charset="0"/>
              <a:buChar char="•"/>
            </a:pPr>
            <a:r>
              <a:rPr lang="en-US" dirty="0"/>
              <a:t>If so, these need to identified and contributions should be provided</a:t>
            </a:r>
          </a:p>
          <a:p>
            <a:pPr marL="1257300" lvl="2" indent="-457200">
              <a:buFont typeface="Arial" panose="020B0604020202020204" pitchFamily="34" charset="0"/>
              <a:buChar char="•"/>
            </a:pPr>
            <a:r>
              <a:rPr lang="en-US" dirty="0"/>
              <a:t>If there is no work for the AANI SC to do, the AANI SC should be dissolved. </a:t>
            </a:r>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 – for reference</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28</a:t>
            </a:fld>
            <a:endParaRPr lang="en-GB" dirty="0"/>
          </a:p>
        </p:txBody>
      </p:sp>
    </p:spTree>
    <p:extLst>
      <p:ext uri="{BB962C8B-B14F-4D97-AF65-F5344CB8AC3E}">
        <p14:creationId xmlns:p14="http://schemas.microsoft.com/office/powerpoint/2010/main" val="3061819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531154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Interim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4167690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22635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solidFill>
                  <a:schemeClr val="bg1">
                    <a:lumMod val="85000"/>
                  </a:schemeClr>
                </a:solidFill>
              </a:rPr>
              <a:t>Tuesday 12 January 2021 11:15 – 13:15 h ET</a:t>
            </a:r>
          </a:p>
          <a:p>
            <a:pPr marL="857250" lvl="1" indent="-457200">
              <a:spcBef>
                <a:spcPts val="200"/>
              </a:spcBef>
              <a:buFont typeface="+mj-lt"/>
              <a:buAutoNum type="arabicPeriod"/>
              <a:defRPr/>
            </a:pPr>
            <a:r>
              <a:rPr lang="en-US" altLang="en-US" dirty="0">
                <a:solidFill>
                  <a:schemeClr val="bg1">
                    <a:lumMod val="85000"/>
                  </a:schemeClr>
                </a:solidFill>
              </a:rPr>
              <a:t>Call for Secretary</a:t>
            </a:r>
          </a:p>
          <a:p>
            <a:pPr marL="857250" lvl="1" indent="-457200">
              <a:spcBef>
                <a:spcPts val="200"/>
              </a:spcBef>
              <a:buFont typeface="Times New Roman" panose="02020603050405020304" pitchFamily="18" charset="0"/>
              <a:buAutoNum type="arabicPeriod"/>
              <a:defRPr/>
            </a:pPr>
            <a:r>
              <a:rPr lang="en-US" altLang="en-US" dirty="0">
                <a:solidFill>
                  <a:schemeClr val="bg1">
                    <a:lumMod val="85000"/>
                  </a:schemeClr>
                </a:solidFill>
              </a:rPr>
              <a:t>Administrative: Reminders, Rules, Guidelines, Resources,  Participation, Motions discussion, Approval of Minutes, Status [10 min.], </a:t>
            </a:r>
          </a:p>
          <a:p>
            <a:pPr marL="857250" lvl="1" indent="-457200">
              <a:spcBef>
                <a:spcPts val="200"/>
              </a:spcBef>
              <a:buFont typeface="Times New Roman" panose="02020603050405020304" pitchFamily="18" charset="0"/>
              <a:buAutoNum type="arabicPeriod"/>
              <a:defRPr/>
            </a:pPr>
            <a:r>
              <a:rPr lang="en-US" altLang="en-US" dirty="0">
                <a:solidFill>
                  <a:schemeClr val="bg1">
                    <a:lumMod val="85000"/>
                  </a:schemeClr>
                </a:solidFill>
              </a:rPr>
              <a:t>Technical Report [110 min.] – </a:t>
            </a:r>
            <a:r>
              <a:rPr lang="en-US" altLang="en-US" dirty="0">
                <a:solidFill>
                  <a:schemeClr val="bg1">
                    <a:lumMod val="85000"/>
                  </a:schemeClr>
                </a:solidFill>
                <a:highlight>
                  <a:srgbClr val="FFFF00"/>
                </a:highlight>
              </a:rPr>
              <a:t>Motions related to the Technical report are not in order</a:t>
            </a:r>
          </a:p>
          <a:p>
            <a:pPr marL="1257300" lvl="2" indent="-457200">
              <a:spcBef>
                <a:spcPts val="200"/>
              </a:spcBef>
              <a:buFont typeface="+mj-lt"/>
              <a:buAutoNum type="alphaLcParenR"/>
              <a:defRPr/>
            </a:pPr>
            <a:r>
              <a:rPr lang="en-US" altLang="en-US" dirty="0">
                <a:solidFill>
                  <a:schemeClr val="bg1">
                    <a:lumMod val="85000"/>
                  </a:schemeClr>
                </a:solidFill>
              </a:rPr>
              <a:t>Status of 802.11 WG </a:t>
            </a:r>
            <a:r>
              <a:rPr lang="en-GB" dirty="0">
                <a:solidFill>
                  <a:schemeClr val="bg1">
                    <a:lumMod val="85000"/>
                  </a:schemeClr>
                </a:solidFill>
              </a:rPr>
              <a:t>CC32 on </a:t>
            </a:r>
            <a:r>
              <a:rPr lang="en-US" dirty="0">
                <a:solidFill>
                  <a:schemeClr val="bg1">
                    <a:lumMod val="85000"/>
                  </a:schemeClr>
                </a:solidFill>
              </a:rPr>
              <a:t>11-20/0013r5 </a:t>
            </a:r>
          </a:p>
          <a:p>
            <a:pPr marL="1257300" lvl="2" indent="-457200">
              <a:spcBef>
                <a:spcPts val="200"/>
              </a:spcBef>
              <a:buFont typeface="+mj-lt"/>
              <a:buAutoNum type="alphaLcParenR"/>
              <a:defRPr/>
            </a:pPr>
            <a:r>
              <a:rPr lang="en-US" dirty="0">
                <a:solidFill>
                  <a:schemeClr val="bg1">
                    <a:lumMod val="85000"/>
                  </a:schemeClr>
                </a:solidFill>
              </a:rPr>
              <a:t>Comment Resolution Contributions</a:t>
            </a:r>
          </a:p>
          <a:p>
            <a:pPr marL="1257300" lvl="2" indent="-457200">
              <a:spcBef>
                <a:spcPts val="200"/>
              </a:spcBef>
              <a:buFont typeface="+mj-lt"/>
              <a:buAutoNum type="alphaLcParenR"/>
              <a:defRPr/>
            </a:pPr>
            <a:r>
              <a:rPr lang="en-US" dirty="0">
                <a:solidFill>
                  <a:schemeClr val="bg1">
                    <a:lumMod val="85000"/>
                  </a:schemeClr>
                </a:solidFill>
              </a:rPr>
              <a:t>Discussion on planned motions</a:t>
            </a:r>
          </a:p>
          <a:p>
            <a:pPr marL="0" indent="0">
              <a:spcBef>
                <a:spcPts val="200"/>
              </a:spcBef>
              <a:defRPr/>
            </a:pPr>
            <a:r>
              <a:rPr lang="en-US" altLang="en-US" dirty="0"/>
              <a:t>Wednesday 13 January 2021 19:00 – 21:00 h ET</a:t>
            </a:r>
          </a:p>
          <a:p>
            <a:pPr marL="857250" lvl="1" indent="-457200">
              <a:spcBef>
                <a:spcPts val="200"/>
              </a:spcBef>
              <a:buFont typeface="+mj-lt"/>
              <a:buAutoNum type="arabicPeriod"/>
              <a:defRPr/>
            </a:pPr>
            <a:r>
              <a:rPr lang="en-US" dirty="0"/>
              <a:t>Call for Secretary/Admin/Status [10 min]</a:t>
            </a:r>
          </a:p>
          <a:p>
            <a:pPr marL="857250" lvl="1" indent="-457200">
              <a:spcBef>
                <a:spcPts val="200"/>
              </a:spcBef>
              <a:buFont typeface="+mj-lt"/>
              <a:buAutoNum type="arabicPeriod"/>
              <a:defRPr/>
            </a:pPr>
            <a:r>
              <a:rPr lang="en-US" dirty="0"/>
              <a:t>Continue discussion/straw polls/motions on the Technical Report [90 min.] – </a:t>
            </a:r>
            <a:r>
              <a:rPr lang="en-US" dirty="0">
                <a:highlight>
                  <a:srgbClr val="FFFF00"/>
                </a:highlight>
              </a:rPr>
              <a:t>Motions are in order</a:t>
            </a:r>
          </a:p>
          <a:p>
            <a:pPr marL="1257300" lvl="2" indent="-457200">
              <a:spcBef>
                <a:spcPts val="200"/>
              </a:spcBef>
              <a:buFont typeface="+mj-lt"/>
              <a:buAutoNum type="alphaLcParenR"/>
              <a:defRPr/>
            </a:pPr>
            <a:r>
              <a:rPr lang="en-US" dirty="0"/>
              <a:t>Motions to complete Comment resolution - previously reviewed </a:t>
            </a:r>
          </a:p>
          <a:p>
            <a:pPr marL="1257300" lvl="2" indent="-457200">
              <a:spcBef>
                <a:spcPts val="200"/>
              </a:spcBef>
              <a:buFont typeface="+mj-lt"/>
              <a:buAutoNum type="alphaLcParenR"/>
              <a:defRPr/>
            </a:pPr>
            <a:r>
              <a:rPr lang="en-US" dirty="0"/>
              <a:t>Motion to Approve - previously reviewed</a:t>
            </a:r>
          </a:p>
          <a:p>
            <a:pPr marL="1257300" lvl="2" indent="-457200">
              <a:spcBef>
                <a:spcPts val="200"/>
              </a:spcBef>
              <a:buFont typeface="+mj-lt"/>
              <a:buAutoNum type="alphaLcParenR"/>
              <a:defRPr/>
            </a:pPr>
            <a:r>
              <a:rPr lang="en-US" dirty="0"/>
              <a:t>Review proposed WG motion – previously reviewed</a:t>
            </a:r>
          </a:p>
          <a:p>
            <a:pPr marL="857250" lvl="1" indent="-457200">
              <a:spcBef>
                <a:spcPts val="200"/>
              </a:spcBef>
              <a:buFont typeface="+mj-lt"/>
              <a:buAutoNum type="arabicPeriod"/>
              <a:defRPr/>
            </a:pPr>
            <a:r>
              <a:rPr lang="en-US" dirty="0"/>
              <a:t>Continue Liaison Statement discussion [10 min]</a:t>
            </a:r>
          </a:p>
          <a:p>
            <a:pPr marL="857250" lvl="1" indent="-457200">
              <a:spcBef>
                <a:spcPts val="200"/>
              </a:spcBef>
              <a:buFont typeface="+mj-lt"/>
              <a:buAutoNum type="arabicPeriod"/>
              <a:defRPr/>
            </a:pPr>
            <a:r>
              <a:rPr lang="en-US" altLang="en-US" dirty="0"/>
              <a:t>Future Sessions Planning [10]</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14 January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a:t>
            </a:r>
            <a:br>
              <a:rPr lang="en-US" dirty="0"/>
            </a:br>
            <a:r>
              <a:rPr lang="en-US" altLang="en-US" dirty="0"/>
              <a:t>Motions related to the Technical report are not in order</a:t>
            </a:r>
            <a:endParaRPr lang="en-US" dirty="0"/>
          </a:p>
          <a:p>
            <a:pPr marL="0" indent="0">
              <a:spcBef>
                <a:spcPts val="200"/>
              </a:spcBef>
              <a:defRPr/>
            </a:pPr>
            <a:r>
              <a:rPr lang="en-US" altLang="en-US" dirty="0"/>
              <a:t>Thursday 14 January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[110 min.]</a:t>
            </a:r>
            <a:br>
              <a:rPr lang="en-US" dirty="0"/>
            </a:br>
            <a:r>
              <a:rPr lang="en-US" altLang="en-US" dirty="0"/>
              <a:t>Motions related to the Technical report are not in order</a:t>
            </a:r>
            <a:endParaRPr lang="en-US" dirty="0"/>
          </a:p>
          <a:p>
            <a:pPr marL="857250" lvl="1"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TotalTime>
  <Words>4507</Words>
  <Application>Microsoft Office PowerPoint</Application>
  <PresentationFormat>Widescreen</PresentationFormat>
  <Paragraphs>456</Paragraphs>
  <Slides>31</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Comment Resolution Status</vt:lpstr>
      <vt:lpstr>Status of Editorial Review</vt:lpstr>
      <vt:lpstr>Contributions</vt:lpstr>
      <vt:lpstr>Agenda</vt:lpstr>
      <vt:lpstr>Motions</vt:lpstr>
      <vt:lpstr>Motions</vt:lpstr>
      <vt:lpstr>Motions</vt:lpstr>
      <vt:lpstr>Motion to request 802.11 “Approve” the report</vt:lpstr>
      <vt:lpstr>“Approve” or “Accept” or “Adopt”</vt:lpstr>
      <vt:lpstr>“Approve” or “Accept” or “Adopt” (cont.)</vt:lpstr>
      <vt:lpstr>Motion</vt:lpstr>
      <vt:lpstr>Draft WG Motion</vt:lpstr>
      <vt:lpstr>Draft WG Motion</vt:lpstr>
      <vt:lpstr>Future Sessions Planning</vt:lpstr>
      <vt:lpstr>Open Comments – for reference</vt:lpstr>
      <vt:lpstr>Open: CID 69 - Technical w/no text changes</vt:lpstr>
      <vt:lpstr>Open: CID 71 - Technical w/no text changes</vt:lpstr>
      <vt:lpstr>Open: 3 Similar General Comments  CIDs: 68, 70, and 80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2</cp:revision>
  <dcterms:created xsi:type="dcterms:W3CDTF">2021-01-13T08:32:13Z</dcterms:created>
  <dcterms:modified xsi:type="dcterms:W3CDTF">2021-01-13T08:47:44Z</dcterms:modified>
</cp:coreProperties>
</file>