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4"/>
  </p:notesMasterIdLst>
  <p:handoutMasterIdLst>
    <p:handoutMasterId r:id="rId35"/>
  </p:handoutMasterIdLst>
  <p:sldIdLst>
    <p:sldId id="256" r:id="rId5"/>
    <p:sldId id="257" r:id="rId6"/>
    <p:sldId id="265" r:id="rId7"/>
    <p:sldId id="393" r:id="rId8"/>
    <p:sldId id="394" r:id="rId9"/>
    <p:sldId id="368" r:id="rId10"/>
    <p:sldId id="268" r:id="rId11"/>
    <p:sldId id="283" r:id="rId12"/>
    <p:sldId id="284" r:id="rId13"/>
    <p:sldId id="280" r:id="rId14"/>
    <p:sldId id="372" r:id="rId15"/>
    <p:sldId id="367" r:id="rId16"/>
    <p:sldId id="371" r:id="rId17"/>
    <p:sldId id="370" r:id="rId18"/>
    <p:sldId id="395" r:id="rId19"/>
    <p:sldId id="408" r:id="rId20"/>
    <p:sldId id="409" r:id="rId21"/>
    <p:sldId id="410" r:id="rId22"/>
    <p:sldId id="411" r:id="rId23"/>
    <p:sldId id="412" r:id="rId24"/>
    <p:sldId id="413" r:id="rId25"/>
    <p:sldId id="414" r:id="rId26"/>
    <p:sldId id="416" r:id="rId27"/>
    <p:sldId id="417" r:id="rId28"/>
    <p:sldId id="418" r:id="rId29"/>
    <p:sldId id="415" r:id="rId30"/>
    <p:sldId id="419" r:id="rId31"/>
    <p:sldId id="420" r:id="rId32"/>
    <p:sldId id="27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2B8CF5-34AD-416D-BBB4-031D8CD5B60C}" v="3" dt="2021-01-12T04:02:43.1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2" d="100"/>
          <a:sy n="72" d="100"/>
        </p:scale>
        <p:origin x="980"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42"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A32B8CF5-34AD-416D-BBB4-031D8CD5B60C}"/>
    <pc:docChg chg="undo custSel modSld modMainMaster">
      <pc:chgData name="Joseph Levy" userId="3766db8f-7892-44ce-ae9b-8fce39950acf" providerId="ADAL" clId="{A32B8CF5-34AD-416D-BBB4-031D8CD5B60C}" dt="2021-01-12T04:04:45.515" v="99" actId="6549"/>
      <pc:docMkLst>
        <pc:docMk/>
      </pc:docMkLst>
      <pc:sldChg chg="modSp mod">
        <pc:chgData name="Joseph Levy" userId="3766db8f-7892-44ce-ae9b-8fce39950acf" providerId="ADAL" clId="{A32B8CF5-34AD-416D-BBB4-031D8CD5B60C}" dt="2021-01-12T04:04:45.515" v="99" actId="6549"/>
        <pc:sldMkLst>
          <pc:docMk/>
          <pc:sldMk cId="228013750" sldId="372"/>
        </pc:sldMkLst>
        <pc:spChg chg="mod">
          <ac:chgData name="Joseph Levy" userId="3766db8f-7892-44ce-ae9b-8fce39950acf" providerId="ADAL" clId="{A32B8CF5-34AD-416D-BBB4-031D8CD5B60C}" dt="2021-01-12T04:04:45.515" v="99" actId="6549"/>
          <ac:spMkLst>
            <pc:docMk/>
            <pc:sldMk cId="228013750" sldId="372"/>
            <ac:spMk id="3" creationId="{FBED7279-1AEF-4601-9E91-E8A0F406CE2C}"/>
          </ac:spMkLst>
        </pc:spChg>
      </pc:sldChg>
      <pc:sldMasterChg chg="modSp mod">
        <pc:chgData name="Joseph Levy" userId="3766db8f-7892-44ce-ae9b-8fce39950acf" providerId="ADAL" clId="{A32B8CF5-34AD-416D-BBB4-031D8CD5B60C}" dt="2021-01-12T03:57:56.403" v="1" actId="6549"/>
        <pc:sldMasterMkLst>
          <pc:docMk/>
          <pc:sldMasterMk cId="0" sldId="2147483648"/>
        </pc:sldMasterMkLst>
        <pc:spChg chg="mod">
          <ac:chgData name="Joseph Levy" userId="3766db8f-7892-44ce-ae9b-8fce39950acf" providerId="ADAL" clId="{A32B8CF5-34AD-416D-BBB4-031D8CD5B60C}" dt="2021-01-12T03:57:56.403"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374407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29</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802.11-20/1937r1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1926-00-AANI-aani-sc-teleconference-minutes-november-2020-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1-0058-00-AANI-aani-sc-teleconference-minutes-5-january-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3" Type="http://schemas.openxmlformats.org/officeDocument/2006/relationships/hyperlink" Target="https://mentor.ieee.org/802.11/dcn/20/11-20-1262-02-AANI-cc32-aani-report-comments.xls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5-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926-00-AANI-aani-sc-teleconference-minutes-november-2020-plenary.docx" TargetMode="External"/><Relationship Id="rId5" Type="http://schemas.openxmlformats.org/officeDocument/2006/relationships/hyperlink" Target="https://mentor.ieee.org/802.11/dcn/20/11-20-0013-05-AANI-draft-technical-report-on-interworking-between-3gpp-5g-network-wlan.pdf" TargetMode="External"/><Relationship Id="rId10" Type="http://schemas.openxmlformats.org/officeDocument/2006/relationships/hyperlink" Target="https://mentor.ieee.org/802.11/dcn/20/11-20-1601"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AANI-aani-sc-teleconference-1-oct-2020-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262-07-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0013-08-AANI-draft-technical-report-on-interworking-between-3gpp-5g-network-wlan.docx" TargetMode="External"/><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0001-00-AANI-comment-review-on-technical-report-on-wlan-inetrworking-to-3gpp-5g-network.docx" TargetMode="External"/><Relationship Id="rId5" Type="http://schemas.openxmlformats.org/officeDocument/2006/relationships/hyperlink" Target="https://mentor.ieee.org/802.11/dcn/20/11-20-1645-02-AANI-the-original-figures-in-the-draft-technical-report-on-interworking-between-3gpp-5g-network-and-wlan.pptx" TargetMode="External"/><Relationship Id="rId4" Type="http://schemas.openxmlformats.org/officeDocument/2006/relationships/hyperlink" Target="https://mentor.ieee.org/802.11/dcn/20/11-20-0013-09-AANI-draft-technical-report-on-interworking-between-3gpp-5g-network-wlan.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6/ec-16-0170-04-00EC-802-ec-motion-template.pptx" TargetMode="External"/><Relationship Id="rId2" Type="http://schemas.openxmlformats.org/officeDocument/2006/relationships/hyperlink" Target="https://mentor.ieee.org/802.11/dcn/19/11-19-0256-08-0000-march-2019-wg-motions.pptx" TargetMode="External"/><Relationship Id="rId1" Type="http://schemas.openxmlformats.org/officeDocument/2006/relationships/slideLayout" Target="../slideLayouts/slideLayout2.xml"/><Relationship Id="rId4" Type="http://schemas.openxmlformats.org/officeDocument/2006/relationships/hyperlink" Target="http://www.rulesonline.com/rror-09.htm#54"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0013-09-AANI-draft-technical-report-on-interworking-between-3gpp-5g-network-wla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0013-10-AANI-draft-technical-report-on-interworking-between-3gpp-5g-network-wlan.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0/11-20-0013-10-AANI-draft-technical-report-on-interworking-between-3gpp-5g-network-wlan.docx" TargetMode="External"/><Relationship Id="rId2" Type="http://schemas.openxmlformats.org/officeDocument/2006/relationships/hyperlink" Target="https://mentor.ieee.org/802.11/dcn/21/11-21-0075-00-AANI-draft-liaison-statement-for-the-interworking-technical-report.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2021-01-12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The </a:t>
            </a:r>
            <a:r>
              <a:rPr lang="en-US" sz="2000" b="1"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IEEE-SA Standards Board Bylaws </a:t>
            </a: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require that “participants in the IEEE standards development individual process shall act based on their qualifications and experience”</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rPr>
              <a:t>This means participants:</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act &amp;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their personal &amp; independent opinions derived from their expertise, knowledge, and qualifications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act or vote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based on any obligation to or any direction from any other person or organization, including an employer or client, regardless of any external commitments, agreements, contracts, or orders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Arial" panose="020B0604020202020204" pitchFamily="34" charset="0"/>
              <a:buChar char="•"/>
              <a:tabLst>
                <a:tab pos="685800" algn="l"/>
                <a:tab pos="914400" algn="l"/>
              </a:tabLs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Shall not direct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actions or votes of other participants or retaliate against other participants for fulfilling their responsibility to act &amp; vote based on their personal &amp; independently developed opinions</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228600" algn="l"/>
                <a:tab pos="457200" algn="l"/>
              </a:tabLst>
            </a:pPr>
            <a:r>
              <a:rPr lang="en-US" b="1" dirty="0">
                <a:effectLst/>
                <a:latin typeface="Times New Roman" panose="02020603050405020304" pitchFamily="18" charset="0"/>
                <a:ea typeface="Times New Roman" panose="02020603050405020304" pitchFamily="18" charset="0"/>
                <a:cs typeface="Times New Roman" panose="02020603050405020304" pitchFamily="18" charset="0"/>
              </a:rPr>
              <a:t>By participating in this meeting, you are deemed to accept these requirements; if you are unable to satisfy these requirements then you shall immediately cease any participation</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lvl="0" indent="0" algn="ctr" eaLnBrk="0" hangingPunct="0">
              <a:buClrTx/>
            </a:pPr>
            <a:endParaRPr lang="en-GB" altLang="en-US" sz="1400" b="0" kern="1200" dirty="0">
              <a:latin typeface="Times New Roman" pitchFamily="16" charset="0"/>
              <a:ea typeface="MS Gothic" panose="020B0609070205080204" pitchFamily="49" charset="-128"/>
            </a:endParaRP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January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914401" y="1219200"/>
            <a:ext cx="10361084" cy="5305425"/>
          </a:xfrm>
        </p:spPr>
        <p:txBody>
          <a:bodyPr/>
          <a:lstStyle/>
          <a:p>
            <a:r>
              <a:rPr lang="en-US" altLang="en-US" dirty="0"/>
              <a:t>Minutes from the November 2020 Plenary </a:t>
            </a:r>
            <a:r>
              <a:rPr lang="en-US" dirty="0"/>
              <a:t>Telecons</a:t>
            </a:r>
            <a:r>
              <a:rPr lang="en-US" altLang="en-US" dirty="0"/>
              <a:t>:</a:t>
            </a:r>
            <a:br>
              <a:rPr lang="en-US" altLang="en-US" dirty="0"/>
            </a:br>
            <a:r>
              <a:rPr lang="en-US" altLang="en-US" dirty="0">
                <a:hlinkClick r:id="rId2"/>
              </a:rPr>
              <a:t>11-20/1926r0</a:t>
            </a:r>
            <a:r>
              <a:rPr lang="en-US" altLang="en-US" dirty="0"/>
              <a:t> </a:t>
            </a:r>
          </a:p>
          <a:p>
            <a:r>
              <a:rPr lang="en-US" altLang="en-US" dirty="0"/>
              <a:t>	</a:t>
            </a:r>
            <a:r>
              <a:rPr lang="en-US" altLang="en-US" sz="2000" b="0" dirty="0"/>
              <a:t>Comments?</a:t>
            </a:r>
          </a:p>
          <a:p>
            <a:r>
              <a:rPr lang="en-US" altLang="en-US" b="0" dirty="0"/>
              <a:t> 	</a:t>
            </a:r>
            <a:r>
              <a:rPr lang="en-US" altLang="en-US" sz="2000" b="0" dirty="0"/>
              <a:t>Objections to approving the minutes? </a:t>
            </a:r>
          </a:p>
          <a:p>
            <a:r>
              <a:rPr lang="en-US" altLang="en-US" dirty="0"/>
              <a:t>Minutes from AANI SC Teleconferences:</a:t>
            </a:r>
          </a:p>
          <a:p>
            <a:r>
              <a:rPr lang="en-US" altLang="en-US" sz="2000"/>
              <a:t>	</a:t>
            </a:r>
            <a:r>
              <a:rPr lang="en-US" altLang="en-US" sz="2000">
                <a:hlinkClick r:id="rId3"/>
              </a:rPr>
              <a:t>11-20/1977r0</a:t>
            </a:r>
            <a:r>
              <a:rPr lang="en-US" altLang="en-US" sz="2000"/>
              <a:t> </a:t>
            </a:r>
            <a:r>
              <a:rPr lang="en-US" altLang="en-US" sz="2000" dirty="0"/>
              <a:t>– AANI SC Teleconference Minutes 15 December 2020</a:t>
            </a:r>
          </a:p>
          <a:p>
            <a:r>
              <a:rPr lang="en-US" altLang="en-US" sz="2000" dirty="0"/>
              <a:t>	</a:t>
            </a:r>
            <a:r>
              <a:rPr lang="en-US" altLang="en-US" sz="2000" b="0" dirty="0"/>
              <a:t>Comments?</a:t>
            </a:r>
          </a:p>
          <a:p>
            <a:r>
              <a:rPr lang="en-US" altLang="en-US" sz="2000" b="0" dirty="0"/>
              <a:t> 	Objections to approving the minutes? </a:t>
            </a:r>
          </a:p>
          <a:p>
            <a:r>
              <a:rPr lang="en-US" altLang="en-US" sz="2000" dirty="0"/>
              <a:t>	</a:t>
            </a:r>
            <a:r>
              <a:rPr lang="en-US" altLang="en-US" sz="2000" dirty="0">
                <a:hlinkClick r:id="rId4"/>
              </a:rPr>
              <a:t>11-21/0058r0</a:t>
            </a:r>
            <a:r>
              <a:rPr lang="en-US" altLang="en-US" sz="2000" dirty="0"/>
              <a:t> – AANI SC Teleconference Minutes 5 January 2021</a:t>
            </a:r>
          </a:p>
          <a:p>
            <a:r>
              <a:rPr lang="en-US" altLang="en-US" dirty="0"/>
              <a:t>   </a:t>
            </a:r>
            <a:r>
              <a:rPr lang="en-US" altLang="en-US" sz="2000" dirty="0"/>
              <a:t>	</a:t>
            </a:r>
            <a:r>
              <a:rPr lang="en-US" altLang="en-US" sz="2000" b="0" dirty="0"/>
              <a:t>Comments?</a:t>
            </a:r>
          </a:p>
          <a:p>
            <a:r>
              <a:rPr lang="en-US" altLang="en-US" sz="2000" b="0" dirty="0"/>
              <a:t> 	Objections to approving the minutes? </a:t>
            </a:r>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143000"/>
            <a:ext cx="11999913" cy="5410836"/>
          </a:xfrm>
        </p:spPr>
        <p:txBody>
          <a:bodyPr/>
          <a:lstStyle/>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11-20/1600)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11-20/1668) – no Straw Polls  - 802 Tutorial (</a:t>
            </a:r>
            <a:r>
              <a:rPr lang="en-US" sz="1800" u="sng" dirty="0">
                <a:solidFill>
                  <a:srgbClr val="0000FF"/>
                </a:solidFill>
                <a:effectLst/>
                <a:latin typeface="DejaVu Serif"/>
                <a:ea typeface="DengXian" panose="02010600030101010101" pitchFamily="2" charset="-122"/>
                <a:hlinkClick r:id="rId10"/>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11-20/1689)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11-20/1748)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1"/>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2"/>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600" b="0" dirty="0">
                <a:solidFill>
                  <a:schemeClr val="tx1"/>
                </a:solidFill>
              </a:rPr>
              <a:t>05 January 2021 – (see minutes: 11-21/0058r0) – reviewed editorial review status, report updates, and proposed motions.  </a:t>
            </a: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1-20/1262r7</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12" name="Table 11">
            <a:extLst>
              <a:ext uri="{FF2B5EF4-FFF2-40B4-BE49-F238E27FC236}">
                <a16:creationId xmlns:a16="http://schemas.microsoft.com/office/drawing/2014/main" id="{331D0771-BFF9-41EE-95DA-AA4399BDB7DC}"/>
              </a:ext>
            </a:extLst>
          </p:cNvPr>
          <p:cNvGraphicFramePr>
            <a:graphicFrameLocks noGrp="1"/>
          </p:cNvGraphicFramePr>
          <p:nvPr>
            <p:extLst>
              <p:ext uri="{D42A27DB-BD31-4B8C-83A1-F6EECF244321}">
                <p14:modId xmlns:p14="http://schemas.microsoft.com/office/powerpoint/2010/main" val="2040889857"/>
              </p:ext>
            </p:extLst>
          </p:nvPr>
        </p:nvGraphicFramePr>
        <p:xfrm>
          <a:off x="609600" y="2209800"/>
          <a:ext cx="11049001" cy="3809998"/>
        </p:xfrm>
        <a:graphic>
          <a:graphicData uri="http://schemas.openxmlformats.org/drawingml/2006/table">
            <a:tbl>
              <a:tblPr/>
              <a:tblGrid>
                <a:gridCol w="2057400">
                  <a:extLst>
                    <a:ext uri="{9D8B030D-6E8A-4147-A177-3AD203B41FA5}">
                      <a16:colId xmlns:a16="http://schemas.microsoft.com/office/drawing/2014/main" val="1005071358"/>
                    </a:ext>
                  </a:extLst>
                </a:gridCol>
                <a:gridCol w="1012854">
                  <a:extLst>
                    <a:ext uri="{9D8B030D-6E8A-4147-A177-3AD203B41FA5}">
                      <a16:colId xmlns:a16="http://schemas.microsoft.com/office/drawing/2014/main" val="4038897855"/>
                    </a:ext>
                  </a:extLst>
                </a:gridCol>
                <a:gridCol w="1016899">
                  <a:extLst>
                    <a:ext uri="{9D8B030D-6E8A-4147-A177-3AD203B41FA5}">
                      <a16:colId xmlns:a16="http://schemas.microsoft.com/office/drawing/2014/main" val="632897255"/>
                    </a:ext>
                  </a:extLst>
                </a:gridCol>
                <a:gridCol w="625784">
                  <a:extLst>
                    <a:ext uri="{9D8B030D-6E8A-4147-A177-3AD203B41FA5}">
                      <a16:colId xmlns:a16="http://schemas.microsoft.com/office/drawing/2014/main" val="1213545974"/>
                    </a:ext>
                  </a:extLst>
                </a:gridCol>
                <a:gridCol w="528005">
                  <a:extLst>
                    <a:ext uri="{9D8B030D-6E8A-4147-A177-3AD203B41FA5}">
                      <a16:colId xmlns:a16="http://schemas.microsoft.com/office/drawing/2014/main" val="4053350807"/>
                    </a:ext>
                  </a:extLst>
                </a:gridCol>
                <a:gridCol w="508450">
                  <a:extLst>
                    <a:ext uri="{9D8B030D-6E8A-4147-A177-3AD203B41FA5}">
                      <a16:colId xmlns:a16="http://schemas.microsoft.com/office/drawing/2014/main" val="3634655375"/>
                    </a:ext>
                  </a:extLst>
                </a:gridCol>
                <a:gridCol w="410671">
                  <a:extLst>
                    <a:ext uri="{9D8B030D-6E8A-4147-A177-3AD203B41FA5}">
                      <a16:colId xmlns:a16="http://schemas.microsoft.com/office/drawing/2014/main" val="2303599451"/>
                    </a:ext>
                  </a:extLst>
                </a:gridCol>
                <a:gridCol w="410671">
                  <a:extLst>
                    <a:ext uri="{9D8B030D-6E8A-4147-A177-3AD203B41FA5}">
                      <a16:colId xmlns:a16="http://schemas.microsoft.com/office/drawing/2014/main" val="938450961"/>
                    </a:ext>
                  </a:extLst>
                </a:gridCol>
                <a:gridCol w="704007">
                  <a:extLst>
                    <a:ext uri="{9D8B030D-6E8A-4147-A177-3AD203B41FA5}">
                      <a16:colId xmlns:a16="http://schemas.microsoft.com/office/drawing/2014/main" val="950973697"/>
                    </a:ext>
                  </a:extLst>
                </a:gridCol>
                <a:gridCol w="704007">
                  <a:extLst>
                    <a:ext uri="{9D8B030D-6E8A-4147-A177-3AD203B41FA5}">
                      <a16:colId xmlns:a16="http://schemas.microsoft.com/office/drawing/2014/main" val="3901144123"/>
                    </a:ext>
                  </a:extLst>
                </a:gridCol>
                <a:gridCol w="704007">
                  <a:extLst>
                    <a:ext uri="{9D8B030D-6E8A-4147-A177-3AD203B41FA5}">
                      <a16:colId xmlns:a16="http://schemas.microsoft.com/office/drawing/2014/main" val="2417751709"/>
                    </a:ext>
                  </a:extLst>
                </a:gridCol>
                <a:gridCol w="1451845">
                  <a:extLst>
                    <a:ext uri="{9D8B030D-6E8A-4147-A177-3AD203B41FA5}">
                      <a16:colId xmlns:a16="http://schemas.microsoft.com/office/drawing/2014/main" val="3509027366"/>
                    </a:ext>
                  </a:extLst>
                </a:gridCol>
                <a:gridCol w="914401">
                  <a:extLst>
                    <a:ext uri="{9D8B030D-6E8A-4147-A177-3AD203B41FA5}">
                      <a16:colId xmlns:a16="http://schemas.microsoft.com/office/drawing/2014/main" val="1624383727"/>
                    </a:ext>
                  </a:extLst>
                </a:gridCol>
              </a:tblGrid>
              <a:tr h="774390">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00472362"/>
                  </a:ext>
                </a:extLst>
              </a:tr>
              <a:tr h="743414">
                <a:tc>
                  <a:txBody>
                    <a:bodyPr/>
                    <a:lstStyle/>
                    <a:p>
                      <a:pPr algn="l" fontAlgn="ctr"/>
                      <a:r>
                        <a:rPr lang="en-US" sz="2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583452"/>
                  </a:ext>
                </a:extLst>
              </a:tr>
              <a:tr h="743414">
                <a:tc>
                  <a:txBody>
                    <a:bodyPr/>
                    <a:lstStyle/>
                    <a:p>
                      <a:pPr algn="l" fontAlgn="ctr"/>
                      <a:r>
                        <a:rPr lang="en-US" sz="2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26451"/>
                  </a:ext>
                </a:extLst>
              </a:tr>
              <a:tr h="774390">
                <a:tc>
                  <a:txBody>
                    <a:bodyPr/>
                    <a:lstStyle/>
                    <a:p>
                      <a:pPr algn="l" fontAlgn="ctr"/>
                      <a:r>
                        <a:rPr lang="en-US" sz="2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051255"/>
                  </a:ext>
                </a:extLst>
              </a:tr>
              <a:tr h="774390">
                <a:tc>
                  <a:txBody>
                    <a:bodyPr/>
                    <a:lstStyle/>
                    <a:p>
                      <a:pPr algn="l" fontAlgn="ctr"/>
                      <a:r>
                        <a:rPr lang="en-US" sz="2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47272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a:xfrm>
            <a:off x="914401" y="1600201"/>
            <a:ext cx="10361084" cy="4494214"/>
          </a:xfrm>
        </p:spPr>
        <p:txBody>
          <a:bodyPr/>
          <a:lstStyle/>
          <a:p>
            <a:pPr marL="457200" indent="-457200">
              <a:buFont typeface="+mj-lt"/>
              <a:buAutoNum type="arabicPeriod"/>
            </a:pPr>
            <a:r>
              <a:rPr lang="en-US" dirty="0"/>
              <a:t>Latest draft technical report on interworking between 3GPP 5G network and WLAN (</a:t>
            </a:r>
            <a:r>
              <a:rPr lang="en-US" dirty="0">
                <a:hlinkClick r:id="rId2"/>
              </a:rPr>
              <a:t>11-20/0013r10</a:t>
            </a:r>
            <a:r>
              <a:rPr lang="en-US" dirty="0"/>
              <a:t>, updated following the 5 Jan teleconference)</a:t>
            </a:r>
          </a:p>
          <a:p>
            <a:pPr marL="457200" indent="-457200">
              <a:buFont typeface="+mj-lt"/>
              <a:buAutoNum type="arabicPeriod"/>
            </a:pPr>
            <a:r>
              <a:rPr lang="en-US" dirty="0"/>
              <a:t>Draft technical report on interworking between 3GPP 5G network and WLAN (</a:t>
            </a:r>
            <a:r>
              <a:rPr lang="en-US" dirty="0">
                <a:hlinkClick r:id="rId3"/>
              </a:rPr>
              <a:t>IEEE 802.11-20-0013/r8</a:t>
            </a:r>
            <a:r>
              <a:rPr lang="en-US" dirty="0"/>
              <a:t>, marked version)</a:t>
            </a:r>
          </a:p>
          <a:p>
            <a:pPr marL="457200" indent="-457200">
              <a:buFont typeface="+mj-lt"/>
              <a:buAutoNum type="arabicPeriod"/>
            </a:pPr>
            <a:r>
              <a:rPr lang="en-US" dirty="0"/>
              <a:t>Draft technical report on interworking between 3GPP 5G network and WLAN (</a:t>
            </a:r>
            <a:r>
              <a:rPr lang="en-US" dirty="0">
                <a:hlinkClick r:id="rId4"/>
              </a:rPr>
              <a:t>IEEE 802.11-20-0013/r9</a:t>
            </a:r>
            <a:r>
              <a:rPr lang="en-US" dirty="0"/>
              <a:t>, clean version)</a:t>
            </a:r>
          </a:p>
          <a:p>
            <a:pPr marL="457200" indent="-457200">
              <a:buFont typeface="+mj-lt"/>
              <a:buAutoNum type="arabicPeriod"/>
            </a:pPr>
            <a:r>
              <a:rPr lang="en-US" dirty="0"/>
              <a:t>The original figures in the raft technical report on interworking between 3GPP 5G network and WLAN (</a:t>
            </a:r>
            <a:r>
              <a:rPr lang="en-US" dirty="0">
                <a:hlinkClick r:id="rId5"/>
              </a:rPr>
              <a:t>IEEE 802.11-20-1645/r2</a:t>
            </a:r>
            <a:r>
              <a:rPr lang="en-US" dirty="0"/>
              <a:t>)</a:t>
            </a:r>
          </a:p>
          <a:p>
            <a:pPr marL="457200" indent="-457200">
              <a:buFont typeface="+mj-lt"/>
              <a:buAutoNum type="arabicPeriod"/>
            </a:pPr>
            <a:r>
              <a:rPr lang="en-US" dirty="0"/>
              <a:t>Comment review on technical report on WLAN interworking to 3GPP 5G network (</a:t>
            </a:r>
            <a:r>
              <a:rPr lang="en-US" dirty="0">
                <a:hlinkClick r:id="rId6"/>
              </a:rPr>
              <a:t>IEEE 802.11-21-0001/r0</a:t>
            </a:r>
            <a:r>
              <a:rPr lang="en-US" dirty="0"/>
              <a:t>)</a:t>
            </a:r>
          </a:p>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 – for reference</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16</a:t>
            </a:fld>
            <a:endParaRPr lang="en-GB" dirty="0"/>
          </a:p>
        </p:txBody>
      </p:sp>
    </p:spTree>
    <p:extLst>
      <p:ext uri="{BB962C8B-B14F-4D97-AF65-F5344CB8AC3E}">
        <p14:creationId xmlns:p14="http://schemas.microsoft.com/office/powerpoint/2010/main" val="2646195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18469175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784985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2717060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January 2021</a:t>
            </a:r>
          </a:p>
          <a:p>
            <a:pPr algn="ctr"/>
            <a:r>
              <a:rPr lang="en-GB" dirty="0"/>
              <a:t>  Teleconferences – During 802.11 WG Interim Meeting</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12799" y="4996662"/>
            <a:ext cx="8763000" cy="923330"/>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Updated teleconference dates and schedule </a:t>
            </a:r>
          </a:p>
          <a:p>
            <a:r>
              <a:rPr lang="en-US" sz="1800" dirty="0">
                <a:solidFill>
                  <a:schemeClr val="tx1"/>
                </a:solidFill>
              </a:rPr>
              <a:t>r2: Added Copyright Process Slides, updated motions.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Motions – for review</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Tree>
    <p:extLst>
      <p:ext uri="{BB962C8B-B14F-4D97-AF65-F5344CB8AC3E}">
        <p14:creationId xmlns:p14="http://schemas.microsoft.com/office/powerpoint/2010/main" val="69040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21</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296986"/>
            <a:ext cx="10361084" cy="5103814"/>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 was had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11-20/1376r0</a:t>
            </a:r>
            <a:r>
              <a:rPr lang="en-US" dirty="0">
                <a:solidFill>
                  <a:schemeClr val="tx1"/>
                </a:solidFill>
              </a:rPr>
              <a:t> as the baseline for the technical report failed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22</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p:txBody>
          <a:bodyPr/>
          <a:lstStyle/>
          <a:p>
            <a:r>
              <a:rPr lang="en-US" dirty="0"/>
              <a:t>Motion to request 802.11 “Approve” the report</a:t>
            </a:r>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p:txBody>
          <a:bodyPr/>
          <a:lstStyle/>
          <a:p>
            <a:r>
              <a:rPr lang="en-US" dirty="0"/>
              <a:t>Discussion in the 802.11 CAC and with the 802.11 WG Chair as to what type of “approval” should be requested from the 802.11 WG for the report.</a:t>
            </a:r>
          </a:p>
          <a:p>
            <a:r>
              <a:rPr lang="en-US" dirty="0"/>
              <a:t>Three types were considered: </a:t>
            </a:r>
            <a:r>
              <a:rPr lang="en-GB" dirty="0"/>
              <a:t>“Approve” or “Accept” or “Adopt”</a:t>
            </a:r>
            <a:r>
              <a:rPr lang="en-US" dirty="0"/>
              <a:t> (see next slide for details).</a:t>
            </a:r>
          </a:p>
          <a:p>
            <a:endParaRPr lang="en-GB" dirty="0"/>
          </a:p>
          <a:p>
            <a:r>
              <a:rPr lang="en-GB" dirty="0"/>
              <a:t>I believe the AANI SC should ask for the report to be Adopted by the WG.</a:t>
            </a:r>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6401602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392642" y="1371599"/>
            <a:ext cx="11506200" cy="4741415"/>
          </a:xfrm>
        </p:spPr>
        <p:txBody>
          <a:bodyPr/>
          <a:lstStyle/>
          <a:p>
            <a:pPr>
              <a:buFont typeface="+mj-lt"/>
              <a:buAutoNum type="arabicPeriod"/>
            </a:pPr>
            <a:r>
              <a:rPr lang="en-GB" sz="1800" b="0" dirty="0">
                <a:effectLst/>
                <a:latin typeface="Calibri" panose="020F0502020204030204" pitchFamily="34" charset="0"/>
                <a:ea typeface="Times New Roman" panose="02020603050405020304" pitchFamily="18" charset="0"/>
              </a:rPr>
              <a:t>“Approve” is the verb that we typically use in motions. Members understand what it means. </a:t>
            </a:r>
            <a:endParaRPr lang="en-US" sz="1800" b="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GB" sz="1800" b="0" dirty="0">
                <a:effectLst/>
                <a:latin typeface="Calibri" panose="020F0502020204030204" pitchFamily="34" charset="0"/>
                <a:ea typeface="Times New Roman" panose="02020603050405020304" pitchFamily="18" charset="0"/>
              </a:rPr>
              <a:t>“Accept” has also been used in 802.11 motions, for example </a:t>
            </a:r>
            <a:r>
              <a:rPr lang="en-GB" sz="1800" b="0" u="sng" dirty="0">
                <a:solidFill>
                  <a:srgbClr val="0563C1"/>
                </a:solidFill>
                <a:effectLst/>
                <a:latin typeface="Calibri" panose="020F0502020204030204" pitchFamily="34" charset="0"/>
                <a:ea typeface="Times New Roman" panose="02020603050405020304" pitchFamily="18" charset="0"/>
                <a:hlinkClick r:id="rId2"/>
              </a:rPr>
              <a:t>11-19-0256r8</a:t>
            </a:r>
            <a:r>
              <a:rPr lang="en-GB" sz="1800" b="0" dirty="0">
                <a:effectLst/>
                <a:latin typeface="Calibri" panose="020F0502020204030204" pitchFamily="34" charset="0"/>
                <a:ea typeface="Times New Roman" panose="02020603050405020304" pitchFamily="18" charset="0"/>
              </a:rPr>
              <a:t> slide 20, and is suggested in the EC motion templates,  </a:t>
            </a:r>
            <a:r>
              <a:rPr lang="en-GB" sz="1800" b="0" u="sng" dirty="0">
                <a:solidFill>
                  <a:srgbClr val="0563C1"/>
                </a:solidFill>
                <a:effectLst/>
                <a:latin typeface="Calibri" panose="020F0502020204030204" pitchFamily="34" charset="0"/>
                <a:ea typeface="Times New Roman" panose="02020603050405020304" pitchFamily="18" charset="0"/>
                <a:hlinkClick r:id="rId3"/>
              </a:rPr>
              <a:t>https://mentor.ieee.org/802-ec/dcn/16/ec-16-0170-04-00EC-802-ec-motion-template.pptx</a:t>
            </a:r>
            <a:r>
              <a:rPr lang="en-GB" sz="1800" b="0" dirty="0">
                <a:effectLst/>
                <a:latin typeface="Calibri" panose="020F0502020204030204" pitchFamily="34" charset="0"/>
                <a:ea typeface="Times New Roman" panose="02020603050405020304" pitchFamily="18" charset="0"/>
              </a:rPr>
              <a:t> , see slide 11. Slide 11 in that deck has “Accepting a Report”. “Accept the report of the &lt;subgroup-name&gt; in :doc-url&gt;”</a:t>
            </a:r>
            <a:endParaRPr lang="en-US" sz="1800" b="0" dirty="0">
              <a:effectLst/>
              <a:latin typeface="Calibri" panose="020F0502020204030204" pitchFamily="34" charset="0"/>
              <a:ea typeface="Calibri" panose="020F0502020204030204" pitchFamily="34" charset="0"/>
            </a:endParaRPr>
          </a:p>
          <a:p>
            <a:pPr marL="0" marR="0" indent="0">
              <a:spcBef>
                <a:spcPts val="0"/>
              </a:spcBef>
              <a:spcAft>
                <a:spcPts val="0"/>
              </a:spcAft>
            </a:pPr>
            <a:r>
              <a:rPr lang="en-GB" sz="1800" b="0" dirty="0">
                <a:effectLst/>
                <a:latin typeface="Calibri" panose="020F0502020204030204" pitchFamily="34" charset="0"/>
                <a:ea typeface="Calibri" panose="020F0502020204030204" pitchFamily="34" charset="0"/>
              </a:rPr>
              <a:t>	Robert’s rules discussion: </a:t>
            </a:r>
            <a:r>
              <a:rPr lang="en-GB" sz="1800" b="0" u="sng" dirty="0">
                <a:solidFill>
                  <a:srgbClr val="0563C1"/>
                </a:solidFill>
                <a:effectLst/>
                <a:latin typeface="Calibri" panose="020F0502020204030204" pitchFamily="34" charset="0"/>
                <a:ea typeface="Calibri" panose="020F0502020204030204" pitchFamily="34" charset="0"/>
                <a:hlinkClick r:id="rId4"/>
              </a:rPr>
              <a:t>http://www.rulesonline.com/rror-09.htm#54</a:t>
            </a:r>
            <a:r>
              <a:rPr lang="en-GB" sz="1800" b="0" dirty="0">
                <a:effectLst/>
                <a:latin typeface="Calibri" panose="020F0502020204030204" pitchFamily="34" charset="0"/>
                <a:ea typeface="Calibri" panose="020F0502020204030204" pitchFamily="34" charset="0"/>
              </a:rPr>
              <a:t> </a:t>
            </a:r>
            <a:endParaRPr lang="en-US" sz="1800" b="0" dirty="0">
              <a:effectLst/>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i="1" dirty="0">
                <a:effectLst/>
                <a:latin typeface="Calibri" panose="020F0502020204030204" pitchFamily="34" charset="0"/>
                <a:ea typeface="Calibri" panose="020F0502020204030204" pitchFamily="34" charset="0"/>
              </a:rPr>
              <a:t>(1) If the report contains only a statement of fact or opinion for the information of the assembly, the reporting member makes no motion for its disposal, as there is no necessity for action on the report. But if any action is taken, the proper motion, ... is to “accept the report,” which has the effect of endorsing the statement and making the assembly assume responsibility for it.</a:t>
            </a:r>
            <a:endParaRPr lang="en-US" sz="1800" i="1" dirty="0">
              <a:latin typeface="Calibri" panose="020F0502020204030204" pitchFamily="34" charset="0"/>
              <a:ea typeface="Calibri" panose="020F0502020204030204" pitchFamily="34" charset="0"/>
            </a:endParaRPr>
          </a:p>
          <a:p>
            <a:pPr marL="971550" lvl="1">
              <a:spcBef>
                <a:spcPts val="0"/>
              </a:spcBef>
              <a:spcAft>
                <a:spcPts val="0"/>
              </a:spcAft>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Some might question whether the effect of the action is to just recognize the report, or indeed accept/adopt/approve the contents. Would need to explain.</a:t>
            </a:r>
            <a:endParaRPr lang="en-US" sz="18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startAt="3"/>
            </a:pPr>
            <a:r>
              <a:rPr lang="en-GB" sz="1800" b="0" dirty="0">
                <a:effectLst/>
                <a:latin typeface="Calibri" panose="020F0502020204030204" pitchFamily="34" charset="0"/>
                <a:ea typeface="Times New Roman" panose="02020603050405020304" pitchFamily="18" charset="0"/>
              </a:rPr>
              <a:t>Also, from </a:t>
            </a:r>
            <a:r>
              <a:rPr lang="en-GB" sz="1800" b="0" u="sng" dirty="0">
                <a:solidFill>
                  <a:srgbClr val="0563C1"/>
                </a:solidFill>
                <a:effectLst/>
                <a:latin typeface="Calibri" panose="020F0502020204030204" pitchFamily="34" charset="0"/>
                <a:ea typeface="Times New Roman" panose="02020603050405020304" pitchFamily="18" charset="0"/>
                <a:hlinkClick r:id="rId4"/>
              </a:rPr>
              <a:t>http://www.rulesonline.com/rror-09.htm#54</a:t>
            </a:r>
            <a:r>
              <a:rPr lang="en-GB" sz="1800" b="0" dirty="0">
                <a:effectLst/>
                <a:latin typeface="Calibri" panose="020F0502020204030204" pitchFamily="34" charset="0"/>
                <a:ea typeface="Times New Roman" panose="02020603050405020304" pitchFamily="18" charset="0"/>
              </a:rPr>
              <a:t> , in the 1</a:t>
            </a:r>
            <a:r>
              <a:rPr lang="en-GB" sz="1800" b="0" baseline="30000" dirty="0">
                <a:effectLst/>
                <a:latin typeface="Calibri" panose="020F0502020204030204" pitchFamily="34" charset="0"/>
                <a:ea typeface="Times New Roman" panose="02020603050405020304" pitchFamily="18" charset="0"/>
              </a:rPr>
              <a:t>st</a:t>
            </a:r>
            <a:r>
              <a:rPr lang="en-GB" sz="1800" b="0" dirty="0">
                <a:effectLst/>
                <a:latin typeface="Calibri" panose="020F0502020204030204" pitchFamily="34" charset="0"/>
                <a:ea typeface="Times New Roman" panose="02020603050405020304" pitchFamily="18" charset="0"/>
              </a:rPr>
              <a:t> paragraph prior to section 55, </a:t>
            </a:r>
            <a:endParaRPr lang="en-US" sz="1800" b="0" dirty="0">
              <a:effectLst/>
              <a:latin typeface="Calibri" panose="020F0502020204030204" pitchFamily="34" charset="0"/>
              <a:ea typeface="Calibri" panose="020F0502020204030204" pitchFamily="34" charset="0"/>
            </a:endParaRPr>
          </a:p>
          <a:p>
            <a:pPr marL="628650" lvl="1">
              <a:spcBef>
                <a:spcPts val="0"/>
              </a:spcBef>
              <a:spcAft>
                <a:spcPts val="0"/>
              </a:spcAft>
              <a:buFont typeface="Arial" panose="020B0604020202020204" pitchFamily="34" charset="0"/>
              <a:buChar char="•"/>
            </a:pPr>
            <a:r>
              <a:rPr lang="en-GB" sz="1800" i="1" dirty="0">
                <a:latin typeface="Calibri" panose="020F0502020204030204" pitchFamily="34" charset="0"/>
              </a:rPr>
              <a:t>“While the motions to adopt, to accept, etc, are often used indiscriminately, and the adoption of any one of them has the effect of endorsing or adopting the opinions, actions, recommendations, or resolutions submitted by the committee, as the case may be, yet it is better to use them as heretofore stated. If only one term is used, the word "adopt" is preferable, as it is least liable to be misunderstood.”</a:t>
            </a:r>
            <a:endParaRPr lang="en-US" sz="1800" i="1" dirty="0">
              <a:latin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945973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5FEC-5605-4A40-8724-C4C5FE788F86}"/>
              </a:ext>
            </a:extLst>
          </p:cNvPr>
          <p:cNvSpPr>
            <a:spLocks noGrp="1"/>
          </p:cNvSpPr>
          <p:nvPr>
            <p:ph type="title"/>
          </p:nvPr>
        </p:nvSpPr>
        <p:spPr>
          <a:xfrm>
            <a:off x="914401" y="685801"/>
            <a:ext cx="10361084" cy="533399"/>
          </a:xfrm>
        </p:spPr>
        <p:txBody>
          <a:bodyPr/>
          <a:lstStyle/>
          <a:p>
            <a:r>
              <a:rPr lang="en-GB" dirty="0"/>
              <a:t>“Approve” or “Accept” or “Adopt” (cont.)</a:t>
            </a:r>
            <a:endParaRPr lang="en-US" dirty="0"/>
          </a:p>
        </p:txBody>
      </p:sp>
      <p:sp>
        <p:nvSpPr>
          <p:cNvPr id="3" name="Content Placeholder 2">
            <a:extLst>
              <a:ext uri="{FF2B5EF4-FFF2-40B4-BE49-F238E27FC236}">
                <a16:creationId xmlns:a16="http://schemas.microsoft.com/office/drawing/2014/main" id="{2AC25D77-E5D8-4DBF-B26D-AF05934DE622}"/>
              </a:ext>
            </a:extLst>
          </p:cNvPr>
          <p:cNvSpPr>
            <a:spLocks noGrp="1"/>
          </p:cNvSpPr>
          <p:nvPr>
            <p:ph idx="1"/>
          </p:nvPr>
        </p:nvSpPr>
        <p:spPr>
          <a:xfrm>
            <a:off x="228600" y="1417467"/>
            <a:ext cx="11570758" cy="4741415"/>
          </a:xfrm>
        </p:spPr>
        <p:txBody>
          <a:bodyPr/>
          <a:lstStyle/>
          <a:p>
            <a:pPr marL="0" marR="0" indent="0">
              <a:spcBef>
                <a:spcPts val="0"/>
              </a:spcBef>
              <a:spcAft>
                <a:spcPts val="0"/>
              </a:spcAft>
            </a:pPr>
            <a:r>
              <a:rPr lang="en-US" sz="1800" b="0" dirty="0">
                <a:effectLst/>
                <a:latin typeface="Calibri" panose="020F0502020204030204" pitchFamily="34" charset="0"/>
                <a:ea typeface="Calibri" panose="020F0502020204030204" pitchFamily="34" charset="0"/>
              </a:rPr>
              <a:t>I believe the purpose of the WG “adopting” the report is to allow it to be issued/published in the name of the 802.11 WG.  </a:t>
            </a:r>
          </a:p>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p>
          <a:p>
            <a:pPr marL="400050" lvl="1">
              <a:spcBef>
                <a:spcPts val="0"/>
              </a:spcBef>
              <a:spcAft>
                <a:spcPts val="0"/>
              </a:spcAft>
            </a:pPr>
            <a:r>
              <a:rPr lang="en-US" sz="1800" b="0" dirty="0">
                <a:effectLst/>
                <a:latin typeface="Calibri" panose="020F0502020204030204" pitchFamily="34" charset="0"/>
                <a:ea typeface="Calibri" panose="020F0502020204030204" pitchFamily="34" charset="0"/>
              </a:rPr>
              <a:t>“Adopt” seems to be the preferred choice based on the information you provided and is the correct choice if the report is to issued or published based on "Robert's Rules of Order Newly Revised, 12th edition" clause 51:1.3  which states:</a:t>
            </a:r>
          </a:p>
          <a:p>
            <a:pPr lvl="1"/>
            <a:r>
              <a:rPr lang="en-US" sz="1800" b="0" dirty="0">
                <a:effectLst/>
                <a:latin typeface="Calibri" panose="020F0502020204030204" pitchFamily="34" charset="0"/>
                <a:ea typeface="Calibri" panose="020F0502020204030204" pitchFamily="34" charset="0"/>
              </a:rPr>
              <a:t>"</a:t>
            </a:r>
            <a:r>
              <a:rPr lang="en-US" b="0" dirty="0">
                <a:effectLst/>
                <a:latin typeface="Calibri" panose="020F0502020204030204" pitchFamily="34" charset="0"/>
                <a:ea typeface="Calibri" panose="020F0502020204030204" pitchFamily="34" charset="0"/>
              </a:rPr>
              <a:t>51:13 Motion to adopt an entire report. In rare instances after an assembly has received a report, it may have occasion to adopt the (entire) report; an affirmative vote on such a motion has the effect of the assembly’s endorsing every word of the report—including the indicated facts and the reasoning—as its own statement (see also 10:52–53). Unlike motions to take the action recommended in a report as described above, a motion “to adopt the report” should be made by someone other than the reporting member and requires a second. Adoption of an entire report is seldom wise </a:t>
            </a:r>
            <a:r>
              <a:rPr lang="en-US" b="0" dirty="0">
                <a:effectLst/>
                <a:highlight>
                  <a:srgbClr val="FFFF00"/>
                </a:highlight>
                <a:latin typeface="Calibri" panose="020F0502020204030204" pitchFamily="34" charset="0"/>
                <a:ea typeface="Calibri" panose="020F0502020204030204" pitchFamily="34" charset="0"/>
              </a:rPr>
              <a:t>except when it is to be issued or published in the name of the whole organization</a:t>
            </a:r>
            <a:r>
              <a:rPr lang="en-US" b="0" dirty="0">
                <a:effectLst/>
                <a:latin typeface="Calibri" panose="020F0502020204030204" pitchFamily="34" charset="0"/>
                <a:ea typeface="Calibri" panose="020F0502020204030204" pitchFamily="34" charset="0"/>
              </a:rPr>
              <a:t>."</a:t>
            </a:r>
            <a:endParaRPr lang="en-US" sz="1800" b="0" dirty="0"/>
          </a:p>
        </p:txBody>
      </p:sp>
      <p:sp>
        <p:nvSpPr>
          <p:cNvPr id="4" name="Slide Number Placeholder 3">
            <a:extLst>
              <a:ext uri="{FF2B5EF4-FFF2-40B4-BE49-F238E27FC236}">
                <a16:creationId xmlns:a16="http://schemas.microsoft.com/office/drawing/2014/main" id="{3A9216F0-DB53-403F-A7D4-6695DB08AACB}"/>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0CAD16F-8D7F-40AB-8470-2B325C260FC5}"/>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BB07716B-8CD3-47F7-A914-0B50C58AACEF}"/>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437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601785"/>
            <a:ext cx="10361084" cy="4570414"/>
          </a:xfrm>
        </p:spPr>
        <p:txBody>
          <a:bodyPr/>
          <a:lstStyle/>
          <a:p>
            <a:r>
              <a:rPr lang="en-US" dirty="0">
                <a:solidFill>
                  <a:schemeClr val="tx1"/>
                </a:solidFill>
              </a:rPr>
              <a:t>Motion 7:</a:t>
            </a:r>
          </a:p>
          <a:p>
            <a:r>
              <a:rPr lang="en-US" dirty="0">
                <a:solidFill>
                  <a:schemeClr val="tx1"/>
                </a:solidFill>
              </a:rPr>
              <a:t>Move to request 802.11 WG to adopt </a:t>
            </a:r>
            <a:r>
              <a:rPr lang="en-US" dirty="0">
                <a:solidFill>
                  <a:schemeClr val="tx1"/>
                </a:solidFill>
                <a:hlinkClick r:id="rId2"/>
              </a:rPr>
              <a:t>11-20/0013r9</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Note: additional WG motions may be necessary to approve liaise statements and/or a press release. These possible actions are TBD.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26</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As requested by the 802.11 AANI SC:</a:t>
            </a:r>
          </a:p>
          <a:p>
            <a:r>
              <a:rPr lang="en-US" dirty="0">
                <a:solidFill>
                  <a:schemeClr val="tx1"/>
                </a:solidFill>
              </a:rPr>
              <a:t>Move to adopt </a:t>
            </a:r>
            <a:r>
              <a:rPr lang="en-US" dirty="0">
                <a:solidFill>
                  <a:schemeClr val="tx1"/>
                </a:solidFill>
                <a:hlinkClick r:id="rId2"/>
              </a:rPr>
              <a:t>11-20/0013r10</a:t>
            </a:r>
            <a:r>
              <a:rPr lang="en-US" dirty="0">
                <a:solidFill>
                  <a:schemeClr val="tx1"/>
                </a:solidFill>
              </a:rPr>
              <a:t> the “Draft technical report on interworking between 3GPP 5G network &amp; WLAN”, with editorial privileges given to the WG Chair.</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b="0" i="1" dirty="0">
                <a:solidFill>
                  <a:schemeClr val="tx1"/>
                </a:solidFill>
              </a:rPr>
              <a:t>AANI SC Motion: Move to request 802.11 WG to adopt </a:t>
            </a:r>
            <a:r>
              <a:rPr lang="en-US" b="0" i="1" dirty="0">
                <a:solidFill>
                  <a:schemeClr val="tx1"/>
                </a:solidFill>
                <a:hlinkClick r:id="rId2"/>
              </a:rPr>
              <a:t>11-20/0013r10</a:t>
            </a:r>
            <a:r>
              <a:rPr lang="en-US" b="0" i="1" dirty="0">
                <a:solidFill>
                  <a:schemeClr val="tx1"/>
                </a:solidFill>
              </a:rPr>
              <a:t> the “Draft technical report on interworking between 3GPP 5G network &amp; WLAN”, with editorial privileges given to the WG Chair.  </a:t>
            </a:r>
            <a:r>
              <a:rPr lang="en-US" sz="2000" dirty="0">
                <a:solidFill>
                  <a:schemeClr val="tx1"/>
                </a:solidFill>
              </a:rPr>
              <a:t>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27</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42276519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2"/>
            <a:ext cx="10361084" cy="685798"/>
          </a:xfrm>
        </p:spPr>
        <p:txBody>
          <a:bodyPr/>
          <a:lstStyle/>
          <a:p>
            <a:r>
              <a:rPr lang="en-US" dirty="0"/>
              <a:t>Draft WG Motion</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685800" y="1371600"/>
            <a:ext cx="10361084" cy="5103813"/>
          </a:xfrm>
        </p:spPr>
        <p:txBody>
          <a:bodyPr/>
          <a:lstStyle/>
          <a:p>
            <a:r>
              <a:rPr lang="en-US" dirty="0">
                <a:solidFill>
                  <a:schemeClr val="tx1"/>
                </a:solidFill>
              </a:rPr>
              <a:t>Move to send the liaison statement provided in document </a:t>
            </a:r>
            <a:r>
              <a:rPr lang="en-US" sz="2400" dirty="0">
                <a:solidFill>
                  <a:schemeClr val="tx1"/>
                </a:solidFill>
                <a:hlinkClick r:id="rId2"/>
              </a:rPr>
              <a:t>11-21/0075r0</a:t>
            </a:r>
            <a:r>
              <a:rPr lang="en-US" sz="2400" dirty="0">
                <a:solidFill>
                  <a:schemeClr val="tx1"/>
                </a:solidFill>
              </a:rPr>
              <a:t> to send </a:t>
            </a:r>
            <a:r>
              <a:rPr lang="en-US" dirty="0">
                <a:solidFill>
                  <a:schemeClr val="tx1"/>
                </a:solidFill>
                <a:hlinkClick r:id="rId3"/>
              </a:rPr>
              <a:t>11-20/0013r10</a:t>
            </a:r>
            <a:r>
              <a:rPr lang="en-US" dirty="0">
                <a:solidFill>
                  <a:schemeClr val="tx1"/>
                </a:solidFill>
              </a:rPr>
              <a:t> the “Draft technical report on interworking between 3GPP 5G network &amp; WLAN”, to 3GPP and other interested parties. </a:t>
            </a:r>
          </a:p>
          <a:p>
            <a:r>
              <a:rPr lang="en-US" b="0" i="1" dirty="0">
                <a:solidFill>
                  <a:schemeClr val="tx1"/>
                </a:solidFill>
              </a:rPr>
              <a:t>Note: document reference will need to be updated to latest version of the report</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Note: a liaison statement (LS) made be available to the 802.11 WG prior to this motion being introduced in the WG.  A basic first draft LS has been prepared, but this LS require discussion and contribution to be finalized both in the AANI SC and in the 802.11 WG, see </a:t>
            </a:r>
            <a:r>
              <a:rPr lang="en-US" sz="2000" dirty="0">
                <a:solidFill>
                  <a:schemeClr val="tx1"/>
                </a:solidFill>
                <a:hlinkClick r:id="rId2"/>
              </a:rPr>
              <a:t>11-21/0075r0</a:t>
            </a:r>
            <a:r>
              <a:rPr lang="en-US" sz="2000" dirty="0">
                <a:solidFill>
                  <a:schemeClr val="tx1"/>
                </a:solidFill>
              </a:rPr>
              <a:t> for a potential first draft.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28</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295207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b="0" i="1" dirty="0"/>
              <a:t>802.11 WG March Plenary Teleconferences:</a:t>
            </a:r>
            <a:br>
              <a:rPr lang="it-IT" altLang="en-US" sz="2000" b="0" i="1" dirty="0"/>
            </a:br>
            <a:r>
              <a:rPr lang="it-IT" altLang="en-US" sz="1600" b="0" i="1" dirty="0"/>
              <a:t>AANI SC -  one meeting slot to be requested - </a:t>
            </a:r>
            <a:r>
              <a:rPr lang="it-IT" altLang="en-US" sz="1800" b="0" i="1" dirty="0"/>
              <a:t>TBD</a:t>
            </a:r>
            <a:endParaRPr lang="it-IT" altLang="en-US" sz="1600" b="0" i="1" dirty="0"/>
          </a:p>
          <a:p>
            <a:r>
              <a:rPr lang="it-IT" altLang="en-US" sz="2000" dirty="0"/>
              <a:t>AANI SC Teleconference Plan:</a:t>
            </a:r>
          </a:p>
          <a:p>
            <a:pPr marL="57150" indent="0"/>
            <a:r>
              <a:rPr lang="it-IT" altLang="en-US" sz="1600" b="0" i="1" dirty="0">
                <a:cs typeface="+mn-cs"/>
              </a:rPr>
              <a:t>	Teleconferences Scheduled as required (with 10 days notice)</a:t>
            </a:r>
          </a:p>
          <a:p>
            <a:endParaRPr lang="en-US" dirty="0"/>
          </a:p>
          <a:p>
            <a:r>
              <a:rPr lang="en-US" dirty="0"/>
              <a:t>Is there interest in continuing the AANI SC?</a:t>
            </a:r>
          </a:p>
          <a:p>
            <a:pPr marL="857250" lvl="1" indent="-457200">
              <a:buFont typeface="+mj-lt"/>
              <a:buAutoNum type="arabicPeriod"/>
            </a:pPr>
            <a:r>
              <a:rPr lang="en-US" dirty="0"/>
              <a:t>Should AANI SC continue work on an LS to 3GPP, WFA, WBA on the Technical Report?</a:t>
            </a:r>
          </a:p>
          <a:p>
            <a:pPr marL="857250" lvl="1" indent="-457200">
              <a:buFont typeface="+mj-lt"/>
              <a:buAutoNum type="arabicPeriod"/>
            </a:pPr>
            <a:r>
              <a:rPr lang="en-US" dirty="0"/>
              <a:t>Are there additional Advanced Access Network Interface issues to be discussed?</a:t>
            </a:r>
          </a:p>
          <a:p>
            <a:pPr marL="1257300" lvl="2" indent="-457200">
              <a:buFont typeface="Arial" panose="020B0604020202020204" pitchFamily="34" charset="0"/>
              <a:buChar char="•"/>
            </a:pPr>
            <a:r>
              <a:rPr lang="en-US" dirty="0"/>
              <a:t>If so, these need to identified and contributions should be provided</a:t>
            </a:r>
          </a:p>
          <a:p>
            <a:pPr marL="1257300" lvl="2" indent="-457200">
              <a:buFont typeface="Arial" panose="020B0604020202020204" pitchFamily="34" charset="0"/>
              <a:buChar char="•"/>
            </a:pPr>
            <a:r>
              <a:rPr lang="en-US" dirty="0"/>
              <a:t>If there is no work for the AANI SC to do, the AANI SC should be dissolved. </a:t>
            </a:r>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914400"/>
            <a:ext cx="11151658" cy="5561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https://imat.ieee.org/attendance</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a:p>
            <a:pPr lvl="1" eaLnBrk="1" hangingPunct="1"/>
            <a:r>
              <a:rPr lang="en-US" altLang="en-US" sz="2400" dirty="0"/>
              <a:t>During the 802.11 WG Interim meeting (this meeting) motions are in order. </a:t>
            </a:r>
          </a:p>
          <a:p>
            <a:pPr lvl="1" eaLnBrk="1" hangingPunct="1"/>
            <a:r>
              <a:rPr lang="en-US" altLang="en-US" sz="2400" dirty="0"/>
              <a:t>	Motions can be made: Anyone present can vote or make motions </a:t>
            </a:r>
            <a:br>
              <a:rPr lang="en-US" altLang="en-US" sz="2400" dirty="0"/>
            </a:br>
            <a:r>
              <a:rPr lang="en-US" altLang="en-US" sz="2400" dirty="0"/>
              <a:t>(Only name and affiliation are required, please register your attendance on imat.)</a:t>
            </a:r>
          </a:p>
          <a:p>
            <a:pPr lvl="1" eaLnBrk="1" hangingPunct="1"/>
            <a:r>
              <a:rPr lang="en-US" altLang="en-US" sz="2400" dirty="0"/>
              <a:t>	75% majority required to pass </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0779"/>
            <a:ext cx="11394796" cy="5332415"/>
          </a:xfrm>
        </p:spPr>
        <p:txBody>
          <a:bodyPr/>
          <a:lstStyle/>
          <a:p>
            <a:pPr marL="0" indent="0">
              <a:spcBef>
                <a:spcPts val="200"/>
              </a:spcBef>
              <a:defRPr/>
            </a:pPr>
            <a:r>
              <a:rPr lang="en-US" altLang="en-US" dirty="0"/>
              <a:t>Tuesday 12 January 2021 11:15 – 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Motions discussion, Approval of Minutes, Status [10 min.], </a:t>
            </a:r>
          </a:p>
          <a:p>
            <a:pPr marL="857250" lvl="1" indent="-457200">
              <a:spcBef>
                <a:spcPts val="200"/>
              </a:spcBef>
              <a:buFont typeface="Times New Roman" panose="02020603050405020304" pitchFamily="18" charset="0"/>
              <a:buAutoNum type="arabicPeriod"/>
              <a:defRPr/>
            </a:pPr>
            <a:r>
              <a:rPr lang="en-US" altLang="en-US" dirty="0"/>
              <a:t>Technical Report [110 min.] – </a:t>
            </a:r>
            <a:r>
              <a:rPr lang="en-US" altLang="en-US" dirty="0">
                <a:highlight>
                  <a:srgbClr val="FFFF00"/>
                </a:highlight>
              </a:rPr>
              <a:t>Motions related to the Technical report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11-20/0013r5 </a:t>
            </a:r>
          </a:p>
          <a:p>
            <a:pPr marL="1257300" lvl="2" indent="-457200">
              <a:spcBef>
                <a:spcPts val="200"/>
              </a:spcBef>
              <a:buFont typeface="+mj-lt"/>
              <a:buAutoNum type="alphaLcParenR"/>
              <a:defRPr/>
            </a:pPr>
            <a:r>
              <a:rPr lang="en-US" dirty="0"/>
              <a:t>Comment Resolution Contributions</a:t>
            </a:r>
          </a:p>
          <a:p>
            <a:pPr marL="1257300" lvl="2" indent="-457200">
              <a:spcBef>
                <a:spcPts val="200"/>
              </a:spcBef>
              <a:buFont typeface="+mj-lt"/>
              <a:buAutoNum type="alphaLcParenR"/>
              <a:defRPr/>
            </a:pPr>
            <a:r>
              <a:rPr lang="en-US" dirty="0"/>
              <a:t>Discussion on planned motions</a:t>
            </a:r>
          </a:p>
          <a:p>
            <a:pPr marL="0" indent="0">
              <a:spcBef>
                <a:spcPts val="200"/>
              </a:spcBef>
              <a:defRPr/>
            </a:pPr>
            <a:r>
              <a:rPr lang="en-US" altLang="en-US" dirty="0"/>
              <a:t>Wednesday 13 January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 </a:t>
            </a:r>
            <a:r>
              <a:rPr lang="en-US" dirty="0">
                <a:highlight>
                  <a:srgbClr val="FFFF00"/>
                </a:highlight>
              </a:rPr>
              <a:t>Motions are in order</a:t>
            </a:r>
          </a:p>
          <a:p>
            <a:pPr marL="1257300" lvl="2" indent="-457200">
              <a:spcBef>
                <a:spcPts val="200"/>
              </a:spcBef>
              <a:buFont typeface="+mj-lt"/>
              <a:buAutoNum type="alphaLcParenR"/>
              <a:defRPr/>
            </a:pPr>
            <a:r>
              <a:rPr lang="en-US" dirty="0"/>
              <a:t>Motions (Comment resolutions previously reviewed and discussed. Motion to Adopt)</a:t>
            </a:r>
          </a:p>
          <a:p>
            <a:pPr marL="857250" lvl="1" indent="-457200">
              <a:spcBef>
                <a:spcPts val="200"/>
              </a:spcBef>
              <a:buFont typeface="+mj-lt"/>
              <a:buAutoNum type="arabicPeriod"/>
              <a:defRPr/>
            </a:pPr>
            <a:r>
              <a:rPr lang="en-US" altLang="en-US" dirty="0"/>
              <a:t>Future Sessions Planning</a:t>
            </a:r>
            <a:endParaRPr 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 (cont.)</a:t>
            </a:r>
          </a:p>
        </p:txBody>
      </p:sp>
      <p:sp>
        <p:nvSpPr>
          <p:cNvPr id="20483" name="Rectangle 3"/>
          <p:cNvSpPr>
            <a:spLocks noGrp="1" noChangeArrowheads="1"/>
          </p:cNvSpPr>
          <p:nvPr>
            <p:ph idx="1"/>
          </p:nvPr>
        </p:nvSpPr>
        <p:spPr>
          <a:xfrm>
            <a:off x="568604" y="1142999"/>
            <a:ext cx="11154276" cy="5332415"/>
          </a:xfrm>
        </p:spPr>
        <p:txBody>
          <a:bodyPr/>
          <a:lstStyle/>
          <a:p>
            <a:pPr marL="0" indent="0">
              <a:spcBef>
                <a:spcPts val="200"/>
              </a:spcBef>
              <a:defRPr/>
            </a:pPr>
            <a:r>
              <a:rPr lang="en-US" altLang="en-US" dirty="0"/>
              <a:t>Thursday 14 January 2021 11:15 – 13:15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[115 min.] </a:t>
            </a:r>
            <a:br>
              <a:rPr lang="en-US" dirty="0"/>
            </a:br>
            <a:r>
              <a:rPr lang="en-US" altLang="en-US" dirty="0"/>
              <a:t>Motions related to the Technical report are not in order</a:t>
            </a:r>
            <a:endParaRPr lang="en-US" dirty="0"/>
          </a:p>
          <a:p>
            <a:pPr marL="0" indent="0">
              <a:spcBef>
                <a:spcPts val="200"/>
              </a:spcBef>
              <a:defRPr/>
            </a:pPr>
            <a:r>
              <a:rPr lang="en-US" altLang="en-US" dirty="0"/>
              <a:t>Thursday 14 January 2021 19:00 – 21:00 h ET</a:t>
            </a:r>
          </a:p>
          <a:p>
            <a:pPr marL="857250" lvl="1" indent="-457200">
              <a:spcBef>
                <a:spcPts val="200"/>
              </a:spcBef>
              <a:buFont typeface="+mj-lt"/>
              <a:buAutoNum type="arabicPeriod"/>
              <a:defRPr/>
            </a:pPr>
            <a:r>
              <a:rPr lang="en-US" dirty="0"/>
              <a:t>Call for Secretary/Admin [5 min]</a:t>
            </a:r>
          </a:p>
          <a:p>
            <a:pPr marL="857250" lvl="1" indent="-457200">
              <a:spcBef>
                <a:spcPts val="200"/>
              </a:spcBef>
              <a:buFont typeface="+mj-lt"/>
              <a:buAutoNum type="arabicPeriod"/>
              <a:defRPr/>
            </a:pPr>
            <a:r>
              <a:rPr lang="en-US" dirty="0"/>
              <a:t>Continue discussion/straw polls/motions on the Technical Report [110 min.]</a:t>
            </a:r>
            <a:br>
              <a:rPr lang="en-US" dirty="0"/>
            </a:br>
            <a:r>
              <a:rPr lang="en-US" altLang="en-US" dirty="0"/>
              <a:t>Motions related to the Technical report are not in order</a:t>
            </a:r>
            <a:endParaRPr lang="en-US" dirty="0"/>
          </a:p>
          <a:p>
            <a:pPr marL="857250" lvl="1" indent="-457200">
              <a:spcBef>
                <a:spcPts val="200"/>
              </a:spcBef>
              <a:buFont typeface="+mj-lt"/>
              <a:buAutoNum type="arabicPeriod"/>
              <a:defRPr/>
            </a:pPr>
            <a:r>
              <a:rPr lang="en-US" altLang="en-US" dirty="0"/>
              <a:t>Future Sessions Planning [5 min.]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362936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4e36d776-f4f9-4739-bb28-fcc060563e1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60438</TotalTime>
  <Words>4156</Words>
  <Application>Microsoft Office PowerPoint</Application>
  <PresentationFormat>Widescreen</PresentationFormat>
  <Paragraphs>421</Paragraphs>
  <Slides>29</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Agenda (cont.)</vt:lpstr>
      <vt:lpstr>Guidelines for IEEE-SA Meetings</vt:lpstr>
      <vt:lpstr>Resources – URLs</vt:lpstr>
      <vt:lpstr>IEEE SA Copyright Policy</vt:lpstr>
      <vt:lpstr>IEEE SA Copyright Policy</vt:lpstr>
      <vt:lpstr>Participation in IEEE 802 Meetings</vt:lpstr>
      <vt:lpstr>Approval of Minutes</vt:lpstr>
      <vt:lpstr>Status on the Proposal on Interworking</vt:lpstr>
      <vt:lpstr>Status on the Proposal on Interworking (cont.)</vt:lpstr>
      <vt:lpstr>Comment Resolution Status</vt:lpstr>
      <vt:lpstr>Contributions</vt:lpstr>
      <vt:lpstr>Open Comments – for reference</vt:lpstr>
      <vt:lpstr>Open: CID 69 - Technical w/no text changes</vt:lpstr>
      <vt:lpstr>Open: CID 71 - Technical w/no text changes</vt:lpstr>
      <vt:lpstr>Open: 3 Similar General Comments  CIDs: 68, 70, and 80</vt:lpstr>
      <vt:lpstr>Motions – for review</vt:lpstr>
      <vt:lpstr>Draft Motions</vt:lpstr>
      <vt:lpstr>Draft Motions</vt:lpstr>
      <vt:lpstr>Motion to request 802.11 “Approve” the report</vt:lpstr>
      <vt:lpstr>“Approve” or “Accept” or “Adopt”</vt:lpstr>
      <vt:lpstr>“Approve” or “Accept” or “Adopt” (cont.)</vt:lpstr>
      <vt:lpstr>Draft Motion</vt:lpstr>
      <vt:lpstr>Draft WG Motion</vt:lpstr>
      <vt:lpstr>Draft WG Motion</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11-20-1639-01-AANI-aani-sc-teleconference-agenda-november-2020-plenary</dc:title>
  <dc:creator>Levy, Joseph</dc:creator>
  <cp:lastModifiedBy>Joseph Levy</cp:lastModifiedBy>
  <cp:revision>424</cp:revision>
  <cp:lastPrinted>1601-01-01T00:00:00Z</cp:lastPrinted>
  <dcterms:created xsi:type="dcterms:W3CDTF">2017-06-02T20:57:23Z</dcterms:created>
  <dcterms:modified xsi:type="dcterms:W3CDTF">2021-01-12T04:04:59Z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