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813" r:id="rId3"/>
    <p:sldId id="424" r:id="rId4"/>
    <p:sldId id="423" r:id="rId5"/>
    <p:sldId id="757" r:id="rId6"/>
    <p:sldId id="754" r:id="rId7"/>
    <p:sldId id="755" r:id="rId8"/>
    <p:sldId id="458" r:id="rId9"/>
    <p:sldId id="489" r:id="rId10"/>
    <p:sldId id="749" r:id="rId11"/>
    <p:sldId id="767" r:id="rId12"/>
    <p:sldId id="768" r:id="rId13"/>
    <p:sldId id="746" r:id="rId14"/>
    <p:sldId id="796" r:id="rId15"/>
    <p:sldId id="808" r:id="rId16"/>
    <p:sldId id="797" r:id="rId17"/>
    <p:sldId id="817" r:id="rId18"/>
    <p:sldId id="818" r:id="rId19"/>
    <p:sldId id="816" r:id="rId20"/>
    <p:sldId id="819" r:id="rId21"/>
    <p:sldId id="820" r:id="rId22"/>
    <p:sldId id="821" r:id="rId23"/>
    <p:sldId id="824"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490" autoAdjust="0"/>
    <p:restoredTop sz="95886" autoAdjust="0"/>
  </p:normalViewPr>
  <p:slideViewPr>
    <p:cSldViewPr>
      <p:cViewPr varScale="1">
        <p:scale>
          <a:sx n="95" d="100"/>
          <a:sy n="95" d="100"/>
        </p:scale>
        <p:origin x="366" y="57"/>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997956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76530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09257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endParaRPr lang="zh-CN" altLang="en-US" dirty="0"/>
          </a:p>
        </p:txBody>
      </p:sp>
    </p:spTree>
    <p:extLst>
      <p:ext uri="{BB962C8B-B14F-4D97-AF65-F5344CB8AC3E}">
        <p14:creationId xmlns:p14="http://schemas.microsoft.com/office/powerpoint/2010/main" val="2214159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endParaRPr lang="zh-CN" altLang="en-US" dirty="0"/>
          </a:p>
        </p:txBody>
      </p:sp>
    </p:spTree>
    <p:extLst>
      <p:ext uri="{BB962C8B-B14F-4D97-AF65-F5344CB8AC3E}">
        <p14:creationId xmlns:p14="http://schemas.microsoft.com/office/powerpoint/2010/main" val="28176259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274976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460842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05106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12937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260083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802.11-20/1933r2</a:t>
            </a: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5154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December </a:t>
            </a:r>
            <a:r>
              <a:rPr lang="en-US" altLang="en-US" sz="1800" b="1" dirty="0" smtClean="0"/>
              <a:t>2020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December </a:t>
            </a:r>
            <a:r>
              <a:rPr lang="en-US" altLang="en-US" dirty="0" smtClean="0"/>
              <a:t>2020</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2020-12-07</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11</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#6</a:t>
            </a:r>
            <a:endParaRPr lang="en-US" altLang="en-US"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12</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#7</a:t>
            </a:r>
            <a:endParaRPr lang="en-US" altLang="en-US"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13</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14</a:t>
            </a:fld>
            <a:endParaRPr lang="en-US" altLang="en-US" sz="1200" b="0" smtClean="0"/>
          </a:p>
        </p:txBody>
      </p:sp>
      <p:sp>
        <p:nvSpPr>
          <p:cNvPr id="18435" name="Rectangle 2"/>
          <p:cNvSpPr txBox="1">
            <a:spLocks noChangeArrowheads="1"/>
          </p:cNvSpPr>
          <p:nvPr/>
        </p:nvSpPr>
        <p:spPr bwMode="auto">
          <a:xfrm>
            <a:off x="685800" y="5334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cs typeface="Times New Roman" panose="02020603050405020304" pitchFamily="18" charset="0"/>
              </a:rPr>
              <a:t>December 8</a:t>
            </a:r>
            <a:endParaRPr lang="en-US" altLang="en-US" sz="3000" dirty="0">
              <a:cs typeface="Times New Roman" panose="02020603050405020304" pitchFamily="18" charset="0"/>
            </a:endParaRPr>
          </a:p>
        </p:txBody>
      </p:sp>
      <p:sp>
        <p:nvSpPr>
          <p:cNvPr id="18436" name="Rectangle 3"/>
          <p:cNvSpPr txBox="1">
            <a:spLocks noChangeArrowheads="1"/>
          </p:cNvSpPr>
          <p:nvPr/>
        </p:nvSpPr>
        <p:spPr bwMode="auto">
          <a:xfrm>
            <a:off x="685800" y="1219200"/>
            <a:ext cx="81534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zh-CN" sz="1400" dirty="0"/>
              <a:t>Motion for </a:t>
            </a:r>
            <a:r>
              <a:rPr lang="en-US" altLang="en-US" sz="1400" dirty="0"/>
              <a:t>IEEE 802.11bf Selection </a:t>
            </a:r>
            <a:r>
              <a:rPr lang="en-US" altLang="en-US" sz="1400" dirty="0" smtClean="0"/>
              <a:t>Procedure</a:t>
            </a:r>
          </a:p>
          <a:p>
            <a:pPr algn="just"/>
            <a:r>
              <a:rPr lang="en-US" altLang="zh-CN" sz="1400" dirty="0"/>
              <a:t>Motion for </a:t>
            </a:r>
            <a:r>
              <a:rPr lang="en-US" altLang="en-US" sz="1400" dirty="0"/>
              <a:t>IEEE 802.11bf </a:t>
            </a:r>
            <a:r>
              <a:rPr lang="en-US" altLang="en-US" sz="1400" dirty="0" smtClean="0"/>
              <a:t>FRD</a:t>
            </a:r>
            <a:endParaRPr lang="en-US" altLang="en-US" sz="1400" dirty="0"/>
          </a:p>
          <a:p>
            <a:pPr algn="just"/>
            <a:r>
              <a:rPr lang="en-US" altLang="en-US" sz="1400" dirty="0" smtClean="0"/>
              <a:t>Teleconference </a:t>
            </a:r>
            <a:r>
              <a:rPr lang="en-US" altLang="en-US" sz="1400" dirty="0"/>
              <a:t>Times</a:t>
            </a:r>
          </a:p>
          <a:p>
            <a:pPr algn="just"/>
            <a:r>
              <a:rPr lang="en-US" altLang="en-US" sz="1400" dirty="0"/>
              <a:t>Presentation of </a:t>
            </a:r>
            <a:r>
              <a:rPr lang="en-US" altLang="en-US" sz="1400" dirty="0" smtClean="0"/>
              <a:t>submissions</a:t>
            </a:r>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spcBef>
                <a:spcPts val="0"/>
              </a:spcBef>
            </a:pPr>
            <a:r>
              <a:rPr lang="en-US" altLang="en-US" sz="1400" dirty="0" smtClean="0"/>
              <a:t>Any </a:t>
            </a:r>
            <a:r>
              <a:rPr lang="en-US" altLang="en-US" sz="1400" dirty="0"/>
              <a:t>other business</a:t>
            </a:r>
            <a:endParaRPr lang="en-US" altLang="en-US" sz="1050" dirty="0"/>
          </a:p>
          <a:p>
            <a:pPr lvl="1" algn="just">
              <a:spcBef>
                <a:spcPts val="0"/>
              </a:spcBef>
            </a:pPr>
            <a:r>
              <a:rPr lang="en-US" altLang="en-US" sz="1100" dirty="0" smtClean="0"/>
              <a:t>?</a:t>
            </a:r>
          </a:p>
          <a:p>
            <a:pPr marL="342900" lvl="1" indent="-342900" algn="just">
              <a:spcBef>
                <a:spcPts val="0"/>
              </a:spcBef>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10" name="表格 10"/>
          <p:cNvGraphicFramePr>
            <a:graphicFrameLocks noGrp="1"/>
          </p:cNvGraphicFramePr>
          <p:nvPr>
            <p:extLst>
              <p:ext uri="{D42A27DB-BD31-4B8C-83A1-F6EECF244321}">
                <p14:modId xmlns:p14="http://schemas.microsoft.com/office/powerpoint/2010/main" val="2683599488"/>
              </p:ext>
            </p:extLst>
          </p:nvPr>
        </p:nvGraphicFramePr>
        <p:xfrm>
          <a:off x="685800" y="3352800"/>
          <a:ext cx="7924800" cy="2364450"/>
        </p:xfrm>
        <a:graphic>
          <a:graphicData uri="http://schemas.openxmlformats.org/drawingml/2006/table">
            <a:tbl>
              <a:tblPr firstRow="1" bandRow="1">
                <a:tableStyleId>{C4B1156A-380E-4F78-BDF5-A606A8083BF9}</a:tableStyleId>
              </a:tblPr>
              <a:tblGrid>
                <a:gridCol w="609600"/>
                <a:gridCol w="1676400"/>
                <a:gridCol w="4648200"/>
                <a:gridCol w="990600"/>
              </a:tblGrid>
              <a:tr h="295588">
                <a:tc>
                  <a:txBody>
                    <a:bodyPr/>
                    <a:lstStyle/>
                    <a:p>
                      <a:pPr algn="ctr"/>
                      <a:r>
                        <a:rPr lang="en-US" altLang="zh-CN" sz="1200" dirty="0" smtClean="0"/>
                        <a:t>DCN</a:t>
                      </a:r>
                      <a:endParaRPr lang="zh-CN" altLang="en-US" sz="1200" dirty="0"/>
                    </a:p>
                  </a:txBody>
                  <a:tcPr marL="36000" marR="36000" marT="17921" marB="17921" anchor="ctr"/>
                </a:tc>
                <a:tc>
                  <a:txBody>
                    <a:bodyPr/>
                    <a:lstStyle/>
                    <a:p>
                      <a:pPr algn="ctr"/>
                      <a:r>
                        <a:rPr lang="en-US" altLang="zh-CN" sz="1200" dirty="0" smtClean="0"/>
                        <a:t>Author</a:t>
                      </a:r>
                      <a:endParaRPr lang="zh-CN" altLang="en-US" sz="1200" dirty="0"/>
                    </a:p>
                  </a:txBody>
                  <a:tcPr marL="36000" marR="36000" marT="17921" marB="17921" anchor="ctr"/>
                </a:tc>
                <a:tc>
                  <a:txBody>
                    <a:bodyPr/>
                    <a:lstStyle/>
                    <a:p>
                      <a:pPr algn="ctr"/>
                      <a:r>
                        <a:rPr lang="en-US" altLang="zh-CN" sz="1200" dirty="0" smtClean="0"/>
                        <a:t>Title</a:t>
                      </a:r>
                      <a:endParaRPr lang="zh-CN" altLang="en-US" sz="1200" dirty="0"/>
                    </a:p>
                  </a:txBody>
                  <a:tcPr marL="36000" marR="36000" marT="17921" marB="17921"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1" marB="17921" anchor="ctr"/>
                </a:tc>
              </a:tr>
              <a:tr h="1497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20/1805</a:t>
                      </a:r>
                      <a:endParaRPr lang="zh-CN" altLang="en-US" sz="1100" dirty="0" smtClean="0">
                        <a:solidFill>
                          <a:srgbClr val="00B050"/>
                        </a:solidFill>
                      </a:endParaRPr>
                    </a:p>
                  </a:txBody>
                  <a:tcPr marL="36000" marR="36000" marT="17907" marB="17907" anchor="ctr"/>
                </a:tc>
                <a:tc>
                  <a:txBody>
                    <a:bodyPr/>
                    <a:lstStyle/>
                    <a:p>
                      <a:r>
                        <a:rPr lang="en-US" altLang="zh-CN" sz="1100" dirty="0" err="1" smtClean="0">
                          <a:solidFill>
                            <a:srgbClr val="00B050"/>
                          </a:solidFill>
                        </a:rPr>
                        <a:t>Insun</a:t>
                      </a:r>
                      <a:r>
                        <a:rPr lang="en-US" altLang="zh-CN" sz="1100" dirty="0" smtClean="0">
                          <a:solidFill>
                            <a:srgbClr val="00B050"/>
                          </a:solidFill>
                        </a:rPr>
                        <a:t> Jang (LG Electronics)</a:t>
                      </a:r>
                      <a:endParaRPr lang="zh-CN" altLang="en-US" sz="1100" dirty="0">
                        <a:solidFill>
                          <a:srgbClr val="00B050"/>
                        </a:solidFill>
                      </a:endParaRPr>
                    </a:p>
                  </a:txBody>
                  <a:tcPr marL="36000" marR="36000" marT="17907" marB="17907" anchor="ctr"/>
                </a:tc>
                <a:tc>
                  <a:txBody>
                    <a:bodyPr/>
                    <a:lstStyle/>
                    <a:p>
                      <a:r>
                        <a:rPr lang="en-US" altLang="zh-CN" sz="1100" dirty="0" smtClean="0">
                          <a:solidFill>
                            <a:srgbClr val="00B050"/>
                          </a:solidFill>
                        </a:rPr>
                        <a:t>Discussion on WLAN Sensing Roles</a:t>
                      </a:r>
                      <a:endParaRPr lang="zh-CN" altLang="en-US" sz="1100" dirty="0">
                        <a:solidFill>
                          <a:srgbClr val="00B050"/>
                        </a:solidFill>
                      </a:endParaRPr>
                    </a:p>
                  </a:txBody>
                  <a:tcPr marL="36000" marR="36000" marT="17907" marB="17907"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30min</a:t>
                      </a:r>
                      <a:endParaRPr lang="zh-CN" altLang="en-US" sz="1100" dirty="0" smtClean="0">
                        <a:solidFill>
                          <a:srgbClr val="00B050"/>
                        </a:solidFill>
                      </a:endParaRPr>
                    </a:p>
                  </a:txBody>
                  <a:tcPr marL="36000" marR="36000" marT="17907" marB="17907" anchor="ctr"/>
                </a:tc>
              </a:tr>
              <a:tr h="273139">
                <a:tc>
                  <a:txBody>
                    <a:bodyPr/>
                    <a:lstStyle/>
                    <a:p>
                      <a:r>
                        <a:rPr lang="en-US" altLang="zh-CN" sz="1100" dirty="0" smtClean="0">
                          <a:solidFill>
                            <a:schemeClr val="tx1"/>
                          </a:solidFill>
                        </a:rPr>
                        <a:t>20/1741</a:t>
                      </a:r>
                      <a:endParaRPr lang="zh-CN" altLang="en-US" sz="1100" dirty="0">
                        <a:solidFill>
                          <a:schemeClr val="tx1"/>
                        </a:solidFill>
                      </a:endParaRPr>
                    </a:p>
                  </a:txBody>
                  <a:tcPr marL="36000" marR="36000" marT="17911" marB="17911" anchor="ctr"/>
                </a:tc>
                <a:tc>
                  <a:txBody>
                    <a:bodyPr/>
                    <a:lstStyle/>
                    <a:p>
                      <a:r>
                        <a:rPr lang="en-US" altLang="zh-CN" sz="1100" dirty="0" smtClean="0">
                          <a:solidFill>
                            <a:schemeClr val="tx1"/>
                          </a:solidFill>
                        </a:rPr>
                        <a:t>Pu (Perry) Wang (MERL)</a:t>
                      </a:r>
                      <a:endParaRPr lang="zh-CN" altLang="en-US" sz="1100" dirty="0">
                        <a:solidFill>
                          <a:schemeClr val="tx1"/>
                        </a:solidFill>
                      </a:endParaRPr>
                    </a:p>
                  </a:txBody>
                  <a:tcPr marL="36000" marR="36000" marT="17911" marB="17911" anchor="ctr"/>
                </a:tc>
                <a:tc>
                  <a:txBody>
                    <a:bodyPr/>
                    <a:lstStyle/>
                    <a:p>
                      <a:r>
                        <a:rPr lang="en-US" altLang="zh-CN" sz="1100" dirty="0" smtClean="0">
                          <a:solidFill>
                            <a:schemeClr val="tx1"/>
                          </a:solidFill>
                        </a:rPr>
                        <a:t>Feasibility Study of Human Pose and Occupancy Classification using </a:t>
                      </a:r>
                      <a:r>
                        <a:rPr lang="en-US" altLang="zh-CN" sz="1100" dirty="0" err="1" smtClean="0">
                          <a:solidFill>
                            <a:schemeClr val="tx1"/>
                          </a:solidFill>
                        </a:rPr>
                        <a:t>mmWave</a:t>
                      </a:r>
                      <a:r>
                        <a:rPr lang="en-US" altLang="zh-CN" sz="1100" dirty="0" smtClean="0">
                          <a:solidFill>
                            <a:schemeClr val="tx1"/>
                          </a:solidFill>
                        </a:rPr>
                        <a:t> </a:t>
                      </a:r>
                      <a:r>
                        <a:rPr lang="en-US" altLang="zh-CN" sz="1100" dirty="0" err="1" smtClean="0">
                          <a:solidFill>
                            <a:schemeClr val="tx1"/>
                          </a:solidFill>
                        </a:rPr>
                        <a:t>WiFi</a:t>
                      </a:r>
                      <a:r>
                        <a:rPr lang="en-US" altLang="zh-CN" sz="1100" dirty="0" smtClean="0">
                          <a:solidFill>
                            <a:schemeClr val="tx1"/>
                          </a:solidFill>
                        </a:rPr>
                        <a:t> Beam Attributes  --- Q&amp;A</a:t>
                      </a:r>
                      <a:endParaRPr lang="zh-CN" altLang="en-US" sz="1100" dirty="0">
                        <a:solidFill>
                          <a:schemeClr val="tx1"/>
                        </a:solidFill>
                      </a:endParaRPr>
                    </a:p>
                  </a:txBody>
                  <a:tcPr marL="36000" marR="36000" marT="17911" marB="1791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endParaRPr lang="zh-CN" altLang="en-US" sz="1100" dirty="0" smtClean="0">
                        <a:solidFill>
                          <a:schemeClr val="tx1"/>
                        </a:solidFill>
                      </a:endParaRPr>
                    </a:p>
                  </a:txBody>
                  <a:tcPr marL="36000" marR="36000" marT="17911" marB="17911" anchor="ctr"/>
                </a:tc>
              </a:tr>
              <a:tr h="273124">
                <a:tc>
                  <a:txBody>
                    <a:bodyPr/>
                    <a:lstStyle/>
                    <a:p>
                      <a:r>
                        <a:rPr lang="en-US" altLang="zh-CN" sz="1100" dirty="0" smtClean="0">
                          <a:solidFill>
                            <a:srgbClr val="00B050"/>
                          </a:solidFill>
                        </a:rPr>
                        <a:t>20/1742</a:t>
                      </a:r>
                      <a:endParaRPr lang="zh-CN" altLang="en-US" sz="1100" dirty="0">
                        <a:solidFill>
                          <a:srgbClr val="00B050"/>
                        </a:solidFill>
                      </a:endParaRPr>
                    </a:p>
                  </a:txBody>
                  <a:tcPr marL="36000" marR="36000" marT="17901" marB="17901" anchor="ctr"/>
                </a:tc>
                <a:tc>
                  <a:txBody>
                    <a:bodyPr/>
                    <a:lstStyle/>
                    <a:p>
                      <a:r>
                        <a:rPr lang="en-US" altLang="zh-CN" sz="1100" dirty="0" smtClean="0">
                          <a:solidFill>
                            <a:srgbClr val="00B050"/>
                          </a:solidFill>
                        </a:rPr>
                        <a:t>Anthony </a:t>
                      </a:r>
                      <a:r>
                        <a:rPr lang="en-US" altLang="zh-CN" sz="1100" dirty="0" err="1" smtClean="0">
                          <a:solidFill>
                            <a:srgbClr val="00B050"/>
                          </a:solidFill>
                        </a:rPr>
                        <a:t>Pesin</a:t>
                      </a:r>
                      <a:r>
                        <a:rPr lang="en-US" altLang="zh-CN" sz="1100" dirty="0" smtClean="0">
                          <a:solidFill>
                            <a:srgbClr val="00B050"/>
                          </a:solidFill>
                        </a:rPr>
                        <a:t> (</a:t>
                      </a:r>
                      <a:r>
                        <a:rPr lang="en-US" altLang="zh-CN" sz="1100" dirty="0" err="1" smtClean="0">
                          <a:solidFill>
                            <a:srgbClr val="00B050"/>
                          </a:solidFill>
                        </a:rPr>
                        <a:t>InterDigital</a:t>
                      </a:r>
                      <a:r>
                        <a:rPr lang="en-US" altLang="zh-CN" sz="1100" dirty="0" smtClean="0">
                          <a:solidFill>
                            <a:srgbClr val="00B050"/>
                          </a:solidFill>
                        </a:rPr>
                        <a:t>)</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A Study on the Impact of Radar Range Resolution in Different Use Cases --- Q&amp;A</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10 mins</a:t>
                      </a:r>
                      <a:endParaRPr lang="zh-CN" altLang="en-US" sz="1100" dirty="0" smtClean="0">
                        <a:solidFill>
                          <a:srgbClr val="00B050"/>
                        </a:solidFill>
                      </a:endParaRPr>
                    </a:p>
                  </a:txBody>
                  <a:tcPr marL="36000" marR="36000" marT="17901" marB="17901" anchor="ctr"/>
                </a:tc>
              </a:tr>
              <a:tr h="149738">
                <a:tc>
                  <a:txBody>
                    <a:bodyPr/>
                    <a:lstStyle/>
                    <a:p>
                      <a:r>
                        <a:rPr lang="en-US" altLang="zh-CN" sz="1100" dirty="0" smtClean="0">
                          <a:solidFill>
                            <a:schemeClr val="tx1"/>
                          </a:solidFill>
                        </a:rPr>
                        <a:t>20/1849</a:t>
                      </a:r>
                      <a:endParaRPr lang="zh-CN" altLang="en-US" sz="1100" dirty="0">
                        <a:solidFill>
                          <a:schemeClr val="tx1"/>
                        </a:solidFill>
                      </a:endParaRPr>
                    </a:p>
                  </a:txBody>
                  <a:tcPr marL="36000" marR="36000" marT="17901" marB="17901" anchor="ctr"/>
                </a:tc>
                <a:tc>
                  <a:txBody>
                    <a:bodyPr/>
                    <a:lstStyle/>
                    <a:p>
                      <a:r>
                        <a:rPr lang="en-US" altLang="zh-CN" sz="1100" dirty="0" smtClean="0">
                          <a:solidFill>
                            <a:schemeClr val="tx1"/>
                          </a:solidFill>
                        </a:rPr>
                        <a:t>Cheng Chen (Intel)</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Wi-Fi Sensing Definitions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20 mins</a:t>
                      </a:r>
                      <a:endParaRPr lang="zh-CN" altLang="en-US" sz="1100" dirty="0" smtClean="0">
                        <a:solidFill>
                          <a:schemeClr val="tx1"/>
                        </a:solidFill>
                      </a:endParaRPr>
                    </a:p>
                  </a:txBody>
                  <a:tcPr marL="36000" marR="36000" marT="17901" marB="17901" anchor="ctr"/>
                </a:tc>
              </a:tr>
              <a:tr h="1497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20/1850</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Overview of Wi-Fi Sensing Scenarios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1497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20/1851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Overview of Wi-Fi Sensing Protocol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149738">
                <a:tc>
                  <a:txBody>
                    <a:bodyPr/>
                    <a:lstStyle/>
                    <a:p>
                      <a:r>
                        <a:rPr lang="en-US" altLang="zh-CN" sz="1100" dirty="0" smtClean="0">
                          <a:solidFill>
                            <a:schemeClr val="tx1"/>
                          </a:solidFill>
                        </a:rPr>
                        <a:t>20/1893</a:t>
                      </a:r>
                      <a:endParaRPr lang="zh-CN" altLang="en-US" sz="1100" dirty="0">
                        <a:solidFill>
                          <a:schemeClr val="tx1"/>
                        </a:solidFill>
                      </a:endParaRPr>
                    </a:p>
                  </a:txBody>
                  <a:tcPr marL="36000" marR="36000" marT="17901" marB="17901" anchor="ctr"/>
                </a:tc>
                <a:tc>
                  <a:txBody>
                    <a:bodyPr/>
                    <a:lstStyle/>
                    <a:p>
                      <a:r>
                        <a:rPr lang="en-US" altLang="zh-CN" sz="1100" dirty="0" err="1" smtClean="0">
                          <a:solidFill>
                            <a:schemeClr val="tx1"/>
                          </a:solidFill>
                        </a:rPr>
                        <a:t>Meihong</a:t>
                      </a:r>
                      <a:r>
                        <a:rPr lang="en-US" altLang="zh-CN" sz="1100" dirty="0" smtClean="0">
                          <a:solidFill>
                            <a:schemeClr val="tx1"/>
                          </a:solidFill>
                        </a:rPr>
                        <a:t> Zhang (Huawei)</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Channel Modeling for WLAN Sensing Indoor Scenario</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149738">
                <a:tc>
                  <a:txBody>
                    <a:bodyPr/>
                    <a:lstStyle/>
                    <a:p>
                      <a:r>
                        <a:rPr lang="en-US" altLang="zh-CN" sz="1100" dirty="0" smtClean="0">
                          <a:solidFill>
                            <a:schemeClr val="tx1"/>
                          </a:solidFill>
                        </a:rPr>
                        <a:t>20/1901</a:t>
                      </a:r>
                      <a:endParaRPr lang="zh-CN" altLang="en-US" sz="1100" dirty="0">
                        <a:solidFill>
                          <a:schemeClr val="tx1"/>
                        </a:solidFill>
                      </a:endParaRPr>
                    </a:p>
                  </a:txBody>
                  <a:tcPr marL="36000" marR="36000" marT="17901" marB="17901" anchor="ctr"/>
                </a:tc>
                <a:tc>
                  <a:txBody>
                    <a:bodyPr/>
                    <a:lstStyle/>
                    <a:p>
                      <a:r>
                        <a:rPr lang="en-US" altLang="zh-CN" sz="1100" dirty="0" smtClean="0">
                          <a:solidFill>
                            <a:schemeClr val="tx1"/>
                          </a:solidFill>
                        </a:rPr>
                        <a:t>Rui Du(Huawei)</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ambiguity function, range Doppler map and link level simulation</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8702F4A-CED6-42F2-937E-7DBB9AD38D47}" type="slidenum">
              <a:rPr lang="en-US" altLang="en-US" sz="1200" b="0" smtClean="0"/>
              <a:pPr>
                <a:spcBef>
                  <a:spcPct val="0"/>
                </a:spcBef>
                <a:buFontTx/>
                <a:buNone/>
              </a:pPr>
              <a:t>15</a:t>
            </a:fld>
            <a:endParaRPr lang="en-US" altLang="en-US" sz="1200" b="0" smtClean="0"/>
          </a:p>
        </p:txBody>
      </p:sp>
      <p:sp>
        <p:nvSpPr>
          <p:cNvPr id="30723"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err="1" smtClean="0"/>
              <a:t>TGbf</a:t>
            </a:r>
            <a:r>
              <a:rPr lang="en-US" altLang="zh-CN" sz="2800" dirty="0" smtClean="0"/>
              <a:t> Timeline</a:t>
            </a:r>
            <a:endParaRPr lang="en-US" altLang="en-US" sz="2800" dirty="0">
              <a:solidFill>
                <a:schemeClr val="tx2"/>
              </a:solidFill>
            </a:endParaRPr>
          </a:p>
        </p:txBody>
      </p:sp>
      <p:sp>
        <p:nvSpPr>
          <p:cNvPr id="30724" name="Rectangle 3"/>
          <p:cNvSpPr txBox="1">
            <a:spLocks noChangeArrowheads="1"/>
          </p:cNvSpPr>
          <p:nvPr/>
        </p:nvSpPr>
        <p:spPr bwMode="auto">
          <a:xfrm>
            <a:off x="685800" y="1752600"/>
            <a:ext cx="7858125"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smtClean="0"/>
              <a:t>PAR </a:t>
            </a:r>
            <a:r>
              <a:rPr lang="en-US" altLang="zh-CN" sz="2400" dirty="0"/>
              <a:t>approved		</a:t>
            </a:r>
            <a:r>
              <a:rPr lang="en-US" altLang="zh-CN" sz="2400" dirty="0" smtClean="0"/>
              <a:t>	Sep</a:t>
            </a:r>
            <a:r>
              <a:rPr lang="en-US" altLang="zh-CN" sz="2400" dirty="0"/>
              <a:t>, 2020</a:t>
            </a:r>
          </a:p>
          <a:p>
            <a:pPr lvl="1" algn="just"/>
            <a:r>
              <a:rPr lang="en-US" altLang="zh-CN" sz="2400" dirty="0"/>
              <a:t>First TG meeting		Oct, 2020</a:t>
            </a:r>
          </a:p>
          <a:p>
            <a:pPr lvl="1" algn="just"/>
            <a:r>
              <a:rPr lang="en-US" altLang="zh-CN" sz="2400" dirty="0"/>
              <a:t>D0.1 			</a:t>
            </a:r>
            <a:r>
              <a:rPr lang="en-US" altLang="zh-CN" sz="2400" dirty="0" smtClean="0"/>
              <a:t>	</a:t>
            </a:r>
            <a:r>
              <a:rPr lang="en-US" altLang="zh-CN" sz="2400" i="1" dirty="0" smtClean="0"/>
              <a:t>Jan, 2022</a:t>
            </a:r>
          </a:p>
          <a:p>
            <a:pPr lvl="1" algn="just"/>
            <a:r>
              <a:rPr lang="en-US" altLang="zh-CN" sz="2400" dirty="0" smtClean="0"/>
              <a:t>Initial Letter Ballot (D1.0)	</a:t>
            </a:r>
            <a:r>
              <a:rPr lang="en-US" altLang="zh-CN" sz="2400" i="1" dirty="0" smtClean="0"/>
              <a:t>Jul, 2022 </a:t>
            </a:r>
          </a:p>
          <a:p>
            <a:pPr lvl="1" algn="just"/>
            <a:r>
              <a:rPr lang="en-US" altLang="zh-CN" sz="2400" dirty="0" smtClean="0"/>
              <a:t>Recirculation </a:t>
            </a:r>
            <a:r>
              <a:rPr lang="en-US" altLang="zh-CN" sz="2400" dirty="0"/>
              <a:t>LB (D2.0)	</a:t>
            </a:r>
            <a:r>
              <a:rPr lang="en-US" altLang="zh-CN" sz="2400" i="1" dirty="0" smtClean="0"/>
              <a:t>Jan, 2023</a:t>
            </a:r>
          </a:p>
          <a:p>
            <a:pPr lvl="1" algn="just"/>
            <a:r>
              <a:rPr lang="en-US" altLang="zh-CN" sz="2400" dirty="0" smtClean="0"/>
              <a:t>Recirculation </a:t>
            </a:r>
            <a:r>
              <a:rPr lang="en-US" altLang="zh-CN" sz="2400" dirty="0"/>
              <a:t>LB (D3.0)	</a:t>
            </a:r>
            <a:r>
              <a:rPr lang="en-US" altLang="zh-CN" sz="2400" i="1" dirty="0" smtClean="0"/>
              <a:t>May, 2023</a:t>
            </a:r>
          </a:p>
          <a:p>
            <a:pPr lvl="1" algn="just"/>
            <a:r>
              <a:rPr lang="en-US" altLang="zh-CN" sz="2400" dirty="0" smtClean="0"/>
              <a:t>Initial </a:t>
            </a:r>
            <a:r>
              <a:rPr lang="en-US" altLang="zh-CN" sz="2400" dirty="0"/>
              <a:t>SA Ballot (D4.0)		Sep </a:t>
            </a:r>
            <a:r>
              <a:rPr lang="en-US" altLang="zh-CN" sz="2400" dirty="0" smtClean="0"/>
              <a:t>2023</a:t>
            </a:r>
            <a:endParaRPr lang="en-US" altLang="zh-CN" sz="2400" dirty="0"/>
          </a:p>
          <a:p>
            <a:pPr lvl="1" algn="just"/>
            <a:r>
              <a:rPr lang="en-US" altLang="zh-CN" sz="2400" dirty="0"/>
              <a:t>Final 802.11 WG approval	</a:t>
            </a:r>
            <a:r>
              <a:rPr lang="en-US" altLang="zh-CN" sz="2400" i="1" dirty="0" smtClean="0"/>
              <a:t>July 2024 </a:t>
            </a:r>
          </a:p>
          <a:p>
            <a:pPr lvl="1" algn="just"/>
            <a:r>
              <a:rPr lang="en-US" altLang="zh-CN" sz="2400" dirty="0" smtClean="0"/>
              <a:t>802 EC approval		</a:t>
            </a:r>
            <a:r>
              <a:rPr lang="en-US" altLang="zh-CN" sz="2400" i="1" dirty="0" smtClean="0"/>
              <a:t>July 2024 </a:t>
            </a:r>
          </a:p>
          <a:p>
            <a:pPr lvl="1" algn="just"/>
            <a:r>
              <a:rPr lang="en-US" altLang="zh-CN" sz="2400" dirty="0" err="1" smtClean="0"/>
              <a:t>RevCom</a:t>
            </a:r>
            <a:r>
              <a:rPr lang="en-US" altLang="zh-CN" sz="2400" dirty="0" smtClean="0"/>
              <a:t> </a:t>
            </a:r>
            <a:r>
              <a:rPr lang="en-US" altLang="zh-CN" sz="2400" dirty="0"/>
              <a:t>and SASB approval	Sep </a:t>
            </a:r>
            <a:r>
              <a:rPr lang="en-US" altLang="zh-CN" sz="2400" dirty="0" smtClean="0"/>
              <a:t>2024</a:t>
            </a:r>
            <a:endParaRPr lang="en-US" altLang="zh-CN" sz="2400" dirty="0"/>
          </a:p>
          <a:p>
            <a:endParaRPr lang="en-US" altLang="zh-CN" sz="2800" dirty="0"/>
          </a:p>
          <a:p>
            <a:endParaRPr lang="en-US" altLang="zh-CN" sz="2800" dirty="0"/>
          </a:p>
        </p:txBody>
      </p:sp>
      <p:sp>
        <p:nvSpPr>
          <p:cNvPr id="307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16</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17</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5</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t>
            </a:r>
            <a:r>
              <a:rPr lang="en-US" altLang="zh-CN" kern="0"/>
              <a:t>adopt </a:t>
            </a:r>
            <a:r>
              <a:rPr lang="en-US" altLang="zh-CN" kern="0" smtClean="0"/>
              <a:t>11-20/1812r0 </a:t>
            </a:r>
            <a:r>
              <a:rPr lang="en-US" altLang="zh-CN" kern="0" dirty="0"/>
              <a:t>as the selection procedure document for </a:t>
            </a:r>
            <a:r>
              <a:rPr lang="en-US" altLang="zh-CN" kern="0" dirty="0" err="1"/>
              <a:t>TGbf</a:t>
            </a:r>
            <a:r>
              <a:rPr lang="en-US" altLang="zh-CN" kern="0" dirty="0"/>
              <a:t>.</a:t>
            </a:r>
            <a:endParaRPr lang="en-US" altLang="zh-CN" kern="0" dirty="0" smtClean="0"/>
          </a:p>
          <a:p>
            <a:pPr>
              <a:defRPr/>
            </a:pPr>
            <a:endParaRPr lang="en-US" altLang="zh-CN" kern="0" dirty="0" smtClean="0"/>
          </a:p>
          <a:p>
            <a:pPr lvl="1">
              <a:defRPr/>
            </a:pPr>
            <a:r>
              <a:rPr lang="en-US" altLang="zh-CN" kern="0" dirty="0" smtClean="0"/>
              <a:t>Move</a:t>
            </a:r>
            <a:r>
              <a:rPr lang="en-US" altLang="zh-CN" kern="0" smtClean="0"/>
              <a:t>: </a:t>
            </a:r>
            <a:r>
              <a:rPr lang="en-US" altLang="zh-CN"/>
              <a:t>Claudio Da Silva </a:t>
            </a:r>
            <a:r>
              <a:rPr lang="en-US" altLang="zh-CN" smtClean="0"/>
              <a:t>	</a:t>
            </a:r>
            <a:r>
              <a:rPr lang="en-US" altLang="zh-CN" kern="0" dirty="0" smtClean="0"/>
              <a:t>	Second</a:t>
            </a:r>
            <a:r>
              <a:rPr lang="en-US" altLang="zh-CN" kern="0" smtClean="0"/>
              <a:t>: </a:t>
            </a:r>
            <a:r>
              <a:rPr lang="en-US" altLang="zh-CN" kern="0"/>
              <a:t>Assaf Kasher </a:t>
            </a:r>
            <a:r>
              <a:rPr lang="en-US" altLang="zh-CN" kern="0" dirty="0" smtClean="0"/>
              <a:t>	</a:t>
            </a:r>
          </a:p>
          <a:p>
            <a:pPr>
              <a:defRPr/>
            </a:pPr>
            <a:endParaRPr lang="en-US" altLang="zh-CN" sz="2800" kern="0" dirty="0" smtClean="0"/>
          </a:p>
          <a:p>
            <a:pPr lvl="1">
              <a:defRPr/>
            </a:pPr>
            <a:r>
              <a:rPr lang="en-US" altLang="zh-CN" kern="0" smtClean="0"/>
              <a:t>Result: </a:t>
            </a:r>
            <a:r>
              <a:rPr lang="en-US" altLang="zh-CN">
                <a:highlight>
                  <a:srgbClr val="00FF00"/>
                </a:highlight>
              </a:rPr>
              <a:t>Approved by unanimous consent</a:t>
            </a:r>
            <a:endParaRPr lang="en-US" altLang="zh-CN" kern="0"/>
          </a:p>
          <a:p>
            <a:pPr lvl="1">
              <a:defRPr/>
            </a:pPr>
            <a:endParaRPr lang="en-US" altLang="zh-CN" kern="0" dirty="0"/>
          </a:p>
        </p:txBody>
      </p:sp>
    </p:spTree>
    <p:extLst>
      <p:ext uri="{BB962C8B-B14F-4D97-AF65-F5344CB8AC3E}">
        <p14:creationId xmlns:p14="http://schemas.microsoft.com/office/powerpoint/2010/main" val="32947356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18</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6</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a:t>
            </a:r>
            <a:r>
              <a:rPr lang="en-US" altLang="zh-CN" kern="0"/>
              <a:t>for </a:t>
            </a:r>
            <a:r>
              <a:rPr lang="en-US" altLang="zh-CN" kern="0" smtClean="0"/>
              <a:t>TGbf. The </a:t>
            </a:r>
            <a:r>
              <a:rPr lang="en-US" altLang="zh-CN" kern="0"/>
              <a:t>Functional Requirements document may be modified at any time by a 75% approval vote.</a:t>
            </a:r>
          </a:p>
          <a:p>
            <a:pPr>
              <a:defRPr/>
            </a:pPr>
            <a:endParaRPr lang="en-US" altLang="zh-CN" kern="0" dirty="0" smtClean="0"/>
          </a:p>
          <a:p>
            <a:pPr lvl="1">
              <a:defRPr/>
            </a:pPr>
            <a:r>
              <a:rPr lang="en-US" altLang="zh-CN" kern="0" dirty="0" smtClean="0"/>
              <a:t>Move</a:t>
            </a:r>
            <a:r>
              <a:rPr lang="en-US" altLang="zh-CN" kern="0" smtClean="0"/>
              <a:t>: </a:t>
            </a:r>
            <a:r>
              <a:rPr lang="en-US" altLang="zh-CN"/>
              <a:t>Claudio Da </a:t>
            </a:r>
            <a:r>
              <a:rPr lang="en-US" altLang="zh-CN" smtClean="0"/>
              <a:t>Silva</a:t>
            </a:r>
            <a:r>
              <a:rPr lang="en-US" altLang="zh-CN" kern="0" dirty="0" smtClean="0"/>
              <a:t>		Second</a:t>
            </a:r>
            <a:r>
              <a:rPr lang="en-US" altLang="zh-CN" kern="0" smtClean="0"/>
              <a:t>: </a:t>
            </a:r>
            <a:r>
              <a:rPr lang="en-US" altLang="zh-CN" kern="0"/>
              <a:t>Sang Kim </a:t>
            </a:r>
            <a:r>
              <a:rPr lang="en-US" altLang="zh-CN" kern="0" dirty="0" smtClean="0"/>
              <a:t>	</a:t>
            </a:r>
          </a:p>
          <a:p>
            <a:pPr>
              <a:defRPr/>
            </a:pPr>
            <a:endParaRPr lang="en-US" altLang="zh-CN" sz="2800" kern="0" dirty="0" smtClean="0"/>
          </a:p>
          <a:p>
            <a:pPr lvl="1">
              <a:defRPr/>
            </a:pPr>
            <a:r>
              <a:rPr lang="en-US" altLang="zh-CN" kern="0" smtClean="0"/>
              <a:t>Result: </a:t>
            </a:r>
            <a:r>
              <a:rPr lang="en-US" altLang="zh-CN">
                <a:highlight>
                  <a:srgbClr val="00FF00"/>
                </a:highlight>
              </a:rPr>
              <a:t>Approved by unanimous consent</a:t>
            </a:r>
            <a:endParaRPr lang="en-US" altLang="zh-CN" kern="0"/>
          </a:p>
          <a:p>
            <a:pPr lvl="1">
              <a:defRPr/>
            </a:pPr>
            <a:endParaRPr lang="en-US" altLang="zh-CN" kern="0" dirty="0"/>
          </a:p>
        </p:txBody>
      </p:sp>
    </p:spTree>
    <p:extLst>
      <p:ext uri="{BB962C8B-B14F-4D97-AF65-F5344CB8AC3E}">
        <p14:creationId xmlns:p14="http://schemas.microsoft.com/office/powerpoint/2010/main" val="25741861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19</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November 24 </a:t>
            </a:r>
            <a:r>
              <a:rPr lang="en-US" altLang="zh-CN" sz="1400" b="1" dirty="0">
                <a:cs typeface="Times New Roman" panose="02020603050405020304" pitchFamily="18" charset="0"/>
              </a:rPr>
              <a:t>(Tuesday), 9am - 10:30am </a:t>
            </a:r>
            <a:r>
              <a:rPr lang="en-US" altLang="zh-CN" sz="1400" b="1" dirty="0" smtClean="0">
                <a:cs typeface="Times New Roman" panose="02020603050405020304" pitchFamily="18" charset="0"/>
              </a:rPr>
              <a:t>ET</a:t>
            </a: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December 8   </a:t>
            </a:r>
            <a:r>
              <a:rPr lang="en-US" altLang="zh-CN" sz="1400" b="1" dirty="0">
                <a:cs typeface="Times New Roman" panose="02020603050405020304" pitchFamily="18" charset="0"/>
              </a:rPr>
              <a:t>(Tuesday), 9am - </a:t>
            </a:r>
            <a:r>
              <a:rPr lang="en-US" altLang="zh-CN" sz="1400" b="1" dirty="0" smtClean="0">
                <a:solidFill>
                  <a:srgbClr val="00B050"/>
                </a:solidFill>
                <a:cs typeface="Times New Roman" panose="02020603050405020304" pitchFamily="18" charset="0"/>
              </a:rPr>
              <a:t>11:00 </a:t>
            </a:r>
            <a:r>
              <a:rPr lang="en-US" altLang="zh-CN" sz="1400" b="1" dirty="0" smtClean="0">
                <a:cs typeface="Times New Roman" panose="02020603050405020304" pitchFamily="18" charset="0"/>
              </a:rPr>
              <a:t>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December 15   (Tuesday), 9am - </a:t>
            </a:r>
            <a:r>
              <a:rPr lang="en-US" altLang="zh-CN" sz="1400" b="1" dirty="0" smtClean="0">
                <a:solidFill>
                  <a:srgbClr val="00B050"/>
                </a:solidFill>
                <a:cs typeface="Times New Roman" panose="02020603050405020304" pitchFamily="18" charset="0"/>
              </a:rPr>
              <a:t>11:00 </a:t>
            </a:r>
            <a:r>
              <a:rPr lang="en-US" altLang="zh-CN" sz="1400" b="1" dirty="0">
                <a:cs typeface="Times New Roman" panose="02020603050405020304" pitchFamily="18" charset="0"/>
              </a:rPr>
              <a:t>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January 5   </a:t>
            </a:r>
            <a:r>
              <a:rPr lang="en-US" altLang="zh-CN" sz="1400" b="1" dirty="0">
                <a:cs typeface="Times New Roman" panose="02020603050405020304" pitchFamily="18" charset="0"/>
              </a:rPr>
              <a:t>(Tuesday), 9am - </a:t>
            </a:r>
            <a:r>
              <a:rPr lang="en-US" altLang="zh-CN" sz="1400" b="1" dirty="0" smtClean="0">
                <a:solidFill>
                  <a:srgbClr val="00B050"/>
                </a:solidFill>
                <a:cs typeface="Times New Roman" panose="02020603050405020304" pitchFamily="18" charset="0"/>
              </a:rPr>
              <a:t>11:00 </a:t>
            </a:r>
            <a:r>
              <a:rPr lang="en-US" altLang="zh-CN" sz="1400" b="1" dirty="0">
                <a:cs typeface="Times New Roman" panose="02020603050405020304" pitchFamily="18" charset="0"/>
              </a:rPr>
              <a:t>am </a:t>
            </a:r>
            <a:r>
              <a:rPr lang="en-US" altLang="zh-CN" sz="1400" b="1" dirty="0" smtClean="0">
                <a:cs typeface="Times New Roman" panose="02020603050405020304" pitchFamily="18" charset="0"/>
              </a:rPr>
              <a:t>ET</a:t>
            </a: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FF0000"/>
                </a:solidFill>
                <a:cs typeface="Times New Roman" panose="02020603050405020304" pitchFamily="18" charset="0"/>
              </a:rPr>
              <a:t>January 12 </a:t>
            </a:r>
            <a:r>
              <a:rPr lang="en-US" altLang="zh-CN" sz="1400" b="1" dirty="0">
                <a:solidFill>
                  <a:srgbClr val="FF0000"/>
                </a:solidFill>
                <a:cs typeface="Times New Roman" panose="02020603050405020304" pitchFamily="18" charset="0"/>
              </a:rPr>
              <a:t>(Tuesday), 9am - 11:00am ET   ---- </a:t>
            </a:r>
            <a:r>
              <a:rPr lang="en-US" altLang="zh-CN" sz="1400" b="1" dirty="0" smtClean="0">
                <a:solidFill>
                  <a:srgbClr val="FF0000"/>
                </a:solidFill>
                <a:cs typeface="Times New Roman" panose="02020603050405020304" pitchFamily="18" charset="0"/>
              </a:rPr>
              <a:t>January Interim</a:t>
            </a: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January </a:t>
            </a:r>
            <a:r>
              <a:rPr lang="en-US" altLang="zh-CN" sz="1400" b="1" dirty="0" smtClean="0">
                <a:solidFill>
                  <a:srgbClr val="FF0000"/>
                </a:solidFill>
                <a:cs typeface="Times New Roman" panose="02020603050405020304" pitchFamily="18" charset="0"/>
              </a:rPr>
              <a:t>13 (Wednesday), 9am </a:t>
            </a:r>
            <a:r>
              <a:rPr lang="en-US" altLang="zh-CN" sz="1400" b="1" dirty="0">
                <a:solidFill>
                  <a:srgbClr val="FF0000"/>
                </a:solidFill>
                <a:cs typeface="Times New Roman" panose="02020603050405020304" pitchFamily="18" charset="0"/>
              </a:rPr>
              <a:t>- 11:00am ET </a:t>
            </a:r>
            <a:r>
              <a:rPr lang="en-US" altLang="zh-CN" sz="1400" b="1" dirty="0" smtClean="0">
                <a:solidFill>
                  <a:srgbClr val="FF0000"/>
                </a:solidFill>
                <a:cs typeface="Times New Roman" panose="02020603050405020304" pitchFamily="18" charset="0"/>
              </a:rPr>
              <a:t>---- </a:t>
            </a:r>
            <a:r>
              <a:rPr lang="en-US" altLang="zh-CN" sz="1400" b="1" dirty="0">
                <a:solidFill>
                  <a:srgbClr val="FF0000"/>
                </a:solidFill>
                <a:cs typeface="Times New Roman" panose="02020603050405020304" pitchFamily="18" charset="0"/>
              </a:rPr>
              <a:t>January Interim </a:t>
            </a: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January </a:t>
            </a:r>
            <a:r>
              <a:rPr lang="en-US" altLang="zh-CN" sz="1400" b="1" dirty="0" smtClean="0">
                <a:solidFill>
                  <a:srgbClr val="FF0000"/>
                </a:solidFill>
                <a:cs typeface="Times New Roman" panose="02020603050405020304" pitchFamily="18" charset="0"/>
              </a:rPr>
              <a:t>14 (Thursday), </a:t>
            </a:r>
            <a:r>
              <a:rPr lang="en-US" altLang="zh-CN" sz="1400" b="1" dirty="0">
                <a:solidFill>
                  <a:srgbClr val="FF0000"/>
                </a:solidFill>
                <a:cs typeface="Times New Roman" panose="02020603050405020304" pitchFamily="18" charset="0"/>
              </a:rPr>
              <a:t>9am - 11:00am ET </a:t>
            </a:r>
            <a:r>
              <a:rPr lang="en-US" altLang="zh-CN" sz="1400" b="1" dirty="0" smtClean="0">
                <a:solidFill>
                  <a:srgbClr val="FF0000"/>
                </a:solidFill>
                <a:cs typeface="Times New Roman" panose="02020603050405020304" pitchFamily="18" charset="0"/>
              </a:rPr>
              <a:t> ---- </a:t>
            </a:r>
            <a:r>
              <a:rPr lang="en-US" altLang="zh-CN" sz="1400" b="1" dirty="0">
                <a:solidFill>
                  <a:srgbClr val="FF0000"/>
                </a:solidFill>
                <a:cs typeface="Times New Roman" panose="02020603050405020304" pitchFamily="18" charset="0"/>
              </a:rPr>
              <a:t>January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34745881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a:t>December </a:t>
            </a:r>
            <a:r>
              <a:rPr lang="en-US" altLang="zh-CN" dirty="0" smtClean="0"/>
              <a:t>8, 15</a:t>
            </a:r>
            <a:endParaRPr lang="en-US" altLang="en-US" dirty="0" smtClean="0">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Tech</a:t>
            </a:r>
            <a:r>
              <a:rPr lang="en-US" altLang="zh-CN" sz="2000" dirty="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20</a:t>
            </a:fld>
            <a:endParaRPr lang="en-US" altLang="en-US" sz="1200" b="0" smtClean="0"/>
          </a:p>
        </p:txBody>
      </p:sp>
      <p:sp>
        <p:nvSpPr>
          <p:cNvPr id="18435" name="Rectangle 2"/>
          <p:cNvSpPr txBox="1">
            <a:spLocks noChangeArrowheads="1"/>
          </p:cNvSpPr>
          <p:nvPr/>
        </p:nvSpPr>
        <p:spPr bwMode="auto">
          <a:xfrm>
            <a:off x="685800" y="5334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cs typeface="Times New Roman" panose="02020603050405020304" pitchFamily="18" charset="0"/>
              </a:rPr>
              <a:t>December 15</a:t>
            </a:r>
            <a:endParaRPr lang="en-US" altLang="en-US" sz="3000" dirty="0">
              <a:cs typeface="Times New Roman" panose="02020603050405020304" pitchFamily="18" charset="0"/>
            </a:endParaRPr>
          </a:p>
        </p:txBody>
      </p:sp>
      <p:sp>
        <p:nvSpPr>
          <p:cNvPr id="18436" name="Rectangle 3"/>
          <p:cNvSpPr txBox="1">
            <a:spLocks noChangeArrowheads="1"/>
          </p:cNvSpPr>
          <p:nvPr/>
        </p:nvSpPr>
        <p:spPr bwMode="auto">
          <a:xfrm>
            <a:off x="685800" y="1219200"/>
            <a:ext cx="81534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smtClean="0"/>
              <a:t>Teleconference </a:t>
            </a:r>
            <a:r>
              <a:rPr lang="en-US" altLang="en-US" sz="1600" dirty="0"/>
              <a:t>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spcBef>
                <a:spcPts val="0"/>
              </a:spcBef>
            </a:pPr>
            <a:r>
              <a:rPr lang="en-US" altLang="en-US" sz="1600" dirty="0" smtClean="0"/>
              <a:t>Any </a:t>
            </a:r>
            <a:r>
              <a:rPr lang="en-US" altLang="en-US" sz="1600" dirty="0"/>
              <a:t>other business</a:t>
            </a:r>
            <a:endParaRPr lang="en-US" altLang="en-US" sz="1100" dirty="0"/>
          </a:p>
          <a:p>
            <a:pPr lvl="1" algn="just">
              <a:spcBef>
                <a:spcPts val="0"/>
              </a:spcBef>
            </a:pPr>
            <a:r>
              <a:rPr lang="en-US" altLang="en-US" sz="1200" dirty="0" smtClean="0"/>
              <a:t>?</a:t>
            </a:r>
          </a:p>
          <a:p>
            <a:pPr marL="342900" lvl="1" indent="-342900" algn="just">
              <a:spcBef>
                <a:spcPts val="0"/>
              </a:spcBef>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10" name="表格 10"/>
          <p:cNvGraphicFramePr>
            <a:graphicFrameLocks noGrp="1"/>
          </p:cNvGraphicFramePr>
          <p:nvPr>
            <p:extLst>
              <p:ext uri="{D42A27DB-BD31-4B8C-83A1-F6EECF244321}">
                <p14:modId xmlns:p14="http://schemas.microsoft.com/office/powerpoint/2010/main" val="260850059"/>
              </p:ext>
            </p:extLst>
          </p:nvPr>
        </p:nvGraphicFramePr>
        <p:xfrm>
          <a:off x="685800" y="3173004"/>
          <a:ext cx="7924800" cy="2160996"/>
        </p:xfrm>
        <a:graphic>
          <a:graphicData uri="http://schemas.openxmlformats.org/drawingml/2006/table">
            <a:tbl>
              <a:tblPr firstRow="1" bandRow="1">
                <a:tableStyleId>{C4B1156A-380E-4F78-BDF5-A606A8083BF9}</a:tableStyleId>
              </a:tblPr>
              <a:tblGrid>
                <a:gridCol w="609600"/>
                <a:gridCol w="1676400"/>
                <a:gridCol w="4648200"/>
                <a:gridCol w="990600"/>
              </a:tblGrid>
              <a:tr h="295588">
                <a:tc>
                  <a:txBody>
                    <a:bodyPr/>
                    <a:lstStyle/>
                    <a:p>
                      <a:pPr algn="ctr"/>
                      <a:r>
                        <a:rPr lang="en-US" altLang="zh-CN" sz="1200" dirty="0" smtClean="0"/>
                        <a:t>DCN</a:t>
                      </a:r>
                      <a:endParaRPr lang="zh-CN" altLang="en-US" sz="1200" dirty="0"/>
                    </a:p>
                  </a:txBody>
                  <a:tcPr marL="36000" marR="36000" marT="17921" marB="17921" anchor="ctr"/>
                </a:tc>
                <a:tc>
                  <a:txBody>
                    <a:bodyPr/>
                    <a:lstStyle/>
                    <a:p>
                      <a:pPr algn="ctr"/>
                      <a:r>
                        <a:rPr lang="en-US" altLang="zh-CN" sz="1200" dirty="0" smtClean="0"/>
                        <a:t>Author</a:t>
                      </a:r>
                      <a:endParaRPr lang="zh-CN" altLang="en-US" sz="1200" dirty="0"/>
                    </a:p>
                  </a:txBody>
                  <a:tcPr marL="36000" marR="36000" marT="17921" marB="17921" anchor="ctr"/>
                </a:tc>
                <a:tc>
                  <a:txBody>
                    <a:bodyPr/>
                    <a:lstStyle/>
                    <a:p>
                      <a:pPr algn="ctr"/>
                      <a:r>
                        <a:rPr lang="en-US" altLang="zh-CN" sz="1200" dirty="0" smtClean="0"/>
                        <a:t>Title</a:t>
                      </a:r>
                      <a:endParaRPr lang="zh-CN" altLang="en-US" sz="1200" dirty="0"/>
                    </a:p>
                  </a:txBody>
                  <a:tcPr marL="36000" marR="36000" marT="17921" marB="17921"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1" marB="17921" anchor="ctr"/>
                </a:tc>
              </a:tr>
              <a:tr h="273139">
                <a:tc>
                  <a:txBody>
                    <a:bodyPr/>
                    <a:lstStyle/>
                    <a:p>
                      <a:r>
                        <a:rPr lang="en-US" altLang="zh-CN" sz="1100" dirty="0" smtClean="0">
                          <a:solidFill>
                            <a:srgbClr val="FFC000"/>
                          </a:solidFill>
                        </a:rPr>
                        <a:t>20/1741</a:t>
                      </a:r>
                      <a:endParaRPr lang="zh-CN" altLang="en-US" sz="1100" dirty="0">
                        <a:solidFill>
                          <a:srgbClr val="FFC000"/>
                        </a:solidFill>
                      </a:endParaRPr>
                    </a:p>
                  </a:txBody>
                  <a:tcPr marL="36000" marR="36000" marT="17911" marB="17911" anchor="ctr"/>
                </a:tc>
                <a:tc>
                  <a:txBody>
                    <a:bodyPr/>
                    <a:lstStyle/>
                    <a:p>
                      <a:r>
                        <a:rPr lang="en-US" altLang="zh-CN" sz="1100" dirty="0" smtClean="0">
                          <a:solidFill>
                            <a:srgbClr val="FFC000"/>
                          </a:solidFill>
                        </a:rPr>
                        <a:t>Pu (Perry) Wang (MERL)</a:t>
                      </a:r>
                      <a:endParaRPr lang="zh-CN" altLang="en-US" sz="1100" dirty="0">
                        <a:solidFill>
                          <a:srgbClr val="FFC000"/>
                        </a:solidFill>
                      </a:endParaRPr>
                    </a:p>
                  </a:txBody>
                  <a:tcPr marL="36000" marR="36000" marT="17911" marB="17911" anchor="ctr"/>
                </a:tc>
                <a:tc>
                  <a:txBody>
                    <a:bodyPr/>
                    <a:lstStyle/>
                    <a:p>
                      <a:r>
                        <a:rPr lang="en-US" altLang="zh-CN" sz="1100" dirty="0" smtClean="0">
                          <a:solidFill>
                            <a:srgbClr val="FFC000"/>
                          </a:solidFill>
                        </a:rPr>
                        <a:t>Feasibility Study of Human Pose and Occupancy Classification using </a:t>
                      </a:r>
                      <a:r>
                        <a:rPr lang="en-US" altLang="zh-CN" sz="1100" dirty="0" err="1" smtClean="0">
                          <a:solidFill>
                            <a:srgbClr val="FFC000"/>
                          </a:solidFill>
                        </a:rPr>
                        <a:t>mmWave</a:t>
                      </a:r>
                      <a:r>
                        <a:rPr lang="en-US" altLang="zh-CN" sz="1100" dirty="0" smtClean="0">
                          <a:solidFill>
                            <a:srgbClr val="FFC000"/>
                          </a:solidFill>
                        </a:rPr>
                        <a:t> </a:t>
                      </a:r>
                      <a:r>
                        <a:rPr lang="en-US" altLang="zh-CN" sz="1100" dirty="0" err="1" smtClean="0">
                          <a:solidFill>
                            <a:srgbClr val="FFC000"/>
                          </a:solidFill>
                        </a:rPr>
                        <a:t>WiFi</a:t>
                      </a:r>
                      <a:r>
                        <a:rPr lang="en-US" altLang="zh-CN" sz="1100" dirty="0" smtClean="0">
                          <a:solidFill>
                            <a:srgbClr val="FFC000"/>
                          </a:solidFill>
                        </a:rPr>
                        <a:t> Beam Attributes  --- Q&amp;A</a:t>
                      </a:r>
                      <a:endParaRPr lang="zh-CN" altLang="en-US" sz="1100" dirty="0">
                        <a:solidFill>
                          <a:srgbClr val="FFC000"/>
                        </a:solidFill>
                      </a:endParaRPr>
                    </a:p>
                  </a:txBody>
                  <a:tcPr marL="36000" marR="36000" marT="17911" marB="1791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10 mins</a:t>
                      </a:r>
                      <a:endParaRPr lang="zh-CN" altLang="en-US" sz="1100" dirty="0" smtClean="0">
                        <a:solidFill>
                          <a:srgbClr val="FFC000"/>
                        </a:solidFill>
                      </a:endParaRPr>
                    </a:p>
                  </a:txBody>
                  <a:tcPr marL="36000" marR="36000" marT="17911" marB="17911" anchor="ctr"/>
                </a:tc>
              </a:tr>
              <a:tr h="149738">
                <a:tc>
                  <a:txBody>
                    <a:bodyPr/>
                    <a:lstStyle/>
                    <a:p>
                      <a:r>
                        <a:rPr lang="en-US" altLang="zh-CN" sz="1100" dirty="0" smtClean="0">
                          <a:solidFill>
                            <a:srgbClr val="00B050"/>
                          </a:solidFill>
                        </a:rPr>
                        <a:t>20/1849</a:t>
                      </a:r>
                      <a:endParaRPr lang="zh-CN" altLang="en-US" sz="1100" dirty="0">
                        <a:solidFill>
                          <a:srgbClr val="00B050"/>
                        </a:solidFill>
                      </a:endParaRPr>
                    </a:p>
                  </a:txBody>
                  <a:tcPr marL="36000" marR="36000" marT="17901" marB="17901" anchor="ctr"/>
                </a:tc>
                <a:tc>
                  <a:txBody>
                    <a:bodyPr/>
                    <a:lstStyle/>
                    <a:p>
                      <a:r>
                        <a:rPr lang="en-US" altLang="zh-CN" sz="1100" dirty="0" smtClean="0">
                          <a:solidFill>
                            <a:srgbClr val="00B050"/>
                          </a:solidFill>
                        </a:rPr>
                        <a:t>Cheng Chen (Intel)</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Wi-Fi Sensing Definitions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20 mins</a:t>
                      </a:r>
                      <a:endParaRPr lang="zh-CN" altLang="en-US" sz="1100" dirty="0" smtClean="0">
                        <a:solidFill>
                          <a:srgbClr val="00B050"/>
                        </a:solidFill>
                      </a:endParaRPr>
                    </a:p>
                  </a:txBody>
                  <a:tcPr marL="36000" marR="36000" marT="17901" marB="17901" anchor="ctr"/>
                </a:tc>
              </a:tr>
              <a:tr h="1497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20/1850</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Cheng Chen (Intel)</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Overview of Wi-Fi Sensing Scenarios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endParaRPr lang="zh-CN" altLang="en-US" sz="1100" dirty="0" smtClean="0">
                        <a:solidFill>
                          <a:srgbClr val="00B050"/>
                        </a:solidFill>
                      </a:endParaRPr>
                    </a:p>
                  </a:txBody>
                  <a:tcPr marL="36000" marR="36000" marT="17901" marB="17901" anchor="ctr"/>
                </a:tc>
              </a:tr>
              <a:tr h="1497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20/1851</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Cheng Chen (Intel)</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Overview of Wi-Fi Sensing Protocol</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30 mins</a:t>
                      </a:r>
                      <a:endParaRPr lang="zh-CN" altLang="en-US" sz="1100" dirty="0" smtClean="0">
                        <a:solidFill>
                          <a:srgbClr val="FFC000"/>
                        </a:solidFill>
                      </a:endParaRPr>
                    </a:p>
                  </a:txBody>
                  <a:tcPr marL="36000" marR="36000" marT="17901" marB="17901" anchor="ctr"/>
                </a:tc>
              </a:tr>
              <a:tr h="149738">
                <a:tc>
                  <a:txBody>
                    <a:bodyPr/>
                    <a:lstStyle/>
                    <a:p>
                      <a:r>
                        <a:rPr lang="en-US" altLang="zh-CN" sz="1100" dirty="0" smtClean="0">
                          <a:solidFill>
                            <a:schemeClr val="tx1"/>
                          </a:solidFill>
                        </a:rPr>
                        <a:t>20/1893</a:t>
                      </a:r>
                      <a:endParaRPr lang="zh-CN" altLang="en-US" sz="1100" dirty="0">
                        <a:solidFill>
                          <a:schemeClr val="tx1"/>
                        </a:solidFill>
                      </a:endParaRPr>
                    </a:p>
                  </a:txBody>
                  <a:tcPr marL="36000" marR="36000" marT="17901" marB="17901" anchor="ctr"/>
                </a:tc>
                <a:tc>
                  <a:txBody>
                    <a:bodyPr/>
                    <a:lstStyle/>
                    <a:p>
                      <a:r>
                        <a:rPr lang="en-US" altLang="zh-CN" sz="1100" dirty="0" err="1" smtClean="0">
                          <a:solidFill>
                            <a:schemeClr val="tx1"/>
                          </a:solidFill>
                        </a:rPr>
                        <a:t>Meihong</a:t>
                      </a:r>
                      <a:r>
                        <a:rPr lang="en-US" altLang="zh-CN" sz="1100" dirty="0" smtClean="0">
                          <a:solidFill>
                            <a:schemeClr val="tx1"/>
                          </a:solidFill>
                        </a:rPr>
                        <a:t> Zhang (Huawei)</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Channel Modeling for WLAN Sensing Indoor Scenario</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149738">
                <a:tc>
                  <a:txBody>
                    <a:bodyPr/>
                    <a:lstStyle/>
                    <a:p>
                      <a:r>
                        <a:rPr lang="en-US" altLang="zh-CN" sz="1100" dirty="0" smtClean="0">
                          <a:solidFill>
                            <a:schemeClr val="tx1"/>
                          </a:solidFill>
                        </a:rPr>
                        <a:t>20/1901</a:t>
                      </a:r>
                      <a:endParaRPr lang="zh-CN" altLang="en-US" sz="1100" dirty="0">
                        <a:solidFill>
                          <a:schemeClr val="tx1"/>
                        </a:solidFill>
                      </a:endParaRPr>
                    </a:p>
                  </a:txBody>
                  <a:tcPr marL="36000" marR="36000" marT="17901" marB="17901" anchor="ctr"/>
                </a:tc>
                <a:tc>
                  <a:txBody>
                    <a:bodyPr/>
                    <a:lstStyle/>
                    <a:p>
                      <a:r>
                        <a:rPr lang="en-US" altLang="zh-CN" sz="1100" dirty="0" smtClean="0">
                          <a:solidFill>
                            <a:schemeClr val="tx1"/>
                          </a:solidFill>
                        </a:rPr>
                        <a:t>Rui Du(Huawei)</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ambiguity function, range Doppler map and link level simulation</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149738">
                <a:tc>
                  <a:txBody>
                    <a:bodyPr/>
                    <a:lstStyle/>
                    <a:p>
                      <a:r>
                        <a:rPr lang="en-US" altLang="zh-CN" sz="1100" dirty="0" smtClean="0">
                          <a:solidFill>
                            <a:schemeClr val="tx1"/>
                          </a:solidFill>
                        </a:rPr>
                        <a:t>20/1712</a:t>
                      </a:r>
                      <a:endParaRPr lang="zh-CN" altLang="en-US" sz="1100" dirty="0">
                        <a:solidFill>
                          <a:schemeClr val="tx1"/>
                        </a:solidFill>
                      </a:endParaRPr>
                    </a:p>
                  </a:txBody>
                  <a:tcPr marL="36000" marR="36000" marT="17901" marB="17901" anchor="ctr"/>
                </a:tc>
                <a:tc>
                  <a:txBody>
                    <a:bodyPr/>
                    <a:lstStyle/>
                    <a:p>
                      <a:r>
                        <a:rPr lang="en-US" altLang="zh-CN" sz="1100" dirty="0" smtClean="0">
                          <a:solidFill>
                            <a:schemeClr val="tx1"/>
                          </a:solidFill>
                        </a:rPr>
                        <a:t>Assaf Kasher</a:t>
                      </a:r>
                      <a:r>
                        <a:rPr lang="en-US" altLang="zh-CN" sz="1100" baseline="0" dirty="0" smtClean="0">
                          <a:solidFill>
                            <a:schemeClr val="tx1"/>
                          </a:solidFill>
                        </a:rPr>
                        <a:t> (Qualcomm)</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Straw</a:t>
                      </a:r>
                      <a:r>
                        <a:rPr lang="en-US" altLang="zh-CN" sz="1100" baseline="0" dirty="0" smtClean="0">
                          <a:solidFill>
                            <a:schemeClr val="tx1"/>
                          </a:solidFill>
                        </a:rPr>
                        <a:t> poll for use cases: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    I agree to use 11-20-1712r1 as the basis to </a:t>
                      </a:r>
                      <a:r>
                        <a:rPr lang="en-US" altLang="zh-CN" sz="1100" dirty="0" err="1" smtClean="0">
                          <a:solidFill>
                            <a:schemeClr val="tx1"/>
                          </a:solidFill>
                        </a:rPr>
                        <a:t>TGbf</a:t>
                      </a:r>
                      <a:r>
                        <a:rPr lang="en-US" altLang="zh-CN" sz="1100" dirty="0" smtClean="0">
                          <a:solidFill>
                            <a:schemeClr val="tx1"/>
                          </a:solidFill>
                        </a:rPr>
                        <a:t> use cases document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38528565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8702F4A-CED6-42F2-937E-7DBB9AD38D47}" type="slidenum">
              <a:rPr lang="en-US" altLang="en-US" sz="1200" b="0" smtClean="0"/>
              <a:pPr>
                <a:spcBef>
                  <a:spcPct val="0"/>
                </a:spcBef>
                <a:buFontTx/>
                <a:buNone/>
              </a:pPr>
              <a:t>21</a:t>
            </a:fld>
            <a:endParaRPr lang="en-US" altLang="en-US" sz="1200" b="0" smtClean="0"/>
          </a:p>
        </p:txBody>
      </p:sp>
      <p:sp>
        <p:nvSpPr>
          <p:cNvPr id="30723"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err="1" smtClean="0"/>
              <a:t>TGbf</a:t>
            </a:r>
            <a:r>
              <a:rPr lang="en-US" altLang="zh-CN" sz="2800" dirty="0" smtClean="0"/>
              <a:t> Timeline</a:t>
            </a:r>
            <a:endParaRPr lang="en-US" altLang="en-US" sz="2800" dirty="0">
              <a:solidFill>
                <a:schemeClr val="tx2"/>
              </a:solidFill>
            </a:endParaRPr>
          </a:p>
        </p:txBody>
      </p:sp>
      <p:sp>
        <p:nvSpPr>
          <p:cNvPr id="30724" name="Rectangle 3"/>
          <p:cNvSpPr txBox="1">
            <a:spLocks noChangeArrowheads="1"/>
          </p:cNvSpPr>
          <p:nvPr/>
        </p:nvSpPr>
        <p:spPr bwMode="auto">
          <a:xfrm>
            <a:off x="685800" y="1752600"/>
            <a:ext cx="7858125"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smtClean="0"/>
              <a:t>PAR </a:t>
            </a:r>
            <a:r>
              <a:rPr lang="en-US" altLang="zh-CN" sz="2400" dirty="0"/>
              <a:t>approved		</a:t>
            </a:r>
            <a:r>
              <a:rPr lang="en-US" altLang="zh-CN" sz="2400" dirty="0" smtClean="0"/>
              <a:t>	Sep</a:t>
            </a:r>
            <a:r>
              <a:rPr lang="en-US" altLang="zh-CN" sz="2400" dirty="0"/>
              <a:t>, 2020</a:t>
            </a:r>
          </a:p>
          <a:p>
            <a:pPr lvl="1" algn="just"/>
            <a:r>
              <a:rPr lang="en-US" altLang="zh-CN" sz="2400" dirty="0"/>
              <a:t>First TG meeting		Oct, 2020</a:t>
            </a:r>
          </a:p>
          <a:p>
            <a:pPr lvl="1" algn="just"/>
            <a:r>
              <a:rPr lang="en-US" altLang="zh-CN" sz="2400" dirty="0">
                <a:solidFill>
                  <a:srgbClr val="FF0000"/>
                </a:solidFill>
              </a:rPr>
              <a:t>D0.1 			</a:t>
            </a:r>
            <a:r>
              <a:rPr lang="en-US" altLang="zh-CN" sz="2400" dirty="0" smtClean="0">
                <a:solidFill>
                  <a:srgbClr val="FF0000"/>
                </a:solidFill>
              </a:rPr>
              <a:t>	</a:t>
            </a:r>
            <a:r>
              <a:rPr lang="en-US" altLang="zh-CN" sz="2400" i="1" dirty="0" smtClean="0">
                <a:solidFill>
                  <a:srgbClr val="FF0000"/>
                </a:solidFill>
              </a:rPr>
              <a:t>Jan, 2022</a:t>
            </a:r>
          </a:p>
          <a:p>
            <a:pPr lvl="1" algn="just"/>
            <a:r>
              <a:rPr lang="en-US" altLang="zh-CN" sz="2400" dirty="0" smtClean="0"/>
              <a:t>Initial Letter Ballot (D1.0)	</a:t>
            </a:r>
            <a:r>
              <a:rPr lang="en-US" altLang="zh-CN" sz="2400" i="1" dirty="0" smtClean="0"/>
              <a:t>Jul, 2022 </a:t>
            </a:r>
          </a:p>
          <a:p>
            <a:pPr lvl="1" algn="just"/>
            <a:r>
              <a:rPr lang="en-US" altLang="zh-CN" sz="2400" dirty="0" smtClean="0"/>
              <a:t>Recirculation </a:t>
            </a:r>
            <a:r>
              <a:rPr lang="en-US" altLang="zh-CN" sz="2400" dirty="0"/>
              <a:t>LB (D2.0)	</a:t>
            </a:r>
            <a:r>
              <a:rPr lang="en-US" altLang="zh-CN" sz="2400" i="1" dirty="0" smtClean="0"/>
              <a:t>Jan, 2023</a:t>
            </a:r>
          </a:p>
          <a:p>
            <a:pPr lvl="1" algn="just"/>
            <a:r>
              <a:rPr lang="en-US" altLang="zh-CN" sz="2400" dirty="0" smtClean="0"/>
              <a:t>Recirculation </a:t>
            </a:r>
            <a:r>
              <a:rPr lang="en-US" altLang="zh-CN" sz="2400" dirty="0"/>
              <a:t>LB (D3.0)	</a:t>
            </a:r>
            <a:r>
              <a:rPr lang="en-US" altLang="zh-CN" sz="2400" i="1" dirty="0" smtClean="0"/>
              <a:t>May, 2023</a:t>
            </a:r>
          </a:p>
          <a:p>
            <a:pPr lvl="1" algn="just"/>
            <a:r>
              <a:rPr lang="en-US" altLang="zh-CN" sz="2400" dirty="0" smtClean="0"/>
              <a:t>Initial </a:t>
            </a:r>
            <a:r>
              <a:rPr lang="en-US" altLang="zh-CN" sz="2400" dirty="0"/>
              <a:t>SA Ballot (D4.0)		Sep </a:t>
            </a:r>
            <a:r>
              <a:rPr lang="en-US" altLang="zh-CN" sz="2400" dirty="0" smtClean="0"/>
              <a:t>2023</a:t>
            </a:r>
            <a:endParaRPr lang="en-US" altLang="zh-CN" sz="2400" dirty="0"/>
          </a:p>
          <a:p>
            <a:pPr lvl="1" algn="just"/>
            <a:r>
              <a:rPr lang="en-US" altLang="zh-CN" sz="2400" dirty="0"/>
              <a:t>Final 802.11 WG approval	</a:t>
            </a:r>
            <a:r>
              <a:rPr lang="en-US" altLang="zh-CN" sz="2400" i="1" dirty="0" smtClean="0"/>
              <a:t>July 2024 </a:t>
            </a:r>
          </a:p>
          <a:p>
            <a:pPr lvl="1" algn="just"/>
            <a:r>
              <a:rPr lang="en-US" altLang="zh-CN" sz="2400" dirty="0" smtClean="0"/>
              <a:t>802 EC approval		</a:t>
            </a:r>
            <a:r>
              <a:rPr lang="en-US" altLang="zh-CN" sz="2400" i="1" dirty="0" smtClean="0"/>
              <a:t>July 2024 </a:t>
            </a:r>
          </a:p>
          <a:p>
            <a:pPr lvl="1" algn="just"/>
            <a:r>
              <a:rPr lang="en-US" altLang="zh-CN" sz="2400" dirty="0" err="1" smtClean="0"/>
              <a:t>RevCom</a:t>
            </a:r>
            <a:r>
              <a:rPr lang="en-US" altLang="zh-CN" sz="2400" dirty="0" smtClean="0"/>
              <a:t> </a:t>
            </a:r>
            <a:r>
              <a:rPr lang="en-US" altLang="zh-CN" sz="2400" dirty="0"/>
              <a:t>and SASB approval	Sep </a:t>
            </a:r>
            <a:r>
              <a:rPr lang="en-US" altLang="zh-CN" sz="2400" dirty="0" smtClean="0"/>
              <a:t>2024</a:t>
            </a:r>
            <a:endParaRPr lang="en-US" altLang="zh-CN" sz="2400" dirty="0"/>
          </a:p>
          <a:p>
            <a:endParaRPr lang="en-US" altLang="zh-CN" sz="2800" dirty="0"/>
          </a:p>
          <a:p>
            <a:endParaRPr lang="en-US" altLang="zh-CN" sz="2800" dirty="0"/>
          </a:p>
        </p:txBody>
      </p:sp>
      <p:sp>
        <p:nvSpPr>
          <p:cNvPr id="307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490458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22</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8059026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23</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November 24 </a:t>
            </a:r>
            <a:r>
              <a:rPr lang="en-US" altLang="zh-CN" sz="1400" b="1" dirty="0">
                <a:cs typeface="Times New Roman" panose="02020603050405020304" pitchFamily="18" charset="0"/>
              </a:rPr>
              <a:t>(Tuesday), 9am - 10:30am </a:t>
            </a:r>
            <a:r>
              <a:rPr lang="en-US" altLang="zh-CN" sz="1400" b="1" dirty="0" smtClean="0">
                <a:cs typeface="Times New Roman" panose="02020603050405020304" pitchFamily="18" charset="0"/>
              </a:rPr>
              <a:t>ET</a:t>
            </a: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December 8   </a:t>
            </a:r>
            <a:r>
              <a:rPr lang="en-US" altLang="zh-CN" sz="1400" b="1" dirty="0">
                <a:cs typeface="Times New Roman" panose="02020603050405020304" pitchFamily="18" charset="0"/>
              </a:rPr>
              <a:t>(Tuesday), 9am - </a:t>
            </a:r>
            <a:r>
              <a:rPr lang="en-US" altLang="zh-CN" sz="1400" b="1" dirty="0" smtClean="0">
                <a:solidFill>
                  <a:srgbClr val="00B050"/>
                </a:solidFill>
                <a:cs typeface="Times New Roman" panose="02020603050405020304" pitchFamily="18" charset="0"/>
              </a:rPr>
              <a:t>11:00 </a:t>
            </a:r>
            <a:r>
              <a:rPr lang="en-US" altLang="zh-CN" sz="1400" b="1" dirty="0" smtClean="0">
                <a:cs typeface="Times New Roman" panose="02020603050405020304" pitchFamily="18" charset="0"/>
              </a:rPr>
              <a:t>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December 15   (Tuesday), 9am - </a:t>
            </a:r>
            <a:r>
              <a:rPr lang="en-US" altLang="zh-CN" sz="1400" b="1" dirty="0" smtClean="0">
                <a:solidFill>
                  <a:srgbClr val="00B050"/>
                </a:solidFill>
                <a:cs typeface="Times New Roman" panose="02020603050405020304" pitchFamily="18" charset="0"/>
              </a:rPr>
              <a:t>11:00 </a:t>
            </a:r>
            <a:r>
              <a:rPr lang="en-US" altLang="zh-CN" sz="1400" b="1" dirty="0">
                <a:cs typeface="Times New Roman" panose="02020603050405020304" pitchFamily="18" charset="0"/>
              </a:rPr>
              <a:t>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January 5   </a:t>
            </a:r>
            <a:r>
              <a:rPr lang="en-US" altLang="zh-CN" sz="1400" b="1" dirty="0">
                <a:cs typeface="Times New Roman" panose="02020603050405020304" pitchFamily="18" charset="0"/>
              </a:rPr>
              <a:t>(Tuesday), 9am - </a:t>
            </a:r>
            <a:r>
              <a:rPr lang="en-US" altLang="zh-CN" sz="1400" b="1" dirty="0" smtClean="0">
                <a:solidFill>
                  <a:srgbClr val="00B050"/>
                </a:solidFill>
                <a:cs typeface="Times New Roman" panose="02020603050405020304" pitchFamily="18" charset="0"/>
              </a:rPr>
              <a:t>11:00 </a:t>
            </a:r>
            <a:r>
              <a:rPr lang="en-US" altLang="zh-CN" sz="1400" b="1" dirty="0">
                <a:cs typeface="Times New Roman" panose="02020603050405020304" pitchFamily="18" charset="0"/>
              </a:rPr>
              <a:t>am </a:t>
            </a:r>
            <a:r>
              <a:rPr lang="en-US" altLang="zh-CN" sz="1400" b="1" dirty="0" smtClean="0">
                <a:cs typeface="Times New Roman" panose="02020603050405020304" pitchFamily="18" charset="0"/>
              </a:rPr>
              <a:t>ET</a:t>
            </a: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00B050"/>
                </a:solidFill>
                <a:cs typeface="Times New Roman" panose="02020603050405020304" pitchFamily="18" charset="0"/>
              </a:rPr>
              <a:t>January 12 </a:t>
            </a:r>
            <a:r>
              <a:rPr lang="en-US" altLang="zh-CN" sz="1400" b="1" dirty="0">
                <a:solidFill>
                  <a:srgbClr val="00B050"/>
                </a:solidFill>
                <a:cs typeface="Times New Roman" panose="02020603050405020304" pitchFamily="18" charset="0"/>
              </a:rPr>
              <a:t>(Tuesday), 9am - 11:00am ET   ---- </a:t>
            </a:r>
            <a:r>
              <a:rPr lang="en-US" altLang="zh-CN" sz="1400" b="1" dirty="0" smtClean="0">
                <a:solidFill>
                  <a:srgbClr val="00B050"/>
                </a:solidFill>
                <a:cs typeface="Times New Roman" panose="02020603050405020304" pitchFamily="18" charset="0"/>
              </a:rPr>
              <a:t>January Interim</a:t>
            </a:r>
            <a:endParaRPr lang="en-US" altLang="zh-CN" sz="1400" b="1" dirty="0">
              <a:solidFill>
                <a:srgbClr val="00B05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B050"/>
                </a:solidFill>
                <a:cs typeface="Times New Roman" panose="02020603050405020304" pitchFamily="18" charset="0"/>
              </a:rPr>
              <a:t>January </a:t>
            </a:r>
            <a:r>
              <a:rPr lang="en-US" altLang="zh-CN" sz="1400" b="1" dirty="0" smtClean="0">
                <a:solidFill>
                  <a:srgbClr val="00B050"/>
                </a:solidFill>
                <a:cs typeface="Times New Roman" panose="02020603050405020304" pitchFamily="18" charset="0"/>
              </a:rPr>
              <a:t>13 (Wednesday), 9am </a:t>
            </a:r>
            <a:r>
              <a:rPr lang="en-US" altLang="zh-CN" sz="1400" b="1" dirty="0">
                <a:solidFill>
                  <a:srgbClr val="00B050"/>
                </a:solidFill>
                <a:cs typeface="Times New Roman" panose="02020603050405020304" pitchFamily="18" charset="0"/>
              </a:rPr>
              <a:t>- 11:00am ET </a:t>
            </a:r>
            <a:r>
              <a:rPr lang="en-US" altLang="zh-CN" sz="1400" b="1" dirty="0" smtClean="0">
                <a:solidFill>
                  <a:srgbClr val="00B050"/>
                </a:solidFill>
                <a:cs typeface="Times New Roman" panose="02020603050405020304" pitchFamily="18" charset="0"/>
              </a:rPr>
              <a:t>---- </a:t>
            </a:r>
            <a:r>
              <a:rPr lang="en-US" altLang="zh-CN" sz="1400" b="1" dirty="0">
                <a:solidFill>
                  <a:srgbClr val="00B050"/>
                </a:solidFill>
                <a:cs typeface="Times New Roman" panose="02020603050405020304" pitchFamily="18" charset="0"/>
              </a:rPr>
              <a:t>January Interim </a:t>
            </a:r>
            <a:endParaRPr lang="en-US" altLang="zh-CN" sz="1400" b="1" dirty="0" smtClean="0">
              <a:solidFill>
                <a:srgbClr val="00B05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B050"/>
                </a:solidFill>
                <a:cs typeface="Times New Roman" panose="02020603050405020304" pitchFamily="18" charset="0"/>
              </a:rPr>
              <a:t>January </a:t>
            </a:r>
            <a:r>
              <a:rPr lang="en-US" altLang="zh-CN" sz="1400" b="1" dirty="0" smtClean="0">
                <a:solidFill>
                  <a:srgbClr val="00B050"/>
                </a:solidFill>
                <a:cs typeface="Times New Roman" panose="02020603050405020304" pitchFamily="18" charset="0"/>
              </a:rPr>
              <a:t>14 (Thursday), </a:t>
            </a:r>
            <a:r>
              <a:rPr lang="en-US" altLang="zh-CN" sz="1400" b="1" dirty="0">
                <a:solidFill>
                  <a:srgbClr val="00B050"/>
                </a:solidFill>
                <a:cs typeface="Times New Roman" panose="02020603050405020304" pitchFamily="18" charset="0"/>
              </a:rPr>
              <a:t>9am - 11:00am ET </a:t>
            </a:r>
            <a:r>
              <a:rPr lang="en-US" altLang="zh-CN" sz="1400" b="1" dirty="0" smtClean="0">
                <a:solidFill>
                  <a:srgbClr val="00B050"/>
                </a:solidFill>
                <a:cs typeface="Times New Roman" panose="02020603050405020304" pitchFamily="18" charset="0"/>
              </a:rPr>
              <a:t> ---- </a:t>
            </a:r>
            <a:r>
              <a:rPr lang="en-US" altLang="zh-CN" sz="1400" b="1" dirty="0">
                <a:solidFill>
                  <a:srgbClr val="00B050"/>
                </a:solidFill>
                <a:cs typeface="Times New Roman" panose="02020603050405020304" pitchFamily="18" charset="0"/>
              </a:rPr>
              <a:t>January </a:t>
            </a:r>
            <a:r>
              <a:rPr lang="en-US" altLang="zh-CN" sz="1400" b="1" dirty="0" smtClean="0">
                <a:solidFill>
                  <a:srgbClr val="00B050"/>
                </a:solidFill>
                <a:cs typeface="Times New Roman" panose="02020603050405020304" pitchFamily="18" charset="0"/>
              </a:rPr>
              <a:t>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r>
              <a:rPr lang="en-US" altLang="zh-CN" sz="1800" b="1" dirty="0">
                <a:cs typeface="Times New Roman" panose="02020603050405020304" pitchFamily="18" charset="0"/>
              </a:rPr>
              <a:t>To be 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January </a:t>
            </a:r>
            <a:r>
              <a:rPr lang="en-US" altLang="zh-CN" sz="1400" b="1" smtClean="0">
                <a:solidFill>
                  <a:srgbClr val="FF0000"/>
                </a:solidFill>
                <a:cs typeface="Times New Roman" panose="02020603050405020304" pitchFamily="18" charset="0"/>
              </a:rPr>
              <a:t>26 </a:t>
            </a:r>
            <a:r>
              <a:rPr lang="en-US" altLang="zh-CN" sz="1400" b="1">
                <a:solidFill>
                  <a:srgbClr val="FF0000"/>
                </a:solidFill>
                <a:cs typeface="Times New Roman" panose="02020603050405020304" pitchFamily="18" charset="0"/>
              </a:rPr>
              <a:t>(Tuesday), </a:t>
            </a:r>
            <a:r>
              <a:rPr lang="en-US" altLang="zh-CN" sz="1400" b="1" dirty="0">
                <a:solidFill>
                  <a:srgbClr val="FF0000"/>
                </a:solidFill>
                <a:cs typeface="Times New Roman" panose="02020603050405020304" pitchFamily="18" charset="0"/>
              </a:rPr>
              <a:t>9am - 11:00am </a:t>
            </a:r>
            <a:r>
              <a:rPr lang="en-US" altLang="zh-CN" sz="1400" b="1" dirty="0" smtClean="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smtClean="0">
                <a:solidFill>
                  <a:srgbClr val="FF0000"/>
                </a:solidFill>
                <a:cs typeface="Times New Roman" panose="02020603050405020304" pitchFamily="18" charset="0"/>
              </a:rPr>
              <a:t>February </a:t>
            </a:r>
            <a:r>
              <a:rPr lang="en-US" altLang="zh-CN" sz="1400" b="1" smtClean="0">
                <a:solidFill>
                  <a:srgbClr val="00B050"/>
                </a:solidFill>
                <a:cs typeface="Times New Roman" panose="02020603050405020304" pitchFamily="18" charset="0"/>
              </a:rPr>
              <a:t>2</a:t>
            </a:r>
            <a:r>
              <a:rPr lang="en-US" altLang="zh-CN" sz="1400" b="1" smtClean="0">
                <a:solidFill>
                  <a:srgbClr val="FF0000"/>
                </a:solidFill>
                <a:cs typeface="Times New Roman" panose="02020603050405020304" pitchFamily="18" charset="0"/>
              </a:rPr>
              <a:t> </a:t>
            </a:r>
            <a:r>
              <a:rPr lang="en-US" altLang="zh-CN" sz="1400" b="1" strike="dblStrike" smtClean="0">
                <a:solidFill>
                  <a:srgbClr val="FF0000"/>
                </a:solidFill>
                <a:cs typeface="Times New Roman" panose="02020603050405020304" pitchFamily="18" charset="0"/>
              </a:rPr>
              <a:t>9</a:t>
            </a:r>
            <a:r>
              <a:rPr lang="en-US" altLang="zh-CN" sz="1400" b="1" smtClean="0">
                <a:solidFill>
                  <a:srgbClr val="FF0000"/>
                </a:solidFill>
                <a:cs typeface="Times New Roman" panose="02020603050405020304" pitchFamily="18" charset="0"/>
              </a:rPr>
              <a:t> (Tuesday</a:t>
            </a:r>
            <a:r>
              <a:rPr lang="en-US" altLang="zh-CN" sz="1400" b="1">
                <a:solidFill>
                  <a:srgbClr val="FF0000"/>
                </a:solidFill>
                <a:cs typeface="Times New Roman" panose="02020603050405020304" pitchFamily="18" charset="0"/>
              </a:rPr>
              <a:t>), </a:t>
            </a:r>
            <a:r>
              <a:rPr lang="en-US" altLang="zh-CN" sz="1400" b="1" dirty="0">
                <a:solidFill>
                  <a:srgbClr val="FF0000"/>
                </a:solidFill>
                <a:cs typeface="Times New Roman" panose="02020603050405020304" pitchFamily="18" charset="0"/>
              </a:rPr>
              <a:t>9am - 11:00am </a:t>
            </a:r>
            <a:r>
              <a:rPr lang="en-US" altLang="zh-CN" sz="1400" b="1" dirty="0" smtClean="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February </a:t>
            </a:r>
            <a:r>
              <a:rPr lang="en-US" altLang="zh-CN" sz="1400" b="1" smtClean="0">
                <a:solidFill>
                  <a:srgbClr val="FF0000"/>
                </a:solidFill>
                <a:cs typeface="Times New Roman" panose="02020603050405020304" pitchFamily="18" charset="0"/>
              </a:rPr>
              <a:t>23 </a:t>
            </a:r>
            <a:r>
              <a:rPr lang="en-US" altLang="zh-CN" sz="1400" b="1">
                <a:solidFill>
                  <a:srgbClr val="FF0000"/>
                </a:solidFill>
                <a:cs typeface="Times New Roman" panose="02020603050405020304" pitchFamily="18" charset="0"/>
              </a:rPr>
              <a:t>(Tuesday), </a:t>
            </a:r>
            <a:r>
              <a:rPr lang="en-US" altLang="zh-CN" sz="1400" b="1" dirty="0" smtClean="0">
                <a:solidFill>
                  <a:srgbClr val="FF0000"/>
                </a:solidFill>
                <a:cs typeface="Times New Roman" panose="02020603050405020304" pitchFamily="18" charset="0"/>
              </a:rPr>
              <a:t>9am - 11:00am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March </a:t>
            </a:r>
            <a:r>
              <a:rPr lang="en-US" altLang="zh-CN" sz="1400" b="1">
                <a:solidFill>
                  <a:srgbClr val="FF0000"/>
                </a:solidFill>
                <a:cs typeface="Times New Roman" panose="02020603050405020304" pitchFamily="18" charset="0"/>
              </a:rPr>
              <a:t>9 (Tuesday), </a:t>
            </a:r>
            <a:r>
              <a:rPr lang="en-US" altLang="zh-CN" sz="1400" b="1" dirty="0">
                <a:solidFill>
                  <a:srgbClr val="FF0000"/>
                </a:solidFill>
                <a:cs typeface="Times New Roman" panose="02020603050405020304" pitchFamily="18" charset="0"/>
              </a:rPr>
              <a:t>9am - 11:00am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14041943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smtClean="0">
                <a:solidFill>
                  <a:srgbClr val="0000FF"/>
                </a:solidFill>
              </a:rPr>
              <a:t>December </a:t>
            </a:r>
            <a:r>
              <a:rPr lang="en-US" altLang="en-US" dirty="0">
                <a:solidFill>
                  <a:srgbClr val="0000FF"/>
                </a:solidFill>
              </a:rPr>
              <a:t>8, </a:t>
            </a:r>
            <a:r>
              <a:rPr lang="en-US" altLang="en-US" dirty="0" smtClean="0">
                <a:solidFill>
                  <a:srgbClr val="0000FF"/>
                </a:solidFill>
              </a:rPr>
              <a:t>15</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a:solidFill>
                  <a:srgbClr val="000000"/>
                </a:solidFill>
                <a:ea typeface="MS Gothic" panose="020B0609070205080204" pitchFamily="49" charset="-128"/>
              </a:rPr>
              <a:t>  Following 7 slides</a:t>
            </a:r>
          </a:p>
          <a:p>
            <a:pPr algn="just" eaLnBrk="1" hangingPunct="1">
              <a:spcBef>
                <a:spcPts val="600"/>
              </a:spcBef>
              <a:buClr>
                <a:srgbClr val="000000"/>
              </a:buClr>
              <a:buFontTx/>
              <a:buNone/>
            </a:pPr>
            <a:endParaRPr lang="en-US" altLang="zh-CN">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Policy</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105377</TotalTime>
  <Words>2063</Words>
  <Application>Microsoft Office PowerPoint</Application>
  <PresentationFormat>全屏显示(4:3)</PresentationFormat>
  <Paragraphs>383</Paragraphs>
  <Slides>23</Slides>
  <Notes>23</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23</vt:i4>
      </vt:variant>
    </vt:vector>
  </HeadingPairs>
  <TitlesOfParts>
    <vt:vector size="31" baseType="lpstr">
      <vt:lpstr>Monotype Sorts</vt:lpstr>
      <vt:lpstr>MS Gothic</vt:lpstr>
      <vt:lpstr>MS PGothic</vt:lpstr>
      <vt:lpstr>Arial</vt:lpstr>
      <vt:lpstr>Calibri</vt:lpstr>
      <vt:lpstr>Helvetica</vt:lpstr>
      <vt:lpstr>Times New Roman</vt:lpstr>
      <vt:lpstr>802-11-Submission</vt:lpstr>
      <vt:lpstr>Task Group bf Meeting agenda, December 2020</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4580</cp:revision>
  <cp:lastPrinted>2014-11-04T15:04:57Z</cp:lastPrinted>
  <dcterms:created xsi:type="dcterms:W3CDTF">2007-04-17T18:10:23Z</dcterms:created>
  <dcterms:modified xsi:type="dcterms:W3CDTF">2020-12-17T13:17:23Z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(3)H4Oe0HyEugR31Vw6YnbIPonhzR/BvzAMKfZ+rjA+ylbljVgRSnQbqIKjBd9usZHZsopd8EIt
cyEY0xU73FmHocpCIlL+xpYPH1f+5LE5hdEyGa+Db2dblpk5YjCADwDRlS+KgWS7jPang7sS
Ah07txLdVdARgBaYS6+nUFEkFfp+vV5a4K+vJX3YFYe7ulqYS+F3vZT9SJIXjTrFovReD6aC
VhQOMOgsCXb9esw/CG</vt:lpwstr>
  </property>
  <property fmtid="{D5CDD505-2E9C-101B-9397-08002B2CF9AE}" pid="27" name="_2015_ms_pID_7253431">
    <vt:lpwstr>sBXuM5zwzFv1B8QRMC93yYLX9Jo5XQ9QNVRH2AFukaExO5bV1gCwF3
wgbHddPse0CvNeuua1UX8XbPe4ONmCDE0P3t/0t+9GymKygMJoejAio/9crrEdAHXhgx904O
6I0LJeL8NjXbZlLfb/lERuGmMr8y00oMMitn1aLQ3eKOSbKENg3UlME3i1vo1aDqxR44uzHM
OLP3XS4z00mPRaYyCLxDM/jW3olBf74MKEQ1</vt:lpwstr>
  </property>
  <property fmtid="{D5CDD505-2E9C-101B-9397-08002B2CF9AE}" pid="28" name="_2015_ms_pID_7253432">
    <vt:lpwstr>VQ==</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1608127048</vt:lpwstr>
  </property>
</Properties>
</file>