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69" r:id="rId2"/>
    <p:sldId id="813" r:id="rId3"/>
    <p:sldId id="424" r:id="rId4"/>
    <p:sldId id="423" r:id="rId5"/>
    <p:sldId id="757" r:id="rId6"/>
    <p:sldId id="754" r:id="rId7"/>
    <p:sldId id="755" r:id="rId8"/>
    <p:sldId id="458" r:id="rId9"/>
    <p:sldId id="489" r:id="rId10"/>
    <p:sldId id="749" r:id="rId11"/>
    <p:sldId id="767" r:id="rId12"/>
    <p:sldId id="768" r:id="rId13"/>
    <p:sldId id="746" r:id="rId14"/>
    <p:sldId id="796" r:id="rId15"/>
    <p:sldId id="808" r:id="rId16"/>
    <p:sldId id="797" r:id="rId17"/>
    <p:sldId id="817" r:id="rId18"/>
    <p:sldId id="818" r:id="rId19"/>
    <p:sldId id="816" r:id="rId20"/>
    <p:sldId id="819" r:id="rId21"/>
    <p:sldId id="820" r:id="rId22"/>
    <p:sldId id="821" r:id="rId23"/>
    <p:sldId id="824" r:id="rId2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240" autoAdjust="0"/>
    <p:restoredTop sz="95886" autoAdjust="0"/>
  </p:normalViewPr>
  <p:slideViewPr>
    <p:cSldViewPr>
      <p:cViewPr varScale="1">
        <p:scale>
          <a:sx n="108" d="100"/>
          <a:sy n="108" d="100"/>
        </p:scale>
        <p:origin x="1362"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997956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76530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09257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endParaRPr lang="zh-CN" altLang="en-US" dirty="0"/>
          </a:p>
        </p:txBody>
      </p:sp>
    </p:spTree>
    <p:extLst>
      <p:ext uri="{BB962C8B-B14F-4D97-AF65-F5344CB8AC3E}">
        <p14:creationId xmlns:p14="http://schemas.microsoft.com/office/powerpoint/2010/main" val="2214159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endParaRPr lang="zh-CN" altLang="en-US" dirty="0"/>
          </a:p>
        </p:txBody>
      </p:sp>
    </p:spTree>
    <p:extLst>
      <p:ext uri="{BB962C8B-B14F-4D97-AF65-F5344CB8AC3E}">
        <p14:creationId xmlns:p14="http://schemas.microsoft.com/office/powerpoint/2010/main" val="28176259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274976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460842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005106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12937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260083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a:t>
            </a:r>
            <a:r>
              <a:rPr lang="en-US" smtClean="0"/>
              <a:t>Huawei)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802.11-20/1933r1</a:t>
            </a:r>
            <a:endParaRPr lang="en-US" altLang="en-US" sz="1800" b="1" dirty="0" smtClean="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smtClean="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151547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December </a:t>
            </a:r>
            <a:r>
              <a:rPr lang="en-US" altLang="en-US" sz="1800" b="1" dirty="0" smtClean="0"/>
              <a:t>2020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1A8072B-F843-426D-AC66-CF03E3771DB0}" type="slidenum">
              <a:rPr lang="en-US" altLang="en-US" sz="1200" b="0" smtClean="0"/>
              <a:pPr>
                <a:spcBef>
                  <a:spcPct val="0"/>
                </a:spcBef>
                <a:buFontTx/>
                <a:buNone/>
              </a:pPr>
              <a:t>1</a:t>
            </a:fld>
            <a:endParaRPr lang="en-US" altLang="en-US" sz="1200" b="0" smtClean="0"/>
          </a:p>
        </p:txBody>
      </p:sp>
      <p:sp>
        <p:nvSpPr>
          <p:cNvPr id="4100" name="Rectangle 2"/>
          <p:cNvSpPr>
            <a:spLocks noGrp="1" noChangeArrowheads="1"/>
          </p:cNvSpPr>
          <p:nvPr>
            <p:ph type="title"/>
          </p:nvPr>
        </p:nvSpPr>
        <p:spPr>
          <a:xfrm>
            <a:off x="381000" y="914400"/>
            <a:ext cx="8305800" cy="1066800"/>
          </a:xfrm>
        </p:spPr>
        <p:txBody>
          <a:bodyPr/>
          <a:lstStyle/>
          <a:p>
            <a:r>
              <a:rPr lang="en-US" altLang="en-US" dirty="0" smtClean="0"/>
              <a:t>Task Group </a:t>
            </a:r>
            <a:r>
              <a:rPr lang="en-US" altLang="zh-CN" dirty="0" smtClean="0"/>
              <a:t>bf</a:t>
            </a:r>
            <a:r>
              <a:rPr lang="en-US" altLang="en-US" dirty="0" smtClean="0"/>
              <a:t/>
            </a:r>
            <a:br>
              <a:rPr lang="en-US" altLang="en-US" dirty="0" smtClean="0"/>
            </a:br>
            <a:r>
              <a:rPr lang="en-US" altLang="en-US" dirty="0" smtClean="0"/>
              <a:t>Meeting agenda, </a:t>
            </a:r>
            <a:r>
              <a:rPr lang="en-US" altLang="zh-CN" dirty="0" smtClean="0"/>
              <a:t>December </a:t>
            </a:r>
            <a:r>
              <a:rPr lang="en-US" altLang="en-US" dirty="0" smtClean="0"/>
              <a:t>2020</a:t>
            </a:r>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smtClean="0"/>
              <a:t>Date:</a:t>
            </a:r>
            <a:r>
              <a:rPr lang="en-US" altLang="en-US" sz="2000" b="0" dirty="0" smtClean="0"/>
              <a:t> 2020-12-07</a:t>
            </a:r>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10</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smtClean="0"/>
              <a:t>All participants in IEEE-SA activities are expected to adhere to the core principles underlying the:</a:t>
            </a:r>
          </a:p>
          <a:p>
            <a:pPr lvl="1">
              <a:buFont typeface="Times New Roman" panose="02020603050405020304" pitchFamily="18" charset="0"/>
              <a:buChar char="−"/>
            </a:pPr>
            <a:r>
              <a:rPr lang="en-US" altLang="en-US" sz="1400" smtClean="0">
                <a:hlinkClick r:id="rId3"/>
              </a:rPr>
              <a:t>IEEE Code of Ethics</a:t>
            </a:r>
            <a:endParaRPr lang="en-US" altLang="en-US" sz="1400" smtClean="0"/>
          </a:p>
          <a:p>
            <a:pPr lvl="1">
              <a:buFont typeface="Times New Roman" panose="02020603050405020304" pitchFamily="18" charset="0"/>
              <a:buChar char="−"/>
            </a:pPr>
            <a:r>
              <a:rPr lang="en-US" altLang="en-US" sz="1400" smtClean="0">
                <a:hlinkClick r:id="rId4"/>
              </a:rPr>
              <a:t>IEEE Code of Conduct</a:t>
            </a:r>
            <a:endParaRPr lang="en-US" altLang="en-US" sz="1400" smtClean="0"/>
          </a:p>
          <a:p>
            <a:pPr algn="just">
              <a:spcAft>
                <a:spcPts val="600"/>
              </a:spcAft>
            </a:pPr>
            <a:r>
              <a:rPr lang="en-US" altLang="en-US" sz="1800" b="0" smtClean="0"/>
              <a:t>The core principles of the IEEE Codes of Ethics &amp; Conduct are to:</a:t>
            </a:r>
          </a:p>
          <a:p>
            <a:pPr lvl="1" algn="just">
              <a:spcAft>
                <a:spcPts val="600"/>
              </a:spcAft>
            </a:pPr>
            <a:r>
              <a:rPr lang="en-US" altLang="en-US" sz="1400" smtClean="0"/>
              <a:t>Uphold the highest standards of integrity, responsible behavior, and ethical and professional conduct</a:t>
            </a:r>
          </a:p>
          <a:p>
            <a:pPr lvl="1" algn="just">
              <a:spcAft>
                <a:spcPts val="600"/>
              </a:spcAft>
            </a:pPr>
            <a:r>
              <a:rPr lang="en-US" altLang="en-US" sz="1400" smtClean="0"/>
              <a:t>Treat people fairly and with respect, to not engage in harassment, discrimination, or retaliation, and to protect people's privacy.</a:t>
            </a:r>
          </a:p>
          <a:p>
            <a:pPr lvl="1" algn="just">
              <a:spcAft>
                <a:spcPts val="600"/>
              </a:spcAft>
            </a:pPr>
            <a:r>
              <a:rPr lang="en-US" altLang="en-US" sz="1400" smtClean="0"/>
              <a:t>Avoid injuring others, their property, reputation, or employment by false or malicious action</a:t>
            </a:r>
          </a:p>
          <a:p>
            <a:pPr algn="just">
              <a:spcAft>
                <a:spcPts val="600"/>
              </a:spcAft>
            </a:pPr>
            <a:r>
              <a:rPr lang="en-US" altLang="en-US" sz="1800" b="0" smtClean="0"/>
              <a:t>The most recent versions of these Codes are available at</a:t>
            </a:r>
          </a:p>
          <a:p>
            <a:pPr lvl="1" algn="just">
              <a:spcAft>
                <a:spcPts val="600"/>
              </a:spcAft>
            </a:pPr>
            <a:r>
              <a:rPr lang="en-US" altLang="en-US" sz="1400" smtClean="0">
                <a:hlinkClick r:id="rId5"/>
              </a:rPr>
              <a:t>http://www.ieee.org/about/corporate/governance</a:t>
            </a:r>
            <a:endParaRPr lang="en-US" altLang="en-US" sz="1400" smtClean="0"/>
          </a:p>
          <a:p>
            <a:pPr>
              <a:spcAft>
                <a:spcPts val="600"/>
              </a:spcAft>
            </a:pPr>
            <a:endParaRPr lang="en-US" altLang="en-US" sz="2800" smtClean="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852B5388-3BBF-490A-8288-2D06EFF5B0E2}" type="slidenum">
              <a:rPr lang="en-GB" altLang="en-US" sz="1200" b="0" smtClean="0"/>
              <a:pPr>
                <a:spcBef>
                  <a:spcPct val="0"/>
                </a:spcBef>
                <a:buFontTx/>
                <a:buNone/>
              </a:pPr>
              <a:t>11</a:t>
            </a:fld>
            <a:endParaRPr lang="en-GB" altLang="en-US" sz="1200" b="0" smtClean="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require that “participants in the IEEE standards development individual process shall act based on their qualifications and experience”</a:t>
            </a:r>
          </a:p>
          <a:p>
            <a:pPr algn="just"/>
            <a:r>
              <a:rPr lang="en-US" altLang="en-US" sz="1800" smtClean="0"/>
              <a:t>This means participants:</a:t>
            </a:r>
          </a:p>
          <a:p>
            <a:pPr lvl="1" algn="just">
              <a:buFont typeface="Times New Roman" panose="02020603050405020304" pitchFamily="18"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pPr algn="just"/>
            <a:r>
              <a:rPr lang="en-US" altLang="en-US" sz="1800" smtClean="0"/>
              <a:t>By participating in standards activities using the “</a:t>
            </a:r>
            <a:r>
              <a:rPr lang="en-US" altLang="en-US" sz="1800" i="1" smtClean="0"/>
              <a:t>individual process</a:t>
            </a:r>
            <a:r>
              <a:rPr lang="en-US" altLang="en-US" sz="1800" smtClean="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#6</a:t>
            </a:r>
            <a:endParaRPr lang="en-US" altLang="en-US"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29DFF84-D4AD-4376-8FE2-83D981F752E7}" type="slidenum">
              <a:rPr lang="en-GB" altLang="en-US" sz="1200" b="0" smtClean="0"/>
              <a:pPr>
                <a:spcBef>
                  <a:spcPct val="0"/>
                </a:spcBef>
                <a:buFontTx/>
                <a:buNone/>
              </a:pPr>
              <a:t>12</a:t>
            </a:fld>
            <a:endParaRPr lang="en-GB" altLang="en-US" sz="1200" b="0" smtClean="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(clause 5.2.1.3) specifies that “</a:t>
            </a:r>
            <a:r>
              <a:rPr lang="en-US" altLang="en-US" sz="1800" i="1" smtClean="0"/>
              <a:t>the standards development process shall not be dominated by any single interest category, individual, or organization</a:t>
            </a:r>
            <a:r>
              <a:rPr lang="en-US" altLang="en-US" sz="1800" smtClean="0"/>
              <a:t>”</a:t>
            </a:r>
          </a:p>
          <a:p>
            <a:pPr lvl="1" algn="just">
              <a:buFont typeface="Times New Roman" panose="02020603050405020304" pitchFamily="18" charset="0"/>
              <a:buChar char="−"/>
            </a:pPr>
            <a:r>
              <a:rPr lang="en-US" altLang="en-US" sz="1800" smtClean="0"/>
              <a:t>This means no participant may exercise “</a:t>
            </a:r>
            <a:r>
              <a:rPr lang="en-US" altLang="en-US" sz="1800" i="1" smtClean="0"/>
              <a:t>authority, leadership, or influence by reason of superior leverage, strength, or representation to the exclusion of fair and equitable consideration of other viewpoints</a:t>
            </a:r>
            <a:r>
              <a:rPr lang="en-US" altLang="en-US" sz="1800" smtClean="0"/>
              <a:t>” or “</a:t>
            </a:r>
            <a:r>
              <a:rPr lang="en-US" altLang="en-US" sz="1800" i="1" smtClean="0"/>
              <a:t>to hinder the progress of the standards development activity</a:t>
            </a:r>
            <a:r>
              <a:rPr lang="en-US" altLang="en-US" sz="1800" smtClean="0"/>
              <a:t>”</a:t>
            </a:r>
          </a:p>
          <a:p>
            <a:pPr algn="just">
              <a:spcBef>
                <a:spcPts val="1200"/>
              </a:spcBef>
            </a:pPr>
            <a:r>
              <a:rPr lang="en-US" altLang="en-US" sz="1800" smtClean="0"/>
              <a:t>This rule applies equally to those participating in a standards development project and to that project’s leadership group</a:t>
            </a:r>
          </a:p>
          <a:p>
            <a:pPr algn="just">
              <a:spcBef>
                <a:spcPts val="1200"/>
              </a:spcBef>
            </a:pPr>
            <a:r>
              <a:rPr lang="en-US" altLang="en-US" sz="1800" smtClean="0"/>
              <a:t>Any person who reasonably suspects that dominance is occurring in a standards development project is encouraged to bring the issue to the attention of the Standards Committee or the project’s IEEE-SA Program Manager</a:t>
            </a:r>
            <a:endParaRPr lang="en-US" altLang="en-US" smtClean="0"/>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#7</a:t>
            </a:r>
            <a:endParaRPr lang="en-US" altLang="en-US"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D29FD15-C8C6-4C3A-8122-F78641BD8AE7}" type="slidenum">
              <a:rPr lang="en-US" altLang="en-US" sz="1200" b="0" smtClean="0"/>
              <a:pPr>
                <a:spcBef>
                  <a:spcPct val="0"/>
                </a:spcBef>
                <a:buFontTx/>
                <a:buNone/>
              </a:pPr>
              <a:t>13</a:t>
            </a:fld>
            <a:endParaRPr lang="en-US" altLang="en-US" sz="1200" b="0" smtClean="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14</a:t>
            </a:fld>
            <a:endParaRPr lang="en-US" altLang="en-US" sz="1200" b="0" smtClean="0"/>
          </a:p>
        </p:txBody>
      </p:sp>
      <p:sp>
        <p:nvSpPr>
          <p:cNvPr id="18435" name="Rectangle 2"/>
          <p:cNvSpPr txBox="1">
            <a:spLocks noChangeArrowheads="1"/>
          </p:cNvSpPr>
          <p:nvPr/>
        </p:nvSpPr>
        <p:spPr bwMode="auto">
          <a:xfrm>
            <a:off x="685800" y="533400"/>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cs typeface="Times New Roman" panose="02020603050405020304" pitchFamily="18" charset="0"/>
              </a:rPr>
              <a:t>December 8</a:t>
            </a:r>
            <a:endParaRPr lang="en-US" altLang="en-US" sz="3000" dirty="0">
              <a:cs typeface="Times New Roman" panose="02020603050405020304" pitchFamily="18" charset="0"/>
            </a:endParaRPr>
          </a:p>
        </p:txBody>
      </p:sp>
      <p:sp>
        <p:nvSpPr>
          <p:cNvPr id="18436" name="Rectangle 3"/>
          <p:cNvSpPr txBox="1">
            <a:spLocks noChangeArrowheads="1"/>
          </p:cNvSpPr>
          <p:nvPr/>
        </p:nvSpPr>
        <p:spPr bwMode="auto">
          <a:xfrm>
            <a:off x="685800" y="1219200"/>
            <a:ext cx="81534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zh-CN" sz="1400" dirty="0"/>
              <a:t>Motion for </a:t>
            </a:r>
            <a:r>
              <a:rPr lang="en-US" altLang="en-US" sz="1400" dirty="0"/>
              <a:t>IEEE 802.11bf Selection </a:t>
            </a:r>
            <a:r>
              <a:rPr lang="en-US" altLang="en-US" sz="1400" dirty="0" smtClean="0"/>
              <a:t>Procedure</a:t>
            </a:r>
          </a:p>
          <a:p>
            <a:pPr algn="just"/>
            <a:r>
              <a:rPr lang="en-US" altLang="zh-CN" sz="1400" dirty="0"/>
              <a:t>Motion for </a:t>
            </a:r>
            <a:r>
              <a:rPr lang="en-US" altLang="en-US" sz="1400" dirty="0"/>
              <a:t>IEEE 802.11bf </a:t>
            </a:r>
            <a:r>
              <a:rPr lang="en-US" altLang="en-US" sz="1400" dirty="0" smtClean="0"/>
              <a:t>FRD</a:t>
            </a:r>
            <a:endParaRPr lang="en-US" altLang="en-US" sz="1400" dirty="0"/>
          </a:p>
          <a:p>
            <a:pPr algn="just"/>
            <a:r>
              <a:rPr lang="en-US" altLang="en-US" sz="1400" dirty="0" smtClean="0"/>
              <a:t>Teleconference </a:t>
            </a:r>
            <a:r>
              <a:rPr lang="en-US" altLang="en-US" sz="1400" dirty="0"/>
              <a:t>Times</a:t>
            </a:r>
          </a:p>
          <a:p>
            <a:pPr algn="just"/>
            <a:r>
              <a:rPr lang="en-US" altLang="en-US" sz="1400" dirty="0"/>
              <a:t>Presentation of </a:t>
            </a:r>
            <a:r>
              <a:rPr lang="en-US" altLang="en-US" sz="1400" dirty="0" smtClean="0"/>
              <a:t>submissions</a:t>
            </a:r>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spcBef>
                <a:spcPts val="0"/>
              </a:spcBef>
            </a:pPr>
            <a:r>
              <a:rPr lang="en-US" altLang="en-US" sz="1400" dirty="0" smtClean="0"/>
              <a:t>Any </a:t>
            </a:r>
            <a:r>
              <a:rPr lang="en-US" altLang="en-US" sz="1400" dirty="0"/>
              <a:t>other business</a:t>
            </a:r>
            <a:endParaRPr lang="en-US" altLang="en-US" sz="1050" dirty="0"/>
          </a:p>
          <a:p>
            <a:pPr lvl="1" algn="just">
              <a:spcBef>
                <a:spcPts val="0"/>
              </a:spcBef>
            </a:pPr>
            <a:r>
              <a:rPr lang="en-US" altLang="en-US" sz="1100" dirty="0" smtClean="0"/>
              <a:t>?</a:t>
            </a:r>
          </a:p>
          <a:p>
            <a:pPr marL="342900" lvl="1" indent="-342900" algn="just">
              <a:spcBef>
                <a:spcPts val="0"/>
              </a:spcBef>
              <a:buChar char="•"/>
            </a:pPr>
            <a:r>
              <a:rPr lang="en-US" altLang="en-US" sz="1400" b="1" dirty="0" smtClean="0"/>
              <a:t>Adjourn</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10" name="表格 10"/>
          <p:cNvGraphicFramePr>
            <a:graphicFrameLocks noGrp="1"/>
          </p:cNvGraphicFramePr>
          <p:nvPr>
            <p:extLst>
              <p:ext uri="{D42A27DB-BD31-4B8C-83A1-F6EECF244321}">
                <p14:modId xmlns:p14="http://schemas.microsoft.com/office/powerpoint/2010/main" val="2683599488"/>
              </p:ext>
            </p:extLst>
          </p:nvPr>
        </p:nvGraphicFramePr>
        <p:xfrm>
          <a:off x="685800" y="3352800"/>
          <a:ext cx="7924800" cy="2364450"/>
        </p:xfrm>
        <a:graphic>
          <a:graphicData uri="http://schemas.openxmlformats.org/drawingml/2006/table">
            <a:tbl>
              <a:tblPr firstRow="1" bandRow="1">
                <a:tableStyleId>{C4B1156A-380E-4F78-BDF5-A606A8083BF9}</a:tableStyleId>
              </a:tblPr>
              <a:tblGrid>
                <a:gridCol w="609600"/>
                <a:gridCol w="1676400"/>
                <a:gridCol w="4648200"/>
                <a:gridCol w="990600"/>
              </a:tblGrid>
              <a:tr h="295588">
                <a:tc>
                  <a:txBody>
                    <a:bodyPr/>
                    <a:lstStyle/>
                    <a:p>
                      <a:pPr algn="ctr"/>
                      <a:r>
                        <a:rPr lang="en-US" altLang="zh-CN" sz="1200" dirty="0" smtClean="0"/>
                        <a:t>DCN</a:t>
                      </a:r>
                      <a:endParaRPr lang="zh-CN" altLang="en-US" sz="1200" dirty="0"/>
                    </a:p>
                  </a:txBody>
                  <a:tcPr marL="36000" marR="36000" marT="17921" marB="17921" anchor="ctr"/>
                </a:tc>
                <a:tc>
                  <a:txBody>
                    <a:bodyPr/>
                    <a:lstStyle/>
                    <a:p>
                      <a:pPr algn="ctr"/>
                      <a:r>
                        <a:rPr lang="en-US" altLang="zh-CN" sz="1200" dirty="0" smtClean="0"/>
                        <a:t>Author</a:t>
                      </a:r>
                      <a:endParaRPr lang="zh-CN" altLang="en-US" sz="1200" dirty="0"/>
                    </a:p>
                  </a:txBody>
                  <a:tcPr marL="36000" marR="36000" marT="17921" marB="17921" anchor="ctr"/>
                </a:tc>
                <a:tc>
                  <a:txBody>
                    <a:bodyPr/>
                    <a:lstStyle/>
                    <a:p>
                      <a:pPr algn="ctr"/>
                      <a:r>
                        <a:rPr lang="en-US" altLang="zh-CN" sz="1200" dirty="0" smtClean="0"/>
                        <a:t>Title</a:t>
                      </a:r>
                      <a:endParaRPr lang="zh-CN" altLang="en-US" sz="1200" dirty="0"/>
                    </a:p>
                  </a:txBody>
                  <a:tcPr marL="36000" marR="36000" marT="17921" marB="17921"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1" marB="17921" anchor="ctr"/>
                </a:tc>
              </a:tr>
              <a:tr h="1497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20/1805</a:t>
                      </a:r>
                      <a:endParaRPr lang="zh-CN" altLang="en-US" sz="1100" dirty="0" smtClean="0">
                        <a:solidFill>
                          <a:srgbClr val="00B050"/>
                        </a:solidFill>
                      </a:endParaRPr>
                    </a:p>
                  </a:txBody>
                  <a:tcPr marL="36000" marR="36000" marT="17907" marB="17907" anchor="ctr"/>
                </a:tc>
                <a:tc>
                  <a:txBody>
                    <a:bodyPr/>
                    <a:lstStyle/>
                    <a:p>
                      <a:r>
                        <a:rPr lang="en-US" altLang="zh-CN" sz="1100" dirty="0" err="1" smtClean="0">
                          <a:solidFill>
                            <a:srgbClr val="00B050"/>
                          </a:solidFill>
                        </a:rPr>
                        <a:t>Insun</a:t>
                      </a:r>
                      <a:r>
                        <a:rPr lang="en-US" altLang="zh-CN" sz="1100" dirty="0" smtClean="0">
                          <a:solidFill>
                            <a:srgbClr val="00B050"/>
                          </a:solidFill>
                        </a:rPr>
                        <a:t> Jang (LG Electronics)</a:t>
                      </a:r>
                      <a:endParaRPr lang="zh-CN" altLang="en-US" sz="1100" dirty="0">
                        <a:solidFill>
                          <a:srgbClr val="00B050"/>
                        </a:solidFill>
                      </a:endParaRPr>
                    </a:p>
                  </a:txBody>
                  <a:tcPr marL="36000" marR="36000" marT="17907" marB="17907" anchor="ctr"/>
                </a:tc>
                <a:tc>
                  <a:txBody>
                    <a:bodyPr/>
                    <a:lstStyle/>
                    <a:p>
                      <a:r>
                        <a:rPr lang="en-US" altLang="zh-CN" sz="1100" dirty="0" smtClean="0">
                          <a:solidFill>
                            <a:srgbClr val="00B050"/>
                          </a:solidFill>
                        </a:rPr>
                        <a:t>Discussion on WLAN Sensing Roles</a:t>
                      </a:r>
                      <a:endParaRPr lang="zh-CN" altLang="en-US" sz="1100" dirty="0">
                        <a:solidFill>
                          <a:srgbClr val="00B050"/>
                        </a:solidFill>
                      </a:endParaRPr>
                    </a:p>
                  </a:txBody>
                  <a:tcPr marL="36000" marR="36000" marT="17907" marB="17907"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30min</a:t>
                      </a:r>
                      <a:endParaRPr lang="zh-CN" altLang="en-US" sz="1100" dirty="0" smtClean="0">
                        <a:solidFill>
                          <a:srgbClr val="00B050"/>
                        </a:solidFill>
                      </a:endParaRPr>
                    </a:p>
                  </a:txBody>
                  <a:tcPr marL="36000" marR="36000" marT="17907" marB="17907" anchor="ctr"/>
                </a:tc>
              </a:tr>
              <a:tr h="273139">
                <a:tc>
                  <a:txBody>
                    <a:bodyPr/>
                    <a:lstStyle/>
                    <a:p>
                      <a:r>
                        <a:rPr lang="en-US" altLang="zh-CN" sz="1100" dirty="0" smtClean="0">
                          <a:solidFill>
                            <a:schemeClr val="tx1"/>
                          </a:solidFill>
                        </a:rPr>
                        <a:t>20/1741</a:t>
                      </a:r>
                      <a:endParaRPr lang="zh-CN" altLang="en-US" sz="1100" dirty="0">
                        <a:solidFill>
                          <a:schemeClr val="tx1"/>
                        </a:solidFill>
                      </a:endParaRPr>
                    </a:p>
                  </a:txBody>
                  <a:tcPr marL="36000" marR="36000" marT="17911" marB="17911" anchor="ctr"/>
                </a:tc>
                <a:tc>
                  <a:txBody>
                    <a:bodyPr/>
                    <a:lstStyle/>
                    <a:p>
                      <a:r>
                        <a:rPr lang="en-US" altLang="zh-CN" sz="1100" dirty="0" smtClean="0">
                          <a:solidFill>
                            <a:schemeClr val="tx1"/>
                          </a:solidFill>
                        </a:rPr>
                        <a:t>Pu (Perry) Wang (MERL)</a:t>
                      </a:r>
                      <a:endParaRPr lang="zh-CN" altLang="en-US" sz="1100" dirty="0">
                        <a:solidFill>
                          <a:schemeClr val="tx1"/>
                        </a:solidFill>
                      </a:endParaRPr>
                    </a:p>
                  </a:txBody>
                  <a:tcPr marL="36000" marR="36000" marT="17911" marB="17911" anchor="ctr"/>
                </a:tc>
                <a:tc>
                  <a:txBody>
                    <a:bodyPr/>
                    <a:lstStyle/>
                    <a:p>
                      <a:r>
                        <a:rPr lang="en-US" altLang="zh-CN" sz="1100" dirty="0" smtClean="0">
                          <a:solidFill>
                            <a:schemeClr val="tx1"/>
                          </a:solidFill>
                        </a:rPr>
                        <a:t>Feasibility Study of Human Pose and Occupancy Classification using </a:t>
                      </a:r>
                      <a:r>
                        <a:rPr lang="en-US" altLang="zh-CN" sz="1100" dirty="0" err="1" smtClean="0">
                          <a:solidFill>
                            <a:schemeClr val="tx1"/>
                          </a:solidFill>
                        </a:rPr>
                        <a:t>mmWave</a:t>
                      </a:r>
                      <a:r>
                        <a:rPr lang="en-US" altLang="zh-CN" sz="1100" dirty="0" smtClean="0">
                          <a:solidFill>
                            <a:schemeClr val="tx1"/>
                          </a:solidFill>
                        </a:rPr>
                        <a:t> </a:t>
                      </a:r>
                      <a:r>
                        <a:rPr lang="en-US" altLang="zh-CN" sz="1100" dirty="0" err="1" smtClean="0">
                          <a:solidFill>
                            <a:schemeClr val="tx1"/>
                          </a:solidFill>
                        </a:rPr>
                        <a:t>WiFi</a:t>
                      </a:r>
                      <a:r>
                        <a:rPr lang="en-US" altLang="zh-CN" sz="1100" dirty="0" smtClean="0">
                          <a:solidFill>
                            <a:schemeClr val="tx1"/>
                          </a:solidFill>
                        </a:rPr>
                        <a:t> Beam Attributes  --- Q&amp;A</a:t>
                      </a:r>
                      <a:endParaRPr lang="zh-CN" altLang="en-US" sz="1100" dirty="0">
                        <a:solidFill>
                          <a:schemeClr val="tx1"/>
                        </a:solidFill>
                      </a:endParaRPr>
                    </a:p>
                  </a:txBody>
                  <a:tcPr marL="36000" marR="36000" marT="17911" marB="1791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10 mins</a:t>
                      </a:r>
                      <a:endParaRPr lang="zh-CN" altLang="en-US" sz="1100" dirty="0" smtClean="0">
                        <a:solidFill>
                          <a:schemeClr val="tx1"/>
                        </a:solidFill>
                      </a:endParaRPr>
                    </a:p>
                  </a:txBody>
                  <a:tcPr marL="36000" marR="36000" marT="17911" marB="17911" anchor="ctr"/>
                </a:tc>
              </a:tr>
              <a:tr h="273124">
                <a:tc>
                  <a:txBody>
                    <a:bodyPr/>
                    <a:lstStyle/>
                    <a:p>
                      <a:r>
                        <a:rPr lang="en-US" altLang="zh-CN" sz="1100" dirty="0" smtClean="0">
                          <a:solidFill>
                            <a:srgbClr val="00B050"/>
                          </a:solidFill>
                        </a:rPr>
                        <a:t>20/1742</a:t>
                      </a:r>
                      <a:endParaRPr lang="zh-CN" altLang="en-US" sz="1100" dirty="0">
                        <a:solidFill>
                          <a:srgbClr val="00B050"/>
                        </a:solidFill>
                      </a:endParaRPr>
                    </a:p>
                  </a:txBody>
                  <a:tcPr marL="36000" marR="36000" marT="17901" marB="17901" anchor="ctr"/>
                </a:tc>
                <a:tc>
                  <a:txBody>
                    <a:bodyPr/>
                    <a:lstStyle/>
                    <a:p>
                      <a:r>
                        <a:rPr lang="en-US" altLang="zh-CN" sz="1100" dirty="0" smtClean="0">
                          <a:solidFill>
                            <a:srgbClr val="00B050"/>
                          </a:solidFill>
                        </a:rPr>
                        <a:t>Anthony </a:t>
                      </a:r>
                      <a:r>
                        <a:rPr lang="en-US" altLang="zh-CN" sz="1100" dirty="0" err="1" smtClean="0">
                          <a:solidFill>
                            <a:srgbClr val="00B050"/>
                          </a:solidFill>
                        </a:rPr>
                        <a:t>Pesin</a:t>
                      </a:r>
                      <a:r>
                        <a:rPr lang="en-US" altLang="zh-CN" sz="1100" dirty="0" smtClean="0">
                          <a:solidFill>
                            <a:srgbClr val="00B050"/>
                          </a:solidFill>
                        </a:rPr>
                        <a:t> (</a:t>
                      </a:r>
                      <a:r>
                        <a:rPr lang="en-US" altLang="zh-CN" sz="1100" dirty="0" err="1" smtClean="0">
                          <a:solidFill>
                            <a:srgbClr val="00B050"/>
                          </a:solidFill>
                        </a:rPr>
                        <a:t>InterDigital</a:t>
                      </a:r>
                      <a:r>
                        <a:rPr lang="en-US" altLang="zh-CN" sz="1100" dirty="0" smtClean="0">
                          <a:solidFill>
                            <a:srgbClr val="00B050"/>
                          </a:solidFill>
                        </a:rPr>
                        <a:t>)</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A Study on the Impact of Radar Range Resolution in Different Use Cases --- Q&amp;A</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10 mins</a:t>
                      </a:r>
                      <a:endParaRPr lang="zh-CN" altLang="en-US" sz="1100" dirty="0" smtClean="0">
                        <a:solidFill>
                          <a:srgbClr val="00B050"/>
                        </a:solidFill>
                      </a:endParaRPr>
                    </a:p>
                  </a:txBody>
                  <a:tcPr marL="36000" marR="36000" marT="17901" marB="17901" anchor="ctr"/>
                </a:tc>
              </a:tr>
              <a:tr h="149738">
                <a:tc>
                  <a:txBody>
                    <a:bodyPr/>
                    <a:lstStyle/>
                    <a:p>
                      <a:r>
                        <a:rPr lang="en-US" altLang="zh-CN" sz="1100" dirty="0" smtClean="0">
                          <a:solidFill>
                            <a:schemeClr val="tx1"/>
                          </a:solidFill>
                        </a:rPr>
                        <a:t>20/1849</a:t>
                      </a:r>
                      <a:endParaRPr lang="zh-CN" altLang="en-US" sz="1100" dirty="0">
                        <a:solidFill>
                          <a:schemeClr val="tx1"/>
                        </a:solidFill>
                      </a:endParaRPr>
                    </a:p>
                  </a:txBody>
                  <a:tcPr marL="36000" marR="36000" marT="17901" marB="17901" anchor="ctr"/>
                </a:tc>
                <a:tc>
                  <a:txBody>
                    <a:bodyPr/>
                    <a:lstStyle/>
                    <a:p>
                      <a:r>
                        <a:rPr lang="en-US" altLang="zh-CN" sz="1100" dirty="0" smtClean="0">
                          <a:solidFill>
                            <a:schemeClr val="tx1"/>
                          </a:solidFill>
                        </a:rPr>
                        <a:t>Cheng Chen (Intel)</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Wi-Fi Sensing Definitions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20 mins</a:t>
                      </a:r>
                      <a:endParaRPr lang="zh-CN" altLang="en-US" sz="1100" dirty="0" smtClean="0">
                        <a:solidFill>
                          <a:schemeClr val="tx1"/>
                        </a:solidFill>
                      </a:endParaRPr>
                    </a:p>
                  </a:txBody>
                  <a:tcPr marL="36000" marR="36000" marT="17901" marB="17901" anchor="ctr"/>
                </a:tc>
              </a:tr>
              <a:tr h="1497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20/1850</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Cheng Chen (Intel)</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Overview of Wi-Fi Sensing Scenarios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1497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20/1851</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Cheng Chen (Intel)</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Overview of Wi-Fi Sensing Protocol</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149738">
                <a:tc>
                  <a:txBody>
                    <a:bodyPr/>
                    <a:lstStyle/>
                    <a:p>
                      <a:r>
                        <a:rPr lang="en-US" altLang="zh-CN" sz="1100" dirty="0" smtClean="0">
                          <a:solidFill>
                            <a:schemeClr val="tx1"/>
                          </a:solidFill>
                        </a:rPr>
                        <a:t>20/1893</a:t>
                      </a:r>
                      <a:endParaRPr lang="zh-CN" altLang="en-US" sz="1100" dirty="0">
                        <a:solidFill>
                          <a:schemeClr val="tx1"/>
                        </a:solidFill>
                      </a:endParaRPr>
                    </a:p>
                  </a:txBody>
                  <a:tcPr marL="36000" marR="36000" marT="17901" marB="17901" anchor="ctr"/>
                </a:tc>
                <a:tc>
                  <a:txBody>
                    <a:bodyPr/>
                    <a:lstStyle/>
                    <a:p>
                      <a:r>
                        <a:rPr lang="en-US" altLang="zh-CN" sz="1100" dirty="0" err="1" smtClean="0">
                          <a:solidFill>
                            <a:schemeClr val="tx1"/>
                          </a:solidFill>
                        </a:rPr>
                        <a:t>Meihong</a:t>
                      </a:r>
                      <a:r>
                        <a:rPr lang="en-US" altLang="zh-CN" sz="1100" dirty="0" smtClean="0">
                          <a:solidFill>
                            <a:schemeClr val="tx1"/>
                          </a:solidFill>
                        </a:rPr>
                        <a:t> Zhang (Huawei)</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Channel Modeling for WLAN Sensing Indoor Scenario</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149738">
                <a:tc>
                  <a:txBody>
                    <a:bodyPr/>
                    <a:lstStyle/>
                    <a:p>
                      <a:r>
                        <a:rPr lang="en-US" altLang="zh-CN" sz="1100" dirty="0" smtClean="0">
                          <a:solidFill>
                            <a:schemeClr val="tx1"/>
                          </a:solidFill>
                        </a:rPr>
                        <a:t>20/1901</a:t>
                      </a:r>
                      <a:endParaRPr lang="zh-CN" altLang="en-US" sz="1100" dirty="0">
                        <a:solidFill>
                          <a:schemeClr val="tx1"/>
                        </a:solidFill>
                      </a:endParaRPr>
                    </a:p>
                  </a:txBody>
                  <a:tcPr marL="36000" marR="36000" marT="17901" marB="17901" anchor="ctr"/>
                </a:tc>
                <a:tc>
                  <a:txBody>
                    <a:bodyPr/>
                    <a:lstStyle/>
                    <a:p>
                      <a:r>
                        <a:rPr lang="en-US" altLang="zh-CN" sz="1100" dirty="0" smtClean="0">
                          <a:solidFill>
                            <a:schemeClr val="tx1"/>
                          </a:solidFill>
                        </a:rPr>
                        <a:t>Rui Du(Huawei)</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Discussion on ambiguity function, range Doppler map and link level simulation</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8702F4A-CED6-42F2-937E-7DBB9AD38D47}" type="slidenum">
              <a:rPr lang="en-US" altLang="en-US" sz="1200" b="0" smtClean="0"/>
              <a:pPr>
                <a:spcBef>
                  <a:spcPct val="0"/>
                </a:spcBef>
                <a:buFontTx/>
                <a:buNone/>
              </a:pPr>
              <a:t>15</a:t>
            </a:fld>
            <a:endParaRPr lang="en-US" altLang="en-US" sz="1200" b="0" smtClean="0"/>
          </a:p>
        </p:txBody>
      </p:sp>
      <p:sp>
        <p:nvSpPr>
          <p:cNvPr id="30723"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err="1" smtClean="0"/>
              <a:t>TGbf</a:t>
            </a:r>
            <a:r>
              <a:rPr lang="en-US" altLang="zh-CN" sz="2800" dirty="0" smtClean="0"/>
              <a:t> Timeline</a:t>
            </a:r>
            <a:endParaRPr lang="en-US" altLang="en-US" sz="2800" dirty="0">
              <a:solidFill>
                <a:schemeClr val="tx2"/>
              </a:solidFill>
            </a:endParaRPr>
          </a:p>
        </p:txBody>
      </p:sp>
      <p:sp>
        <p:nvSpPr>
          <p:cNvPr id="30724" name="Rectangle 3"/>
          <p:cNvSpPr txBox="1">
            <a:spLocks noChangeArrowheads="1"/>
          </p:cNvSpPr>
          <p:nvPr/>
        </p:nvSpPr>
        <p:spPr bwMode="auto">
          <a:xfrm>
            <a:off x="685800" y="1752600"/>
            <a:ext cx="7858125"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smtClean="0"/>
              <a:t>PAR </a:t>
            </a:r>
            <a:r>
              <a:rPr lang="en-US" altLang="zh-CN" sz="2400" dirty="0"/>
              <a:t>approved		</a:t>
            </a:r>
            <a:r>
              <a:rPr lang="en-US" altLang="zh-CN" sz="2400" dirty="0" smtClean="0"/>
              <a:t>	Sep</a:t>
            </a:r>
            <a:r>
              <a:rPr lang="en-US" altLang="zh-CN" sz="2400" dirty="0"/>
              <a:t>, 2020</a:t>
            </a:r>
          </a:p>
          <a:p>
            <a:pPr lvl="1" algn="just"/>
            <a:r>
              <a:rPr lang="en-US" altLang="zh-CN" sz="2400" dirty="0"/>
              <a:t>First TG meeting		Oct, 2020</a:t>
            </a:r>
          </a:p>
          <a:p>
            <a:pPr lvl="1" algn="just"/>
            <a:r>
              <a:rPr lang="en-US" altLang="zh-CN" sz="2400" dirty="0"/>
              <a:t>D0.1 			</a:t>
            </a:r>
            <a:r>
              <a:rPr lang="en-US" altLang="zh-CN" sz="2400" dirty="0" smtClean="0"/>
              <a:t>	</a:t>
            </a:r>
            <a:r>
              <a:rPr lang="en-US" altLang="zh-CN" sz="2400" i="1" dirty="0" smtClean="0"/>
              <a:t>Jan, 2022</a:t>
            </a:r>
          </a:p>
          <a:p>
            <a:pPr lvl="1" algn="just"/>
            <a:r>
              <a:rPr lang="en-US" altLang="zh-CN" sz="2400" dirty="0" smtClean="0"/>
              <a:t>Initial Letter Ballot (D1.0)	</a:t>
            </a:r>
            <a:r>
              <a:rPr lang="en-US" altLang="zh-CN" sz="2400" i="1" dirty="0" smtClean="0"/>
              <a:t>Jul, 2022 </a:t>
            </a:r>
          </a:p>
          <a:p>
            <a:pPr lvl="1" algn="just"/>
            <a:r>
              <a:rPr lang="en-US" altLang="zh-CN" sz="2400" dirty="0" smtClean="0"/>
              <a:t>Recirculation </a:t>
            </a:r>
            <a:r>
              <a:rPr lang="en-US" altLang="zh-CN" sz="2400" dirty="0"/>
              <a:t>LB (D2.0)	</a:t>
            </a:r>
            <a:r>
              <a:rPr lang="en-US" altLang="zh-CN" sz="2400" i="1" dirty="0" smtClean="0"/>
              <a:t>Jan, 2023</a:t>
            </a:r>
          </a:p>
          <a:p>
            <a:pPr lvl="1" algn="just"/>
            <a:r>
              <a:rPr lang="en-US" altLang="zh-CN" sz="2400" dirty="0" smtClean="0"/>
              <a:t>Recirculation </a:t>
            </a:r>
            <a:r>
              <a:rPr lang="en-US" altLang="zh-CN" sz="2400" dirty="0"/>
              <a:t>LB (D3.0)	</a:t>
            </a:r>
            <a:r>
              <a:rPr lang="en-US" altLang="zh-CN" sz="2400" i="1" dirty="0" smtClean="0"/>
              <a:t>May, 2023</a:t>
            </a:r>
          </a:p>
          <a:p>
            <a:pPr lvl="1" algn="just"/>
            <a:r>
              <a:rPr lang="en-US" altLang="zh-CN" sz="2400" dirty="0" smtClean="0"/>
              <a:t>Initial </a:t>
            </a:r>
            <a:r>
              <a:rPr lang="en-US" altLang="zh-CN" sz="2400" dirty="0"/>
              <a:t>SA Ballot (D4.0)		Sep </a:t>
            </a:r>
            <a:r>
              <a:rPr lang="en-US" altLang="zh-CN" sz="2400" dirty="0" smtClean="0"/>
              <a:t>2023</a:t>
            </a:r>
            <a:endParaRPr lang="en-US" altLang="zh-CN" sz="2400" dirty="0"/>
          </a:p>
          <a:p>
            <a:pPr lvl="1" algn="just"/>
            <a:r>
              <a:rPr lang="en-US" altLang="zh-CN" sz="2400" dirty="0"/>
              <a:t>Final 802.11 WG approval	</a:t>
            </a:r>
            <a:r>
              <a:rPr lang="en-US" altLang="zh-CN" sz="2400" i="1" dirty="0" smtClean="0"/>
              <a:t>July 2024 </a:t>
            </a:r>
          </a:p>
          <a:p>
            <a:pPr lvl="1" algn="just"/>
            <a:r>
              <a:rPr lang="en-US" altLang="zh-CN" sz="2400" dirty="0" smtClean="0"/>
              <a:t>802 EC approval		</a:t>
            </a:r>
            <a:r>
              <a:rPr lang="en-US" altLang="zh-CN" sz="2400" i="1" dirty="0" smtClean="0"/>
              <a:t>July 2024 </a:t>
            </a:r>
          </a:p>
          <a:p>
            <a:pPr lvl="1" algn="just"/>
            <a:r>
              <a:rPr lang="en-US" altLang="zh-CN" sz="2400" dirty="0" err="1" smtClean="0"/>
              <a:t>RevCom</a:t>
            </a:r>
            <a:r>
              <a:rPr lang="en-US" altLang="zh-CN" sz="2400" dirty="0" smtClean="0"/>
              <a:t> </a:t>
            </a:r>
            <a:r>
              <a:rPr lang="en-US" altLang="zh-CN" sz="2400" dirty="0"/>
              <a:t>and SASB approval	Sep </a:t>
            </a:r>
            <a:r>
              <a:rPr lang="en-US" altLang="zh-CN" sz="2400" dirty="0" smtClean="0"/>
              <a:t>2024</a:t>
            </a:r>
            <a:endParaRPr lang="en-US" altLang="zh-CN" sz="2400" dirty="0"/>
          </a:p>
          <a:p>
            <a:endParaRPr lang="en-US" altLang="zh-CN" sz="2800" dirty="0"/>
          </a:p>
          <a:p>
            <a:endParaRPr lang="en-US" altLang="zh-CN" sz="2800" dirty="0"/>
          </a:p>
        </p:txBody>
      </p:sp>
      <p:sp>
        <p:nvSpPr>
          <p:cNvPr id="307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16</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17</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5</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t>
            </a:r>
            <a:r>
              <a:rPr lang="en-US" altLang="zh-CN" kern="0"/>
              <a:t>adopt </a:t>
            </a:r>
            <a:r>
              <a:rPr lang="en-US" altLang="zh-CN" kern="0" smtClean="0"/>
              <a:t>11-20/1812r0 </a:t>
            </a:r>
            <a:r>
              <a:rPr lang="en-US" altLang="zh-CN" kern="0" dirty="0"/>
              <a:t>as the selection procedure document for </a:t>
            </a:r>
            <a:r>
              <a:rPr lang="en-US" altLang="zh-CN" kern="0" dirty="0" err="1"/>
              <a:t>TGbf</a:t>
            </a:r>
            <a:r>
              <a:rPr lang="en-US" altLang="zh-CN" kern="0" dirty="0"/>
              <a:t>.</a:t>
            </a:r>
            <a:endParaRPr lang="en-US" altLang="zh-CN" kern="0" dirty="0" smtClean="0"/>
          </a:p>
          <a:p>
            <a:pPr>
              <a:defRPr/>
            </a:pPr>
            <a:endParaRPr lang="en-US" altLang="zh-CN" kern="0" dirty="0" smtClean="0"/>
          </a:p>
          <a:p>
            <a:pPr lvl="1">
              <a:defRPr/>
            </a:pPr>
            <a:r>
              <a:rPr lang="en-US" altLang="zh-CN" kern="0" dirty="0" smtClean="0"/>
              <a:t>Move</a:t>
            </a:r>
            <a:r>
              <a:rPr lang="en-US" altLang="zh-CN" kern="0" smtClean="0"/>
              <a:t>: </a:t>
            </a:r>
            <a:r>
              <a:rPr lang="en-US" altLang="zh-CN"/>
              <a:t>Claudio Da Silva </a:t>
            </a:r>
            <a:r>
              <a:rPr lang="en-US" altLang="zh-CN" smtClean="0"/>
              <a:t>	</a:t>
            </a:r>
            <a:r>
              <a:rPr lang="en-US" altLang="zh-CN" kern="0" dirty="0" smtClean="0"/>
              <a:t>	Second</a:t>
            </a:r>
            <a:r>
              <a:rPr lang="en-US" altLang="zh-CN" kern="0" smtClean="0"/>
              <a:t>: </a:t>
            </a:r>
            <a:r>
              <a:rPr lang="en-US" altLang="zh-CN" kern="0"/>
              <a:t>Assaf Kasher </a:t>
            </a:r>
            <a:r>
              <a:rPr lang="en-US" altLang="zh-CN" kern="0" dirty="0" smtClean="0"/>
              <a:t>	</a:t>
            </a:r>
          </a:p>
          <a:p>
            <a:pPr>
              <a:defRPr/>
            </a:pPr>
            <a:endParaRPr lang="en-US" altLang="zh-CN" sz="2800" kern="0" dirty="0" smtClean="0"/>
          </a:p>
          <a:p>
            <a:pPr lvl="1">
              <a:defRPr/>
            </a:pPr>
            <a:r>
              <a:rPr lang="en-US" altLang="zh-CN" kern="0" smtClean="0"/>
              <a:t>Result: </a:t>
            </a:r>
            <a:r>
              <a:rPr lang="en-US" altLang="zh-CN">
                <a:highlight>
                  <a:srgbClr val="00FF00"/>
                </a:highlight>
              </a:rPr>
              <a:t>Approved by unanimous consent</a:t>
            </a:r>
            <a:endParaRPr lang="en-US" altLang="zh-CN" kern="0"/>
          </a:p>
          <a:p>
            <a:pPr lvl="1">
              <a:defRPr/>
            </a:pPr>
            <a:endParaRPr lang="en-US" altLang="zh-CN" kern="0" dirty="0"/>
          </a:p>
        </p:txBody>
      </p:sp>
    </p:spTree>
    <p:extLst>
      <p:ext uri="{BB962C8B-B14F-4D97-AF65-F5344CB8AC3E}">
        <p14:creationId xmlns:p14="http://schemas.microsoft.com/office/powerpoint/2010/main" val="32947356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18</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6</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11-20/1813r0 as the functional requirement document </a:t>
            </a:r>
            <a:r>
              <a:rPr lang="en-US" altLang="zh-CN" kern="0"/>
              <a:t>for </a:t>
            </a:r>
            <a:r>
              <a:rPr lang="en-US" altLang="zh-CN" kern="0" smtClean="0"/>
              <a:t>TGbf. The </a:t>
            </a:r>
            <a:r>
              <a:rPr lang="en-US" altLang="zh-CN" kern="0"/>
              <a:t>Functional Requirements document may be modified at any time by a 75% approval vote.</a:t>
            </a:r>
          </a:p>
          <a:p>
            <a:pPr>
              <a:defRPr/>
            </a:pPr>
            <a:endParaRPr lang="en-US" altLang="zh-CN" kern="0" dirty="0" smtClean="0"/>
          </a:p>
          <a:p>
            <a:pPr lvl="1">
              <a:defRPr/>
            </a:pPr>
            <a:r>
              <a:rPr lang="en-US" altLang="zh-CN" kern="0" dirty="0" smtClean="0"/>
              <a:t>Move</a:t>
            </a:r>
            <a:r>
              <a:rPr lang="en-US" altLang="zh-CN" kern="0" smtClean="0"/>
              <a:t>: </a:t>
            </a:r>
            <a:r>
              <a:rPr lang="en-US" altLang="zh-CN"/>
              <a:t>Claudio Da </a:t>
            </a:r>
            <a:r>
              <a:rPr lang="en-US" altLang="zh-CN" smtClean="0"/>
              <a:t>Silva</a:t>
            </a:r>
            <a:r>
              <a:rPr lang="en-US" altLang="zh-CN" kern="0" dirty="0" smtClean="0"/>
              <a:t>		Second</a:t>
            </a:r>
            <a:r>
              <a:rPr lang="en-US" altLang="zh-CN" kern="0" smtClean="0"/>
              <a:t>: </a:t>
            </a:r>
            <a:r>
              <a:rPr lang="en-US" altLang="zh-CN" kern="0"/>
              <a:t>Sang Kim </a:t>
            </a:r>
            <a:r>
              <a:rPr lang="en-US" altLang="zh-CN" kern="0" dirty="0" smtClean="0"/>
              <a:t>	</a:t>
            </a:r>
          </a:p>
          <a:p>
            <a:pPr>
              <a:defRPr/>
            </a:pPr>
            <a:endParaRPr lang="en-US" altLang="zh-CN" sz="2800" kern="0" dirty="0" smtClean="0"/>
          </a:p>
          <a:p>
            <a:pPr lvl="1">
              <a:defRPr/>
            </a:pPr>
            <a:r>
              <a:rPr lang="en-US" altLang="zh-CN" kern="0" smtClean="0"/>
              <a:t>Result: </a:t>
            </a:r>
            <a:r>
              <a:rPr lang="en-US" altLang="zh-CN">
                <a:highlight>
                  <a:srgbClr val="00FF00"/>
                </a:highlight>
              </a:rPr>
              <a:t>Approved by unanimous consent</a:t>
            </a:r>
            <a:endParaRPr lang="en-US" altLang="zh-CN" kern="0"/>
          </a:p>
          <a:p>
            <a:pPr lvl="1">
              <a:defRPr/>
            </a:pPr>
            <a:endParaRPr lang="en-US" altLang="zh-CN" kern="0" dirty="0"/>
          </a:p>
        </p:txBody>
      </p:sp>
    </p:spTree>
    <p:extLst>
      <p:ext uri="{BB962C8B-B14F-4D97-AF65-F5344CB8AC3E}">
        <p14:creationId xmlns:p14="http://schemas.microsoft.com/office/powerpoint/2010/main" val="25741861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19</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1800" b="1" dirty="0" smtClean="0">
                <a:cs typeface="Times New Roman" panose="02020603050405020304" pitchFamily="18" charset="0"/>
              </a:rPr>
              <a:t>Confirmed:</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cs typeface="Times New Roman" panose="02020603050405020304" pitchFamily="18" charset="0"/>
              </a:rPr>
              <a:t>November 24 </a:t>
            </a:r>
            <a:r>
              <a:rPr lang="en-US" altLang="zh-CN" sz="1400" b="1" dirty="0">
                <a:cs typeface="Times New Roman" panose="02020603050405020304" pitchFamily="18" charset="0"/>
              </a:rPr>
              <a:t>(Tuesday), 9am - 10:30am </a:t>
            </a:r>
            <a:r>
              <a:rPr lang="en-US" altLang="zh-CN" sz="1400" b="1" dirty="0" smtClean="0">
                <a:cs typeface="Times New Roman" panose="02020603050405020304" pitchFamily="18" charset="0"/>
              </a:rPr>
              <a:t>ET</a:t>
            </a: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cs typeface="Times New Roman" panose="02020603050405020304" pitchFamily="18" charset="0"/>
              </a:rPr>
              <a:t>December 8   </a:t>
            </a:r>
            <a:r>
              <a:rPr lang="en-US" altLang="zh-CN" sz="1400" b="1" dirty="0">
                <a:cs typeface="Times New Roman" panose="02020603050405020304" pitchFamily="18" charset="0"/>
              </a:rPr>
              <a:t>(Tuesday), 9am - </a:t>
            </a:r>
            <a:r>
              <a:rPr lang="en-US" altLang="zh-CN" sz="1400" b="1" dirty="0" smtClean="0">
                <a:solidFill>
                  <a:srgbClr val="00B050"/>
                </a:solidFill>
                <a:cs typeface="Times New Roman" panose="02020603050405020304" pitchFamily="18" charset="0"/>
              </a:rPr>
              <a:t>11:00 </a:t>
            </a:r>
            <a:r>
              <a:rPr lang="en-US" altLang="zh-CN" sz="1400" b="1" dirty="0" smtClean="0">
                <a:cs typeface="Times New Roman" panose="02020603050405020304" pitchFamily="18" charset="0"/>
              </a:rPr>
              <a:t>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December 15   (Tuesday), 9am - </a:t>
            </a:r>
            <a:r>
              <a:rPr lang="en-US" altLang="zh-CN" sz="1400" b="1" dirty="0" smtClean="0">
                <a:solidFill>
                  <a:srgbClr val="00B050"/>
                </a:solidFill>
                <a:cs typeface="Times New Roman" panose="02020603050405020304" pitchFamily="18" charset="0"/>
              </a:rPr>
              <a:t>11:00 </a:t>
            </a:r>
            <a:r>
              <a:rPr lang="en-US" altLang="zh-CN" sz="1400" b="1" dirty="0">
                <a:cs typeface="Times New Roman" panose="02020603050405020304" pitchFamily="18" charset="0"/>
              </a:rPr>
              <a:t>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cs typeface="Times New Roman" panose="02020603050405020304" pitchFamily="18" charset="0"/>
              </a:rPr>
              <a:t>January 5   </a:t>
            </a:r>
            <a:r>
              <a:rPr lang="en-US" altLang="zh-CN" sz="1400" b="1" dirty="0">
                <a:cs typeface="Times New Roman" panose="02020603050405020304" pitchFamily="18" charset="0"/>
              </a:rPr>
              <a:t>(Tuesday), 9am - </a:t>
            </a:r>
            <a:r>
              <a:rPr lang="en-US" altLang="zh-CN" sz="1400" b="1" dirty="0" smtClean="0">
                <a:solidFill>
                  <a:srgbClr val="00B050"/>
                </a:solidFill>
                <a:cs typeface="Times New Roman" panose="02020603050405020304" pitchFamily="18" charset="0"/>
              </a:rPr>
              <a:t>11:00 </a:t>
            </a:r>
            <a:r>
              <a:rPr lang="en-US" altLang="zh-CN" sz="1400" b="1" dirty="0">
                <a:cs typeface="Times New Roman" panose="02020603050405020304" pitchFamily="18" charset="0"/>
              </a:rPr>
              <a:t>am </a:t>
            </a:r>
            <a:r>
              <a:rPr lang="en-US" altLang="zh-CN" sz="1400" b="1" dirty="0" smtClean="0">
                <a:cs typeface="Times New Roman" panose="02020603050405020304" pitchFamily="18" charset="0"/>
              </a:rPr>
              <a:t>ET</a:t>
            </a:r>
          </a:p>
          <a:p>
            <a:pPr lvl="1" indent="-228600"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solidFill>
                  <a:srgbClr val="FF0000"/>
                </a:solidFill>
                <a:cs typeface="Times New Roman" panose="02020603050405020304" pitchFamily="18" charset="0"/>
              </a:rPr>
              <a:t>January 12 </a:t>
            </a:r>
            <a:r>
              <a:rPr lang="en-US" altLang="zh-CN" sz="1400" b="1" dirty="0">
                <a:solidFill>
                  <a:srgbClr val="FF0000"/>
                </a:solidFill>
                <a:cs typeface="Times New Roman" panose="02020603050405020304" pitchFamily="18" charset="0"/>
              </a:rPr>
              <a:t>(Tuesday), 9am - 11:00am ET   ---- </a:t>
            </a:r>
            <a:r>
              <a:rPr lang="en-US" altLang="zh-CN" sz="1400" b="1" dirty="0" smtClean="0">
                <a:solidFill>
                  <a:srgbClr val="FF0000"/>
                </a:solidFill>
                <a:cs typeface="Times New Roman" panose="02020603050405020304" pitchFamily="18" charset="0"/>
              </a:rPr>
              <a:t>January Interim</a:t>
            </a: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FF0000"/>
                </a:solidFill>
                <a:cs typeface="Times New Roman" panose="02020603050405020304" pitchFamily="18" charset="0"/>
              </a:rPr>
              <a:t>January </a:t>
            </a:r>
            <a:r>
              <a:rPr lang="en-US" altLang="zh-CN" sz="1400" b="1" dirty="0" smtClean="0">
                <a:solidFill>
                  <a:srgbClr val="FF0000"/>
                </a:solidFill>
                <a:cs typeface="Times New Roman" panose="02020603050405020304" pitchFamily="18" charset="0"/>
              </a:rPr>
              <a:t>13 (Wednesday), 9am </a:t>
            </a:r>
            <a:r>
              <a:rPr lang="en-US" altLang="zh-CN" sz="1400" b="1" dirty="0">
                <a:solidFill>
                  <a:srgbClr val="FF0000"/>
                </a:solidFill>
                <a:cs typeface="Times New Roman" panose="02020603050405020304" pitchFamily="18" charset="0"/>
              </a:rPr>
              <a:t>- 11:00am ET </a:t>
            </a:r>
            <a:r>
              <a:rPr lang="en-US" altLang="zh-CN" sz="1400" b="1" dirty="0" smtClean="0">
                <a:solidFill>
                  <a:srgbClr val="FF0000"/>
                </a:solidFill>
                <a:cs typeface="Times New Roman" panose="02020603050405020304" pitchFamily="18" charset="0"/>
              </a:rPr>
              <a:t>---- </a:t>
            </a:r>
            <a:r>
              <a:rPr lang="en-US" altLang="zh-CN" sz="1400" b="1" dirty="0">
                <a:solidFill>
                  <a:srgbClr val="FF0000"/>
                </a:solidFill>
                <a:cs typeface="Times New Roman" panose="02020603050405020304" pitchFamily="18" charset="0"/>
              </a:rPr>
              <a:t>January Interim </a:t>
            </a:r>
            <a:endParaRPr lang="en-US" altLang="zh-CN" sz="1400" b="1" dirty="0" smtClean="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FF0000"/>
                </a:solidFill>
                <a:cs typeface="Times New Roman" panose="02020603050405020304" pitchFamily="18" charset="0"/>
              </a:rPr>
              <a:t>January </a:t>
            </a:r>
            <a:r>
              <a:rPr lang="en-US" altLang="zh-CN" sz="1400" b="1" dirty="0" smtClean="0">
                <a:solidFill>
                  <a:srgbClr val="FF0000"/>
                </a:solidFill>
                <a:cs typeface="Times New Roman" panose="02020603050405020304" pitchFamily="18" charset="0"/>
              </a:rPr>
              <a:t>14 (Thursday), </a:t>
            </a:r>
            <a:r>
              <a:rPr lang="en-US" altLang="zh-CN" sz="1400" b="1" dirty="0">
                <a:solidFill>
                  <a:srgbClr val="FF0000"/>
                </a:solidFill>
                <a:cs typeface="Times New Roman" panose="02020603050405020304" pitchFamily="18" charset="0"/>
              </a:rPr>
              <a:t>9am - 11:00am ET </a:t>
            </a:r>
            <a:r>
              <a:rPr lang="en-US" altLang="zh-CN" sz="1400" b="1" dirty="0" smtClean="0">
                <a:solidFill>
                  <a:srgbClr val="FF0000"/>
                </a:solidFill>
                <a:cs typeface="Times New Roman" panose="02020603050405020304" pitchFamily="18" charset="0"/>
              </a:rPr>
              <a:t> ---- </a:t>
            </a:r>
            <a:r>
              <a:rPr lang="en-US" altLang="zh-CN" sz="1400" b="1" dirty="0">
                <a:solidFill>
                  <a:srgbClr val="FF0000"/>
                </a:solidFill>
                <a:cs typeface="Times New Roman" panose="02020603050405020304" pitchFamily="18" charset="0"/>
              </a:rPr>
              <a:t>January Interim</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a:p>
            <a:pPr lvl="1"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p:txBody>
      </p:sp>
    </p:spTree>
    <p:extLst>
      <p:ext uri="{BB962C8B-B14F-4D97-AF65-F5344CB8AC3E}">
        <p14:creationId xmlns:p14="http://schemas.microsoft.com/office/powerpoint/2010/main" val="34745881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smtClean="0">
                <a:solidFill>
                  <a:srgbClr val="0000FF"/>
                </a:solidFill>
                <a:cs typeface="Times New Roman" panose="02020603050405020304" pitchFamily="18" charset="0"/>
              </a:rPr>
              <a:t>IEEE 802.11 Task Group bf</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WLAN Sensing</a:t>
            </a:r>
            <a:br>
              <a:rPr lang="en-US" altLang="en-US" sz="3600" smtClean="0">
                <a:solidFill>
                  <a:srgbClr val="0000FF"/>
                </a:solidFill>
                <a:cs typeface="Times New Roman" panose="02020603050405020304" pitchFamily="18" charset="0"/>
              </a:rPr>
            </a:br>
            <a:endParaRPr lang="en-CA" altLang="en-US" sz="2000" smtClean="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a:t>December </a:t>
            </a:r>
            <a:r>
              <a:rPr lang="en-US" altLang="zh-CN" dirty="0" smtClean="0"/>
              <a:t>8, 15</a:t>
            </a:r>
            <a:endParaRPr lang="en-US" altLang="en-US" dirty="0" smtClean="0">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9:00am ET – 11:00am ET</a:t>
            </a:r>
          </a:p>
          <a:p>
            <a:pPr algn="ctr">
              <a:lnSpc>
                <a:spcPct val="90000"/>
              </a:lnSpc>
              <a:buFontTx/>
              <a:buNone/>
            </a:pPr>
            <a:endParaRPr lang="en-US" altLang="en-US" sz="2000" dirty="0" smtClean="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smtClean="0">
                <a:latin typeface="Arial" panose="020B0604020202020204" pitchFamily="34" charset="0"/>
                <a:cs typeface="MS PGothic" panose="020B0600070205080204" pitchFamily="34" charset="-128"/>
              </a:rPr>
              <a:t> </a:t>
            </a: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en-US" sz="2000" dirty="0" smtClean="0">
                <a:latin typeface="Arial" panose="020B0604020202020204" pitchFamily="34" charset="0"/>
                <a:cs typeface="MS PGothic" panose="020B0600070205080204" pitchFamily="34" charset="-128"/>
              </a:rPr>
              <a:t>  </a:t>
            </a:r>
            <a:r>
              <a:rPr lang="en-US" altLang="en-US" sz="2000" dirty="0">
                <a:latin typeface="Arial" panose="020B0604020202020204" pitchFamily="34" charset="0"/>
                <a:cs typeface="MS PGothic" panose="020B0600070205080204" pitchFamily="34" charset="-128"/>
              </a:rPr>
              <a:t>Tech</a:t>
            </a:r>
            <a:r>
              <a:rPr lang="en-US" altLang="zh-CN" sz="2000" dirty="0">
                <a:latin typeface="Arial" panose="020B0604020202020204" pitchFamily="34" charset="0"/>
                <a:cs typeface="MS PGothic" panose="020B0600070205080204" pitchFamily="34" charset="-128"/>
              </a:rPr>
              <a:t>nical </a:t>
            </a:r>
            <a:r>
              <a:rPr lang="en-US" altLang="en-US" sz="2000" dirty="0" smtClean="0">
                <a:latin typeface="Arial" panose="020B0604020202020204" pitchFamily="34" charset="0"/>
                <a:cs typeface="MS PGothic" panose="020B0600070205080204" pitchFamily="34" charset="-128"/>
              </a:rPr>
              <a:t>Editor</a:t>
            </a:r>
            <a:r>
              <a:rPr lang="en-US" altLang="en-US" sz="2000" dirty="0">
                <a:latin typeface="Arial" panose="020B0604020202020204" pitchFamily="34" charset="0"/>
                <a:cs typeface="MS PGothic" panose="020B0600070205080204" pitchFamily="34" charset="-128"/>
              </a:rPr>
              <a:t>:	</a:t>
            </a:r>
            <a:r>
              <a:rPr lang="en-US" altLang="zh-CN" sz="2000" dirty="0"/>
              <a:t>Claudio Da Silva </a:t>
            </a:r>
            <a:r>
              <a:rPr lang="en-US" altLang="en-US" sz="2000" dirty="0">
                <a:cs typeface="Times New Roman" panose="02020603050405020304" pitchFamily="18" charset="0"/>
              </a:rPr>
              <a:t>(Intel</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5B70FC0-6934-411C-80A2-3E6276AAFEC3}" type="slidenum">
              <a:rPr lang="en-US" altLang="en-US" sz="1200" b="0" smtClean="0"/>
              <a:pPr>
                <a:spcBef>
                  <a:spcPct val="0"/>
                </a:spcBef>
                <a:buFontTx/>
                <a:buNone/>
              </a:pPr>
              <a:t>2</a:t>
            </a:fld>
            <a:endParaRPr lang="en-US" altLang="en-US" sz="1200" b="0" smtClean="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20</a:t>
            </a:fld>
            <a:endParaRPr lang="en-US" altLang="en-US" sz="1200" b="0" smtClean="0"/>
          </a:p>
        </p:txBody>
      </p:sp>
      <p:sp>
        <p:nvSpPr>
          <p:cNvPr id="18435" name="Rectangle 2"/>
          <p:cNvSpPr txBox="1">
            <a:spLocks noChangeArrowheads="1"/>
          </p:cNvSpPr>
          <p:nvPr/>
        </p:nvSpPr>
        <p:spPr bwMode="auto">
          <a:xfrm>
            <a:off x="685800" y="533400"/>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cs typeface="Times New Roman" panose="02020603050405020304" pitchFamily="18" charset="0"/>
              </a:rPr>
              <a:t>December </a:t>
            </a:r>
            <a:r>
              <a:rPr lang="en-US" altLang="en-US" sz="3000" dirty="0" smtClean="0">
                <a:cs typeface="Times New Roman" panose="02020603050405020304" pitchFamily="18" charset="0"/>
              </a:rPr>
              <a:t>15</a:t>
            </a:r>
            <a:endParaRPr lang="en-US" altLang="en-US" sz="3000" dirty="0">
              <a:cs typeface="Times New Roman" panose="02020603050405020304" pitchFamily="18" charset="0"/>
            </a:endParaRPr>
          </a:p>
        </p:txBody>
      </p:sp>
      <p:sp>
        <p:nvSpPr>
          <p:cNvPr id="18436" name="Rectangle 3"/>
          <p:cNvSpPr txBox="1">
            <a:spLocks noChangeArrowheads="1"/>
          </p:cNvSpPr>
          <p:nvPr/>
        </p:nvSpPr>
        <p:spPr bwMode="auto">
          <a:xfrm>
            <a:off x="685800" y="1219200"/>
            <a:ext cx="81534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smtClean="0"/>
              <a:t>TGbf</a:t>
            </a:r>
            <a:r>
              <a:rPr lang="en-US" altLang="zh-CN" sz="1600" dirty="0" smtClean="0"/>
              <a:t> Timeline</a:t>
            </a:r>
            <a:endParaRPr lang="en-US" altLang="zh-CN" sz="1600" dirty="0"/>
          </a:p>
          <a:p>
            <a:pPr algn="just"/>
            <a:r>
              <a:rPr lang="en-US" altLang="en-US" sz="1600" dirty="0" smtClean="0"/>
              <a:t>Call </a:t>
            </a:r>
            <a:r>
              <a:rPr lang="en-US" altLang="en-US" sz="1600" dirty="0"/>
              <a:t>for contribution</a:t>
            </a:r>
          </a:p>
          <a:p>
            <a:pPr algn="just"/>
            <a:r>
              <a:rPr lang="en-US" altLang="en-US" sz="1600" dirty="0" smtClean="0"/>
              <a:t>Teleconference </a:t>
            </a:r>
            <a:r>
              <a:rPr lang="en-US" altLang="en-US" sz="1600" dirty="0"/>
              <a:t>Times</a:t>
            </a:r>
          </a:p>
          <a:p>
            <a:pPr algn="just"/>
            <a:r>
              <a:rPr lang="en-US" altLang="en-US" sz="1600" dirty="0"/>
              <a:t>Presentation 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spcBef>
                <a:spcPts val="0"/>
              </a:spcBef>
            </a:pPr>
            <a:r>
              <a:rPr lang="en-US" altLang="en-US" sz="1600" dirty="0" smtClean="0"/>
              <a:t>Any </a:t>
            </a:r>
            <a:r>
              <a:rPr lang="en-US" altLang="en-US" sz="1600" dirty="0"/>
              <a:t>other business</a:t>
            </a:r>
            <a:endParaRPr lang="en-US" altLang="en-US" sz="1100" dirty="0"/>
          </a:p>
          <a:p>
            <a:pPr lvl="1" algn="just">
              <a:spcBef>
                <a:spcPts val="0"/>
              </a:spcBef>
            </a:pPr>
            <a:r>
              <a:rPr lang="en-US" altLang="en-US" sz="1200" dirty="0" smtClean="0"/>
              <a:t>?</a:t>
            </a:r>
          </a:p>
          <a:p>
            <a:pPr marL="342900" lvl="1" indent="-342900" algn="just">
              <a:spcBef>
                <a:spcPts val="0"/>
              </a:spcBef>
              <a:buChar char="•"/>
            </a:pPr>
            <a:r>
              <a:rPr lang="en-US" altLang="en-US" sz="1600" b="1" dirty="0" smtClean="0"/>
              <a:t>Adjourn</a:t>
            </a:r>
            <a:endParaRPr lang="en-US" altLang="en-US" sz="16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10" name="表格 10"/>
          <p:cNvGraphicFramePr>
            <a:graphicFrameLocks noGrp="1"/>
          </p:cNvGraphicFramePr>
          <p:nvPr>
            <p:extLst>
              <p:ext uri="{D42A27DB-BD31-4B8C-83A1-F6EECF244321}">
                <p14:modId xmlns:p14="http://schemas.microsoft.com/office/powerpoint/2010/main" val="2862738262"/>
              </p:ext>
            </p:extLst>
          </p:nvPr>
        </p:nvGraphicFramePr>
        <p:xfrm>
          <a:off x="685800" y="3352800"/>
          <a:ext cx="7924800" cy="1789914"/>
        </p:xfrm>
        <a:graphic>
          <a:graphicData uri="http://schemas.openxmlformats.org/drawingml/2006/table">
            <a:tbl>
              <a:tblPr firstRow="1" bandRow="1">
                <a:tableStyleId>{C4B1156A-380E-4F78-BDF5-A606A8083BF9}</a:tableStyleId>
              </a:tblPr>
              <a:tblGrid>
                <a:gridCol w="609600"/>
                <a:gridCol w="1676400"/>
                <a:gridCol w="4648200"/>
                <a:gridCol w="990600"/>
              </a:tblGrid>
              <a:tr h="295588">
                <a:tc>
                  <a:txBody>
                    <a:bodyPr/>
                    <a:lstStyle/>
                    <a:p>
                      <a:pPr algn="ctr"/>
                      <a:r>
                        <a:rPr lang="en-US" altLang="zh-CN" sz="1200" dirty="0" smtClean="0"/>
                        <a:t>DCN</a:t>
                      </a:r>
                      <a:endParaRPr lang="zh-CN" altLang="en-US" sz="1200" dirty="0"/>
                    </a:p>
                  </a:txBody>
                  <a:tcPr marL="36000" marR="36000" marT="17921" marB="17921" anchor="ctr"/>
                </a:tc>
                <a:tc>
                  <a:txBody>
                    <a:bodyPr/>
                    <a:lstStyle/>
                    <a:p>
                      <a:pPr algn="ctr"/>
                      <a:r>
                        <a:rPr lang="en-US" altLang="zh-CN" sz="1200" dirty="0" smtClean="0"/>
                        <a:t>Author</a:t>
                      </a:r>
                      <a:endParaRPr lang="zh-CN" altLang="en-US" sz="1200" dirty="0"/>
                    </a:p>
                  </a:txBody>
                  <a:tcPr marL="36000" marR="36000" marT="17921" marB="17921" anchor="ctr"/>
                </a:tc>
                <a:tc>
                  <a:txBody>
                    <a:bodyPr/>
                    <a:lstStyle/>
                    <a:p>
                      <a:pPr algn="ctr"/>
                      <a:r>
                        <a:rPr lang="en-US" altLang="zh-CN" sz="1200" dirty="0" smtClean="0"/>
                        <a:t>Title</a:t>
                      </a:r>
                      <a:endParaRPr lang="zh-CN" altLang="en-US" sz="1200" dirty="0"/>
                    </a:p>
                  </a:txBody>
                  <a:tcPr marL="36000" marR="36000" marT="17921" marB="17921"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1" marB="17921" anchor="ctr"/>
                </a:tc>
              </a:tr>
              <a:tr h="273139">
                <a:tc>
                  <a:txBody>
                    <a:bodyPr/>
                    <a:lstStyle/>
                    <a:p>
                      <a:r>
                        <a:rPr lang="en-US" altLang="zh-CN" sz="1100" dirty="0" smtClean="0">
                          <a:solidFill>
                            <a:schemeClr val="tx1"/>
                          </a:solidFill>
                        </a:rPr>
                        <a:t>20/1741</a:t>
                      </a:r>
                      <a:endParaRPr lang="zh-CN" altLang="en-US" sz="1100" dirty="0">
                        <a:solidFill>
                          <a:schemeClr val="tx1"/>
                        </a:solidFill>
                      </a:endParaRPr>
                    </a:p>
                  </a:txBody>
                  <a:tcPr marL="36000" marR="36000" marT="17911" marB="17911" anchor="ctr"/>
                </a:tc>
                <a:tc>
                  <a:txBody>
                    <a:bodyPr/>
                    <a:lstStyle/>
                    <a:p>
                      <a:r>
                        <a:rPr lang="en-US" altLang="zh-CN" sz="1100" dirty="0" smtClean="0">
                          <a:solidFill>
                            <a:schemeClr val="tx1"/>
                          </a:solidFill>
                        </a:rPr>
                        <a:t>Pu (Perry) Wang (MERL)</a:t>
                      </a:r>
                      <a:endParaRPr lang="zh-CN" altLang="en-US" sz="1100" dirty="0">
                        <a:solidFill>
                          <a:schemeClr val="tx1"/>
                        </a:solidFill>
                      </a:endParaRPr>
                    </a:p>
                  </a:txBody>
                  <a:tcPr marL="36000" marR="36000" marT="17911" marB="17911" anchor="ctr"/>
                </a:tc>
                <a:tc>
                  <a:txBody>
                    <a:bodyPr/>
                    <a:lstStyle/>
                    <a:p>
                      <a:r>
                        <a:rPr lang="en-US" altLang="zh-CN" sz="1100" dirty="0" smtClean="0">
                          <a:solidFill>
                            <a:schemeClr val="tx1"/>
                          </a:solidFill>
                        </a:rPr>
                        <a:t>Feasibility Study of Human Pose and Occupancy Classification using </a:t>
                      </a:r>
                      <a:r>
                        <a:rPr lang="en-US" altLang="zh-CN" sz="1100" dirty="0" err="1" smtClean="0">
                          <a:solidFill>
                            <a:schemeClr val="tx1"/>
                          </a:solidFill>
                        </a:rPr>
                        <a:t>mmWave</a:t>
                      </a:r>
                      <a:r>
                        <a:rPr lang="en-US" altLang="zh-CN" sz="1100" dirty="0" smtClean="0">
                          <a:solidFill>
                            <a:schemeClr val="tx1"/>
                          </a:solidFill>
                        </a:rPr>
                        <a:t> </a:t>
                      </a:r>
                      <a:r>
                        <a:rPr lang="en-US" altLang="zh-CN" sz="1100" dirty="0" err="1" smtClean="0">
                          <a:solidFill>
                            <a:schemeClr val="tx1"/>
                          </a:solidFill>
                        </a:rPr>
                        <a:t>WiFi</a:t>
                      </a:r>
                      <a:r>
                        <a:rPr lang="en-US" altLang="zh-CN" sz="1100" dirty="0" smtClean="0">
                          <a:solidFill>
                            <a:schemeClr val="tx1"/>
                          </a:solidFill>
                        </a:rPr>
                        <a:t> Beam Attributes  --- Q&amp;A</a:t>
                      </a:r>
                      <a:endParaRPr lang="zh-CN" altLang="en-US" sz="1100" dirty="0">
                        <a:solidFill>
                          <a:schemeClr val="tx1"/>
                        </a:solidFill>
                      </a:endParaRPr>
                    </a:p>
                  </a:txBody>
                  <a:tcPr marL="36000" marR="36000" marT="17911" marB="1791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10 mins</a:t>
                      </a:r>
                      <a:endParaRPr lang="zh-CN" altLang="en-US" sz="1100" dirty="0" smtClean="0">
                        <a:solidFill>
                          <a:schemeClr val="tx1"/>
                        </a:solidFill>
                      </a:endParaRPr>
                    </a:p>
                  </a:txBody>
                  <a:tcPr marL="36000" marR="36000" marT="17911" marB="17911" anchor="ctr"/>
                </a:tc>
              </a:tr>
              <a:tr h="149738">
                <a:tc>
                  <a:txBody>
                    <a:bodyPr/>
                    <a:lstStyle/>
                    <a:p>
                      <a:r>
                        <a:rPr lang="en-US" altLang="zh-CN" sz="1100" dirty="0" smtClean="0">
                          <a:solidFill>
                            <a:schemeClr val="tx1"/>
                          </a:solidFill>
                        </a:rPr>
                        <a:t>20/1849</a:t>
                      </a:r>
                      <a:endParaRPr lang="zh-CN" altLang="en-US" sz="1100" dirty="0">
                        <a:solidFill>
                          <a:schemeClr val="tx1"/>
                        </a:solidFill>
                      </a:endParaRPr>
                    </a:p>
                  </a:txBody>
                  <a:tcPr marL="36000" marR="36000" marT="17901" marB="17901" anchor="ctr"/>
                </a:tc>
                <a:tc>
                  <a:txBody>
                    <a:bodyPr/>
                    <a:lstStyle/>
                    <a:p>
                      <a:r>
                        <a:rPr lang="en-US" altLang="zh-CN" sz="1100" dirty="0" smtClean="0">
                          <a:solidFill>
                            <a:schemeClr val="tx1"/>
                          </a:solidFill>
                        </a:rPr>
                        <a:t>Cheng Chen (Intel)</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Wi-Fi Sensing Definitions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20 mins</a:t>
                      </a:r>
                      <a:endParaRPr lang="zh-CN" altLang="en-US" sz="1100" dirty="0" smtClean="0">
                        <a:solidFill>
                          <a:schemeClr val="tx1"/>
                        </a:solidFill>
                      </a:endParaRPr>
                    </a:p>
                  </a:txBody>
                  <a:tcPr marL="36000" marR="36000" marT="17901" marB="17901" anchor="ctr"/>
                </a:tc>
              </a:tr>
              <a:tr h="1497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20/1850</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Cheng Chen (Intel)</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Overview of Wi-Fi Sensing Scenarios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1497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20/1851</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Cheng Chen (Intel)</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Overview of Wi-Fi Sensing Protocol</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149738">
                <a:tc>
                  <a:txBody>
                    <a:bodyPr/>
                    <a:lstStyle/>
                    <a:p>
                      <a:r>
                        <a:rPr lang="en-US" altLang="zh-CN" sz="1100" dirty="0" smtClean="0">
                          <a:solidFill>
                            <a:schemeClr val="tx1"/>
                          </a:solidFill>
                        </a:rPr>
                        <a:t>20/1893</a:t>
                      </a:r>
                      <a:endParaRPr lang="zh-CN" altLang="en-US" sz="1100" dirty="0">
                        <a:solidFill>
                          <a:schemeClr val="tx1"/>
                        </a:solidFill>
                      </a:endParaRPr>
                    </a:p>
                  </a:txBody>
                  <a:tcPr marL="36000" marR="36000" marT="17901" marB="17901" anchor="ctr"/>
                </a:tc>
                <a:tc>
                  <a:txBody>
                    <a:bodyPr/>
                    <a:lstStyle/>
                    <a:p>
                      <a:r>
                        <a:rPr lang="en-US" altLang="zh-CN" sz="1100" dirty="0" err="1" smtClean="0">
                          <a:solidFill>
                            <a:schemeClr val="tx1"/>
                          </a:solidFill>
                        </a:rPr>
                        <a:t>Meihong</a:t>
                      </a:r>
                      <a:r>
                        <a:rPr lang="en-US" altLang="zh-CN" sz="1100" dirty="0" smtClean="0">
                          <a:solidFill>
                            <a:schemeClr val="tx1"/>
                          </a:solidFill>
                        </a:rPr>
                        <a:t> Zhang (Huawei)</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Channel Modeling for WLAN Sensing Indoor Scenario</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149738">
                <a:tc>
                  <a:txBody>
                    <a:bodyPr/>
                    <a:lstStyle/>
                    <a:p>
                      <a:r>
                        <a:rPr lang="en-US" altLang="zh-CN" sz="1100" dirty="0" smtClean="0">
                          <a:solidFill>
                            <a:schemeClr val="tx1"/>
                          </a:solidFill>
                        </a:rPr>
                        <a:t>20/1901</a:t>
                      </a:r>
                      <a:endParaRPr lang="zh-CN" altLang="en-US" sz="1100" dirty="0">
                        <a:solidFill>
                          <a:schemeClr val="tx1"/>
                        </a:solidFill>
                      </a:endParaRPr>
                    </a:p>
                  </a:txBody>
                  <a:tcPr marL="36000" marR="36000" marT="17901" marB="17901" anchor="ctr"/>
                </a:tc>
                <a:tc>
                  <a:txBody>
                    <a:bodyPr/>
                    <a:lstStyle/>
                    <a:p>
                      <a:r>
                        <a:rPr lang="en-US" altLang="zh-CN" sz="1100" dirty="0" smtClean="0">
                          <a:solidFill>
                            <a:schemeClr val="tx1"/>
                          </a:solidFill>
                        </a:rPr>
                        <a:t>Rui Du(Huawei)</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Discussion on ambiguity function, range Doppler map and link level simulation</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38528565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8702F4A-CED6-42F2-937E-7DBB9AD38D47}" type="slidenum">
              <a:rPr lang="en-US" altLang="en-US" sz="1200" b="0" smtClean="0"/>
              <a:pPr>
                <a:spcBef>
                  <a:spcPct val="0"/>
                </a:spcBef>
                <a:buFontTx/>
                <a:buNone/>
              </a:pPr>
              <a:t>21</a:t>
            </a:fld>
            <a:endParaRPr lang="en-US" altLang="en-US" sz="1200" b="0" smtClean="0"/>
          </a:p>
        </p:txBody>
      </p:sp>
      <p:sp>
        <p:nvSpPr>
          <p:cNvPr id="30723"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err="1" smtClean="0"/>
              <a:t>TGbf</a:t>
            </a:r>
            <a:r>
              <a:rPr lang="en-US" altLang="zh-CN" sz="2800" dirty="0" smtClean="0"/>
              <a:t> Timeline</a:t>
            </a:r>
            <a:endParaRPr lang="en-US" altLang="en-US" sz="2800" dirty="0">
              <a:solidFill>
                <a:schemeClr val="tx2"/>
              </a:solidFill>
            </a:endParaRPr>
          </a:p>
        </p:txBody>
      </p:sp>
      <p:sp>
        <p:nvSpPr>
          <p:cNvPr id="30724" name="Rectangle 3"/>
          <p:cNvSpPr txBox="1">
            <a:spLocks noChangeArrowheads="1"/>
          </p:cNvSpPr>
          <p:nvPr/>
        </p:nvSpPr>
        <p:spPr bwMode="auto">
          <a:xfrm>
            <a:off x="685800" y="1752600"/>
            <a:ext cx="7858125"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smtClean="0"/>
              <a:t>PAR </a:t>
            </a:r>
            <a:r>
              <a:rPr lang="en-US" altLang="zh-CN" sz="2400" dirty="0"/>
              <a:t>approved		</a:t>
            </a:r>
            <a:r>
              <a:rPr lang="en-US" altLang="zh-CN" sz="2400" dirty="0" smtClean="0"/>
              <a:t>	Sep</a:t>
            </a:r>
            <a:r>
              <a:rPr lang="en-US" altLang="zh-CN" sz="2400" dirty="0"/>
              <a:t>, 2020</a:t>
            </a:r>
          </a:p>
          <a:p>
            <a:pPr lvl="1" algn="just"/>
            <a:r>
              <a:rPr lang="en-US" altLang="zh-CN" sz="2400" dirty="0"/>
              <a:t>First TG meeting		Oct, 2020</a:t>
            </a:r>
          </a:p>
          <a:p>
            <a:pPr lvl="1" algn="just"/>
            <a:r>
              <a:rPr lang="en-US" altLang="zh-CN" sz="2400" dirty="0">
                <a:solidFill>
                  <a:srgbClr val="FF0000"/>
                </a:solidFill>
              </a:rPr>
              <a:t>D0.1 			</a:t>
            </a:r>
            <a:r>
              <a:rPr lang="en-US" altLang="zh-CN" sz="2400" dirty="0" smtClean="0">
                <a:solidFill>
                  <a:srgbClr val="FF0000"/>
                </a:solidFill>
              </a:rPr>
              <a:t>	</a:t>
            </a:r>
            <a:r>
              <a:rPr lang="en-US" altLang="zh-CN" sz="2400" i="1" dirty="0" smtClean="0">
                <a:solidFill>
                  <a:srgbClr val="FF0000"/>
                </a:solidFill>
              </a:rPr>
              <a:t>Jan, 2022</a:t>
            </a:r>
          </a:p>
          <a:p>
            <a:pPr lvl="1" algn="just"/>
            <a:r>
              <a:rPr lang="en-US" altLang="zh-CN" sz="2400" dirty="0" smtClean="0"/>
              <a:t>Initial Letter Ballot (D1.0)	</a:t>
            </a:r>
            <a:r>
              <a:rPr lang="en-US" altLang="zh-CN" sz="2400" i="1" dirty="0" smtClean="0"/>
              <a:t>Jul, 2022 </a:t>
            </a:r>
          </a:p>
          <a:p>
            <a:pPr lvl="1" algn="just"/>
            <a:r>
              <a:rPr lang="en-US" altLang="zh-CN" sz="2400" dirty="0" smtClean="0"/>
              <a:t>Recirculation </a:t>
            </a:r>
            <a:r>
              <a:rPr lang="en-US" altLang="zh-CN" sz="2400" dirty="0"/>
              <a:t>LB (D2.0)	</a:t>
            </a:r>
            <a:r>
              <a:rPr lang="en-US" altLang="zh-CN" sz="2400" i="1" dirty="0" smtClean="0"/>
              <a:t>Jan, 2023</a:t>
            </a:r>
          </a:p>
          <a:p>
            <a:pPr lvl="1" algn="just"/>
            <a:r>
              <a:rPr lang="en-US" altLang="zh-CN" sz="2400" dirty="0" smtClean="0"/>
              <a:t>Recirculation </a:t>
            </a:r>
            <a:r>
              <a:rPr lang="en-US" altLang="zh-CN" sz="2400" dirty="0"/>
              <a:t>LB (D3.0)	</a:t>
            </a:r>
            <a:r>
              <a:rPr lang="en-US" altLang="zh-CN" sz="2400" i="1" dirty="0" smtClean="0"/>
              <a:t>May, 2023</a:t>
            </a:r>
          </a:p>
          <a:p>
            <a:pPr lvl="1" algn="just"/>
            <a:r>
              <a:rPr lang="en-US" altLang="zh-CN" sz="2400" dirty="0" smtClean="0"/>
              <a:t>Initial </a:t>
            </a:r>
            <a:r>
              <a:rPr lang="en-US" altLang="zh-CN" sz="2400" dirty="0"/>
              <a:t>SA Ballot (D4.0)		Sep </a:t>
            </a:r>
            <a:r>
              <a:rPr lang="en-US" altLang="zh-CN" sz="2400" dirty="0" smtClean="0"/>
              <a:t>2023</a:t>
            </a:r>
            <a:endParaRPr lang="en-US" altLang="zh-CN" sz="2400" dirty="0"/>
          </a:p>
          <a:p>
            <a:pPr lvl="1" algn="just"/>
            <a:r>
              <a:rPr lang="en-US" altLang="zh-CN" sz="2400" dirty="0"/>
              <a:t>Final 802.11 WG approval	</a:t>
            </a:r>
            <a:r>
              <a:rPr lang="en-US" altLang="zh-CN" sz="2400" i="1" dirty="0" smtClean="0"/>
              <a:t>July 2024 </a:t>
            </a:r>
          </a:p>
          <a:p>
            <a:pPr lvl="1" algn="just"/>
            <a:r>
              <a:rPr lang="en-US" altLang="zh-CN" sz="2400" dirty="0" smtClean="0"/>
              <a:t>802 EC approval		</a:t>
            </a:r>
            <a:r>
              <a:rPr lang="en-US" altLang="zh-CN" sz="2400" i="1" dirty="0" smtClean="0"/>
              <a:t>July 2024 </a:t>
            </a:r>
          </a:p>
          <a:p>
            <a:pPr lvl="1" algn="just"/>
            <a:r>
              <a:rPr lang="en-US" altLang="zh-CN" sz="2400" dirty="0" err="1" smtClean="0"/>
              <a:t>RevCom</a:t>
            </a:r>
            <a:r>
              <a:rPr lang="en-US" altLang="zh-CN" sz="2400" dirty="0" smtClean="0"/>
              <a:t> </a:t>
            </a:r>
            <a:r>
              <a:rPr lang="en-US" altLang="zh-CN" sz="2400" dirty="0"/>
              <a:t>and SASB approval	Sep </a:t>
            </a:r>
            <a:r>
              <a:rPr lang="en-US" altLang="zh-CN" sz="2400" dirty="0" smtClean="0"/>
              <a:t>2024</a:t>
            </a:r>
            <a:endParaRPr lang="en-US" altLang="zh-CN" sz="2400" dirty="0"/>
          </a:p>
          <a:p>
            <a:endParaRPr lang="en-US" altLang="zh-CN" sz="2800" dirty="0"/>
          </a:p>
          <a:p>
            <a:endParaRPr lang="en-US" altLang="zh-CN" sz="2800" dirty="0"/>
          </a:p>
        </p:txBody>
      </p:sp>
      <p:sp>
        <p:nvSpPr>
          <p:cNvPr id="307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9490458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22</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8059026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23</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1800" b="1" dirty="0" smtClean="0">
                <a:cs typeface="Times New Roman" panose="02020603050405020304" pitchFamily="18" charset="0"/>
              </a:rPr>
              <a:t>Confirmed:</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cs typeface="Times New Roman" panose="02020603050405020304" pitchFamily="18" charset="0"/>
              </a:rPr>
              <a:t>November 24 </a:t>
            </a:r>
            <a:r>
              <a:rPr lang="en-US" altLang="zh-CN" sz="1400" b="1" dirty="0">
                <a:cs typeface="Times New Roman" panose="02020603050405020304" pitchFamily="18" charset="0"/>
              </a:rPr>
              <a:t>(Tuesday), 9am - 10:30am </a:t>
            </a:r>
            <a:r>
              <a:rPr lang="en-US" altLang="zh-CN" sz="1400" b="1" dirty="0" smtClean="0">
                <a:cs typeface="Times New Roman" panose="02020603050405020304" pitchFamily="18" charset="0"/>
              </a:rPr>
              <a:t>ET</a:t>
            </a: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cs typeface="Times New Roman" panose="02020603050405020304" pitchFamily="18" charset="0"/>
              </a:rPr>
              <a:t>December 8   </a:t>
            </a:r>
            <a:r>
              <a:rPr lang="en-US" altLang="zh-CN" sz="1400" b="1" dirty="0">
                <a:cs typeface="Times New Roman" panose="02020603050405020304" pitchFamily="18" charset="0"/>
              </a:rPr>
              <a:t>(Tuesday), 9am - </a:t>
            </a:r>
            <a:r>
              <a:rPr lang="en-US" altLang="zh-CN" sz="1400" b="1" dirty="0" smtClean="0">
                <a:solidFill>
                  <a:srgbClr val="00B050"/>
                </a:solidFill>
                <a:cs typeface="Times New Roman" panose="02020603050405020304" pitchFamily="18" charset="0"/>
              </a:rPr>
              <a:t>11:00 </a:t>
            </a:r>
            <a:r>
              <a:rPr lang="en-US" altLang="zh-CN" sz="1400" b="1" dirty="0" smtClean="0">
                <a:cs typeface="Times New Roman" panose="02020603050405020304" pitchFamily="18" charset="0"/>
              </a:rPr>
              <a:t>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December 15   (Tuesday), 9am - </a:t>
            </a:r>
            <a:r>
              <a:rPr lang="en-US" altLang="zh-CN" sz="1400" b="1" dirty="0" smtClean="0">
                <a:solidFill>
                  <a:srgbClr val="00B050"/>
                </a:solidFill>
                <a:cs typeface="Times New Roman" panose="02020603050405020304" pitchFamily="18" charset="0"/>
              </a:rPr>
              <a:t>11:00 </a:t>
            </a:r>
            <a:r>
              <a:rPr lang="en-US" altLang="zh-CN" sz="1400" b="1" dirty="0">
                <a:cs typeface="Times New Roman" panose="02020603050405020304" pitchFamily="18" charset="0"/>
              </a:rPr>
              <a:t>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cs typeface="Times New Roman" panose="02020603050405020304" pitchFamily="18" charset="0"/>
              </a:rPr>
              <a:t>January 5   </a:t>
            </a:r>
            <a:r>
              <a:rPr lang="en-US" altLang="zh-CN" sz="1400" b="1" dirty="0">
                <a:cs typeface="Times New Roman" panose="02020603050405020304" pitchFamily="18" charset="0"/>
              </a:rPr>
              <a:t>(Tuesday), 9am - </a:t>
            </a:r>
            <a:r>
              <a:rPr lang="en-US" altLang="zh-CN" sz="1400" b="1" dirty="0" smtClean="0">
                <a:solidFill>
                  <a:srgbClr val="00B050"/>
                </a:solidFill>
                <a:cs typeface="Times New Roman" panose="02020603050405020304" pitchFamily="18" charset="0"/>
              </a:rPr>
              <a:t>11:00 </a:t>
            </a:r>
            <a:r>
              <a:rPr lang="en-US" altLang="zh-CN" sz="1400" b="1" dirty="0">
                <a:cs typeface="Times New Roman" panose="02020603050405020304" pitchFamily="18" charset="0"/>
              </a:rPr>
              <a:t>am </a:t>
            </a:r>
            <a:r>
              <a:rPr lang="en-US" altLang="zh-CN" sz="1400" b="1" dirty="0" smtClean="0">
                <a:cs typeface="Times New Roman" panose="02020603050405020304" pitchFamily="18" charset="0"/>
              </a:rPr>
              <a:t>ET</a:t>
            </a:r>
          </a:p>
          <a:p>
            <a:pPr lvl="1" indent="-228600"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solidFill>
                  <a:srgbClr val="00B050"/>
                </a:solidFill>
                <a:cs typeface="Times New Roman" panose="02020603050405020304" pitchFamily="18" charset="0"/>
              </a:rPr>
              <a:t>January 12 </a:t>
            </a:r>
            <a:r>
              <a:rPr lang="en-US" altLang="zh-CN" sz="1400" b="1" dirty="0">
                <a:solidFill>
                  <a:srgbClr val="00B050"/>
                </a:solidFill>
                <a:cs typeface="Times New Roman" panose="02020603050405020304" pitchFamily="18" charset="0"/>
              </a:rPr>
              <a:t>(Tuesday), 9am - 11:00am ET   ---- </a:t>
            </a:r>
            <a:r>
              <a:rPr lang="en-US" altLang="zh-CN" sz="1400" b="1" dirty="0" smtClean="0">
                <a:solidFill>
                  <a:srgbClr val="00B050"/>
                </a:solidFill>
                <a:cs typeface="Times New Roman" panose="02020603050405020304" pitchFamily="18" charset="0"/>
              </a:rPr>
              <a:t>January Interim</a:t>
            </a:r>
            <a:endParaRPr lang="en-US" altLang="zh-CN" sz="1400" b="1" dirty="0">
              <a:solidFill>
                <a:srgbClr val="00B05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00B050"/>
                </a:solidFill>
                <a:cs typeface="Times New Roman" panose="02020603050405020304" pitchFamily="18" charset="0"/>
              </a:rPr>
              <a:t>January </a:t>
            </a:r>
            <a:r>
              <a:rPr lang="en-US" altLang="zh-CN" sz="1400" b="1" dirty="0" smtClean="0">
                <a:solidFill>
                  <a:srgbClr val="00B050"/>
                </a:solidFill>
                <a:cs typeface="Times New Roman" panose="02020603050405020304" pitchFamily="18" charset="0"/>
              </a:rPr>
              <a:t>13 (Wednesday), 9am </a:t>
            </a:r>
            <a:r>
              <a:rPr lang="en-US" altLang="zh-CN" sz="1400" b="1" dirty="0">
                <a:solidFill>
                  <a:srgbClr val="00B050"/>
                </a:solidFill>
                <a:cs typeface="Times New Roman" panose="02020603050405020304" pitchFamily="18" charset="0"/>
              </a:rPr>
              <a:t>- 11:00am ET </a:t>
            </a:r>
            <a:r>
              <a:rPr lang="en-US" altLang="zh-CN" sz="1400" b="1" dirty="0" smtClean="0">
                <a:solidFill>
                  <a:srgbClr val="00B050"/>
                </a:solidFill>
                <a:cs typeface="Times New Roman" panose="02020603050405020304" pitchFamily="18" charset="0"/>
              </a:rPr>
              <a:t>---- </a:t>
            </a:r>
            <a:r>
              <a:rPr lang="en-US" altLang="zh-CN" sz="1400" b="1" dirty="0">
                <a:solidFill>
                  <a:srgbClr val="00B050"/>
                </a:solidFill>
                <a:cs typeface="Times New Roman" panose="02020603050405020304" pitchFamily="18" charset="0"/>
              </a:rPr>
              <a:t>January Interim </a:t>
            </a:r>
            <a:endParaRPr lang="en-US" altLang="zh-CN" sz="1400" b="1" dirty="0" smtClean="0">
              <a:solidFill>
                <a:srgbClr val="00B05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00B050"/>
                </a:solidFill>
                <a:cs typeface="Times New Roman" panose="02020603050405020304" pitchFamily="18" charset="0"/>
              </a:rPr>
              <a:t>January </a:t>
            </a:r>
            <a:r>
              <a:rPr lang="en-US" altLang="zh-CN" sz="1400" b="1" dirty="0" smtClean="0">
                <a:solidFill>
                  <a:srgbClr val="00B050"/>
                </a:solidFill>
                <a:cs typeface="Times New Roman" panose="02020603050405020304" pitchFamily="18" charset="0"/>
              </a:rPr>
              <a:t>14 (Thursday), </a:t>
            </a:r>
            <a:r>
              <a:rPr lang="en-US" altLang="zh-CN" sz="1400" b="1" dirty="0">
                <a:solidFill>
                  <a:srgbClr val="00B050"/>
                </a:solidFill>
                <a:cs typeface="Times New Roman" panose="02020603050405020304" pitchFamily="18" charset="0"/>
              </a:rPr>
              <a:t>9am - 11:00am ET </a:t>
            </a:r>
            <a:r>
              <a:rPr lang="en-US" altLang="zh-CN" sz="1400" b="1" dirty="0" smtClean="0">
                <a:solidFill>
                  <a:srgbClr val="00B050"/>
                </a:solidFill>
                <a:cs typeface="Times New Roman" panose="02020603050405020304" pitchFamily="18" charset="0"/>
              </a:rPr>
              <a:t> ---- </a:t>
            </a:r>
            <a:r>
              <a:rPr lang="en-US" altLang="zh-CN" sz="1400" b="1" dirty="0">
                <a:solidFill>
                  <a:srgbClr val="00B050"/>
                </a:solidFill>
                <a:cs typeface="Times New Roman" panose="02020603050405020304" pitchFamily="18" charset="0"/>
              </a:rPr>
              <a:t>January </a:t>
            </a:r>
            <a:r>
              <a:rPr lang="en-US" altLang="zh-CN" sz="1400" b="1" dirty="0" smtClean="0">
                <a:solidFill>
                  <a:srgbClr val="00B050"/>
                </a:solidFill>
                <a:cs typeface="Times New Roman" panose="02020603050405020304" pitchFamily="18" charset="0"/>
              </a:rPr>
              <a:t>Interim</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r>
              <a:rPr lang="en-US" altLang="zh-CN" sz="1800" b="1" dirty="0">
                <a:cs typeface="Times New Roman" panose="02020603050405020304" pitchFamily="18" charset="0"/>
              </a:rPr>
              <a:t>To be confirmed</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FF0000"/>
                </a:solidFill>
                <a:cs typeface="Times New Roman" panose="02020603050405020304" pitchFamily="18" charset="0"/>
              </a:rPr>
              <a:t>January </a:t>
            </a:r>
            <a:r>
              <a:rPr lang="en-US" altLang="zh-CN" sz="1400" b="1" dirty="0" smtClean="0">
                <a:solidFill>
                  <a:srgbClr val="FF0000"/>
                </a:solidFill>
                <a:cs typeface="Times New Roman" panose="02020603050405020304" pitchFamily="18" charset="0"/>
              </a:rPr>
              <a:t>26 </a:t>
            </a:r>
            <a:r>
              <a:rPr lang="en-US" altLang="zh-CN" sz="1400" b="1" dirty="0">
                <a:solidFill>
                  <a:srgbClr val="FF0000"/>
                </a:solidFill>
                <a:cs typeface="Times New Roman" panose="02020603050405020304" pitchFamily="18" charset="0"/>
              </a:rPr>
              <a:t>(Thursday), 9am - 11:00am </a:t>
            </a:r>
            <a:r>
              <a:rPr lang="en-US" altLang="zh-CN" sz="1400" b="1" dirty="0" smtClean="0">
                <a:solidFill>
                  <a:srgbClr val="FF0000"/>
                </a:solidFill>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solidFill>
                  <a:srgbClr val="FF0000"/>
                </a:solidFill>
                <a:cs typeface="Times New Roman" panose="02020603050405020304" pitchFamily="18" charset="0"/>
              </a:rPr>
              <a:t>February 9 </a:t>
            </a:r>
            <a:r>
              <a:rPr lang="en-US" altLang="zh-CN" sz="1400" b="1" dirty="0">
                <a:solidFill>
                  <a:srgbClr val="FF0000"/>
                </a:solidFill>
                <a:cs typeface="Times New Roman" panose="02020603050405020304" pitchFamily="18" charset="0"/>
              </a:rPr>
              <a:t>(Thursday), 9am - 11:00am </a:t>
            </a:r>
            <a:r>
              <a:rPr lang="en-US" altLang="zh-CN" sz="1400" b="1" dirty="0" smtClean="0">
                <a:solidFill>
                  <a:srgbClr val="FF0000"/>
                </a:solidFill>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FF0000"/>
                </a:solidFill>
                <a:cs typeface="Times New Roman" panose="02020603050405020304" pitchFamily="18" charset="0"/>
              </a:rPr>
              <a:t>February </a:t>
            </a:r>
            <a:r>
              <a:rPr lang="en-US" altLang="zh-CN" sz="1400" b="1" dirty="0" smtClean="0">
                <a:solidFill>
                  <a:srgbClr val="FF0000"/>
                </a:solidFill>
                <a:cs typeface="Times New Roman" panose="02020603050405020304" pitchFamily="18" charset="0"/>
              </a:rPr>
              <a:t>23 (Thursday), 9am - 11:00am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FF0000"/>
                </a:solidFill>
                <a:cs typeface="Times New Roman" panose="02020603050405020304" pitchFamily="18" charset="0"/>
              </a:rPr>
              <a:t>March 9 (Thursday), 9am - 11:00am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a:p>
            <a:pPr lvl="1"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p:txBody>
      </p:sp>
    </p:spTree>
    <p:extLst>
      <p:ext uri="{BB962C8B-B14F-4D97-AF65-F5344CB8AC3E}">
        <p14:creationId xmlns:p14="http://schemas.microsoft.com/office/powerpoint/2010/main" val="14041943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3388ED4-44FC-4D14-9DF0-EF4B3505936F}" type="slidenum">
              <a:rPr lang="en-US" altLang="en-US" sz="1200" b="0" smtClean="0"/>
              <a:pPr>
                <a:spcBef>
                  <a:spcPct val="0"/>
                </a:spcBef>
                <a:buFontTx/>
                <a:buNone/>
              </a:pPr>
              <a:t>3</a:t>
            </a:fld>
            <a:endParaRPr lang="en-US" altLang="en-US" sz="1200" b="0" smtClean="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This presentation contains the IEEE 802.11 Task Group bf agenda items for the teleconference calls on </a:t>
            </a:r>
            <a:r>
              <a:rPr lang="en-US" altLang="en-US" dirty="0" smtClean="0">
                <a:solidFill>
                  <a:srgbClr val="0000FF"/>
                </a:solidFill>
              </a:rPr>
              <a:t>December </a:t>
            </a:r>
            <a:r>
              <a:rPr lang="en-US" altLang="en-US" dirty="0">
                <a:solidFill>
                  <a:srgbClr val="0000FF"/>
                </a:solidFill>
              </a:rPr>
              <a:t>8, </a:t>
            </a:r>
            <a:r>
              <a:rPr lang="en-US" altLang="en-US" dirty="0" smtClean="0">
                <a:solidFill>
                  <a:srgbClr val="0000FF"/>
                </a:solidFill>
              </a:rPr>
              <a:t>15</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201003-0ED1-41BE-B15E-A3F7676968BE}" type="slidenum">
              <a:rPr lang="en-US" altLang="en-US" sz="1200" b="0" smtClean="0"/>
              <a:pPr>
                <a:spcBef>
                  <a:spcPct val="0"/>
                </a:spcBef>
                <a:buFontTx/>
                <a:buNone/>
              </a:pPr>
              <a:t>4</a:t>
            </a:fld>
            <a:endParaRPr lang="en-US" altLang="en-US" sz="1200" b="0" smtClean="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smtClean="0"/>
              <a:t>Please announce your affiliation when you first address the group during a meeting slot</a:t>
            </a:r>
          </a:p>
          <a:p>
            <a:r>
              <a:rPr lang="en-US" altLang="en-US" sz="1800" dirty="0" smtClean="0"/>
              <a:t>Cell Phones to be silent or Off</a:t>
            </a:r>
          </a:p>
          <a:p>
            <a:r>
              <a:rPr lang="en-US" altLang="en-US" sz="1800" dirty="0" smtClean="0"/>
              <a:t>Attendance recording procedures</a:t>
            </a:r>
          </a:p>
          <a:p>
            <a:pPr lvl="1"/>
            <a:r>
              <a:rPr lang="en-US" altLang="zh-CN" sz="1600" u="sng" dirty="0" smtClean="0">
                <a:hlinkClick r:id="rId3"/>
              </a:rPr>
              <a:t>https://imat.ieee.org/attendance</a:t>
            </a:r>
            <a:r>
              <a:rPr lang="en-US" altLang="zh-CN" sz="1600" dirty="0" smtClean="0"/>
              <a:t> </a:t>
            </a:r>
            <a:endParaRPr lang="en-US" altLang="en-US" sz="1600" dirty="0" smtClean="0"/>
          </a:p>
          <a:p>
            <a:r>
              <a:rPr lang="en-US" altLang="en-US" sz="1800" dirty="0" smtClean="0"/>
              <a:t>Documentation</a:t>
            </a:r>
          </a:p>
          <a:p>
            <a:pPr lvl="1" algn="just"/>
            <a:r>
              <a:rPr lang="en-US" altLang="en-US" sz="1600" dirty="0" smtClean="0">
                <a:hlinkClick r:id="rId4"/>
              </a:rPr>
              <a:t>http://mentor.ieee.org</a:t>
            </a:r>
            <a:endParaRPr lang="en-US" altLang="en-US" sz="1600" dirty="0" smtClean="0"/>
          </a:p>
          <a:p>
            <a:pPr lvl="1" algn="just"/>
            <a:r>
              <a:rPr lang="en-US" altLang="en-US" sz="1600" dirty="0" smtClean="0"/>
              <a:t>Use “</a:t>
            </a:r>
            <a:r>
              <a:rPr lang="en-US" altLang="ja-JP" sz="1600" dirty="0" err="1" smtClean="0">
                <a:solidFill>
                  <a:srgbClr val="0000FF"/>
                </a:solidFill>
              </a:rPr>
              <a:t>TGbf</a:t>
            </a:r>
            <a:r>
              <a:rPr lang="en-US" altLang="en-US" sz="1600" dirty="0" smtClean="0"/>
              <a:t>”</a:t>
            </a:r>
            <a:r>
              <a:rPr lang="en-US" altLang="ja-JP" sz="1600" dirty="0" smtClean="0"/>
              <a:t> for submission</a:t>
            </a:r>
          </a:p>
          <a:p>
            <a:pPr lvl="1" algn="just"/>
            <a:r>
              <a:rPr lang="en-US" altLang="en-US" sz="1600" dirty="0" smtClean="0"/>
              <a:t>If you plan to make a submission, be sure it does not contain company logos or advertising</a:t>
            </a:r>
          </a:p>
          <a:p>
            <a:pPr lvl="1" algn="just"/>
            <a:r>
              <a:rPr lang="en-US" altLang="en-US" sz="1600" b="1" dirty="0" smtClean="0">
                <a:solidFill>
                  <a:srgbClr val="FF0000"/>
                </a:solidFill>
              </a:rPr>
              <a:t>Documents are prepared by individuals, not companies</a:t>
            </a:r>
          </a:p>
          <a:p>
            <a:r>
              <a:rPr lang="en-US" altLang="en-US" sz="1800" dirty="0" smtClean="0"/>
              <a:t>Questions on Voting status, Ballot pool, Access to Reflector, Documentation,  Member</a:t>
            </a:r>
            <a:r>
              <a:rPr lang="en-US" altLang="ja-JP" sz="1800" dirty="0" smtClean="0"/>
              <a:t>’s Area</a:t>
            </a:r>
          </a:p>
          <a:p>
            <a:pPr lvl="1"/>
            <a:r>
              <a:rPr lang="en-US" altLang="en-US" sz="1600" dirty="0" smtClean="0"/>
              <a:t>Contact Jon Rosdahl –  </a:t>
            </a:r>
            <a:r>
              <a:rPr lang="en-US" altLang="en-US" sz="1600" dirty="0" smtClean="0">
                <a:hlinkClick r:id="rId5"/>
              </a:rPr>
              <a:t>jrosdahl@ieee.org</a:t>
            </a:r>
            <a:endParaRPr lang="zh-CN" altLang="en-US" sz="1800" dirty="0" smtClean="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51BF392-DC75-4EA3-8AFD-A42AEF28B41B}" type="slidenum">
              <a:rPr lang="en-US" altLang="en-US" sz="1200" b="0" smtClean="0"/>
              <a:pPr>
                <a:spcBef>
                  <a:spcPct val="0"/>
                </a:spcBef>
                <a:buFontTx/>
                <a:buNone/>
              </a:pPr>
              <a:t>5</a:t>
            </a:fld>
            <a:endParaRPr lang="en-US" altLang="en-US" sz="1200" b="0" smtClean="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a:solidFill>
                  <a:srgbClr val="000000"/>
                </a:solidFill>
                <a:ea typeface="MS Gothic" panose="020B0609070205080204" pitchFamily="49" charset="-128"/>
              </a:rPr>
              <a:t>  Following 7 slides</a:t>
            </a:r>
          </a:p>
          <a:p>
            <a:pPr algn="just" eaLnBrk="1" hangingPunct="1">
              <a:spcBef>
                <a:spcPts val="600"/>
              </a:spcBef>
              <a:buClr>
                <a:srgbClr val="000000"/>
              </a:buClr>
              <a:buFontTx/>
              <a:buNone/>
            </a:pPr>
            <a:endParaRPr lang="en-US" altLang="zh-CN">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Policy</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B74CED-02C4-451C-81A1-54AA048A0B81}" type="slidenum">
              <a:rPr lang="en-GB" altLang="en-US" sz="1200" b="0" smtClean="0"/>
              <a:pPr>
                <a:spcBef>
                  <a:spcPct val="0"/>
                </a:spcBef>
                <a:buFontTx/>
                <a:buNone/>
              </a:pPr>
              <a:t>6</a:t>
            </a:fld>
            <a:endParaRPr lang="en-GB" altLang="en-US" sz="1200" b="0" smtClean="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smtClean="0">
              <a:solidFill>
                <a:srgbClr val="FF0000"/>
              </a:solidFill>
            </a:endParaRPr>
          </a:p>
          <a:p>
            <a:pPr algn="just">
              <a:defRPr/>
            </a:pPr>
            <a:r>
              <a:rPr lang="en-US" altLang="en-US" sz="1800" dirty="0" smtClean="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smtClean="0"/>
          </a:p>
          <a:p>
            <a:pPr algn="just">
              <a:defRPr/>
            </a:pPr>
            <a:r>
              <a:rPr lang="en-US" altLang="en-US" sz="1800" dirty="0" smtClean="0"/>
              <a:t>Participants should inform the IEEE (or cause the IEEE to be informed) of the identity of any other holders of potential Essential Patent Claims</a:t>
            </a:r>
          </a:p>
          <a:p>
            <a:pPr marL="0" indent="0" algn="just">
              <a:buFontTx/>
              <a:buNone/>
              <a:defRPr/>
            </a:pPr>
            <a:endParaRPr lang="en-US" altLang="en-US" sz="1600" dirty="0" smtClean="0"/>
          </a:p>
          <a:p>
            <a:pPr marL="0" indent="0" algn="ctr">
              <a:buFontTx/>
              <a:buNone/>
              <a:defRPr/>
            </a:pPr>
            <a:r>
              <a:rPr lang="en-US" altLang="en-US" sz="3200" dirty="0" smtClean="0">
                <a:latin typeface="+mj-lt"/>
                <a:cs typeface="Calibri" panose="020F0502020204030204" pitchFamily="34" charset="0"/>
              </a:rPr>
              <a:t>Early identification of holders of potential Essential Patent Claims is encouraged</a:t>
            </a:r>
          </a:p>
          <a:p>
            <a:pPr algn="just">
              <a:defRPr/>
            </a:pPr>
            <a:endParaRPr lang="en-US" altLang="en-US" sz="1600" dirty="0" smtClean="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C2C82FC-35C6-4DD5-81BB-F21CC8C32E82}" type="slidenum">
              <a:rPr lang="en-GB" altLang="en-US" sz="1200" b="0" smtClean="0"/>
              <a:pPr>
                <a:spcBef>
                  <a:spcPct val="0"/>
                </a:spcBef>
                <a:buFontTx/>
                <a:buNone/>
              </a:pPr>
              <a:t>7</a:t>
            </a:fld>
            <a:endParaRPr lang="en-GB" altLang="en-US" sz="1200" b="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smtClean="0">
              <a:solidFill>
                <a:srgbClr val="FF0000"/>
              </a:solidFill>
            </a:endParaRPr>
          </a:p>
          <a:p>
            <a:pPr algn="just">
              <a:defRPr/>
            </a:pPr>
            <a:r>
              <a:rPr lang="en-US" altLang="en-US" sz="1800" dirty="0" smtClean="0"/>
              <a:t>Cause an LOA to be submitted to the IEEE-SA (</a:t>
            </a:r>
            <a:r>
              <a:rPr lang="en-US" altLang="en-US" sz="1800" dirty="0" smtClean="0">
                <a:hlinkClick r:id="rId3"/>
              </a:rPr>
              <a:t>patcom@ieee.org</a:t>
            </a:r>
            <a:r>
              <a:rPr lang="en-US" altLang="en-US" sz="1800" dirty="0" smtClean="0"/>
              <a:t>); or</a:t>
            </a:r>
          </a:p>
          <a:p>
            <a:pPr algn="just">
              <a:defRPr/>
            </a:pPr>
            <a:endParaRPr lang="en-US" altLang="en-US" sz="1800" dirty="0" smtClean="0"/>
          </a:p>
          <a:p>
            <a:pPr algn="just">
              <a:defRPr/>
            </a:pPr>
            <a:r>
              <a:rPr lang="en-US" altLang="en-US" sz="1800" dirty="0" smtClean="0"/>
              <a:t>Provide the chair of this group with the identity of the holder(s) of any and all such claims as soon as possible; or</a:t>
            </a:r>
          </a:p>
          <a:p>
            <a:pPr algn="just">
              <a:defRPr/>
            </a:pPr>
            <a:endParaRPr lang="en-US" altLang="en-US" sz="1800" dirty="0" smtClean="0"/>
          </a:p>
          <a:p>
            <a:pPr algn="just">
              <a:defRPr/>
            </a:pPr>
            <a:r>
              <a:rPr lang="en-US" altLang="en-US" sz="1800" dirty="0" smtClean="0"/>
              <a:t>Speak up now and respond to this Call for Potentially Essential Patents</a:t>
            </a:r>
          </a:p>
          <a:p>
            <a:pPr algn="just">
              <a:defRPr/>
            </a:pPr>
            <a:endParaRPr lang="en-US" altLang="en-US" sz="1800" dirty="0" smtClean="0"/>
          </a:p>
          <a:p>
            <a:pPr algn="just">
              <a:defRPr/>
            </a:pPr>
            <a:r>
              <a:rPr lang="en-US" altLang="en-US" sz="1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smtClean="0"/>
              <a:t/>
            </a:r>
            <a:br>
              <a:rPr lang="en-US" altLang="en-US" sz="1800" dirty="0" smtClean="0"/>
            </a:br>
            <a:endParaRPr lang="en-US" altLang="en-US" sz="1800" dirty="0" smtClean="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B133AFC-0E33-4D9E-982B-9D1A062E4145}" type="slidenum">
              <a:rPr lang="en-US" altLang="en-US" sz="1200" b="0" smtClean="0"/>
              <a:pPr>
                <a:spcBef>
                  <a:spcPct val="0"/>
                </a:spcBef>
                <a:buFontTx/>
                <a:buNone/>
              </a:pPr>
              <a:t>8</a:t>
            </a:fld>
            <a:endParaRPr lang="en-US" altLang="en-US" sz="1200" b="0" smtClean="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3A51F8-B52A-4D59-8BAA-7FAA032BE274}" type="slidenum">
              <a:rPr lang="en-US" altLang="en-US" sz="1200" b="0" smtClean="0"/>
              <a:pPr>
                <a:spcBef>
                  <a:spcPct val="0"/>
                </a:spcBef>
                <a:buFontTx/>
                <a:buNone/>
              </a:pPr>
              <a:t>9</a:t>
            </a:fld>
            <a:endParaRPr lang="en-US" altLang="en-US" sz="1200" b="0" smtClean="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104281</TotalTime>
  <Words>2034</Words>
  <Application>Microsoft Office PowerPoint</Application>
  <PresentationFormat>全屏显示(4:3)</PresentationFormat>
  <Paragraphs>378</Paragraphs>
  <Slides>23</Slides>
  <Notes>23</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23</vt:i4>
      </vt:variant>
    </vt:vector>
  </HeadingPairs>
  <TitlesOfParts>
    <vt:vector size="31" baseType="lpstr">
      <vt:lpstr>Monotype Sorts</vt:lpstr>
      <vt:lpstr>MS Gothic</vt:lpstr>
      <vt:lpstr>MS PGothic</vt:lpstr>
      <vt:lpstr>Arial</vt:lpstr>
      <vt:lpstr>Calibri</vt:lpstr>
      <vt:lpstr>Helvetica</vt:lpstr>
      <vt:lpstr>Times New Roman</vt:lpstr>
      <vt:lpstr>802-11-Submission</vt:lpstr>
      <vt:lpstr>Task Group bf Meeting agenda, December 2020</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4575</cp:revision>
  <cp:lastPrinted>2014-11-04T15:04:57Z</cp:lastPrinted>
  <dcterms:created xsi:type="dcterms:W3CDTF">2007-04-17T18:10:23Z</dcterms:created>
  <dcterms:modified xsi:type="dcterms:W3CDTF">2020-12-10T03:19:48Z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(3)H4Oe0HyEugR31Vw6YnbIPonhzR/BvzAMKfZ+rjA+ylbljVgRSnQbqIKjBd9usZHZsopd8EIt
cyEY0xU73FmHocpCIlL+xpYPH1f+5LE5hdEyGa+Db2dblpk5YjCADwDRlS+KgWS7jPang7sS
Ah07txLdVdARgBaYS6+nUFEkFfp+vV5a4K+vJX3YFYe7ulqYS+F3vZT9SJIXjTrFovReD6aC
VhQOMOgsCXb9esw/CG</vt:lpwstr>
  </property>
  <property fmtid="{D5CDD505-2E9C-101B-9397-08002B2CF9AE}" pid="27" name="_2015_ms_pID_7253431">
    <vt:lpwstr>sBXuM5zwzFv1B8QRMC93yYLX9Jo5XQ9QNVRH2AFukaExO5bV1gCwF3
wgbHddPse0CvNeuua1UX8XbPe4ONmCDE0P3t/0t+9GymKygMJoejAio/9crrEdAHXhgx904O
6I0LJeL8NjXbZlLfb/lERuGmMr8y00oMMitn1aLQ3eKOSbKENg3UlME3i1vo1aDqxR44uzHM
OLP3XS4z00mPRaYyCLxDM/jW3olBf74MKEQ1</vt:lpwstr>
  </property>
  <property fmtid="{D5CDD505-2E9C-101B-9397-08002B2CF9AE}" pid="28" name="_2015_ms_pID_7253432">
    <vt:lpwstr>VQ==</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1606575878</vt:lpwstr>
  </property>
</Properties>
</file>