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bookmarkIdSeed="2">
  <p:sldMasterIdLst>
    <p:sldMasterId id="2147483648" r:id="rId4"/>
  </p:sldMasterIdLst>
  <p:notesMasterIdLst>
    <p:notesMasterId r:id="rId79"/>
  </p:notesMasterIdLst>
  <p:handoutMasterIdLst>
    <p:handoutMasterId r:id="rId80"/>
  </p:handoutMasterIdLst>
  <p:sldIdLst>
    <p:sldId id="269" r:id="rId5"/>
    <p:sldId id="302" r:id="rId6"/>
    <p:sldId id="300" r:id="rId7"/>
    <p:sldId id="286" r:id="rId8"/>
    <p:sldId id="1722" r:id="rId9"/>
    <p:sldId id="1723" r:id="rId10"/>
    <p:sldId id="1724" r:id="rId11"/>
    <p:sldId id="1725" r:id="rId12"/>
    <p:sldId id="1726" r:id="rId13"/>
    <p:sldId id="1787" r:id="rId14"/>
    <p:sldId id="738" r:id="rId15"/>
    <p:sldId id="306" r:id="rId16"/>
    <p:sldId id="516" r:id="rId17"/>
    <p:sldId id="1095" r:id="rId18"/>
    <p:sldId id="1096" r:id="rId19"/>
    <p:sldId id="1991" r:id="rId20"/>
    <p:sldId id="1992" r:id="rId21"/>
    <p:sldId id="1561" r:id="rId22"/>
    <p:sldId id="1562" r:id="rId23"/>
    <p:sldId id="2044" r:id="rId24"/>
    <p:sldId id="1596" r:id="rId25"/>
    <p:sldId id="1896" r:id="rId26"/>
    <p:sldId id="1898" r:id="rId27"/>
    <p:sldId id="2041" r:id="rId28"/>
    <p:sldId id="2042" r:id="rId29"/>
    <p:sldId id="1968" r:id="rId30"/>
    <p:sldId id="1976" r:id="rId31"/>
    <p:sldId id="1969" r:id="rId32"/>
    <p:sldId id="2020" r:id="rId33"/>
    <p:sldId id="1946" r:id="rId34"/>
    <p:sldId id="1964" r:id="rId35"/>
    <p:sldId id="2045" r:id="rId36"/>
    <p:sldId id="2005" r:id="rId37"/>
    <p:sldId id="1989" r:id="rId38"/>
    <p:sldId id="2016" r:id="rId39"/>
    <p:sldId id="2029" r:id="rId40"/>
    <p:sldId id="2003" r:id="rId41"/>
    <p:sldId id="2015" r:id="rId42"/>
    <p:sldId id="2025" r:id="rId43"/>
    <p:sldId id="2021" r:id="rId44"/>
    <p:sldId id="2023" r:id="rId45"/>
    <p:sldId id="2024" r:id="rId46"/>
    <p:sldId id="2004" r:id="rId47"/>
    <p:sldId id="1970" r:id="rId48"/>
    <p:sldId id="2030" r:id="rId49"/>
    <p:sldId id="2026" r:id="rId50"/>
    <p:sldId id="2017" r:id="rId51"/>
    <p:sldId id="2028" r:id="rId52"/>
    <p:sldId id="1965" r:id="rId53"/>
    <p:sldId id="1967" r:id="rId54"/>
    <p:sldId id="1999" r:id="rId55"/>
    <p:sldId id="2031" r:id="rId56"/>
    <p:sldId id="2018" r:id="rId57"/>
    <p:sldId id="2019" r:id="rId58"/>
    <p:sldId id="2038" r:id="rId59"/>
    <p:sldId id="2039" r:id="rId60"/>
    <p:sldId id="1936" r:id="rId61"/>
    <p:sldId id="2032" r:id="rId62"/>
    <p:sldId id="2033" r:id="rId63"/>
    <p:sldId id="1984" r:id="rId64"/>
    <p:sldId id="1985" r:id="rId65"/>
    <p:sldId id="268" r:id="rId66"/>
    <p:sldId id="2007" r:id="rId67"/>
    <p:sldId id="2034" r:id="rId68"/>
    <p:sldId id="2035" r:id="rId69"/>
    <p:sldId id="2043" r:id="rId70"/>
    <p:sldId id="2036" r:id="rId71"/>
    <p:sldId id="2010" r:id="rId72"/>
    <p:sldId id="1995" r:id="rId73"/>
    <p:sldId id="2037" r:id="rId74"/>
    <p:sldId id="1541" r:id="rId75"/>
    <p:sldId id="1932" r:id="rId76"/>
    <p:sldId id="874" r:id="rId77"/>
    <p:sldId id="305" r:id="rId78"/>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9900"/>
    <a:srgbClr val="2D2DB9"/>
    <a:srgbClr val="FF9999"/>
    <a:srgbClr val="FFCC99"/>
    <a:srgbClr val="99FF99"/>
    <a:srgbClr val="B2B2B2"/>
    <a:srgbClr val="FFCCCC"/>
    <a:srgbClr val="FF66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931" autoAdjust="0"/>
    <p:restoredTop sz="96727" autoAdjust="0"/>
  </p:normalViewPr>
  <p:slideViewPr>
    <p:cSldViewPr>
      <p:cViewPr varScale="1">
        <p:scale>
          <a:sx n="110" d="100"/>
          <a:sy n="110" d="100"/>
        </p:scale>
        <p:origin x="2064" y="108"/>
      </p:cViewPr>
      <p:guideLst>
        <p:guide orient="horz" pos="2160"/>
        <p:guide pos="2880"/>
      </p:guideLst>
    </p:cSldViewPr>
  </p:slideViewPr>
  <p:outlineViewPr>
    <p:cViewPr>
      <p:scale>
        <a:sx n="50" d="100"/>
        <a:sy n="50" d="100"/>
      </p:scale>
      <p:origin x="0" y="-58044"/>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2299" y="-1027"/>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theme" Target="theme/theme1.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notesMaster" Target="notesMasters/notesMaster1.xml"/><Relationship Id="rId5" Type="http://schemas.openxmlformats.org/officeDocument/2006/relationships/slide" Target="slides/slid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handoutMaster" Target="handoutMasters/handoutMaster1.xml"/><Relationship Id="rId85"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61" Type="http://schemas.openxmlformats.org/officeDocument/2006/relationships/slide" Target="slides/slide57.xml"/><Relationship Id="rId8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AU" dirty="0"/>
              <a:t>Globally</a:t>
            </a:r>
            <a:r>
              <a:rPr lang="en-AU" baseline="0" dirty="0"/>
              <a:t> </a:t>
            </a:r>
            <a:r>
              <a:rPr lang="en-AU" dirty="0"/>
              <a:t>planned/testing</a:t>
            </a:r>
            <a:r>
              <a:rPr lang="en-AU" baseline="0" dirty="0"/>
              <a:t> &amp; </a:t>
            </a:r>
            <a:r>
              <a:rPr lang="en-AU" dirty="0"/>
              <a:t>deployed</a:t>
            </a:r>
            <a:r>
              <a:rPr lang="en-AU" baseline="0" dirty="0"/>
              <a:t> LAA networks</a:t>
            </a:r>
            <a:endParaRPr lang="en-AU"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4.9194071329319126E-2"/>
          <c:y val="0.12992296101876155"/>
          <c:w val="0.94122484689413832"/>
          <c:h val="0.7864554777874988"/>
        </c:manualLayout>
      </c:layout>
      <c:barChart>
        <c:barDir val="col"/>
        <c:grouping val="stacked"/>
        <c:varyColors val="0"/>
        <c:ser>
          <c:idx val="0"/>
          <c:order val="0"/>
          <c:tx>
            <c:strRef>
              <c:f>Sheet1!$B$1</c:f>
              <c:strCache>
                <c:ptCount val="1"/>
                <c:pt idx="0">
                  <c:v>Deployed</c:v>
                </c:pt>
              </c:strCache>
            </c:strRef>
          </c:tx>
          <c:spPr>
            <a:solidFill>
              <a:srgbClr val="2D2DB9"/>
            </a:solidFill>
            <a:ln w="28575">
              <a:noFill/>
            </a:ln>
            <a:effectLst/>
          </c:spPr>
          <c:invertIfNegative val="0"/>
          <c:cat>
            <c:numRef>
              <c:f>Sheet1!$A$2:$A$11</c:f>
              <c:numCache>
                <c:formatCode>mmm\-yy</c:formatCode>
                <c:ptCount val="10"/>
                <c:pt idx="0">
                  <c:v>43282</c:v>
                </c:pt>
                <c:pt idx="1">
                  <c:v>43374</c:v>
                </c:pt>
                <c:pt idx="2">
                  <c:v>43466</c:v>
                </c:pt>
                <c:pt idx="3">
                  <c:v>43647</c:v>
                </c:pt>
                <c:pt idx="4">
                  <c:v>43770</c:v>
                </c:pt>
                <c:pt idx="5">
                  <c:v>43800</c:v>
                </c:pt>
                <c:pt idx="6">
                  <c:v>43891</c:v>
                </c:pt>
                <c:pt idx="7">
                  <c:v>44044</c:v>
                </c:pt>
                <c:pt idx="8">
                  <c:v>44105</c:v>
                </c:pt>
                <c:pt idx="9">
                  <c:v>44197</c:v>
                </c:pt>
              </c:numCache>
            </c:numRef>
          </c:cat>
          <c:val>
            <c:numRef>
              <c:f>Sheet1!$B$2:$B$11</c:f>
              <c:numCache>
                <c:formatCode>General</c:formatCode>
                <c:ptCount val="10"/>
                <c:pt idx="0">
                  <c:v>4</c:v>
                </c:pt>
                <c:pt idx="1">
                  <c:v>6</c:v>
                </c:pt>
                <c:pt idx="2">
                  <c:v>6</c:v>
                </c:pt>
                <c:pt idx="3">
                  <c:v>8</c:v>
                </c:pt>
                <c:pt idx="4">
                  <c:v>8</c:v>
                </c:pt>
                <c:pt idx="5">
                  <c:v>8</c:v>
                </c:pt>
                <c:pt idx="6">
                  <c:v>9</c:v>
                </c:pt>
                <c:pt idx="7">
                  <c:v>9</c:v>
                </c:pt>
                <c:pt idx="8">
                  <c:v>9</c:v>
                </c:pt>
                <c:pt idx="9">
                  <c:v>9</c:v>
                </c:pt>
              </c:numCache>
            </c:numRef>
          </c:val>
          <c:extLst>
            <c:ext xmlns:c16="http://schemas.microsoft.com/office/drawing/2014/chart" uri="{C3380CC4-5D6E-409C-BE32-E72D297353CC}">
              <c16:uniqueId val="{00000000-679B-45DF-BFF4-841D27116758}"/>
            </c:ext>
          </c:extLst>
        </c:ser>
        <c:ser>
          <c:idx val="1"/>
          <c:order val="1"/>
          <c:tx>
            <c:strRef>
              <c:f>Sheet1!$C$1</c:f>
              <c:strCache>
                <c:ptCount val="1"/>
                <c:pt idx="0">
                  <c:v>Planned, testing</c:v>
                </c:pt>
              </c:strCache>
            </c:strRef>
          </c:tx>
          <c:spPr>
            <a:solidFill>
              <a:srgbClr val="00B0F0"/>
            </a:solidFill>
            <a:ln w="25400">
              <a:noFill/>
            </a:ln>
            <a:effectLst/>
          </c:spPr>
          <c:invertIfNegative val="0"/>
          <c:cat>
            <c:numRef>
              <c:f>Sheet1!$A$2:$A$11</c:f>
              <c:numCache>
                <c:formatCode>mmm\-yy</c:formatCode>
                <c:ptCount val="10"/>
                <c:pt idx="0">
                  <c:v>43282</c:v>
                </c:pt>
                <c:pt idx="1">
                  <c:v>43374</c:v>
                </c:pt>
                <c:pt idx="2">
                  <c:v>43466</c:v>
                </c:pt>
                <c:pt idx="3">
                  <c:v>43647</c:v>
                </c:pt>
                <c:pt idx="4">
                  <c:v>43770</c:v>
                </c:pt>
                <c:pt idx="5">
                  <c:v>43800</c:v>
                </c:pt>
                <c:pt idx="6">
                  <c:v>43891</c:v>
                </c:pt>
                <c:pt idx="7">
                  <c:v>44044</c:v>
                </c:pt>
                <c:pt idx="8">
                  <c:v>44105</c:v>
                </c:pt>
                <c:pt idx="9">
                  <c:v>44197</c:v>
                </c:pt>
              </c:numCache>
            </c:numRef>
          </c:cat>
          <c:val>
            <c:numRef>
              <c:f>Sheet1!$C$2:$C$11</c:f>
              <c:numCache>
                <c:formatCode>General</c:formatCode>
                <c:ptCount val="10"/>
                <c:pt idx="0">
                  <c:v>23</c:v>
                </c:pt>
                <c:pt idx="1">
                  <c:v>22</c:v>
                </c:pt>
                <c:pt idx="2">
                  <c:v>26</c:v>
                </c:pt>
                <c:pt idx="3">
                  <c:v>29</c:v>
                </c:pt>
                <c:pt idx="4">
                  <c:v>30</c:v>
                </c:pt>
                <c:pt idx="5">
                  <c:v>29</c:v>
                </c:pt>
                <c:pt idx="6">
                  <c:v>29</c:v>
                </c:pt>
                <c:pt idx="7">
                  <c:v>28</c:v>
                </c:pt>
                <c:pt idx="8">
                  <c:v>27</c:v>
                </c:pt>
                <c:pt idx="9">
                  <c:v>27</c:v>
                </c:pt>
              </c:numCache>
            </c:numRef>
          </c:val>
          <c:extLst>
            <c:ext xmlns:c16="http://schemas.microsoft.com/office/drawing/2014/chart" uri="{C3380CC4-5D6E-409C-BE32-E72D297353CC}">
              <c16:uniqueId val="{00000001-679B-45DF-BFF4-841D27116758}"/>
            </c:ext>
          </c:extLst>
        </c:ser>
        <c:dLbls>
          <c:showLegendKey val="0"/>
          <c:showVal val="0"/>
          <c:showCatName val="0"/>
          <c:showSerName val="0"/>
          <c:showPercent val="0"/>
          <c:showBubbleSize val="0"/>
        </c:dLbls>
        <c:gapWidth val="150"/>
        <c:overlap val="100"/>
        <c:axId val="808752840"/>
        <c:axId val="808753824"/>
      </c:barChart>
      <c:dateAx>
        <c:axId val="808752840"/>
        <c:scaling>
          <c:orientation val="minMax"/>
          <c:max val="44228"/>
        </c:scaling>
        <c:delete val="0"/>
        <c:axPos val="b"/>
        <c:majorGridlines>
          <c:spPr>
            <a:ln w="9525" cap="flat" cmpd="sng" algn="ctr">
              <a:solidFill>
                <a:schemeClr val="tx1">
                  <a:lumMod val="15000"/>
                  <a:lumOff val="85000"/>
                </a:schemeClr>
              </a:solidFill>
              <a:round/>
            </a:ln>
            <a:effectLst/>
          </c:spPr>
        </c:majorGridlines>
        <c:numFmt formatCode="mmm\-yy"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08753824"/>
        <c:crosses val="autoZero"/>
        <c:auto val="1"/>
        <c:lblOffset val="100"/>
        <c:baseTimeUnit val="months"/>
        <c:majorUnit val="4"/>
        <c:majorTimeUnit val="months"/>
      </c:dateAx>
      <c:valAx>
        <c:axId val="8087538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08752840"/>
        <c:crosses val="autoZero"/>
        <c:crossBetween val="between"/>
      </c:valAx>
      <c:spPr>
        <a:noFill/>
        <a:ln>
          <a:noFill/>
        </a:ln>
        <a:effectLst/>
      </c:spPr>
    </c:plotArea>
    <c:legend>
      <c:legendPos val="r"/>
      <c:layout>
        <c:manualLayout>
          <c:xMode val="edge"/>
          <c:yMode val="edge"/>
          <c:x val="5.7412382275744946E-2"/>
          <c:y val="0.11101414406532518"/>
          <c:w val="0.19422160465235963"/>
          <c:h val="0.18355788859725869"/>
        </c:manualLayout>
      </c:layout>
      <c:overlay val="0"/>
      <c:spPr>
        <a:solidFill>
          <a:schemeClr val="bg1"/>
        </a:solid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9" y="177284"/>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802.11-17/0291r0</a:t>
            </a:r>
          </a:p>
        </p:txBody>
      </p:sp>
      <p:sp>
        <p:nvSpPr>
          <p:cNvPr id="3075" name="Rectangle 3"/>
          <p:cNvSpPr>
            <a:spLocks noGrp="1" noChangeArrowheads="1"/>
          </p:cNvSpPr>
          <p:nvPr>
            <p:ph type="dt" sz="quarter" idx="1"/>
          </p:nvPr>
        </p:nvSpPr>
        <p:spPr bwMode="auto">
          <a:xfrm>
            <a:off x="695325" y="177284"/>
            <a:ext cx="655629"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Mar 2017</a:t>
            </a:r>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2" y="97909"/>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a:t>doc.: IEEE 802.11-17/0291r0</a:t>
            </a:r>
          </a:p>
        </p:txBody>
      </p:sp>
      <p:sp>
        <p:nvSpPr>
          <p:cNvPr id="2051" name="Rectangle 3"/>
          <p:cNvSpPr>
            <a:spLocks noGrp="1" noChangeArrowheads="1"/>
          </p:cNvSpPr>
          <p:nvPr>
            <p:ph type="dt" idx="1"/>
          </p:nvPr>
        </p:nvSpPr>
        <p:spPr bwMode="auto">
          <a:xfrm>
            <a:off x="654050" y="97909"/>
            <a:ext cx="655629"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Mar 2017</a:t>
            </a:r>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a:t>Andrew Myles, Cisco</a:t>
            </a:r>
          </a:p>
        </p:txBody>
      </p:sp>
      <p:sp>
        <p:nvSpPr>
          <p:cNvPr id="51205" name="Rectangle 7"/>
          <p:cNvSpPr>
            <a:spLocks noGrp="1" noChangeArrowheads="1"/>
          </p:cNvSpPr>
          <p:nvPr>
            <p:ph type="sldNum" sz="quarter" idx="5"/>
          </p:nvPr>
        </p:nvSpPr>
        <p:spPr/>
        <p:txBody>
          <a:bodyPr/>
          <a:lstStyle/>
          <a:p>
            <a:pPr>
              <a:defRPr/>
            </a:pPr>
            <a:r>
              <a:rPr lang="en-US"/>
              <a:t>Page </a:t>
            </a:r>
            <a:fld id="{BFD8823A-E707-449B-AE25-47FA80230A05}" type="slidenum">
              <a:rPr lang="en-US" smtClean="0"/>
              <a:pPr>
                <a:defRPr/>
              </a:pPr>
              <a:t>1</a:t>
            </a:fld>
            <a:endParaRPr lang="en-US"/>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EAE465DD-DB35-4F14-8731-6C893FDC4B95}" type="slidenum">
              <a:rPr lang="en-AU" smtClean="0"/>
              <a:t>62</a:t>
            </a:fld>
            <a:endParaRPr lang="en-AU"/>
          </a:p>
        </p:txBody>
      </p:sp>
    </p:spTree>
    <p:extLst>
      <p:ext uri="{BB962C8B-B14F-4D97-AF65-F5344CB8AC3E}">
        <p14:creationId xmlns:p14="http://schemas.microsoft.com/office/powerpoint/2010/main" val="6185517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981200"/>
            <a:ext cx="7772400" cy="1981200"/>
          </a:xfrm>
        </p:spPr>
        <p:txBody>
          <a:bodyPr anchor="ctr" anchorCtr="0"/>
          <a:lstStyle>
            <a:lvl1pPr algn="ctr">
              <a:defRPr sz="2400" b="1"/>
            </a:lvl1pPr>
          </a:lstStyle>
          <a:p>
            <a:pPr lvl="0"/>
            <a:r>
              <a:rPr lang="en-US" dirty="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17273165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2905925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178708" y="363379"/>
            <a:ext cx="32667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802.11-20/1928r3</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63379"/>
            <a:ext cx="86562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a:latin typeface="Arial" pitchFamily="34" charset="0"/>
              </a:rPr>
              <a:t>Jan 2021</a:t>
            </a:r>
          </a:p>
        </p:txBody>
      </p:sp>
    </p:spTree>
  </p:cSld>
  <p:clrMap bg1="lt1" tx1="dk1" bg2="lt2" tx2="dk2" accent1="accent1" accent2="accent2" accent3="accent3" accent4="accent4" accent5="accent5" accent6="accent6" hlink="hlink" folHlink="folHlink"/>
  <p:sldLayoutIdLst>
    <p:sldLayoutId id="2147483651" r:id="rId1"/>
    <p:sldLayoutId id="2147483649" r:id="rId2"/>
    <p:sldLayoutId id="2147483652" r:id="rId3"/>
    <p:sldLayoutId id="2147483650" r:id="rId4"/>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www.google.com/url?q=https://ieeesa.webex.com/ieeesa/globalcallin.php?MTID%3Dm1541d908e36ec9c25b8cdd62f54b3006&amp;sa=D&amp;source=calendar&amp;usd=2&amp;usg=AOvVaw187n9tNQEQHGderXz6FZec" TargetMode="External"/><Relationship Id="rId2" Type="http://schemas.openxmlformats.org/officeDocument/2006/relationships/hyperlink" Target="https://ieeesa.webex.com/ieeesa/j.php?MTID=m1541d908e36ec9c25b8cdd62f54b3006"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hyperlink" Target="https://mentor.ieee.org/802.11/dcn/20/11-20-1898-00-coex-minutes-of-the-november-2020-meeting-of-the-coexistence-standing-committee.docx"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hyperlink" Target="https://mentor.ieee.org/802.11/dcn/20/11-20-1973-00-coex-issues-wi-fi-client-association-and-data-transmission.pptx"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hyperlink" Target="https://portal.3gpp.org/desktopmodules/Specifications/SpecificationDetails.aspx?specificationId=3436"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3gpp.org/ftp/tsg_ran/TSG_RAN/TSGR_90e/Docs/RP-202844.zip" TargetMode="External"/><Relationship Id="rId2" Type="http://schemas.openxmlformats.org/officeDocument/2006/relationships/hyperlink" Target="https://www.3gpp.org/ftp/tsg_ran/TSG_RAN/TSGR_90e/Docs/RP-202592.zip"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www.ieee802.org/11/private/ETSI_documents/BRAN"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tandards.ieee.org/develop/policies/antitrust.pdf"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www.ieee.org/content/dam/ieee-org/ieee/web/org/about/ieee_code_of_conduct.pdf" TargetMode="External"/><Relationship Id="rId2" Type="http://schemas.openxmlformats.org/officeDocument/2006/relationships/hyperlink" Target="http://www.ieee.org/about/corporate/governance/p7-8.html" TargetMode="External"/><Relationship Id="rId1" Type="http://schemas.openxmlformats.org/officeDocument/2006/relationships/slideLayout" Target="../slideLayouts/slideLayout2.xml"/><Relationship Id="rId4" Type="http://schemas.openxmlformats.org/officeDocument/2006/relationships/hyperlink" Target="http://www.ieee.org/about/corporate/governance"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hyperlink" Target="https://docdb.cept.org/download/50365191-a99d/ECC%20Decision%20(20)01.pdf" TargetMode="Externa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hyperlink" Target="https://mentor.ieee.org/802.11/dcn/20/11-20-1782-00-coex-discussion-on-the-sensing-threshold-in-unlicensed-spectrum.docx"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2.xml"/><Relationship Id="rId6" Type="http://schemas.openxmlformats.org/officeDocument/2006/relationships/hyperlink" Target="http://standards.ieee.org/develop/policies/best_practices_for_ieee_standards_development_051215.pdf" TargetMode="External"/><Relationship Id="rId5" Type="http://schemas.openxmlformats.org/officeDocument/2006/relationships/hyperlink" Target="http://standards.ieee.org/faqs/copyrights.html/" TargetMode="External"/><Relationship Id="rId4" Type="http://schemas.openxmlformats.org/officeDocument/2006/relationships/hyperlink" Target="https://standards.ieee.org/content/dam/ieee-standards/standards/web/documents/other/permissionltrs.zip"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a:t>Andrew Myles, Cisco</a:t>
            </a:r>
          </a:p>
        </p:txBody>
      </p:sp>
      <p:sp>
        <p:nvSpPr>
          <p:cNvPr id="8" name="Slide Number Placeholder 5"/>
          <p:cNvSpPr>
            <a:spLocks noGrp="1"/>
          </p:cNvSpPr>
          <p:nvPr>
            <p:ph type="sldNum" sz="quarter" idx="11"/>
          </p:nvPr>
        </p:nvSpPr>
        <p:spPr/>
        <p:txBody>
          <a:bodyPr/>
          <a:lstStyle/>
          <a:p>
            <a:pPr>
              <a:defRPr/>
            </a:pPr>
            <a:r>
              <a:rPr lang="en-US"/>
              <a:t>Slide </a:t>
            </a:r>
            <a:fld id="{C81347C9-C12F-43D2-B3D1-D523E0829A79}" type="slidenum">
              <a:rPr lang="en-US" smtClean="0"/>
              <a:pPr>
                <a:defRPr/>
              </a:pPr>
              <a:t>1</a:t>
            </a:fld>
            <a:endParaRPr lang="en-US"/>
          </a:p>
        </p:txBody>
      </p:sp>
      <p:sp>
        <p:nvSpPr>
          <p:cNvPr id="1029" name="Rectangle 2"/>
          <p:cNvSpPr>
            <a:spLocks noGrp="1" noChangeArrowheads="1"/>
          </p:cNvSpPr>
          <p:nvPr>
            <p:ph type="title"/>
          </p:nvPr>
        </p:nvSpPr>
        <p:spPr/>
        <p:txBody>
          <a:bodyPr anchor="ctr"/>
          <a:lstStyle/>
          <a:p>
            <a:pPr algn="ctr">
              <a:defRPr/>
            </a:pPr>
            <a:r>
              <a:rPr lang="en-US" dirty="0">
                <a:solidFill>
                  <a:schemeClr val="accent6"/>
                </a:solidFill>
              </a:rPr>
              <a:t>Agenda for </a:t>
            </a:r>
            <a:r>
              <a:rPr lang="en-US" i="1" dirty="0">
                <a:solidFill>
                  <a:schemeClr val="accent6"/>
                </a:solidFill>
              </a:rPr>
              <a:t>IEEE 802.11 Coexistence SC</a:t>
            </a:r>
            <a:br>
              <a:rPr lang="en-US" i="1" dirty="0">
                <a:solidFill>
                  <a:schemeClr val="accent6"/>
                </a:solidFill>
              </a:rPr>
            </a:br>
            <a:r>
              <a:rPr lang="en-US" dirty="0">
                <a:solidFill>
                  <a:schemeClr val="accent6"/>
                </a:solidFill>
              </a:rPr>
              <a:t>virtual</a:t>
            </a:r>
            <a:r>
              <a:rPr lang="en-US" i="1" dirty="0">
                <a:solidFill>
                  <a:schemeClr val="accent6"/>
                </a:solidFill>
              </a:rPr>
              <a:t> </a:t>
            </a:r>
            <a:r>
              <a:rPr lang="en-US" dirty="0">
                <a:solidFill>
                  <a:schemeClr val="accent6"/>
                </a:solidFill>
              </a:rPr>
              <a:t>meeting in January 2021</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a:solidFill>
                  <a:schemeClr val="accent2">
                    <a:lumMod val="50000"/>
                  </a:schemeClr>
                </a:solidFill>
              </a:rPr>
              <a:t>13 </a:t>
            </a:r>
            <a:r>
              <a:rPr lang="en-US" b="0" dirty="0">
                <a:solidFill>
                  <a:schemeClr val="accent2">
                    <a:lumMod val="50000"/>
                  </a:schemeClr>
                </a:solidFill>
              </a:rPr>
              <a:t>January 2021</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a:latin typeface="Arial" pitchFamily="34" charset="0"/>
              </a:rPr>
              <a:t>Authors:</a:t>
            </a:r>
            <a:endParaRPr lang="en-US" sz="160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883578594"/>
              </p:ext>
            </p:extLst>
          </p:nvPr>
        </p:nvGraphicFramePr>
        <p:xfrm>
          <a:off x="685800" y="3429000"/>
          <a:ext cx="7696200" cy="762000"/>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91318">
                <a:tc>
                  <a:txBody>
                    <a:bodyPr/>
                    <a:lstStyle/>
                    <a:p>
                      <a:pPr>
                        <a:spcAft>
                          <a:spcPts val="0"/>
                        </a:spcAft>
                      </a:pPr>
                      <a:r>
                        <a:rPr lang="en-US" sz="1200" dirty="0">
                          <a:effectLst/>
                        </a:rPr>
                        <a:t>Andrew Myles </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marL="21590" indent="-21590">
                        <a:spcAft>
                          <a:spcPts val="0"/>
                        </a:spcAft>
                      </a:pPr>
                      <a:r>
                        <a:rPr lang="en-US" sz="1200" dirty="0">
                          <a:effectLst/>
                        </a:rPr>
                        <a:t>+61 418 656587</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26510-ACCF-4ECF-AB55-B46DB521F23D}"/>
              </a:ext>
            </a:extLst>
          </p:cNvPr>
          <p:cNvSpPr>
            <a:spLocks noGrp="1"/>
          </p:cNvSpPr>
          <p:nvPr>
            <p:ph type="title"/>
          </p:nvPr>
        </p:nvSpPr>
        <p:spPr/>
        <p:txBody>
          <a:bodyPr/>
          <a:lstStyle/>
          <a:p>
            <a:r>
              <a:rPr lang="en-AU" dirty="0"/>
              <a:t>The Coex SC will meet once during the virtual</a:t>
            </a:r>
            <a:br>
              <a:rPr lang="en-AU" dirty="0"/>
            </a:br>
            <a:r>
              <a:rPr lang="en-AU" dirty="0"/>
              <a:t>IEEE 802.11 WG interim meeting in Jan 2021</a:t>
            </a:r>
          </a:p>
        </p:txBody>
      </p:sp>
      <p:sp>
        <p:nvSpPr>
          <p:cNvPr id="4" name="Footer Placeholder 3">
            <a:extLst>
              <a:ext uri="{FF2B5EF4-FFF2-40B4-BE49-F238E27FC236}">
                <a16:creationId xmlns:a16="http://schemas.microsoft.com/office/drawing/2014/main" id="{0AB6A181-A3BA-40E0-B416-1C137E68E141}"/>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57571E2C-A1CE-4BF3-A1C3-09855CFB6EB3}"/>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10</a:t>
            </a:fld>
            <a:endParaRPr lang="en-US"/>
          </a:p>
        </p:txBody>
      </p:sp>
      <p:sp>
        <p:nvSpPr>
          <p:cNvPr id="6" name="Content Placeholder 5">
            <a:extLst>
              <a:ext uri="{FF2B5EF4-FFF2-40B4-BE49-F238E27FC236}">
                <a16:creationId xmlns:a16="http://schemas.microsoft.com/office/drawing/2014/main" id="{A87C75F5-233E-4C4A-A72C-DE12D8B438F1}"/>
              </a:ext>
            </a:extLst>
          </p:cNvPr>
          <p:cNvSpPr>
            <a:spLocks noGrp="1"/>
          </p:cNvSpPr>
          <p:nvPr>
            <p:ph idx="1"/>
          </p:nvPr>
        </p:nvSpPr>
        <p:spPr/>
        <p:txBody>
          <a:bodyPr/>
          <a:lstStyle/>
          <a:p>
            <a:r>
              <a:rPr lang="en-AU" dirty="0"/>
              <a:t>IEEE 802.11 Coex teleconference</a:t>
            </a:r>
          </a:p>
          <a:p>
            <a:pPr lvl="1"/>
            <a:r>
              <a:rPr lang="en-AU" dirty="0">
                <a:latin typeface="+mj-lt"/>
              </a:rPr>
              <a:t>Wednesday, 13 Jan 2020 @ 4-6pm ET</a:t>
            </a:r>
          </a:p>
          <a:p>
            <a:pPr lvl="1"/>
            <a:r>
              <a:rPr lang="en-AU" dirty="0" err="1">
                <a:latin typeface="+mj-lt"/>
              </a:rPr>
              <a:t>Webex</a:t>
            </a:r>
            <a:r>
              <a:rPr lang="en-AU" dirty="0">
                <a:latin typeface="+mj-lt"/>
              </a:rPr>
              <a:t> details:</a:t>
            </a:r>
          </a:p>
          <a:p>
            <a:pPr lvl="2"/>
            <a:r>
              <a:rPr lang="en-AU" dirty="0">
                <a:effectLst/>
                <a:latin typeface="+mj-lt"/>
                <a:ea typeface="Calibri" panose="020F0502020204030204" pitchFamily="34" charset="0"/>
              </a:rPr>
              <a:t>Join the </a:t>
            </a:r>
            <a:r>
              <a:rPr lang="en-AU" dirty="0" err="1">
                <a:effectLst/>
                <a:latin typeface="+mj-lt"/>
                <a:ea typeface="Calibri" panose="020F0502020204030204" pitchFamily="34" charset="0"/>
              </a:rPr>
              <a:t>Webex</a:t>
            </a:r>
            <a:r>
              <a:rPr lang="en-AU" dirty="0">
                <a:effectLst/>
                <a:latin typeface="+mj-lt"/>
                <a:ea typeface="Calibri" panose="020F0502020204030204" pitchFamily="34" charset="0"/>
              </a:rPr>
              <a:t> meeting </a:t>
            </a:r>
            <a:r>
              <a:rPr lang="en-AU" dirty="0">
                <a:effectLst/>
                <a:latin typeface="+mj-lt"/>
                <a:ea typeface="Calibri" panose="020F0502020204030204" pitchFamily="34" charset="0"/>
                <a:hlinkClick r:id="rId2"/>
              </a:rPr>
              <a:t>here</a:t>
            </a:r>
            <a:endParaRPr lang="en-AU" dirty="0">
              <a:effectLst/>
              <a:latin typeface="+mj-lt"/>
              <a:ea typeface="Calibri" panose="020F0502020204030204" pitchFamily="34" charset="0"/>
            </a:endParaRPr>
          </a:p>
          <a:p>
            <a:pPr lvl="2"/>
            <a:r>
              <a:rPr lang="en-AU" dirty="0">
                <a:effectLst/>
                <a:latin typeface="+mj-lt"/>
                <a:ea typeface="Calibri" panose="020F0502020204030204" pitchFamily="34" charset="0"/>
              </a:rPr>
              <a:t>Meeting number: </a:t>
            </a:r>
            <a:r>
              <a:rPr lang="en-AU" b="0" i="0" dirty="0">
                <a:solidFill>
                  <a:srgbClr val="3C4043"/>
                </a:solidFill>
                <a:effectLst/>
                <a:latin typeface="Roboto"/>
              </a:rPr>
              <a:t>179 938 0934</a:t>
            </a:r>
            <a:endParaRPr lang="en-AU" dirty="0">
              <a:solidFill>
                <a:srgbClr val="FF0000"/>
              </a:solidFill>
              <a:effectLst/>
              <a:latin typeface="+mj-lt"/>
              <a:ea typeface="Calibri" panose="020F0502020204030204" pitchFamily="34" charset="0"/>
            </a:endParaRPr>
          </a:p>
          <a:p>
            <a:pPr lvl="2"/>
            <a:r>
              <a:rPr lang="en-AU" dirty="0">
                <a:latin typeface="+mj-lt"/>
                <a:ea typeface="Calibri" panose="020F0502020204030204" pitchFamily="34" charset="0"/>
              </a:rPr>
              <a:t>M</a:t>
            </a:r>
            <a:r>
              <a:rPr lang="en-AU" dirty="0">
                <a:effectLst/>
                <a:latin typeface="+mj-lt"/>
                <a:ea typeface="Calibri" panose="020F0502020204030204" pitchFamily="34" charset="0"/>
              </a:rPr>
              <a:t>eeting password: wireless (94735377 from phones and video systems)</a:t>
            </a:r>
          </a:p>
          <a:p>
            <a:pPr lvl="2"/>
            <a:r>
              <a:rPr lang="en-AU" dirty="0">
                <a:effectLst/>
                <a:latin typeface="+mj-lt"/>
                <a:ea typeface="Calibri" panose="020F0502020204030204" pitchFamily="34" charset="0"/>
              </a:rPr>
              <a:t>Join by phone:</a:t>
            </a:r>
          </a:p>
          <a:p>
            <a:pPr lvl="3"/>
            <a:r>
              <a:rPr lang="en-AU" b="0" i="0" u="none" strike="noStrike" dirty="0">
                <a:solidFill>
                  <a:srgbClr val="3C4043"/>
                </a:solidFill>
                <a:effectLst/>
                <a:latin typeface="Roboto"/>
              </a:rPr>
              <a:t>+1-408-418-9388</a:t>
            </a:r>
            <a:r>
              <a:rPr lang="en-AU" b="0" i="0" dirty="0">
                <a:solidFill>
                  <a:srgbClr val="3C4043"/>
                </a:solidFill>
                <a:effectLst/>
                <a:latin typeface="Roboto"/>
              </a:rPr>
              <a:t> USA Toll</a:t>
            </a:r>
          </a:p>
          <a:p>
            <a:pPr lvl="3"/>
            <a:r>
              <a:rPr lang="en-AU" b="0" i="0" u="sng" dirty="0">
                <a:solidFill>
                  <a:srgbClr val="1A73E8"/>
                </a:solidFill>
                <a:effectLst/>
                <a:latin typeface="Roboto"/>
                <a:hlinkClick r:id="rId3"/>
              </a:rPr>
              <a:t>Global call-in numbers</a:t>
            </a:r>
            <a:endParaRPr lang="en-AU" u="sng" dirty="0">
              <a:solidFill>
                <a:srgbClr val="3C4043"/>
              </a:solidFill>
              <a:latin typeface="Roboto"/>
            </a:endParaRPr>
          </a:p>
          <a:p>
            <a:pPr lvl="3"/>
            <a:r>
              <a:rPr lang="en-AU" b="0" i="0" dirty="0">
                <a:solidFill>
                  <a:srgbClr val="3C4043"/>
                </a:solidFill>
                <a:effectLst/>
                <a:latin typeface="Roboto"/>
              </a:rPr>
              <a:t>Access code: 179 938 0934</a:t>
            </a:r>
            <a:endParaRPr lang="en-AU" dirty="0">
              <a:solidFill>
                <a:srgbClr val="FF0000"/>
              </a:solidFill>
              <a:effectLst/>
              <a:latin typeface="+mj-lt"/>
              <a:ea typeface="Calibri" panose="020F0502020204030204" pitchFamily="34" charset="0"/>
            </a:endParaRPr>
          </a:p>
        </p:txBody>
      </p:sp>
    </p:spTree>
    <p:extLst>
      <p:ext uri="{BB962C8B-B14F-4D97-AF65-F5344CB8AC3E}">
        <p14:creationId xmlns:p14="http://schemas.microsoft.com/office/powerpoint/2010/main" val="42911852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Coex SC will consider a proposed agenda for its virtual meeting in Jan 2021</a:t>
            </a:r>
          </a:p>
        </p:txBody>
      </p:sp>
      <p:sp>
        <p:nvSpPr>
          <p:cNvPr id="3" name="Content Placeholder 2"/>
          <p:cNvSpPr>
            <a:spLocks noGrp="1"/>
          </p:cNvSpPr>
          <p:nvPr>
            <p:ph idx="1"/>
          </p:nvPr>
        </p:nvSpPr>
        <p:spPr/>
        <p:txBody>
          <a:bodyPr/>
          <a:lstStyle/>
          <a:p>
            <a:r>
              <a:rPr lang="en-AU" dirty="0"/>
              <a:t>Proposed Agenda</a:t>
            </a:r>
          </a:p>
          <a:p>
            <a:pPr lvl="1"/>
            <a:r>
              <a:rPr lang="en-AU" dirty="0"/>
              <a:t>Bureaucratic stuff</a:t>
            </a:r>
          </a:p>
          <a:p>
            <a:pPr lvl="2"/>
            <a:r>
              <a:rPr lang="en-AU" dirty="0"/>
              <a:t>Scope of IEEE 802.11 Coexistence SC (a reminder)</a:t>
            </a:r>
          </a:p>
          <a:p>
            <a:pPr lvl="2"/>
            <a:r>
              <a:rPr lang="en-AU" dirty="0"/>
              <a:t>Approve minutes</a:t>
            </a:r>
          </a:p>
          <a:p>
            <a:pPr lvl="1"/>
            <a:r>
              <a:rPr lang="en-AU" dirty="0"/>
              <a:t>What is happening this week? (in no particular order)</a:t>
            </a:r>
          </a:p>
          <a:p>
            <a:pPr lvl="2"/>
            <a:r>
              <a:rPr lang="en-AU" dirty="0"/>
              <a:t>Presentation of Chicago coexistence deployment studies</a:t>
            </a:r>
          </a:p>
          <a:p>
            <a:pPr lvl="2"/>
            <a:r>
              <a:rPr lang="en-AU" dirty="0"/>
              <a:t>Review of ETSI BRAN activities</a:t>
            </a:r>
          </a:p>
          <a:p>
            <a:pPr lvl="3"/>
            <a:r>
              <a:rPr lang="en-AU" dirty="0"/>
              <a:t>EN 303 687 issues (6 GHz) </a:t>
            </a:r>
          </a:p>
          <a:p>
            <a:pPr lvl="4"/>
            <a:r>
              <a:rPr lang="en-AU" sz="1400" dirty="0"/>
              <a:t>Including a discussion of NB FH in 6 GHz</a:t>
            </a:r>
          </a:p>
          <a:p>
            <a:pPr lvl="3"/>
            <a:r>
              <a:rPr lang="en-AU" dirty="0"/>
              <a:t>EN 301 893 issues (5 GHz)</a:t>
            </a:r>
          </a:p>
          <a:p>
            <a:pPr lvl="2"/>
            <a:r>
              <a:rPr lang="en-AU" dirty="0"/>
              <a:t>Review of 3GPP activities</a:t>
            </a:r>
          </a:p>
          <a:p>
            <a:pPr lvl="2"/>
            <a:r>
              <a:rPr lang="en-AU" dirty="0"/>
              <a:t>Plans for next meeting</a:t>
            </a:r>
          </a:p>
          <a:p>
            <a:pPr lvl="2"/>
            <a:r>
              <a:rPr lang="en-AU" dirty="0"/>
              <a:t>Other business</a:t>
            </a:r>
          </a:p>
        </p:txBody>
      </p:sp>
      <p:sp>
        <p:nvSpPr>
          <p:cNvPr id="4" name="Footer Placeholder 3"/>
          <p:cNvSpPr>
            <a:spLocks noGrp="1"/>
          </p:cNvSpPr>
          <p:nvPr>
            <p:ph type="ftr" sz="quarter" idx="10"/>
          </p:nvPr>
        </p:nvSpPr>
        <p:spPr/>
        <p:txBody>
          <a:bodyPr/>
          <a:lstStyle/>
          <a:p>
            <a:r>
              <a:rPr lang="en-US"/>
              <a:t>Andrew Myles, Cisco</a:t>
            </a:r>
            <a:endParaRPr lang="en-US" dirty="0"/>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11</a:t>
            </a:fld>
            <a:endParaRPr lang="en-US"/>
          </a:p>
        </p:txBody>
      </p:sp>
    </p:spTree>
    <p:extLst>
      <p:ext uri="{BB962C8B-B14F-4D97-AF65-F5344CB8AC3E}">
        <p14:creationId xmlns:p14="http://schemas.microsoft.com/office/powerpoint/2010/main" val="14565811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Scope of IEEE 802.11 Coexistence SC</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12</a:t>
            </a:fld>
            <a:endParaRPr lang="en-US"/>
          </a:p>
        </p:txBody>
      </p:sp>
    </p:spTree>
    <p:extLst>
      <p:ext uri="{BB962C8B-B14F-4D97-AF65-F5344CB8AC3E}">
        <p14:creationId xmlns:p14="http://schemas.microsoft.com/office/powerpoint/2010/main" val="27146936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Coex SC scope was revised in Sept 2020 </a:t>
            </a:r>
          </a:p>
        </p:txBody>
      </p:sp>
      <p:sp>
        <p:nvSpPr>
          <p:cNvPr id="12" name="Content Placeholder 11">
            <a:extLst>
              <a:ext uri="{FF2B5EF4-FFF2-40B4-BE49-F238E27FC236}">
                <a16:creationId xmlns:a16="http://schemas.microsoft.com/office/drawing/2014/main" id="{22C2F833-62FB-4AB1-8334-9BA30F1F28F6}"/>
              </a:ext>
            </a:extLst>
          </p:cNvPr>
          <p:cNvSpPr>
            <a:spLocks noGrp="1"/>
          </p:cNvSpPr>
          <p:nvPr>
            <p:ph idx="1"/>
          </p:nvPr>
        </p:nvSpPr>
        <p:spPr/>
        <p:txBody>
          <a:bodyPr/>
          <a:lstStyle/>
          <a:p>
            <a:r>
              <a:rPr lang="en-AU" dirty="0"/>
              <a:t>IEEE 802.11 Coex SC Scope</a:t>
            </a:r>
          </a:p>
          <a:p>
            <a:pPr lvl="1"/>
            <a:r>
              <a:rPr lang="en-AU" i="1" dirty="0"/>
              <a:t>The Coex SC shall promote, within the 802.11 WG and externally, an environment that enables IEEE 802.11 technologies to have equitable access to unlicensed spectrum globally</a:t>
            </a:r>
          </a:p>
          <a:p>
            <a:pPr lvl="1"/>
            <a:r>
              <a:rPr lang="en-AU" i="1" dirty="0"/>
              <a:t>The Coex SC should focus particularly on coexistence of 802.11ax &amp; 802.11be with LAA &amp; NR-U in the 5 GHz &amp; 6 GHz bands globally</a:t>
            </a:r>
          </a:p>
          <a:p>
            <a:pPr lvl="1"/>
            <a:r>
              <a:rPr lang="en-AU" i="1" dirty="0"/>
              <a:t>The Coex SC may consider coexistence with other technologies and in other bands as directed by the Chair of the 802.11 WG</a:t>
            </a:r>
          </a:p>
          <a:p>
            <a:r>
              <a:rPr lang="en-AU" dirty="0"/>
              <a:t>IEEE 802.11 Coex SC close down criteria</a:t>
            </a:r>
          </a:p>
          <a:p>
            <a:pPr lvl="1"/>
            <a:r>
              <a:rPr lang="en-AU" dirty="0"/>
              <a:t>802.11 WG Chair </a:t>
            </a:r>
            <a:r>
              <a:rPr lang="en-AU" sz="1600" dirty="0"/>
              <a:t>has</a:t>
            </a:r>
            <a:r>
              <a:rPr lang="en-AU" dirty="0"/>
              <a:t> authority to close down SC</a:t>
            </a:r>
          </a:p>
          <a:p>
            <a:pPr lvl="1"/>
            <a:endParaRPr lang="en-AU" dirty="0"/>
          </a:p>
        </p:txBody>
      </p:sp>
      <p:sp>
        <p:nvSpPr>
          <p:cNvPr id="4" name="Footer Placeholder 3"/>
          <p:cNvSpPr>
            <a:spLocks noGrp="1"/>
          </p:cNvSpPr>
          <p:nvPr>
            <p:ph type="ftr" sz="quarter" idx="10"/>
          </p:nvPr>
        </p:nvSpPr>
        <p:spPr/>
        <p:txBody>
          <a:bodyPr/>
          <a:lstStyle/>
          <a:p>
            <a:r>
              <a:rPr lang="en-US"/>
              <a:t>Andrew Myles, Cisco</a:t>
            </a:r>
            <a:endParaRPr lang="en-US" dirty="0"/>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13</a:t>
            </a:fld>
            <a:endParaRPr lang="en-US"/>
          </a:p>
        </p:txBody>
      </p:sp>
    </p:spTree>
    <p:extLst>
      <p:ext uri="{BB962C8B-B14F-4D97-AF65-F5344CB8AC3E}">
        <p14:creationId xmlns:p14="http://schemas.microsoft.com/office/powerpoint/2010/main" val="37649715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i="1" dirty="0">
                <a:solidFill>
                  <a:schemeClr val="accent2"/>
                </a:solidFill>
              </a:rPr>
              <a:t>Minutes</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14</a:t>
            </a:fld>
            <a:endParaRPr lang="en-US"/>
          </a:p>
        </p:txBody>
      </p:sp>
    </p:spTree>
    <p:extLst>
      <p:ext uri="{BB962C8B-B14F-4D97-AF65-F5344CB8AC3E}">
        <p14:creationId xmlns:p14="http://schemas.microsoft.com/office/powerpoint/2010/main" val="27717284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Coex SC will consider the approval of its virtual meeting minutes from November 2020</a:t>
            </a:r>
          </a:p>
        </p:txBody>
      </p:sp>
      <p:sp>
        <p:nvSpPr>
          <p:cNvPr id="3" name="Content Placeholder 2"/>
          <p:cNvSpPr>
            <a:spLocks noGrp="1"/>
          </p:cNvSpPr>
          <p:nvPr>
            <p:ph idx="1"/>
          </p:nvPr>
        </p:nvSpPr>
        <p:spPr/>
        <p:txBody>
          <a:bodyPr/>
          <a:lstStyle/>
          <a:p>
            <a:pPr lvl="1"/>
            <a:r>
              <a:rPr lang="en-AU" dirty="0"/>
              <a:t>The draft minutes for the Coex SC at the virtual meeting in November 2020 are available on Mentor:</a:t>
            </a:r>
          </a:p>
          <a:p>
            <a:pPr lvl="2"/>
            <a:r>
              <a:rPr lang="en-AU" dirty="0"/>
              <a:t>See </a:t>
            </a:r>
            <a:r>
              <a:rPr lang="en-AU" dirty="0">
                <a:hlinkClick r:id="rId2"/>
              </a:rPr>
              <a:t>11-20-1898-00</a:t>
            </a:r>
            <a:endParaRPr lang="en-AU" dirty="0"/>
          </a:p>
          <a:p>
            <a:pPr lvl="1"/>
            <a:r>
              <a:rPr lang="en-AU" dirty="0"/>
              <a:t>Motion:</a:t>
            </a:r>
          </a:p>
          <a:p>
            <a:pPr lvl="2"/>
            <a:r>
              <a:rPr lang="en-AU" i="1" dirty="0"/>
              <a:t>The IEEE 802 Coex SC approves </a:t>
            </a:r>
            <a:r>
              <a:rPr lang="en-AU" i="1" dirty="0">
                <a:hlinkClick r:id="rId2"/>
              </a:rPr>
              <a:t>11-20-1898-00</a:t>
            </a:r>
            <a:r>
              <a:rPr lang="en-AU" i="1" dirty="0"/>
              <a:t> as the minutes of its virtual meeting in November 2020</a:t>
            </a:r>
          </a:p>
          <a:p>
            <a:pPr lvl="2"/>
            <a:r>
              <a:rPr lang="en-AU" dirty="0"/>
              <a:t>Moved: </a:t>
            </a:r>
          </a:p>
          <a:p>
            <a:pPr lvl="2"/>
            <a:r>
              <a:rPr lang="en-AU" dirty="0"/>
              <a:t>Seconded:</a:t>
            </a:r>
          </a:p>
          <a:p>
            <a:pPr lvl="2"/>
            <a:r>
              <a:rPr lang="en-AU" dirty="0"/>
              <a:t>Result:</a:t>
            </a:r>
          </a:p>
        </p:txBody>
      </p:sp>
      <p:sp>
        <p:nvSpPr>
          <p:cNvPr id="4" name="Footer Placeholder 3"/>
          <p:cNvSpPr>
            <a:spLocks noGrp="1"/>
          </p:cNvSpPr>
          <p:nvPr>
            <p:ph type="ftr" sz="quarter" idx="10"/>
          </p:nvPr>
        </p:nvSpPr>
        <p:spPr/>
        <p:txBody>
          <a:bodyPr/>
          <a:lstStyle/>
          <a:p>
            <a:r>
              <a:rPr lang="en-US"/>
              <a:t>Andrew Myles, Cisco</a:t>
            </a:r>
            <a:endParaRPr lang="en-US" dirty="0"/>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15</a:t>
            </a:fld>
            <a:endParaRPr lang="en-US"/>
          </a:p>
        </p:txBody>
      </p:sp>
    </p:spTree>
    <p:extLst>
      <p:ext uri="{BB962C8B-B14F-4D97-AF65-F5344CB8AC3E}">
        <p14:creationId xmlns:p14="http://schemas.microsoft.com/office/powerpoint/2010/main" val="10244884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E2DB854-73D5-473A-AEF3-DCA887FDDE14}"/>
              </a:ext>
            </a:extLst>
          </p:cNvPr>
          <p:cNvSpPr>
            <a:spLocks noGrp="1"/>
          </p:cNvSpPr>
          <p:nvPr>
            <p:ph idx="1"/>
          </p:nvPr>
        </p:nvSpPr>
        <p:spPr/>
        <p:txBody>
          <a:bodyPr/>
          <a:lstStyle/>
          <a:p>
            <a:r>
              <a:rPr lang="en-AU" dirty="0">
                <a:solidFill>
                  <a:srgbClr val="FF0000"/>
                </a:solidFill>
              </a:rPr>
              <a:t>Key messages</a:t>
            </a:r>
          </a:p>
        </p:txBody>
      </p:sp>
      <p:sp>
        <p:nvSpPr>
          <p:cNvPr id="3" name="Footer Placeholder 2">
            <a:extLst>
              <a:ext uri="{FF2B5EF4-FFF2-40B4-BE49-F238E27FC236}">
                <a16:creationId xmlns:a16="http://schemas.microsoft.com/office/drawing/2014/main" id="{121AA8FB-063F-4C8E-B6F3-C22334D085F8}"/>
              </a:ext>
            </a:extLst>
          </p:cNvPr>
          <p:cNvSpPr>
            <a:spLocks noGrp="1"/>
          </p:cNvSpPr>
          <p:nvPr>
            <p:ph type="ftr" sz="quarter" idx="10"/>
          </p:nvPr>
        </p:nvSpPr>
        <p:spPr/>
        <p:txBody>
          <a:bodyPr/>
          <a:lstStyle/>
          <a:p>
            <a:pPr>
              <a:defRPr/>
            </a:pPr>
            <a:r>
              <a:rPr lang="en-US"/>
              <a:t>Andrew Myles, Cisco</a:t>
            </a:r>
            <a:endParaRPr lang="en-US" dirty="0"/>
          </a:p>
        </p:txBody>
      </p:sp>
      <p:sp>
        <p:nvSpPr>
          <p:cNvPr id="4" name="Slide Number Placeholder 3">
            <a:extLst>
              <a:ext uri="{FF2B5EF4-FFF2-40B4-BE49-F238E27FC236}">
                <a16:creationId xmlns:a16="http://schemas.microsoft.com/office/drawing/2014/main" id="{5DE9D8EC-64A7-4839-84F9-16A2EC838FB5}"/>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16</a:t>
            </a:fld>
            <a:endParaRPr lang="en-US"/>
          </a:p>
        </p:txBody>
      </p:sp>
    </p:spTree>
    <p:extLst>
      <p:ext uri="{BB962C8B-B14F-4D97-AF65-F5344CB8AC3E}">
        <p14:creationId xmlns:p14="http://schemas.microsoft.com/office/powerpoint/2010/main" val="5153060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25B1F-B8D2-4778-AA4D-345C2212F4A1}"/>
              </a:ext>
            </a:extLst>
          </p:cNvPr>
          <p:cNvSpPr>
            <a:spLocks noGrp="1"/>
          </p:cNvSpPr>
          <p:nvPr>
            <p:ph type="title"/>
          </p:nvPr>
        </p:nvSpPr>
        <p:spPr/>
        <p:txBody>
          <a:bodyPr/>
          <a:lstStyle/>
          <a:p>
            <a:r>
              <a:rPr lang="en-AU" dirty="0"/>
              <a:t>There are few key message for the Coex SC that arise out of today’s session</a:t>
            </a:r>
          </a:p>
        </p:txBody>
      </p:sp>
      <p:sp>
        <p:nvSpPr>
          <p:cNvPr id="3" name="Content Placeholder 2">
            <a:extLst>
              <a:ext uri="{FF2B5EF4-FFF2-40B4-BE49-F238E27FC236}">
                <a16:creationId xmlns:a16="http://schemas.microsoft.com/office/drawing/2014/main" id="{67183165-9AB9-41A8-9DB8-48EE14491AC2}"/>
              </a:ext>
            </a:extLst>
          </p:cNvPr>
          <p:cNvSpPr>
            <a:spLocks noGrp="1"/>
          </p:cNvSpPr>
          <p:nvPr>
            <p:ph idx="1"/>
          </p:nvPr>
        </p:nvSpPr>
        <p:spPr/>
        <p:txBody>
          <a:bodyPr/>
          <a:lstStyle/>
          <a:p>
            <a:r>
              <a:rPr lang="en-AU" dirty="0"/>
              <a:t>Key messages from today’s session …</a:t>
            </a:r>
          </a:p>
          <a:p>
            <a:pPr lvl="1"/>
            <a:r>
              <a:rPr lang="en-AU" dirty="0"/>
              <a:t>Deployment studies are providing an alternative way of evaluating coexistence between Wi-Fi &amp; LAA</a:t>
            </a:r>
          </a:p>
          <a:p>
            <a:pPr lvl="1"/>
            <a:r>
              <a:rPr lang="en-AU" dirty="0"/>
              <a:t>3GPP has not yet completed work to enable LAA/NR-U globally in the</a:t>
            </a:r>
            <a:br>
              <a:rPr lang="en-AU" dirty="0"/>
            </a:br>
            <a:r>
              <a:rPr lang="en-AU" dirty="0"/>
              <a:t>6 GHz band</a:t>
            </a:r>
          </a:p>
          <a:p>
            <a:pPr lvl="1"/>
            <a:r>
              <a:rPr lang="en-AU" dirty="0"/>
              <a:t>EN 303 687 (6 GHz) is progressing with consensus on adaptivity clause, but no agreement on issues such as synch access &amp; NR FH access</a:t>
            </a:r>
          </a:p>
          <a:p>
            <a:pPr lvl="1"/>
            <a:r>
              <a:rPr lang="en-AU" dirty="0"/>
              <a:t>There is not yet consensus on adaptivity in EN 301 893 (5 GHz), although most other </a:t>
            </a:r>
            <a:r>
              <a:rPr lang="en-AU" dirty="0" err="1"/>
              <a:t>coex</a:t>
            </a:r>
            <a:r>
              <a:rPr lang="en-AU" dirty="0"/>
              <a:t> issues are resolved</a:t>
            </a:r>
          </a:p>
          <a:p>
            <a:pPr lvl="1"/>
            <a:r>
              <a:rPr lang="en-AU" dirty="0"/>
              <a:t>Work is probably required to adapt 802.11be (and 802.11ax) for operation in 5 &amp; 6 GHz</a:t>
            </a:r>
          </a:p>
          <a:p>
            <a:r>
              <a:rPr lang="en-AU" dirty="0"/>
              <a:t>… you can leave if you are not interested in the details </a:t>
            </a:r>
            <a:r>
              <a:rPr lang="en-AU" dirty="0">
                <a:sym typeface="Wingdings" panose="05000000000000000000" pitchFamily="2" charset="2"/>
              </a:rPr>
              <a:t></a:t>
            </a:r>
            <a:endParaRPr lang="en-AU" dirty="0"/>
          </a:p>
          <a:p>
            <a:pPr lvl="1"/>
            <a:endParaRPr lang="en-AU" dirty="0"/>
          </a:p>
          <a:p>
            <a:pPr lvl="1"/>
            <a:endParaRPr lang="en-AU" dirty="0"/>
          </a:p>
          <a:p>
            <a:pPr lvl="2"/>
            <a:endParaRPr lang="en-AU" dirty="0"/>
          </a:p>
          <a:p>
            <a:endParaRPr lang="en-AU" dirty="0"/>
          </a:p>
        </p:txBody>
      </p:sp>
      <p:sp>
        <p:nvSpPr>
          <p:cNvPr id="4" name="Footer Placeholder 3">
            <a:extLst>
              <a:ext uri="{FF2B5EF4-FFF2-40B4-BE49-F238E27FC236}">
                <a16:creationId xmlns:a16="http://schemas.microsoft.com/office/drawing/2014/main" id="{FE675D0A-56D9-4410-8C46-66AAE5215DF8}"/>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8209FA71-BEF0-4CD3-B817-371A26F17202}"/>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17</a:t>
            </a:fld>
            <a:endParaRPr lang="en-US"/>
          </a:p>
        </p:txBody>
      </p:sp>
    </p:spTree>
    <p:extLst>
      <p:ext uri="{BB962C8B-B14F-4D97-AF65-F5344CB8AC3E}">
        <p14:creationId xmlns:p14="http://schemas.microsoft.com/office/powerpoint/2010/main" val="40776864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Unlicensed LTE deployment</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18</a:t>
            </a:fld>
            <a:endParaRPr lang="en-US"/>
          </a:p>
        </p:txBody>
      </p:sp>
    </p:spTree>
    <p:extLst>
      <p:ext uri="{BB962C8B-B14F-4D97-AF65-F5344CB8AC3E}">
        <p14:creationId xmlns:p14="http://schemas.microsoft.com/office/powerpoint/2010/main" val="12552922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858126" cy="1066800"/>
          </a:xfrm>
        </p:spPr>
        <p:txBody>
          <a:bodyPr/>
          <a:lstStyle/>
          <a:p>
            <a:r>
              <a:rPr lang="en-AU" dirty="0"/>
              <a:t>The number planned/testing &amp; deployed LAA networks globally is currently steady</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0461595"/>
              </p:ext>
            </p:extLst>
          </p:nvPr>
        </p:nvGraphicFramePr>
        <p:xfrm>
          <a:off x="76201" y="2031144"/>
          <a:ext cx="8991594" cy="2662776"/>
        </p:xfrm>
        <a:graphic>
          <a:graphicData uri="http://schemas.openxmlformats.org/drawingml/2006/table">
            <a:tbl>
              <a:tblPr firstRow="1" bandRow="1">
                <a:tableStyleId>{21E4AEA4-8DFA-4A89-87EB-49C32662AFE0}</a:tableStyleId>
              </a:tblPr>
              <a:tblGrid>
                <a:gridCol w="671977">
                  <a:extLst>
                    <a:ext uri="{9D8B030D-6E8A-4147-A177-3AD203B41FA5}">
                      <a16:colId xmlns:a16="http://schemas.microsoft.com/office/drawing/2014/main" val="3409454223"/>
                    </a:ext>
                  </a:extLst>
                </a:gridCol>
                <a:gridCol w="1004422">
                  <a:extLst>
                    <a:ext uri="{9D8B030D-6E8A-4147-A177-3AD203B41FA5}">
                      <a16:colId xmlns:a16="http://schemas.microsoft.com/office/drawing/2014/main" val="1001302695"/>
                    </a:ext>
                  </a:extLst>
                </a:gridCol>
                <a:gridCol w="874705">
                  <a:extLst>
                    <a:ext uri="{9D8B030D-6E8A-4147-A177-3AD203B41FA5}">
                      <a16:colId xmlns:a16="http://schemas.microsoft.com/office/drawing/2014/main" val="4129828934"/>
                    </a:ext>
                  </a:extLst>
                </a:gridCol>
                <a:gridCol w="920070">
                  <a:extLst>
                    <a:ext uri="{9D8B030D-6E8A-4147-A177-3AD203B41FA5}">
                      <a16:colId xmlns:a16="http://schemas.microsoft.com/office/drawing/2014/main" val="175375953"/>
                    </a:ext>
                  </a:extLst>
                </a:gridCol>
                <a:gridCol w="920070">
                  <a:extLst>
                    <a:ext uri="{9D8B030D-6E8A-4147-A177-3AD203B41FA5}">
                      <a16:colId xmlns:a16="http://schemas.microsoft.com/office/drawing/2014/main" val="3937962473"/>
                    </a:ext>
                  </a:extLst>
                </a:gridCol>
                <a:gridCol w="920070">
                  <a:extLst>
                    <a:ext uri="{9D8B030D-6E8A-4147-A177-3AD203B41FA5}">
                      <a16:colId xmlns:a16="http://schemas.microsoft.com/office/drawing/2014/main" val="4245245893"/>
                    </a:ext>
                  </a:extLst>
                </a:gridCol>
                <a:gridCol w="920070">
                  <a:extLst>
                    <a:ext uri="{9D8B030D-6E8A-4147-A177-3AD203B41FA5}">
                      <a16:colId xmlns:a16="http://schemas.microsoft.com/office/drawing/2014/main" val="1539556242"/>
                    </a:ext>
                  </a:extLst>
                </a:gridCol>
                <a:gridCol w="920070">
                  <a:extLst>
                    <a:ext uri="{9D8B030D-6E8A-4147-A177-3AD203B41FA5}">
                      <a16:colId xmlns:a16="http://schemas.microsoft.com/office/drawing/2014/main" val="2641848087"/>
                    </a:ext>
                  </a:extLst>
                </a:gridCol>
                <a:gridCol w="920070">
                  <a:extLst>
                    <a:ext uri="{9D8B030D-6E8A-4147-A177-3AD203B41FA5}">
                      <a16:colId xmlns:a16="http://schemas.microsoft.com/office/drawing/2014/main" val="2450901583"/>
                    </a:ext>
                  </a:extLst>
                </a:gridCol>
                <a:gridCol w="920070">
                  <a:extLst>
                    <a:ext uri="{9D8B030D-6E8A-4147-A177-3AD203B41FA5}">
                      <a16:colId xmlns:a16="http://schemas.microsoft.com/office/drawing/2014/main" val="758354042"/>
                    </a:ext>
                  </a:extLst>
                </a:gridCol>
              </a:tblGrid>
              <a:tr h="385221">
                <a:tc>
                  <a:txBody>
                    <a:bodyPr/>
                    <a:lstStyle/>
                    <a:p>
                      <a:r>
                        <a:rPr lang="en-AU" sz="1200" dirty="0"/>
                        <a:t>Tech</a:t>
                      </a:r>
                    </a:p>
                  </a:txBody>
                  <a:tcPr anchor="ctr"/>
                </a:tc>
                <a:tc>
                  <a:txBody>
                    <a:bodyPr/>
                    <a:lstStyle/>
                    <a:p>
                      <a:r>
                        <a:rPr lang="en-AU" sz="1200" dirty="0"/>
                        <a:t>Stage</a:t>
                      </a:r>
                    </a:p>
                  </a:txBody>
                  <a:tcPr anchor="ctr"/>
                </a:tc>
                <a:tc>
                  <a:txBody>
                    <a:bodyPr/>
                    <a:lstStyle/>
                    <a:p>
                      <a:pPr algn="ctr"/>
                      <a:r>
                        <a:rPr lang="en-AU" sz="1200" dirty="0"/>
                        <a:t>GSMA</a:t>
                      </a:r>
                      <a:r>
                        <a:rPr lang="en-AU" sz="1200" b="1" kern="1200" baseline="30000" dirty="0">
                          <a:solidFill>
                            <a:schemeClr val="lt1"/>
                          </a:solidFill>
                          <a:latin typeface="+mn-lt"/>
                          <a:ea typeface="+mn-ea"/>
                          <a:cs typeface="+mn-cs"/>
                        </a:rPr>
                        <a:t>1</a:t>
                      </a:r>
                      <a:br>
                        <a:rPr lang="en-AU" sz="1200" dirty="0"/>
                      </a:br>
                      <a:r>
                        <a:rPr lang="en-AU" sz="1200" dirty="0"/>
                        <a:t>(July ‘18)</a:t>
                      </a:r>
                    </a:p>
                  </a:txBody>
                  <a:tcPr anchor="ctr"/>
                </a:tc>
                <a:tc>
                  <a:txBody>
                    <a:bodyPr/>
                    <a:lstStyle/>
                    <a:p>
                      <a:pPr algn="ctr"/>
                      <a:r>
                        <a:rPr lang="en-AU" sz="1200" dirty="0"/>
                        <a:t>GSA</a:t>
                      </a:r>
                      <a:r>
                        <a:rPr lang="en-AU" sz="1200" b="1" kern="1200" baseline="30000" dirty="0">
                          <a:solidFill>
                            <a:schemeClr val="lt1"/>
                          </a:solidFill>
                          <a:latin typeface="+mn-lt"/>
                          <a:ea typeface="+mn-ea"/>
                          <a:cs typeface="+mn-cs"/>
                        </a:rPr>
                        <a:t>2</a:t>
                      </a:r>
                      <a:br>
                        <a:rPr lang="en-AU" sz="1200" dirty="0"/>
                      </a:br>
                      <a:r>
                        <a:rPr lang="en-AU" sz="1200" dirty="0"/>
                        <a:t>(Oct ‘18)</a:t>
                      </a:r>
                    </a:p>
                  </a:txBody>
                  <a:tcPr anchor="ctr"/>
                </a:tc>
                <a:tc>
                  <a:txBody>
                    <a:bodyPr/>
                    <a:lstStyle/>
                    <a:p>
                      <a:pPr algn="ctr"/>
                      <a:r>
                        <a:rPr lang="en-AU" sz="1200" dirty="0"/>
                        <a:t>GSA</a:t>
                      </a:r>
                      <a:r>
                        <a:rPr lang="en-AU" sz="1200" b="1" kern="1200" baseline="30000" dirty="0">
                          <a:solidFill>
                            <a:schemeClr val="lt1"/>
                          </a:solidFill>
                          <a:latin typeface="+mn-lt"/>
                          <a:ea typeface="+mn-ea"/>
                          <a:cs typeface="+mn-cs"/>
                        </a:rPr>
                        <a:t>3</a:t>
                      </a:r>
                      <a:br>
                        <a:rPr lang="en-AU" sz="1200" dirty="0"/>
                      </a:br>
                      <a:r>
                        <a:rPr lang="en-AU" sz="1200" dirty="0"/>
                        <a:t>(Jan ‘19)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4</a:t>
                      </a:r>
                      <a:br>
                        <a:rPr lang="en-AU" sz="1200" dirty="0"/>
                      </a:br>
                      <a:r>
                        <a:rPr lang="en-AU" sz="1200" dirty="0"/>
                        <a:t>(Jul ‘19)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5</a:t>
                      </a:r>
                      <a:br>
                        <a:rPr lang="en-AU" sz="1200" dirty="0"/>
                      </a:br>
                      <a:r>
                        <a:rPr lang="en-AU" sz="1200" dirty="0"/>
                        <a:t>(Nov ‘19)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6</a:t>
                      </a:r>
                      <a:br>
                        <a:rPr lang="en-AU" sz="1200" dirty="0"/>
                      </a:br>
                      <a:r>
                        <a:rPr lang="en-AU" sz="1200" dirty="0"/>
                        <a:t>(Dec ‘19)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7</a:t>
                      </a:r>
                      <a:br>
                        <a:rPr lang="en-AU" sz="1200" dirty="0"/>
                      </a:br>
                      <a:r>
                        <a:rPr lang="en-AU" sz="1200" dirty="0"/>
                        <a:t>(Mar ‘20)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8</a:t>
                      </a:r>
                      <a:br>
                        <a:rPr lang="en-AU" sz="1200" dirty="0"/>
                      </a:br>
                      <a:r>
                        <a:rPr lang="en-AU" sz="1200" dirty="0"/>
                        <a:t>(Aug ‘20)</a:t>
                      </a:r>
                    </a:p>
                  </a:txBody>
                  <a:tcPr anchor="ctr"/>
                </a:tc>
                <a:extLst>
                  <a:ext uri="{0D108BD9-81ED-4DB2-BD59-A6C34878D82A}">
                    <a16:rowId xmlns:a16="http://schemas.microsoft.com/office/drawing/2014/main" val="199255957"/>
                  </a:ext>
                </a:extLst>
              </a:tr>
              <a:tr h="275697">
                <a:tc rowSpan="2">
                  <a:txBody>
                    <a:bodyPr/>
                    <a:lstStyle/>
                    <a:p>
                      <a:r>
                        <a:rPr lang="en-AU" sz="1200" dirty="0"/>
                        <a:t>LAA</a:t>
                      </a:r>
                    </a:p>
                  </a:txBody>
                  <a:tcPr anchor="ctr"/>
                </a:tc>
                <a:tc>
                  <a:txBody>
                    <a:bodyPr/>
                    <a:lstStyle/>
                    <a:p>
                      <a:r>
                        <a:rPr lang="en-AU" sz="1200" dirty="0"/>
                        <a:t>Trials/plans</a:t>
                      </a:r>
                    </a:p>
                  </a:txBody>
                  <a:tcPr anchor="ctr"/>
                </a:tc>
                <a:tc>
                  <a:txBody>
                    <a:bodyPr/>
                    <a:lstStyle/>
                    <a:p>
                      <a:pPr algn="ctr"/>
                      <a:r>
                        <a:rPr lang="en-AU" sz="1200" dirty="0">
                          <a:solidFill>
                            <a:schemeClr val="tx1"/>
                          </a:solidFill>
                        </a:rPr>
                        <a:t>23</a:t>
                      </a:r>
                    </a:p>
                  </a:txBody>
                  <a:tcPr anchor="ctr"/>
                </a:tc>
                <a:tc>
                  <a:txBody>
                    <a:bodyPr/>
                    <a:lstStyle/>
                    <a:p>
                      <a:pPr algn="ctr"/>
                      <a:r>
                        <a:rPr lang="en-AU" sz="1200" dirty="0">
                          <a:solidFill>
                            <a:schemeClr val="tx1"/>
                          </a:solidFill>
                        </a:rPr>
                        <a:t>22</a:t>
                      </a:r>
                    </a:p>
                  </a:txBody>
                  <a:tcPr anchor="ctr"/>
                </a:tc>
                <a:tc>
                  <a:txBody>
                    <a:bodyPr/>
                    <a:lstStyle/>
                    <a:p>
                      <a:pPr algn="ctr"/>
                      <a:r>
                        <a:rPr lang="en-AU" sz="1200" dirty="0">
                          <a:solidFill>
                            <a:schemeClr val="tx1"/>
                          </a:solidFill>
                        </a:rPr>
                        <a:t>26</a:t>
                      </a:r>
                    </a:p>
                  </a:txBody>
                  <a:tcPr anchor="ctr"/>
                </a:tc>
                <a:tc>
                  <a:txBody>
                    <a:bodyPr/>
                    <a:lstStyle/>
                    <a:p>
                      <a:pPr algn="ctr"/>
                      <a:r>
                        <a:rPr lang="en-AU" sz="1200" dirty="0">
                          <a:solidFill>
                            <a:schemeClr val="tx1"/>
                          </a:solidFill>
                        </a:rPr>
                        <a:t>29</a:t>
                      </a:r>
                    </a:p>
                  </a:txBody>
                  <a:tcPr anchor="ctr"/>
                </a:tc>
                <a:tc>
                  <a:txBody>
                    <a:bodyPr/>
                    <a:lstStyle/>
                    <a:p>
                      <a:pPr algn="ctr"/>
                      <a:r>
                        <a:rPr lang="en-AU" sz="1200" dirty="0">
                          <a:solidFill>
                            <a:schemeClr val="tx1"/>
                          </a:solidFill>
                        </a:rPr>
                        <a:t>30</a:t>
                      </a:r>
                    </a:p>
                  </a:txBody>
                  <a:tcPr anchor="ctr"/>
                </a:tc>
                <a:tc>
                  <a:txBody>
                    <a:bodyPr/>
                    <a:lstStyle/>
                    <a:p>
                      <a:pPr algn="ctr"/>
                      <a:r>
                        <a:rPr lang="en-AU" sz="1200" dirty="0">
                          <a:solidFill>
                            <a:schemeClr val="tx1"/>
                          </a:solidFill>
                        </a:rPr>
                        <a:t>29</a:t>
                      </a:r>
                    </a:p>
                  </a:txBody>
                  <a:tcPr anchor="ctr"/>
                </a:tc>
                <a:tc>
                  <a:txBody>
                    <a:bodyPr/>
                    <a:lstStyle/>
                    <a:p>
                      <a:pPr algn="ctr"/>
                      <a:r>
                        <a:rPr lang="en-US" sz="1200" dirty="0">
                          <a:solidFill>
                            <a:schemeClr val="tx1"/>
                          </a:solidFill>
                        </a:rPr>
                        <a:t>29</a:t>
                      </a:r>
                      <a:endParaRPr lang="en-AU" sz="1200" dirty="0">
                        <a:solidFill>
                          <a:schemeClr val="tx1"/>
                        </a:solidFill>
                      </a:endParaRPr>
                    </a:p>
                  </a:txBody>
                  <a:tcPr anchor="ctr"/>
                </a:tc>
                <a:tc>
                  <a:txBody>
                    <a:bodyPr/>
                    <a:lstStyle/>
                    <a:p>
                      <a:pPr algn="ctr"/>
                      <a:r>
                        <a:rPr lang="en-AU" sz="1200" dirty="0">
                          <a:solidFill>
                            <a:schemeClr val="tx1"/>
                          </a:solidFill>
                        </a:rPr>
                        <a:t>28</a:t>
                      </a:r>
                    </a:p>
                  </a:txBody>
                  <a:tcPr anchor="ctr"/>
                </a:tc>
                <a:extLst>
                  <a:ext uri="{0D108BD9-81ED-4DB2-BD59-A6C34878D82A}">
                    <a16:rowId xmlns:a16="http://schemas.microsoft.com/office/drawing/2014/main" val="2071330830"/>
                  </a:ext>
                </a:extLst>
              </a:tr>
              <a:tr h="275697">
                <a:tc vMerge="1">
                  <a:txBody>
                    <a:bodyPr/>
                    <a:lstStyle/>
                    <a:p>
                      <a:endParaRPr lang="en-AU" dirty="0"/>
                    </a:p>
                  </a:txBody>
                  <a:tcPr/>
                </a:tc>
                <a:tc>
                  <a:txBody>
                    <a:bodyPr/>
                    <a:lstStyle/>
                    <a:p>
                      <a:r>
                        <a:rPr lang="en-AU" sz="1200" dirty="0"/>
                        <a:t>Deployed</a:t>
                      </a:r>
                    </a:p>
                  </a:txBody>
                  <a:tcPr anchor="ctr"/>
                </a:tc>
                <a:tc>
                  <a:txBody>
                    <a:bodyPr/>
                    <a:lstStyle/>
                    <a:p>
                      <a:pPr algn="ctr"/>
                      <a:r>
                        <a:rPr lang="en-AU" sz="1200" dirty="0">
                          <a:solidFill>
                            <a:schemeClr val="tx1"/>
                          </a:solidFill>
                        </a:rPr>
                        <a:t>4</a:t>
                      </a:r>
                    </a:p>
                  </a:txBody>
                  <a:tcPr anchor="ctr"/>
                </a:tc>
                <a:tc>
                  <a:txBody>
                    <a:bodyPr/>
                    <a:lstStyle/>
                    <a:p>
                      <a:pPr algn="ctr"/>
                      <a:r>
                        <a:rPr lang="en-AU" sz="1200" dirty="0">
                          <a:solidFill>
                            <a:schemeClr val="tx1"/>
                          </a:solidFill>
                        </a:rPr>
                        <a:t>6</a:t>
                      </a:r>
                    </a:p>
                  </a:txBody>
                  <a:tcPr anchor="ctr"/>
                </a:tc>
                <a:tc>
                  <a:txBody>
                    <a:bodyPr/>
                    <a:lstStyle/>
                    <a:p>
                      <a:pPr algn="ctr"/>
                      <a:r>
                        <a:rPr lang="en-AU" sz="1200" dirty="0">
                          <a:solidFill>
                            <a:schemeClr val="tx1"/>
                          </a:solidFill>
                        </a:rPr>
                        <a:t>6</a:t>
                      </a:r>
                    </a:p>
                  </a:txBody>
                  <a:tcPr anchor="ctr"/>
                </a:tc>
                <a:tc>
                  <a:txBody>
                    <a:bodyPr/>
                    <a:lstStyle/>
                    <a:p>
                      <a:pPr algn="ctr"/>
                      <a:r>
                        <a:rPr lang="en-AU" sz="1200" dirty="0">
                          <a:solidFill>
                            <a:schemeClr val="tx1"/>
                          </a:solidFill>
                        </a:rPr>
                        <a:t>8</a:t>
                      </a:r>
                    </a:p>
                  </a:txBody>
                  <a:tcPr anchor="ctr"/>
                </a:tc>
                <a:tc>
                  <a:txBody>
                    <a:bodyPr/>
                    <a:lstStyle/>
                    <a:p>
                      <a:pPr algn="ctr"/>
                      <a:r>
                        <a:rPr lang="en-AU" sz="1200" dirty="0">
                          <a:solidFill>
                            <a:schemeClr val="tx1"/>
                          </a:solidFill>
                        </a:rPr>
                        <a:t>8</a:t>
                      </a:r>
                    </a:p>
                  </a:txBody>
                  <a:tcPr anchor="ctr"/>
                </a:tc>
                <a:tc>
                  <a:txBody>
                    <a:bodyPr/>
                    <a:lstStyle/>
                    <a:p>
                      <a:pPr algn="ctr"/>
                      <a:r>
                        <a:rPr lang="en-AU" sz="1200" dirty="0">
                          <a:solidFill>
                            <a:schemeClr val="tx1"/>
                          </a:solidFill>
                        </a:rPr>
                        <a:t>8</a:t>
                      </a:r>
                    </a:p>
                  </a:txBody>
                  <a:tcPr anchor="ctr"/>
                </a:tc>
                <a:tc>
                  <a:txBody>
                    <a:bodyPr/>
                    <a:lstStyle/>
                    <a:p>
                      <a:pPr algn="ctr"/>
                      <a:r>
                        <a:rPr lang="en-US" sz="1200" dirty="0">
                          <a:solidFill>
                            <a:schemeClr val="tx1"/>
                          </a:solidFill>
                        </a:rPr>
                        <a:t>9</a:t>
                      </a:r>
                      <a:endParaRPr lang="en-AU" sz="1200" dirty="0">
                        <a:solidFill>
                          <a:schemeClr val="tx1"/>
                        </a:solidFill>
                      </a:endParaRPr>
                    </a:p>
                  </a:txBody>
                  <a:tcPr anchor="ctr"/>
                </a:tc>
                <a:tc>
                  <a:txBody>
                    <a:bodyPr/>
                    <a:lstStyle/>
                    <a:p>
                      <a:pPr algn="ctr"/>
                      <a:r>
                        <a:rPr lang="en-AU" sz="1200" dirty="0">
                          <a:solidFill>
                            <a:schemeClr val="tx1"/>
                          </a:solidFill>
                        </a:rPr>
                        <a:t>9</a:t>
                      </a:r>
                    </a:p>
                  </a:txBody>
                  <a:tcPr anchor="ctr"/>
                </a:tc>
                <a:extLst>
                  <a:ext uri="{0D108BD9-81ED-4DB2-BD59-A6C34878D82A}">
                    <a16:rowId xmlns:a16="http://schemas.microsoft.com/office/drawing/2014/main" val="2912597888"/>
                  </a:ext>
                </a:extLst>
              </a:tr>
              <a:tr h="275697">
                <a:tc rowSpan="2">
                  <a:txBody>
                    <a:bodyPr/>
                    <a:lstStyle/>
                    <a:p>
                      <a:r>
                        <a:rPr lang="en-AU" sz="1200" dirty="0" err="1"/>
                        <a:t>eLAA</a:t>
                      </a:r>
                      <a:endParaRPr lang="en-AU" sz="1200" dirty="0"/>
                    </a:p>
                  </a:txBody>
                  <a:tcPr anchor="ctr"/>
                </a:tc>
                <a:tc>
                  <a:txBody>
                    <a:bodyPr/>
                    <a:lstStyle/>
                    <a:p>
                      <a:r>
                        <a:rPr lang="en-AU" sz="1200" dirty="0"/>
                        <a:t>Trials/plans</a:t>
                      </a:r>
                    </a:p>
                  </a:txBody>
                  <a:tcPr anchor="ctr"/>
                </a:tc>
                <a:tc>
                  <a:txBody>
                    <a:bodyPr/>
                    <a:lstStyle/>
                    <a:p>
                      <a:pPr algn="ctr"/>
                      <a:r>
                        <a:rPr lang="en-AU" sz="1200" dirty="0"/>
                        <a:t>?</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a:t>
                      </a:r>
                    </a:p>
                  </a:txBody>
                  <a:tcPr anchor="ctr"/>
                </a:tc>
                <a:tc>
                  <a:txBody>
                    <a:bodyPr/>
                    <a:lstStyle/>
                    <a:p>
                      <a:pPr algn="ctr"/>
                      <a:r>
                        <a:rPr lang="en-US" sz="1200" dirty="0"/>
                        <a:t>0</a:t>
                      </a:r>
                      <a:endParaRPr lang="en-AU" sz="1200" dirty="0"/>
                    </a:p>
                  </a:txBody>
                  <a:tcPr anchor="ctr"/>
                </a:tc>
                <a:tc>
                  <a:txBody>
                    <a:bodyPr/>
                    <a:lstStyle/>
                    <a:p>
                      <a:pPr algn="ctr"/>
                      <a:r>
                        <a:rPr lang="en-AU" sz="1200" dirty="0"/>
                        <a:t>1</a:t>
                      </a:r>
                    </a:p>
                  </a:txBody>
                  <a:tcPr anchor="ctr"/>
                </a:tc>
                <a:extLst>
                  <a:ext uri="{0D108BD9-81ED-4DB2-BD59-A6C34878D82A}">
                    <a16:rowId xmlns:a16="http://schemas.microsoft.com/office/drawing/2014/main" val="1702723510"/>
                  </a:ext>
                </a:extLst>
              </a:tr>
              <a:tr h="275697">
                <a:tc vMerge="1">
                  <a:txBody>
                    <a:bodyPr/>
                    <a:lstStyle/>
                    <a:p>
                      <a:endParaRPr lang="en-AU" dirty="0"/>
                    </a:p>
                  </a:txBody>
                  <a:tcPr/>
                </a:tc>
                <a:tc>
                  <a:txBody>
                    <a:bodyPr/>
                    <a:lstStyle/>
                    <a:p>
                      <a:r>
                        <a:rPr lang="en-AU" sz="1200" dirty="0"/>
                        <a:t>Deployed</a:t>
                      </a:r>
                    </a:p>
                  </a:txBody>
                  <a:tcPr anchor="ctr"/>
                </a:tc>
                <a:tc>
                  <a:txBody>
                    <a:bodyPr/>
                    <a:lstStyle/>
                    <a:p>
                      <a:pPr algn="ctr"/>
                      <a:r>
                        <a:rPr lang="en-AU" sz="1200" dirty="0"/>
                        <a:t>?</a:t>
                      </a:r>
                    </a:p>
                  </a:txBody>
                  <a:tcPr anchor="ctr"/>
                </a:tc>
                <a:tc>
                  <a:txBody>
                    <a:bodyPr/>
                    <a:lstStyle/>
                    <a:p>
                      <a:pPr algn="ctr"/>
                      <a:r>
                        <a:rPr lang="en-AU" sz="1200" dirty="0"/>
                        <a:t>0</a:t>
                      </a:r>
                    </a:p>
                  </a:txBody>
                  <a:tcPr anchor="ctr"/>
                </a:tc>
                <a:tc>
                  <a:txBody>
                    <a:bodyPr/>
                    <a:lstStyle/>
                    <a:p>
                      <a:pPr algn="ctr"/>
                      <a:r>
                        <a:rPr lang="en-AU" sz="1200" dirty="0"/>
                        <a:t>0</a:t>
                      </a:r>
                    </a:p>
                  </a:txBody>
                  <a:tcPr anchor="ctr"/>
                </a:tc>
                <a:tc>
                  <a:txBody>
                    <a:bodyPr/>
                    <a:lstStyle/>
                    <a:p>
                      <a:pPr algn="ctr"/>
                      <a:r>
                        <a:rPr lang="en-AU" sz="1200" dirty="0"/>
                        <a:t>0</a:t>
                      </a:r>
                    </a:p>
                  </a:txBody>
                  <a:tcPr anchor="ctr"/>
                </a:tc>
                <a:tc>
                  <a:txBody>
                    <a:bodyPr/>
                    <a:lstStyle/>
                    <a:p>
                      <a:pPr algn="ctr"/>
                      <a:r>
                        <a:rPr lang="en-AU" sz="1200" dirty="0"/>
                        <a:t>0</a:t>
                      </a:r>
                    </a:p>
                  </a:txBody>
                  <a:tcPr anchor="ctr"/>
                </a:tc>
                <a:tc>
                  <a:txBody>
                    <a:bodyPr/>
                    <a:lstStyle/>
                    <a:p>
                      <a:pPr algn="ctr"/>
                      <a:r>
                        <a:rPr lang="en-AU" sz="1200" dirty="0"/>
                        <a:t>?</a:t>
                      </a:r>
                    </a:p>
                  </a:txBody>
                  <a:tcPr anchor="ctr"/>
                </a:tc>
                <a:tc>
                  <a:txBody>
                    <a:bodyPr/>
                    <a:lstStyle/>
                    <a:p>
                      <a:pPr algn="ctr"/>
                      <a:r>
                        <a:rPr lang="en-US" sz="1200" dirty="0"/>
                        <a:t>1</a:t>
                      </a:r>
                      <a:endParaRPr lang="en-AU" sz="1200" dirty="0"/>
                    </a:p>
                  </a:txBody>
                  <a:tcPr anchor="ctr"/>
                </a:tc>
                <a:tc>
                  <a:txBody>
                    <a:bodyPr/>
                    <a:lstStyle/>
                    <a:p>
                      <a:pPr algn="ctr"/>
                      <a:r>
                        <a:rPr lang="en-AU" sz="1200" dirty="0"/>
                        <a:t>0</a:t>
                      </a:r>
                    </a:p>
                  </a:txBody>
                  <a:tcPr anchor="ctr"/>
                </a:tc>
                <a:extLst>
                  <a:ext uri="{0D108BD9-81ED-4DB2-BD59-A6C34878D82A}">
                    <a16:rowId xmlns:a16="http://schemas.microsoft.com/office/drawing/2014/main" val="1043723728"/>
                  </a:ext>
                </a:extLst>
              </a:tr>
              <a:tr h="275697">
                <a:tc rowSpan="2">
                  <a:txBody>
                    <a:bodyPr/>
                    <a:lstStyle/>
                    <a:p>
                      <a:r>
                        <a:rPr lang="en-AU" sz="1200" dirty="0"/>
                        <a:t>LWA</a:t>
                      </a:r>
                    </a:p>
                  </a:txBody>
                  <a:tcPr anchor="ctr"/>
                </a:tc>
                <a:tc>
                  <a:txBody>
                    <a:bodyPr/>
                    <a:lstStyle/>
                    <a:p>
                      <a:r>
                        <a:rPr lang="en-AU" sz="1200" dirty="0"/>
                        <a:t>Trials/plans</a:t>
                      </a:r>
                    </a:p>
                  </a:txBody>
                  <a:tcPr anchor="ctr"/>
                </a:tc>
                <a:tc>
                  <a:txBody>
                    <a:bodyPr/>
                    <a:lstStyle/>
                    <a:p>
                      <a:pPr algn="ctr"/>
                      <a:r>
                        <a:rPr lang="en-AU" sz="1200" dirty="0"/>
                        <a:t>?</a:t>
                      </a:r>
                    </a:p>
                  </a:txBody>
                  <a:tcPr anchor="ctr"/>
                </a:tc>
                <a:tc>
                  <a:txBody>
                    <a:bodyPr/>
                    <a:lstStyle/>
                    <a:p>
                      <a:pPr algn="ctr"/>
                      <a:r>
                        <a:rPr lang="en-AU" sz="1200" dirty="0"/>
                        <a:t>2</a:t>
                      </a:r>
                    </a:p>
                  </a:txBody>
                  <a:tcPr anchor="ctr"/>
                </a:tc>
                <a:tc>
                  <a:txBody>
                    <a:bodyPr/>
                    <a:lstStyle/>
                    <a:p>
                      <a:pPr algn="ctr"/>
                      <a:r>
                        <a:rPr lang="en-AU" sz="1200" dirty="0"/>
                        <a:t>2</a:t>
                      </a:r>
                    </a:p>
                  </a:txBody>
                  <a:tcPr anchor="ctr"/>
                </a:tc>
                <a:tc>
                  <a:txBody>
                    <a:bodyPr/>
                    <a:lstStyle/>
                    <a:p>
                      <a:pPr algn="ctr"/>
                      <a:r>
                        <a:rPr lang="en-AU" sz="1200" dirty="0"/>
                        <a:t>2</a:t>
                      </a:r>
                    </a:p>
                  </a:txBody>
                  <a:tcPr anchor="ctr"/>
                </a:tc>
                <a:tc>
                  <a:txBody>
                    <a:bodyPr/>
                    <a:lstStyle/>
                    <a:p>
                      <a:pPr algn="ctr"/>
                      <a:r>
                        <a:rPr lang="en-AU" sz="1200" dirty="0"/>
                        <a:t>2</a:t>
                      </a:r>
                    </a:p>
                  </a:txBody>
                  <a:tcPr anchor="ctr"/>
                </a:tc>
                <a:tc>
                  <a:txBody>
                    <a:bodyPr/>
                    <a:lstStyle/>
                    <a:p>
                      <a:pPr algn="ctr"/>
                      <a:r>
                        <a:rPr lang="en-AU" sz="1200" dirty="0"/>
                        <a:t>2</a:t>
                      </a:r>
                    </a:p>
                  </a:txBody>
                  <a:tcPr anchor="ctr"/>
                </a:tc>
                <a:tc>
                  <a:txBody>
                    <a:bodyPr/>
                    <a:lstStyle/>
                    <a:p>
                      <a:pPr algn="ctr"/>
                      <a:r>
                        <a:rPr lang="en-US" sz="1200" dirty="0"/>
                        <a:t>2</a:t>
                      </a:r>
                      <a:endParaRPr lang="en-AU" sz="1200" dirty="0"/>
                    </a:p>
                  </a:txBody>
                  <a:tcPr anchor="ctr"/>
                </a:tc>
                <a:tc>
                  <a:txBody>
                    <a:bodyPr/>
                    <a:lstStyle/>
                    <a:p>
                      <a:pPr algn="ctr"/>
                      <a:r>
                        <a:rPr lang="en-AU" sz="1200" dirty="0"/>
                        <a:t>2</a:t>
                      </a:r>
                    </a:p>
                  </a:txBody>
                  <a:tcPr anchor="ctr"/>
                </a:tc>
                <a:extLst>
                  <a:ext uri="{0D108BD9-81ED-4DB2-BD59-A6C34878D82A}">
                    <a16:rowId xmlns:a16="http://schemas.microsoft.com/office/drawing/2014/main" val="634136015"/>
                  </a:ext>
                </a:extLst>
              </a:tr>
              <a:tr h="275697">
                <a:tc vMerge="1">
                  <a:txBody>
                    <a:bodyPr/>
                    <a:lstStyle/>
                    <a:p>
                      <a:endParaRPr lang="en-AU" dirty="0"/>
                    </a:p>
                  </a:txBody>
                  <a:tcPr/>
                </a:tc>
                <a:tc>
                  <a:txBody>
                    <a:bodyPr/>
                    <a:lstStyle/>
                    <a:p>
                      <a:r>
                        <a:rPr lang="en-AU" sz="1200" dirty="0"/>
                        <a:t>Deployed</a:t>
                      </a:r>
                    </a:p>
                  </a:txBody>
                  <a:tcPr anchor="ctr"/>
                </a:tc>
                <a:tc>
                  <a:txBody>
                    <a:bodyPr/>
                    <a:lstStyle/>
                    <a:p>
                      <a:pPr algn="ctr"/>
                      <a:r>
                        <a:rPr lang="en-AU" sz="1200" dirty="0"/>
                        <a:t>?</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US" sz="1200" dirty="0"/>
                        <a:t>1</a:t>
                      </a:r>
                      <a:endParaRPr lang="en-AU" sz="1200" dirty="0"/>
                    </a:p>
                  </a:txBody>
                  <a:tcPr anchor="ctr"/>
                </a:tc>
                <a:tc>
                  <a:txBody>
                    <a:bodyPr/>
                    <a:lstStyle/>
                    <a:p>
                      <a:pPr algn="ctr"/>
                      <a:r>
                        <a:rPr lang="en-AU" sz="1200" dirty="0"/>
                        <a:t>1</a:t>
                      </a:r>
                    </a:p>
                  </a:txBody>
                  <a:tcPr anchor="ctr"/>
                </a:tc>
                <a:extLst>
                  <a:ext uri="{0D108BD9-81ED-4DB2-BD59-A6C34878D82A}">
                    <a16:rowId xmlns:a16="http://schemas.microsoft.com/office/drawing/2014/main" val="3901041144"/>
                  </a:ext>
                </a:extLst>
              </a:tr>
              <a:tr h="275697">
                <a:tc rowSpan="2">
                  <a:txBody>
                    <a:bodyPr/>
                    <a:lstStyle/>
                    <a:p>
                      <a:r>
                        <a:rPr lang="en-AU" sz="1200" dirty="0"/>
                        <a:t>LTE-U</a:t>
                      </a:r>
                    </a:p>
                  </a:txBody>
                  <a:tcPr anchor="ctr"/>
                </a:tc>
                <a:tc>
                  <a:txBody>
                    <a:bodyPr/>
                    <a:lstStyle/>
                    <a:p>
                      <a:r>
                        <a:rPr lang="en-AU" sz="1200" dirty="0"/>
                        <a:t>Trials/plans</a:t>
                      </a:r>
                    </a:p>
                  </a:txBody>
                  <a:tcPr anchor="ctr"/>
                </a:tc>
                <a:tc>
                  <a:txBody>
                    <a:bodyPr/>
                    <a:lstStyle/>
                    <a:p>
                      <a:pPr algn="ctr"/>
                      <a:r>
                        <a:rPr lang="en-AU" sz="1200" dirty="0"/>
                        <a:t>?</a:t>
                      </a:r>
                    </a:p>
                  </a:txBody>
                  <a:tcPr anchor="ctr"/>
                </a:tc>
                <a:tc>
                  <a:txBody>
                    <a:bodyPr/>
                    <a:lstStyle/>
                    <a:p>
                      <a:pPr algn="ctr"/>
                      <a:r>
                        <a:rPr lang="en-AU" sz="1200" dirty="0"/>
                        <a:t>8</a:t>
                      </a:r>
                    </a:p>
                  </a:txBody>
                  <a:tcPr anchor="ctr"/>
                </a:tc>
                <a:tc>
                  <a:txBody>
                    <a:bodyPr/>
                    <a:lstStyle/>
                    <a:p>
                      <a:pPr algn="ctr"/>
                      <a:r>
                        <a:rPr lang="en-AU" sz="1200" dirty="0"/>
                        <a:t>8</a:t>
                      </a:r>
                    </a:p>
                  </a:txBody>
                  <a:tcPr anchor="ctr"/>
                </a:tc>
                <a:tc>
                  <a:txBody>
                    <a:bodyPr/>
                    <a:lstStyle/>
                    <a:p>
                      <a:pPr algn="ctr"/>
                      <a:r>
                        <a:rPr lang="en-AU" sz="1200" dirty="0"/>
                        <a:t>8</a:t>
                      </a:r>
                    </a:p>
                  </a:txBody>
                  <a:tcPr anchor="ctr"/>
                </a:tc>
                <a:tc>
                  <a:txBody>
                    <a:bodyPr/>
                    <a:lstStyle/>
                    <a:p>
                      <a:pPr algn="ctr"/>
                      <a:r>
                        <a:rPr lang="en-AU" sz="1200" dirty="0"/>
                        <a:t>8</a:t>
                      </a:r>
                    </a:p>
                  </a:txBody>
                  <a:tcPr anchor="ctr"/>
                </a:tc>
                <a:tc>
                  <a:txBody>
                    <a:bodyPr/>
                    <a:lstStyle/>
                    <a:p>
                      <a:pPr algn="ctr"/>
                      <a:r>
                        <a:rPr lang="en-AU" sz="1200" dirty="0"/>
                        <a:t>9</a:t>
                      </a:r>
                    </a:p>
                  </a:txBody>
                  <a:tcPr anchor="ctr"/>
                </a:tc>
                <a:tc>
                  <a:txBody>
                    <a:bodyPr/>
                    <a:lstStyle/>
                    <a:p>
                      <a:pPr algn="ctr"/>
                      <a:r>
                        <a:rPr lang="en-US" sz="1200" dirty="0"/>
                        <a:t>9</a:t>
                      </a:r>
                      <a:endParaRPr lang="en-AU" sz="1200" dirty="0"/>
                    </a:p>
                  </a:txBody>
                  <a:tcPr anchor="ctr"/>
                </a:tc>
                <a:tc>
                  <a:txBody>
                    <a:bodyPr/>
                    <a:lstStyle/>
                    <a:p>
                      <a:pPr algn="ctr"/>
                      <a:r>
                        <a:rPr lang="en-AU" sz="1200" dirty="0"/>
                        <a:t>9</a:t>
                      </a:r>
                    </a:p>
                  </a:txBody>
                  <a:tcPr anchor="ctr"/>
                </a:tc>
                <a:extLst>
                  <a:ext uri="{0D108BD9-81ED-4DB2-BD59-A6C34878D82A}">
                    <a16:rowId xmlns:a16="http://schemas.microsoft.com/office/drawing/2014/main" val="1975259152"/>
                  </a:ext>
                </a:extLst>
              </a:tr>
              <a:tr h="275697">
                <a:tc vMerge="1">
                  <a:txBody>
                    <a:bodyPr/>
                    <a:lstStyle/>
                    <a:p>
                      <a:endParaRPr lang="en-AU" dirty="0"/>
                    </a:p>
                  </a:txBody>
                  <a:tcPr/>
                </a:tc>
                <a:tc>
                  <a:txBody>
                    <a:bodyPr/>
                    <a:lstStyle/>
                    <a:p>
                      <a:r>
                        <a:rPr lang="en-AU" sz="1200" dirty="0"/>
                        <a:t>Deployed</a:t>
                      </a:r>
                    </a:p>
                  </a:txBody>
                  <a:tcPr anchor="ctr"/>
                </a:tc>
                <a:tc>
                  <a:txBody>
                    <a:bodyPr/>
                    <a:lstStyle/>
                    <a:p>
                      <a:pPr algn="ctr"/>
                      <a:r>
                        <a:rPr lang="en-AU" sz="1200" dirty="0"/>
                        <a:t>?</a:t>
                      </a:r>
                    </a:p>
                  </a:txBody>
                  <a:tcPr anchor="ctr"/>
                </a:tc>
                <a:tc>
                  <a:txBody>
                    <a:bodyPr/>
                    <a:lstStyle/>
                    <a:p>
                      <a:pPr algn="ctr"/>
                      <a:r>
                        <a:rPr lang="en-AU" sz="1200" dirty="0"/>
                        <a:t>3</a:t>
                      </a:r>
                    </a:p>
                  </a:txBody>
                  <a:tcPr anchor="ctr"/>
                </a:tc>
                <a:tc>
                  <a:txBody>
                    <a:bodyPr/>
                    <a:lstStyle/>
                    <a:p>
                      <a:pPr algn="ctr"/>
                      <a:r>
                        <a:rPr lang="en-AU" sz="1200" dirty="0"/>
                        <a:t>3</a:t>
                      </a:r>
                    </a:p>
                  </a:txBody>
                  <a:tcPr anchor="ctr"/>
                </a:tc>
                <a:tc>
                  <a:txBody>
                    <a:bodyPr/>
                    <a:lstStyle/>
                    <a:p>
                      <a:pPr algn="ctr"/>
                      <a:r>
                        <a:rPr lang="en-AU" sz="1200" dirty="0"/>
                        <a:t>3</a:t>
                      </a:r>
                    </a:p>
                  </a:txBody>
                  <a:tcPr anchor="ctr"/>
                </a:tc>
                <a:tc>
                  <a:txBody>
                    <a:bodyPr/>
                    <a:lstStyle/>
                    <a:p>
                      <a:pPr algn="ctr"/>
                      <a:r>
                        <a:rPr lang="en-AU" sz="1200" dirty="0"/>
                        <a:t>3</a:t>
                      </a:r>
                    </a:p>
                  </a:txBody>
                  <a:tcPr anchor="ctr"/>
                </a:tc>
                <a:tc>
                  <a:txBody>
                    <a:bodyPr/>
                    <a:lstStyle/>
                    <a:p>
                      <a:pPr algn="ctr"/>
                      <a:r>
                        <a:rPr lang="en-AU" sz="1200" dirty="0"/>
                        <a:t>3</a:t>
                      </a:r>
                    </a:p>
                  </a:txBody>
                  <a:tcPr anchor="ctr"/>
                </a:tc>
                <a:tc>
                  <a:txBody>
                    <a:bodyPr/>
                    <a:lstStyle/>
                    <a:p>
                      <a:pPr algn="ctr"/>
                      <a:r>
                        <a:rPr lang="en-US" sz="1200" dirty="0"/>
                        <a:t>3</a:t>
                      </a:r>
                      <a:endParaRPr lang="en-AU" sz="1200" dirty="0"/>
                    </a:p>
                  </a:txBody>
                  <a:tcPr anchor="ctr"/>
                </a:tc>
                <a:tc>
                  <a:txBody>
                    <a:bodyPr/>
                    <a:lstStyle/>
                    <a:p>
                      <a:pPr algn="ctr"/>
                      <a:r>
                        <a:rPr lang="en-AU" sz="1200" dirty="0"/>
                        <a:t>3</a:t>
                      </a:r>
                    </a:p>
                  </a:txBody>
                  <a:tcPr anchor="ctr"/>
                </a:tc>
                <a:extLst>
                  <a:ext uri="{0D108BD9-81ED-4DB2-BD59-A6C34878D82A}">
                    <a16:rowId xmlns:a16="http://schemas.microsoft.com/office/drawing/2014/main" val="1745351656"/>
                  </a:ext>
                </a:extLst>
              </a:tr>
            </a:tbl>
          </a:graphicData>
        </a:graphic>
      </p:graphicFrame>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19</a:t>
            </a:fld>
            <a:endParaRPr lang="en-US"/>
          </a:p>
        </p:txBody>
      </p:sp>
      <p:sp>
        <p:nvSpPr>
          <p:cNvPr id="8" name="Rectangle 7"/>
          <p:cNvSpPr/>
          <p:nvPr/>
        </p:nvSpPr>
        <p:spPr bwMode="auto">
          <a:xfrm>
            <a:off x="76200" y="5005514"/>
            <a:ext cx="4411716" cy="1166686"/>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228600" indent="-228600" eaLnBrk="0" hangingPunct="0">
              <a:spcBef>
                <a:spcPts val="700"/>
              </a:spcBef>
              <a:buAutoNum type="arabicPlain"/>
              <a:tabLst>
                <a:tab pos="182563" algn="l"/>
              </a:tabLst>
            </a:pPr>
            <a:r>
              <a:rPr lang="en-AU" sz="900" dirty="0">
                <a:latin typeface="+mj-lt"/>
              </a:rPr>
              <a:t>GSMA (July 2018)</a:t>
            </a:r>
          </a:p>
          <a:p>
            <a:pPr marL="228600" indent="-228600" eaLnBrk="0" hangingPunct="0">
              <a:spcBef>
                <a:spcPts val="700"/>
              </a:spcBef>
              <a:buAutoNum type="arabicPlain" startAt="2"/>
              <a:tabLst>
                <a:tab pos="182563" algn="l"/>
              </a:tabLst>
            </a:pPr>
            <a:r>
              <a:rPr lang="en-AU" sz="900" dirty="0">
                <a:latin typeface="+mj-lt"/>
              </a:rPr>
              <a:t>GSA: Evolution from LTE to 5G: Global Market Status (Nov 2018)</a:t>
            </a:r>
          </a:p>
          <a:p>
            <a:pPr marL="228600" indent="-228600" eaLnBrk="0" hangingPunct="0">
              <a:spcBef>
                <a:spcPts val="700"/>
              </a:spcBef>
              <a:buAutoNum type="arabicPlain" startAt="3"/>
              <a:tabLst>
                <a:tab pos="182563" algn="l"/>
              </a:tabLst>
            </a:pPr>
            <a:r>
              <a:rPr lang="en-AU" sz="900" dirty="0">
                <a:latin typeface="+mj-lt"/>
              </a:rPr>
              <a:t>GSA: LTE in unlicensed and shared spectrum (Jan 2019)</a:t>
            </a:r>
          </a:p>
          <a:p>
            <a:pPr marL="228600" indent="-228600" eaLnBrk="0" hangingPunct="0">
              <a:spcBef>
                <a:spcPts val="700"/>
              </a:spcBef>
              <a:buAutoNum type="arabicPlain" startAt="4"/>
              <a:tabLst>
                <a:tab pos="182563" algn="l"/>
              </a:tabLst>
            </a:pPr>
            <a:r>
              <a:rPr lang="en-AU" sz="900" dirty="0">
                <a:latin typeface="+mj-lt"/>
              </a:rPr>
              <a:t>GSA: Evolution from LTE to 5G: Global Market Status (Aug 2019)</a:t>
            </a:r>
          </a:p>
          <a:p>
            <a:pPr marL="228600" indent="-228600" eaLnBrk="0" hangingPunct="0">
              <a:spcBef>
                <a:spcPts val="700"/>
              </a:spcBef>
              <a:buAutoNum type="arabicPlain" startAt="5"/>
              <a:tabLst>
                <a:tab pos="182563" algn="l"/>
              </a:tabLst>
            </a:pPr>
            <a:r>
              <a:rPr lang="en-AU" sz="900" dirty="0">
                <a:latin typeface="+mj-lt"/>
              </a:rPr>
              <a:t>GSA: LTE Unlicensed - LTE in Unlicensed and Shared Spectrum (Nov 2019</a:t>
            </a:r>
          </a:p>
          <a:p>
            <a:pPr marL="228600" indent="-228600" eaLnBrk="0" hangingPunct="0">
              <a:spcBef>
                <a:spcPts val="700"/>
              </a:spcBef>
              <a:buAutoNum type="arabicPlain" startAt="4"/>
              <a:tabLst>
                <a:tab pos="182563" algn="l"/>
              </a:tabLst>
            </a:pPr>
            <a:endParaRPr lang="en-AU" sz="900" dirty="0">
              <a:latin typeface="+mj-lt"/>
            </a:endParaRPr>
          </a:p>
          <a:p>
            <a:pPr marL="228600" indent="-228600" eaLnBrk="0" hangingPunct="0">
              <a:spcBef>
                <a:spcPts val="700"/>
              </a:spcBef>
              <a:buAutoNum type="arabicPlain" startAt="6"/>
              <a:tabLst>
                <a:tab pos="182563" algn="l"/>
              </a:tabLst>
            </a:pPr>
            <a:endParaRPr lang="en-AU" sz="900" dirty="0">
              <a:latin typeface="+mj-lt"/>
            </a:endParaRPr>
          </a:p>
          <a:p>
            <a:pPr marL="228600" indent="-228600" eaLnBrk="0" hangingPunct="0">
              <a:spcBef>
                <a:spcPts val="700"/>
              </a:spcBef>
              <a:buAutoNum type="arabicPlain" startAt="6"/>
              <a:tabLst>
                <a:tab pos="182563" algn="l"/>
              </a:tabLst>
            </a:pPr>
            <a:endParaRPr lang="en-AU" sz="900" dirty="0">
              <a:latin typeface="+mj-lt"/>
            </a:endParaRPr>
          </a:p>
          <a:p>
            <a:pPr eaLnBrk="0" hangingPunct="0">
              <a:spcBef>
                <a:spcPts val="700"/>
              </a:spcBef>
              <a:tabLst>
                <a:tab pos="182563" algn="l"/>
              </a:tabLst>
            </a:pPr>
            <a:endParaRPr lang="en-AU" sz="900" dirty="0">
              <a:latin typeface="+mj-lt"/>
            </a:endParaRPr>
          </a:p>
          <a:p>
            <a:pPr marL="228600" indent="-228600" eaLnBrk="0" hangingPunct="0">
              <a:spcBef>
                <a:spcPts val="700"/>
              </a:spcBef>
              <a:buAutoNum type="arabicPlain" startAt="5"/>
              <a:tabLst>
                <a:tab pos="182563" algn="l"/>
              </a:tabLst>
            </a:pPr>
            <a:endParaRPr lang="en-AU" sz="900" dirty="0">
              <a:latin typeface="+mj-lt"/>
            </a:endParaRPr>
          </a:p>
        </p:txBody>
      </p:sp>
      <p:sp>
        <p:nvSpPr>
          <p:cNvPr id="3" name="Rectangle 2">
            <a:extLst>
              <a:ext uri="{FF2B5EF4-FFF2-40B4-BE49-F238E27FC236}">
                <a16:creationId xmlns:a16="http://schemas.microsoft.com/office/drawing/2014/main" id="{3BB15F64-BDB7-4902-89CA-7A17DABF32E4}"/>
              </a:ext>
            </a:extLst>
          </p:cNvPr>
          <p:cNvSpPr/>
          <p:nvPr/>
        </p:nvSpPr>
        <p:spPr bwMode="auto">
          <a:xfrm>
            <a:off x="4571999" y="5026819"/>
            <a:ext cx="7772399" cy="1447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hangingPunct="0">
              <a:spcBef>
                <a:spcPts val="700"/>
              </a:spcBef>
              <a:tabLst>
                <a:tab pos="182563" algn="l"/>
              </a:tabLst>
            </a:pPr>
            <a:endParaRPr lang="en-AU" sz="1100" dirty="0">
              <a:latin typeface="+mj-lt"/>
            </a:endParaRPr>
          </a:p>
          <a:p>
            <a:pPr marL="228600" indent="-228600" eaLnBrk="0" hangingPunct="0">
              <a:spcBef>
                <a:spcPts val="700"/>
              </a:spcBef>
              <a:buAutoNum type="arabicPlain" startAt="6"/>
              <a:tabLst>
                <a:tab pos="182563" algn="l"/>
              </a:tabLst>
            </a:pPr>
            <a:endParaRPr lang="en-AU" sz="1100" dirty="0">
              <a:latin typeface="+mj-lt"/>
            </a:endParaRPr>
          </a:p>
          <a:p>
            <a:pPr eaLnBrk="0" hangingPunct="0">
              <a:spcBef>
                <a:spcPts val="700"/>
              </a:spcBef>
              <a:tabLst>
                <a:tab pos="182563" algn="l"/>
              </a:tabLst>
            </a:pPr>
            <a:endParaRPr lang="en-AU" sz="1100" dirty="0">
              <a:latin typeface="+mj-lt"/>
            </a:endParaRPr>
          </a:p>
          <a:p>
            <a:pPr marL="228600" indent="-228600" eaLnBrk="0" hangingPunct="0">
              <a:spcBef>
                <a:spcPts val="700"/>
              </a:spcBef>
              <a:buAutoNum type="arabicPlain" startAt="5"/>
              <a:tabLst>
                <a:tab pos="182563" algn="l"/>
              </a:tabLst>
            </a:pPr>
            <a:endParaRPr lang="en-AU" sz="1100" dirty="0">
              <a:latin typeface="+mj-lt"/>
            </a:endParaRPr>
          </a:p>
        </p:txBody>
      </p:sp>
      <p:sp>
        <p:nvSpPr>
          <p:cNvPr id="10" name="Rectangle 9">
            <a:extLst>
              <a:ext uri="{FF2B5EF4-FFF2-40B4-BE49-F238E27FC236}">
                <a16:creationId xmlns:a16="http://schemas.microsoft.com/office/drawing/2014/main" id="{88C48245-A526-40C5-9838-3E713F8CC6D4}"/>
              </a:ext>
            </a:extLst>
          </p:cNvPr>
          <p:cNvSpPr/>
          <p:nvPr/>
        </p:nvSpPr>
        <p:spPr bwMode="auto">
          <a:xfrm>
            <a:off x="4656081" y="5026025"/>
            <a:ext cx="4411716" cy="1166686"/>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228600" indent="-228600" eaLnBrk="0" hangingPunct="0">
              <a:spcBef>
                <a:spcPts val="700"/>
              </a:spcBef>
              <a:buAutoNum type="arabicPlain" startAt="6"/>
              <a:tabLst>
                <a:tab pos="182563" algn="l"/>
              </a:tabLst>
            </a:pPr>
            <a:r>
              <a:rPr lang="en-AU" sz="900" dirty="0">
                <a:latin typeface="+mj-lt"/>
              </a:rPr>
              <a:t>GSA: LTE and 5G Market Statistics (Dec 2019)</a:t>
            </a:r>
          </a:p>
          <a:p>
            <a:pPr marL="228600" indent="-228600" eaLnBrk="0" hangingPunct="0">
              <a:spcBef>
                <a:spcPts val="700"/>
              </a:spcBef>
              <a:buAutoNum type="arabicPlain" startAt="7"/>
              <a:tabLst>
                <a:tab pos="182563" algn="l"/>
              </a:tabLst>
            </a:pPr>
            <a:r>
              <a:rPr lang="en-AU" sz="900" dirty="0">
                <a:latin typeface="+mj-lt"/>
              </a:rPr>
              <a:t>GSA: LTE in Unlicensed Spectrum and Shared Spectrum (Mar 2020)</a:t>
            </a:r>
          </a:p>
          <a:p>
            <a:pPr marL="228600" indent="-228600" eaLnBrk="0" hangingPunct="0">
              <a:spcBef>
                <a:spcPts val="700"/>
              </a:spcBef>
              <a:buAutoNum type="arabicPlain" startAt="7"/>
              <a:tabLst>
                <a:tab pos="182563" algn="l"/>
              </a:tabLst>
            </a:pPr>
            <a:r>
              <a:rPr lang="en-AU" sz="900" dirty="0">
                <a:latin typeface="+mj-lt"/>
              </a:rPr>
              <a:t>GSA: LTE and 5G in Unlicensed Spectrum: Trials, Deployments &amp; Devices (Aug 2020)</a:t>
            </a:r>
          </a:p>
          <a:p>
            <a:pPr marL="228600" indent="-228600" eaLnBrk="0" hangingPunct="0">
              <a:spcBef>
                <a:spcPts val="700"/>
              </a:spcBef>
              <a:buAutoNum type="arabicPlain" startAt="4"/>
              <a:tabLst>
                <a:tab pos="182563" algn="l"/>
              </a:tabLst>
            </a:pPr>
            <a:endParaRPr lang="en-AU" sz="900" dirty="0">
              <a:latin typeface="+mj-lt"/>
            </a:endParaRPr>
          </a:p>
          <a:p>
            <a:pPr marL="228600" indent="-228600" eaLnBrk="0" hangingPunct="0">
              <a:spcBef>
                <a:spcPts val="700"/>
              </a:spcBef>
              <a:buAutoNum type="arabicPlain" startAt="6"/>
              <a:tabLst>
                <a:tab pos="182563" algn="l"/>
              </a:tabLst>
            </a:pPr>
            <a:endParaRPr lang="en-AU" sz="900" dirty="0">
              <a:latin typeface="+mj-lt"/>
            </a:endParaRPr>
          </a:p>
          <a:p>
            <a:pPr marL="228600" indent="-228600" eaLnBrk="0" hangingPunct="0">
              <a:spcBef>
                <a:spcPts val="700"/>
              </a:spcBef>
              <a:buAutoNum type="arabicPlain" startAt="6"/>
              <a:tabLst>
                <a:tab pos="182563" algn="l"/>
              </a:tabLst>
            </a:pPr>
            <a:endParaRPr lang="en-AU" sz="900" dirty="0">
              <a:latin typeface="+mj-lt"/>
            </a:endParaRPr>
          </a:p>
          <a:p>
            <a:pPr eaLnBrk="0" hangingPunct="0">
              <a:spcBef>
                <a:spcPts val="700"/>
              </a:spcBef>
              <a:tabLst>
                <a:tab pos="182563" algn="l"/>
              </a:tabLst>
            </a:pPr>
            <a:endParaRPr lang="en-AU" sz="900" dirty="0">
              <a:latin typeface="+mj-lt"/>
            </a:endParaRPr>
          </a:p>
          <a:p>
            <a:pPr marL="228600" indent="-228600" eaLnBrk="0" hangingPunct="0">
              <a:spcBef>
                <a:spcPts val="700"/>
              </a:spcBef>
              <a:buAutoNum type="arabicPlain" startAt="5"/>
              <a:tabLst>
                <a:tab pos="182563" algn="l"/>
              </a:tabLst>
            </a:pPr>
            <a:endParaRPr lang="en-AU" sz="900" dirty="0">
              <a:latin typeface="+mj-lt"/>
            </a:endParaRPr>
          </a:p>
        </p:txBody>
      </p:sp>
    </p:spTree>
    <p:extLst>
      <p:ext uri="{BB962C8B-B14F-4D97-AF65-F5344CB8AC3E}">
        <p14:creationId xmlns:p14="http://schemas.microsoft.com/office/powerpoint/2010/main" val="20650235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924800" cy="1066800"/>
          </a:xfrm>
        </p:spPr>
        <p:txBody>
          <a:bodyPr/>
          <a:lstStyle/>
          <a:p>
            <a:r>
              <a:rPr lang="en-AU" dirty="0"/>
              <a:t>Welcome to the 4</a:t>
            </a:r>
            <a:r>
              <a:rPr lang="en-AU" baseline="30000" dirty="0"/>
              <a:t>th</a:t>
            </a:r>
            <a:r>
              <a:rPr lang="en-AU" dirty="0"/>
              <a:t> virtual plenary meeting of the </a:t>
            </a:r>
            <a:r>
              <a:rPr lang="en-AU" i="1" dirty="0"/>
              <a:t>Coex SC </a:t>
            </a:r>
            <a:r>
              <a:rPr lang="en-AU" dirty="0"/>
              <a:t>in Jan 2021</a:t>
            </a:r>
          </a:p>
        </p:txBody>
      </p:sp>
      <p:sp>
        <p:nvSpPr>
          <p:cNvPr id="4" name="Footer Placeholder 3"/>
          <p:cNvSpPr>
            <a:spLocks noGrp="1"/>
          </p:cNvSpPr>
          <p:nvPr>
            <p:ph type="ftr" sz="quarter" idx="10"/>
          </p:nvPr>
        </p:nvSpPr>
        <p:spPr/>
        <p:txBody>
          <a:bodyPr/>
          <a:lstStyle/>
          <a:p>
            <a:r>
              <a:rPr lang="en-US"/>
              <a:t>Andrew Myles, Cisco</a:t>
            </a:r>
            <a:endParaRPr lang="en-US" dirty="0"/>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a:t>
            </a:fld>
            <a:endParaRPr lang="en-US"/>
          </a:p>
        </p:txBody>
      </p:sp>
      <p:graphicFrame>
        <p:nvGraphicFramePr>
          <p:cNvPr id="8" name="Table 6">
            <a:extLst>
              <a:ext uri="{FF2B5EF4-FFF2-40B4-BE49-F238E27FC236}">
                <a16:creationId xmlns:a16="http://schemas.microsoft.com/office/drawing/2014/main" id="{6151548C-ED86-4F47-88ED-8A2DC78EDC93}"/>
              </a:ext>
            </a:extLst>
          </p:cNvPr>
          <p:cNvGraphicFramePr>
            <a:graphicFrameLocks noGrp="1"/>
          </p:cNvGraphicFramePr>
          <p:nvPr>
            <p:extLst>
              <p:ext uri="{D42A27DB-BD31-4B8C-83A1-F6EECF244321}">
                <p14:modId xmlns:p14="http://schemas.microsoft.com/office/powerpoint/2010/main" val="1190187068"/>
              </p:ext>
            </p:extLst>
          </p:nvPr>
        </p:nvGraphicFramePr>
        <p:xfrm>
          <a:off x="4914900" y="1752600"/>
          <a:ext cx="2667000" cy="4572000"/>
        </p:xfrm>
        <a:graphic>
          <a:graphicData uri="http://schemas.openxmlformats.org/drawingml/2006/table">
            <a:tbl>
              <a:tblPr firstRow="1" bandRow="1">
                <a:tableStyleId>{93296810-A885-4BE3-A3E7-6D5BEEA58F35}</a:tableStyleId>
              </a:tblPr>
              <a:tblGrid>
                <a:gridCol w="381000">
                  <a:extLst>
                    <a:ext uri="{9D8B030D-6E8A-4147-A177-3AD203B41FA5}">
                      <a16:colId xmlns:a16="http://schemas.microsoft.com/office/drawing/2014/main" val="3754749919"/>
                    </a:ext>
                  </a:extLst>
                </a:gridCol>
                <a:gridCol w="1143000">
                  <a:extLst>
                    <a:ext uri="{9D8B030D-6E8A-4147-A177-3AD203B41FA5}">
                      <a16:colId xmlns:a16="http://schemas.microsoft.com/office/drawing/2014/main" val="1304483069"/>
                    </a:ext>
                  </a:extLst>
                </a:gridCol>
                <a:gridCol w="1143000">
                  <a:extLst>
                    <a:ext uri="{9D8B030D-6E8A-4147-A177-3AD203B41FA5}">
                      <a16:colId xmlns:a16="http://schemas.microsoft.com/office/drawing/2014/main" val="3144131366"/>
                    </a:ext>
                  </a:extLst>
                </a:gridCol>
              </a:tblGrid>
              <a:tr h="130558">
                <a:tc gridSpan="3">
                  <a:txBody>
                    <a:bodyPr/>
                    <a:lstStyle/>
                    <a:p>
                      <a:pPr algn="ctr"/>
                      <a:r>
                        <a:rPr lang="en-AU" sz="1400" dirty="0"/>
                        <a:t>IEEE 802.11 </a:t>
                      </a:r>
                      <a:r>
                        <a:rPr lang="en-AU" sz="1400" i="1" dirty="0"/>
                        <a:t>Coexistence SC </a:t>
                      </a:r>
                      <a:endParaRPr lang="en-AU" sz="1400" dirty="0"/>
                    </a:p>
                  </a:txBody>
                  <a:tcPr/>
                </a:tc>
                <a:tc hMerge="1">
                  <a:txBody>
                    <a:bodyPr/>
                    <a:lstStyle/>
                    <a:p>
                      <a:pPr algn="ctr"/>
                      <a:endParaRPr lang="en-AU" sz="1400" dirty="0"/>
                    </a:p>
                  </a:txBody>
                  <a:tcPr/>
                </a:tc>
                <a:tc hMerge="1">
                  <a:txBody>
                    <a:bodyPr/>
                    <a:lstStyle/>
                    <a:p>
                      <a:endParaRPr lang="en-AU" dirty="0"/>
                    </a:p>
                  </a:txBody>
                  <a:tcPr/>
                </a:tc>
                <a:extLst>
                  <a:ext uri="{0D108BD9-81ED-4DB2-BD59-A6C34878D82A}">
                    <a16:rowId xmlns:a16="http://schemas.microsoft.com/office/drawing/2014/main" val="1432124006"/>
                  </a:ext>
                </a:extLst>
              </a:tr>
              <a:tr h="158845">
                <a:tc>
                  <a:txBody>
                    <a:bodyPr/>
                    <a:lstStyle/>
                    <a:p>
                      <a:pPr algn="ctr"/>
                      <a:r>
                        <a:rPr lang="en-AU" sz="1400" dirty="0"/>
                        <a:t>7</a:t>
                      </a:r>
                    </a:p>
                  </a:txBody>
                  <a:tcPr/>
                </a:tc>
                <a:tc>
                  <a:txBody>
                    <a:bodyPr/>
                    <a:lstStyle/>
                    <a:p>
                      <a:pPr algn="ctr"/>
                      <a:r>
                        <a:rPr lang="en-AU" sz="1400" dirty="0"/>
                        <a:t>San Diego</a:t>
                      </a:r>
                    </a:p>
                  </a:txBody>
                  <a:tcPr/>
                </a:tc>
                <a:tc>
                  <a:txBody>
                    <a:bodyPr/>
                    <a:lstStyle/>
                    <a:p>
                      <a:pPr algn="ctr"/>
                      <a:r>
                        <a:rPr lang="en-AU" sz="1400" dirty="0"/>
                        <a:t>July 2018 </a:t>
                      </a:r>
                    </a:p>
                  </a:txBody>
                  <a:tcPr/>
                </a:tc>
                <a:extLst>
                  <a:ext uri="{0D108BD9-81ED-4DB2-BD59-A6C34878D82A}">
                    <a16:rowId xmlns:a16="http://schemas.microsoft.com/office/drawing/2014/main" val="2873240473"/>
                  </a:ext>
                </a:extLst>
              </a:tr>
              <a:tr h="158845">
                <a:tc>
                  <a:txBody>
                    <a:bodyPr/>
                    <a:lstStyle/>
                    <a:p>
                      <a:pPr algn="ctr"/>
                      <a:r>
                        <a:rPr lang="en-AU" sz="1400" dirty="0"/>
                        <a:t>8</a:t>
                      </a:r>
                    </a:p>
                  </a:txBody>
                  <a:tcPr/>
                </a:tc>
                <a:tc>
                  <a:txBody>
                    <a:bodyPr/>
                    <a:lstStyle/>
                    <a:p>
                      <a:pPr algn="ctr"/>
                      <a:r>
                        <a:rPr lang="en-AU" sz="1400" dirty="0"/>
                        <a:t>Hawaii</a:t>
                      </a:r>
                    </a:p>
                  </a:txBody>
                  <a:tcPr/>
                </a:tc>
                <a:tc>
                  <a:txBody>
                    <a:bodyPr/>
                    <a:lstStyle/>
                    <a:p>
                      <a:pPr algn="ctr"/>
                      <a:r>
                        <a:rPr lang="en-AU" sz="1400" dirty="0"/>
                        <a:t>Sep 2018</a:t>
                      </a:r>
                    </a:p>
                  </a:txBody>
                  <a:tcPr/>
                </a:tc>
                <a:extLst>
                  <a:ext uri="{0D108BD9-81ED-4DB2-BD59-A6C34878D82A}">
                    <a16:rowId xmlns:a16="http://schemas.microsoft.com/office/drawing/2014/main" val="2138476038"/>
                  </a:ext>
                </a:extLst>
              </a:tr>
              <a:tr h="158845">
                <a:tc>
                  <a:txBody>
                    <a:bodyPr/>
                    <a:lstStyle/>
                    <a:p>
                      <a:pPr algn="ctr"/>
                      <a:r>
                        <a:rPr lang="en-AU" sz="1400" dirty="0"/>
                        <a:t>9</a:t>
                      </a:r>
                    </a:p>
                  </a:txBody>
                  <a:tcPr/>
                </a:tc>
                <a:tc>
                  <a:txBody>
                    <a:bodyPr/>
                    <a:lstStyle/>
                    <a:p>
                      <a:pPr algn="ctr"/>
                      <a:r>
                        <a:rPr lang="en-AU" sz="1400" dirty="0"/>
                        <a:t>Bangkok</a:t>
                      </a:r>
                    </a:p>
                  </a:txBody>
                  <a:tcPr/>
                </a:tc>
                <a:tc>
                  <a:txBody>
                    <a:bodyPr/>
                    <a:lstStyle/>
                    <a:p>
                      <a:pPr algn="ctr"/>
                      <a:r>
                        <a:rPr lang="en-AU" sz="1400" dirty="0"/>
                        <a:t>Nov 2018 </a:t>
                      </a:r>
                    </a:p>
                  </a:txBody>
                  <a:tcPr/>
                </a:tc>
                <a:extLst>
                  <a:ext uri="{0D108BD9-81ED-4DB2-BD59-A6C34878D82A}">
                    <a16:rowId xmlns:a16="http://schemas.microsoft.com/office/drawing/2014/main" val="605224903"/>
                  </a:ext>
                </a:extLst>
              </a:tr>
              <a:tr h="158845">
                <a:tc>
                  <a:txBody>
                    <a:bodyPr/>
                    <a:lstStyle/>
                    <a:p>
                      <a:pPr algn="ctr"/>
                      <a:r>
                        <a:rPr lang="en-AU" sz="1400" dirty="0"/>
                        <a:t>10</a:t>
                      </a:r>
                    </a:p>
                  </a:txBody>
                  <a:tcPr/>
                </a:tc>
                <a:tc>
                  <a:txBody>
                    <a:bodyPr/>
                    <a:lstStyle/>
                    <a:p>
                      <a:pPr algn="ctr"/>
                      <a:r>
                        <a:rPr lang="en-AU" sz="1400" dirty="0"/>
                        <a:t>St Louis</a:t>
                      </a:r>
                    </a:p>
                  </a:txBody>
                  <a:tcPr/>
                </a:tc>
                <a:tc>
                  <a:txBody>
                    <a:bodyPr/>
                    <a:lstStyle/>
                    <a:p>
                      <a:pPr algn="ctr"/>
                      <a:r>
                        <a:rPr lang="en-AU" sz="1400" dirty="0"/>
                        <a:t>Jan 2019 </a:t>
                      </a:r>
                    </a:p>
                  </a:txBody>
                  <a:tcPr/>
                </a:tc>
                <a:extLst>
                  <a:ext uri="{0D108BD9-81ED-4DB2-BD59-A6C34878D82A}">
                    <a16:rowId xmlns:a16="http://schemas.microsoft.com/office/drawing/2014/main" val="240571227"/>
                  </a:ext>
                </a:extLst>
              </a:tr>
              <a:tr h="158845">
                <a:tc>
                  <a:txBody>
                    <a:bodyPr/>
                    <a:lstStyle/>
                    <a:p>
                      <a:pPr algn="ctr"/>
                      <a:r>
                        <a:rPr lang="en-AU" sz="1400" dirty="0"/>
                        <a:t>11</a:t>
                      </a:r>
                    </a:p>
                  </a:txBody>
                  <a:tcPr/>
                </a:tc>
                <a:tc>
                  <a:txBody>
                    <a:bodyPr/>
                    <a:lstStyle/>
                    <a:p>
                      <a:pPr algn="ctr"/>
                      <a:r>
                        <a:rPr lang="en-AU" sz="1400" dirty="0"/>
                        <a:t>Vancouver</a:t>
                      </a:r>
                    </a:p>
                  </a:txBody>
                  <a:tcPr/>
                </a:tc>
                <a:tc>
                  <a:txBody>
                    <a:bodyPr/>
                    <a:lstStyle/>
                    <a:p>
                      <a:pPr algn="ctr"/>
                      <a:r>
                        <a:rPr lang="en-AU" sz="1400" dirty="0"/>
                        <a:t>Mar 2019 </a:t>
                      </a:r>
                    </a:p>
                  </a:txBody>
                  <a:tcPr/>
                </a:tc>
                <a:extLst>
                  <a:ext uri="{0D108BD9-81ED-4DB2-BD59-A6C34878D82A}">
                    <a16:rowId xmlns:a16="http://schemas.microsoft.com/office/drawing/2014/main" val="1656154372"/>
                  </a:ext>
                </a:extLst>
              </a:tr>
              <a:tr h="158845">
                <a:tc>
                  <a:txBody>
                    <a:bodyPr/>
                    <a:lstStyle/>
                    <a:p>
                      <a:pPr algn="ctr"/>
                      <a:r>
                        <a:rPr lang="en-AU" sz="1400" dirty="0"/>
                        <a:t>12</a:t>
                      </a:r>
                    </a:p>
                  </a:txBody>
                  <a:tcPr/>
                </a:tc>
                <a:tc>
                  <a:txBody>
                    <a:bodyPr/>
                    <a:lstStyle/>
                    <a:p>
                      <a:pPr algn="ctr"/>
                      <a:r>
                        <a:rPr lang="en-AU" sz="1400" dirty="0"/>
                        <a:t>Atlanta</a:t>
                      </a:r>
                    </a:p>
                  </a:txBody>
                  <a:tcPr/>
                </a:tc>
                <a:tc>
                  <a:txBody>
                    <a:bodyPr/>
                    <a:lstStyle/>
                    <a:p>
                      <a:pPr algn="ctr"/>
                      <a:r>
                        <a:rPr lang="en-AU" sz="1400" dirty="0"/>
                        <a:t>May 2019 </a:t>
                      </a:r>
                    </a:p>
                  </a:txBody>
                  <a:tcPr/>
                </a:tc>
                <a:extLst>
                  <a:ext uri="{0D108BD9-81ED-4DB2-BD59-A6C34878D82A}">
                    <a16:rowId xmlns:a16="http://schemas.microsoft.com/office/drawing/2014/main" val="298386339"/>
                  </a:ext>
                </a:extLst>
              </a:tr>
              <a:tr h="158845">
                <a:tc>
                  <a:txBody>
                    <a:bodyPr/>
                    <a:lstStyle/>
                    <a:p>
                      <a:pPr algn="ctr"/>
                      <a:r>
                        <a:rPr lang="en-AU" sz="1400" dirty="0"/>
                        <a:t>13</a:t>
                      </a:r>
                    </a:p>
                  </a:txBody>
                  <a:tcPr/>
                </a:tc>
                <a:tc>
                  <a:txBody>
                    <a:bodyPr/>
                    <a:lstStyle/>
                    <a:p>
                      <a:pPr algn="ctr"/>
                      <a:r>
                        <a:rPr lang="en-AU" sz="1400" dirty="0"/>
                        <a:t>Vienna</a:t>
                      </a:r>
                    </a:p>
                  </a:txBody>
                  <a:tcPr/>
                </a:tc>
                <a:tc>
                  <a:txBody>
                    <a:bodyPr/>
                    <a:lstStyle/>
                    <a:p>
                      <a:pPr algn="ctr"/>
                      <a:r>
                        <a:rPr lang="en-AU" sz="1400" dirty="0"/>
                        <a:t>Jul 2019 </a:t>
                      </a:r>
                    </a:p>
                  </a:txBody>
                  <a:tcPr/>
                </a:tc>
                <a:extLst>
                  <a:ext uri="{0D108BD9-81ED-4DB2-BD59-A6C34878D82A}">
                    <a16:rowId xmlns:a16="http://schemas.microsoft.com/office/drawing/2014/main" val="2145421217"/>
                  </a:ext>
                </a:extLst>
              </a:tr>
              <a:tr h="158845">
                <a:tc>
                  <a:txBody>
                    <a:bodyPr/>
                    <a:lstStyle/>
                    <a:p>
                      <a:pPr algn="ctr"/>
                      <a:r>
                        <a:rPr lang="en-AU" sz="1400" dirty="0"/>
                        <a:t>14</a:t>
                      </a:r>
                    </a:p>
                  </a:txBody>
                  <a:tcPr/>
                </a:tc>
                <a:tc>
                  <a:txBody>
                    <a:bodyPr/>
                    <a:lstStyle/>
                    <a:p>
                      <a:pPr algn="ctr"/>
                      <a:r>
                        <a:rPr lang="en-AU" sz="1400" dirty="0"/>
                        <a:t>Hanoi</a:t>
                      </a:r>
                    </a:p>
                  </a:txBody>
                  <a:tcPr/>
                </a:tc>
                <a:tc>
                  <a:txBody>
                    <a:bodyPr/>
                    <a:lstStyle/>
                    <a:p>
                      <a:pPr algn="ctr"/>
                      <a:r>
                        <a:rPr lang="en-AU" sz="1400" dirty="0"/>
                        <a:t>Sep 2019 </a:t>
                      </a:r>
                    </a:p>
                  </a:txBody>
                  <a:tcPr/>
                </a:tc>
                <a:extLst>
                  <a:ext uri="{0D108BD9-81ED-4DB2-BD59-A6C34878D82A}">
                    <a16:rowId xmlns:a16="http://schemas.microsoft.com/office/drawing/2014/main" val="552046209"/>
                  </a:ext>
                </a:extLst>
              </a:tr>
              <a:tr h="158845">
                <a:tc>
                  <a:txBody>
                    <a:bodyPr/>
                    <a:lstStyle/>
                    <a:p>
                      <a:pPr algn="ctr"/>
                      <a:r>
                        <a:rPr lang="en-AU" sz="1400" dirty="0"/>
                        <a:t>15</a:t>
                      </a:r>
                    </a:p>
                  </a:txBody>
                  <a:tcPr/>
                </a:tc>
                <a:tc>
                  <a:txBody>
                    <a:bodyPr/>
                    <a:lstStyle/>
                    <a:p>
                      <a:pPr algn="ctr"/>
                      <a:r>
                        <a:rPr lang="en-AU" sz="1400" dirty="0"/>
                        <a:t>Hawaii</a:t>
                      </a:r>
                    </a:p>
                  </a:txBody>
                  <a:tcPr/>
                </a:tc>
                <a:tc>
                  <a:txBody>
                    <a:bodyPr/>
                    <a:lstStyle/>
                    <a:p>
                      <a:pPr algn="ctr"/>
                      <a:r>
                        <a:rPr lang="en-AU" sz="1400" dirty="0"/>
                        <a:t>Nov 2019</a:t>
                      </a:r>
                    </a:p>
                  </a:txBody>
                  <a:tcPr/>
                </a:tc>
                <a:extLst>
                  <a:ext uri="{0D108BD9-81ED-4DB2-BD59-A6C34878D82A}">
                    <a16:rowId xmlns:a16="http://schemas.microsoft.com/office/drawing/2014/main" val="1326901077"/>
                  </a:ext>
                </a:extLst>
              </a:tr>
              <a:tr h="158845">
                <a:tc>
                  <a:txBody>
                    <a:bodyPr/>
                    <a:lstStyle/>
                    <a:p>
                      <a:pPr algn="ctr"/>
                      <a:r>
                        <a:rPr lang="en-AU" sz="1400" dirty="0"/>
                        <a:t>16</a:t>
                      </a:r>
                    </a:p>
                  </a:txBody>
                  <a:tcPr/>
                </a:tc>
                <a:tc>
                  <a:txBody>
                    <a:bodyPr/>
                    <a:lstStyle/>
                    <a:p>
                      <a:pPr algn="ctr"/>
                      <a:r>
                        <a:rPr lang="en-AU" sz="1400" dirty="0"/>
                        <a:t>Irvine</a:t>
                      </a:r>
                    </a:p>
                  </a:txBody>
                  <a:tcPr/>
                </a:tc>
                <a:tc>
                  <a:txBody>
                    <a:bodyPr/>
                    <a:lstStyle/>
                    <a:p>
                      <a:pPr algn="ctr"/>
                      <a:r>
                        <a:rPr lang="en-AU" sz="1400" dirty="0"/>
                        <a:t>Jan 2020</a:t>
                      </a:r>
                    </a:p>
                  </a:txBody>
                  <a:tcPr/>
                </a:tc>
                <a:extLst>
                  <a:ext uri="{0D108BD9-81ED-4DB2-BD59-A6C34878D82A}">
                    <a16:rowId xmlns:a16="http://schemas.microsoft.com/office/drawing/2014/main" val="3594898333"/>
                  </a:ext>
                </a:extLst>
              </a:tr>
              <a:tr h="158845">
                <a:tc>
                  <a:txBody>
                    <a:bodyPr/>
                    <a:lstStyle/>
                    <a:p>
                      <a:pPr algn="ctr"/>
                      <a:r>
                        <a:rPr lang="en-AU" sz="1400" dirty="0"/>
                        <a:t>17</a:t>
                      </a:r>
                    </a:p>
                  </a:txBody>
                  <a:tcPr/>
                </a:tc>
                <a:tc>
                  <a:txBody>
                    <a:bodyPr/>
                    <a:lstStyle/>
                    <a:p>
                      <a:pPr algn="ctr"/>
                      <a:r>
                        <a:rPr lang="en-AU" sz="1400" dirty="0"/>
                        <a:t>Virtual 1</a:t>
                      </a:r>
                    </a:p>
                  </a:txBody>
                  <a:tcPr/>
                </a:tc>
                <a:tc>
                  <a:txBody>
                    <a:bodyPr/>
                    <a:lstStyle/>
                    <a:p>
                      <a:pPr algn="ctr"/>
                      <a:r>
                        <a:rPr lang="en-AU" sz="1400" dirty="0"/>
                        <a:t>Jul 2020</a:t>
                      </a:r>
                    </a:p>
                  </a:txBody>
                  <a:tcPr/>
                </a:tc>
                <a:extLst>
                  <a:ext uri="{0D108BD9-81ED-4DB2-BD59-A6C34878D82A}">
                    <a16:rowId xmlns:a16="http://schemas.microsoft.com/office/drawing/2014/main" val="1550002336"/>
                  </a:ext>
                </a:extLst>
              </a:tr>
              <a:tr h="158845">
                <a:tc>
                  <a:txBody>
                    <a:bodyPr/>
                    <a:lstStyle/>
                    <a:p>
                      <a:pPr algn="ctr"/>
                      <a:r>
                        <a:rPr lang="en-AU" sz="1400" dirty="0"/>
                        <a:t>18</a:t>
                      </a:r>
                    </a:p>
                  </a:txBody>
                  <a:tcPr/>
                </a:tc>
                <a:tc>
                  <a:txBody>
                    <a:bodyPr/>
                    <a:lstStyle/>
                    <a:p>
                      <a:pPr algn="ctr"/>
                      <a:r>
                        <a:rPr lang="en-AU" sz="1400" dirty="0"/>
                        <a:t>Virtual 2</a:t>
                      </a:r>
                    </a:p>
                  </a:txBody>
                  <a:tcPr/>
                </a:tc>
                <a:tc>
                  <a:txBody>
                    <a:bodyPr/>
                    <a:lstStyle/>
                    <a:p>
                      <a:pPr algn="ctr"/>
                      <a:r>
                        <a:rPr lang="en-AU" sz="1400" dirty="0"/>
                        <a:t>Sep 2020</a:t>
                      </a:r>
                    </a:p>
                  </a:txBody>
                  <a:tcPr/>
                </a:tc>
                <a:extLst>
                  <a:ext uri="{0D108BD9-81ED-4DB2-BD59-A6C34878D82A}">
                    <a16:rowId xmlns:a16="http://schemas.microsoft.com/office/drawing/2014/main" val="2475254383"/>
                  </a:ext>
                </a:extLst>
              </a:tr>
              <a:tr h="158845">
                <a:tc>
                  <a:txBody>
                    <a:bodyPr/>
                    <a:lstStyle/>
                    <a:p>
                      <a:pPr algn="ctr"/>
                      <a:r>
                        <a:rPr lang="en-AU" sz="1400" dirty="0"/>
                        <a:t>19</a:t>
                      </a:r>
                    </a:p>
                  </a:txBody>
                  <a:tcPr/>
                </a:tc>
                <a:tc>
                  <a:txBody>
                    <a:bodyPr/>
                    <a:lstStyle/>
                    <a:p>
                      <a:pPr algn="ctr"/>
                      <a:r>
                        <a:rPr lang="en-AU" sz="1400" dirty="0">
                          <a:solidFill>
                            <a:schemeClr val="tx1"/>
                          </a:solidFill>
                        </a:rPr>
                        <a:t>Virtual 3</a:t>
                      </a:r>
                    </a:p>
                  </a:txBody>
                  <a:tcPr/>
                </a:tc>
                <a:tc>
                  <a:txBody>
                    <a:bodyPr/>
                    <a:lstStyle/>
                    <a:p>
                      <a:pPr algn="ctr"/>
                      <a:r>
                        <a:rPr lang="en-AU" sz="1400" dirty="0">
                          <a:solidFill>
                            <a:schemeClr val="tx1"/>
                          </a:solidFill>
                        </a:rPr>
                        <a:t>Nov 2020</a:t>
                      </a:r>
                    </a:p>
                  </a:txBody>
                  <a:tcPr/>
                </a:tc>
                <a:extLst>
                  <a:ext uri="{0D108BD9-81ED-4DB2-BD59-A6C34878D82A}">
                    <a16:rowId xmlns:a16="http://schemas.microsoft.com/office/drawing/2014/main" val="199211192"/>
                  </a:ext>
                </a:extLst>
              </a:tr>
              <a:tr h="158845">
                <a:tc>
                  <a:txBody>
                    <a:bodyPr/>
                    <a:lstStyle/>
                    <a:p>
                      <a:pPr algn="ctr"/>
                      <a:r>
                        <a:rPr lang="en-AU" sz="1400" dirty="0"/>
                        <a:t>20</a:t>
                      </a:r>
                    </a:p>
                  </a:txBody>
                  <a:tcPr/>
                </a:tc>
                <a:tc>
                  <a:txBody>
                    <a:bodyPr/>
                    <a:lstStyle/>
                    <a:p>
                      <a:pPr algn="ctr"/>
                      <a:r>
                        <a:rPr lang="en-AU" sz="1400" dirty="0">
                          <a:solidFill>
                            <a:schemeClr val="tx1"/>
                          </a:solidFill>
                        </a:rPr>
                        <a:t>Virtual 4</a:t>
                      </a:r>
                    </a:p>
                  </a:txBody>
                  <a:tcPr/>
                </a:tc>
                <a:tc>
                  <a:txBody>
                    <a:bodyPr/>
                    <a:lstStyle/>
                    <a:p>
                      <a:pPr algn="ctr"/>
                      <a:r>
                        <a:rPr lang="en-AU" sz="1400" dirty="0">
                          <a:solidFill>
                            <a:schemeClr val="tx1"/>
                          </a:solidFill>
                        </a:rPr>
                        <a:t>Jan 2020</a:t>
                      </a:r>
                    </a:p>
                  </a:txBody>
                  <a:tcPr/>
                </a:tc>
                <a:extLst>
                  <a:ext uri="{0D108BD9-81ED-4DB2-BD59-A6C34878D82A}">
                    <a16:rowId xmlns:a16="http://schemas.microsoft.com/office/drawing/2014/main" val="257561072"/>
                  </a:ext>
                </a:extLst>
              </a:tr>
            </a:tbl>
          </a:graphicData>
        </a:graphic>
      </p:graphicFrame>
      <p:graphicFrame>
        <p:nvGraphicFramePr>
          <p:cNvPr id="10" name="Table 6">
            <a:extLst>
              <a:ext uri="{FF2B5EF4-FFF2-40B4-BE49-F238E27FC236}">
                <a16:creationId xmlns:a16="http://schemas.microsoft.com/office/drawing/2014/main" id="{2CEEDA1B-3899-4834-A3F8-D216E355F3CE}"/>
              </a:ext>
            </a:extLst>
          </p:cNvPr>
          <p:cNvGraphicFramePr>
            <a:graphicFrameLocks noGrp="1"/>
          </p:cNvGraphicFramePr>
          <p:nvPr>
            <p:extLst>
              <p:ext uri="{D42A27DB-BD31-4B8C-83A1-F6EECF244321}">
                <p14:modId xmlns:p14="http://schemas.microsoft.com/office/powerpoint/2010/main" val="869374232"/>
              </p:ext>
            </p:extLst>
          </p:nvPr>
        </p:nvGraphicFramePr>
        <p:xfrm>
          <a:off x="1676400" y="1752600"/>
          <a:ext cx="2667000" cy="1828800"/>
        </p:xfrm>
        <a:graphic>
          <a:graphicData uri="http://schemas.openxmlformats.org/drawingml/2006/table">
            <a:tbl>
              <a:tblPr firstRow="1" bandRow="1">
                <a:tableStyleId>{93296810-A885-4BE3-A3E7-6D5BEEA58F35}</a:tableStyleId>
              </a:tblPr>
              <a:tblGrid>
                <a:gridCol w="381000">
                  <a:extLst>
                    <a:ext uri="{9D8B030D-6E8A-4147-A177-3AD203B41FA5}">
                      <a16:colId xmlns:a16="http://schemas.microsoft.com/office/drawing/2014/main" val="3754749919"/>
                    </a:ext>
                  </a:extLst>
                </a:gridCol>
                <a:gridCol w="1143000">
                  <a:extLst>
                    <a:ext uri="{9D8B030D-6E8A-4147-A177-3AD203B41FA5}">
                      <a16:colId xmlns:a16="http://schemas.microsoft.com/office/drawing/2014/main" val="1304483069"/>
                    </a:ext>
                  </a:extLst>
                </a:gridCol>
                <a:gridCol w="1143000">
                  <a:extLst>
                    <a:ext uri="{9D8B030D-6E8A-4147-A177-3AD203B41FA5}">
                      <a16:colId xmlns:a16="http://schemas.microsoft.com/office/drawing/2014/main" val="3144131366"/>
                    </a:ext>
                  </a:extLst>
                </a:gridCol>
              </a:tblGrid>
              <a:tr h="0">
                <a:tc gridSpan="3">
                  <a:txBody>
                    <a:bodyPr/>
                    <a:lstStyle/>
                    <a:p>
                      <a:pPr algn="ctr"/>
                      <a:r>
                        <a:rPr lang="en-AU" sz="1400" dirty="0"/>
                        <a:t>IEEE 802.11 PDED ad hoc </a:t>
                      </a:r>
                    </a:p>
                  </a:txBody>
                  <a:tcPr/>
                </a:tc>
                <a:tc hMerge="1">
                  <a:txBody>
                    <a:bodyPr/>
                    <a:lstStyle/>
                    <a:p>
                      <a:pPr algn="ctr"/>
                      <a:endParaRPr lang="en-AU" sz="1400" dirty="0"/>
                    </a:p>
                  </a:txBody>
                  <a:tcPr/>
                </a:tc>
                <a:tc hMerge="1">
                  <a:txBody>
                    <a:bodyPr/>
                    <a:lstStyle/>
                    <a:p>
                      <a:endParaRPr lang="en-AU" dirty="0"/>
                    </a:p>
                  </a:txBody>
                  <a:tcPr/>
                </a:tc>
                <a:extLst>
                  <a:ext uri="{0D108BD9-81ED-4DB2-BD59-A6C34878D82A}">
                    <a16:rowId xmlns:a16="http://schemas.microsoft.com/office/drawing/2014/main" val="1432124006"/>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1</a:t>
                      </a:r>
                    </a:p>
                  </a:txBody>
                  <a:tcPr/>
                </a:tc>
                <a:tc>
                  <a:txBody>
                    <a:bodyPr/>
                    <a:lstStyle/>
                    <a:p>
                      <a:r>
                        <a:rPr lang="en-AU" sz="1400" dirty="0"/>
                        <a:t>Warsaw</a:t>
                      </a:r>
                    </a:p>
                  </a:txBody>
                  <a:tcPr/>
                </a:tc>
                <a:tc>
                  <a:txBody>
                    <a:bodyPr/>
                    <a:lstStyle/>
                    <a:p>
                      <a:r>
                        <a:rPr lang="en-AU" sz="1400" dirty="0"/>
                        <a:t>Sep 2016 </a:t>
                      </a:r>
                    </a:p>
                  </a:txBody>
                  <a:tcPr/>
                </a:tc>
                <a:extLst>
                  <a:ext uri="{0D108BD9-81ED-4DB2-BD59-A6C34878D82A}">
                    <a16:rowId xmlns:a16="http://schemas.microsoft.com/office/drawing/2014/main" val="4189373064"/>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San Antonio</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Nov 2016 </a:t>
                      </a:r>
                    </a:p>
                  </a:txBody>
                  <a:tcPr/>
                </a:tc>
                <a:extLst>
                  <a:ext uri="{0D108BD9-81ED-4DB2-BD59-A6C34878D82A}">
                    <a16:rowId xmlns:a16="http://schemas.microsoft.com/office/drawing/2014/main" val="2259142925"/>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Atlanta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Jan 2017 </a:t>
                      </a:r>
                    </a:p>
                  </a:txBody>
                  <a:tcPr/>
                </a:tc>
                <a:extLst>
                  <a:ext uri="{0D108BD9-81ED-4DB2-BD59-A6C34878D82A}">
                    <a16:rowId xmlns:a16="http://schemas.microsoft.com/office/drawing/2014/main" val="258176343"/>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Vancouver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Mar 2017</a:t>
                      </a:r>
                    </a:p>
                  </a:txBody>
                  <a:tcPr/>
                </a:tc>
                <a:extLst>
                  <a:ext uri="{0D108BD9-81ED-4DB2-BD59-A6C34878D82A}">
                    <a16:rowId xmlns:a16="http://schemas.microsoft.com/office/drawing/2014/main" val="3621181084"/>
                  </a:ext>
                </a:extLst>
              </a:tr>
              <a:tr h="158845">
                <a:tc>
                  <a:txBody>
                    <a:bodyPr/>
                    <a:lstStyle/>
                    <a:p>
                      <a:pPr algn="ctr"/>
                      <a:r>
                        <a:rPr lang="en-AU" sz="1400" dirty="0"/>
                        <a:t>5</a:t>
                      </a:r>
                    </a:p>
                  </a:txBody>
                  <a:tcPr/>
                </a:tc>
                <a:tc>
                  <a:txBody>
                    <a:bodyPr/>
                    <a:lstStyle/>
                    <a:p>
                      <a:r>
                        <a:rPr lang="en-AU" sz="1400" dirty="0"/>
                        <a:t>Daejeon </a:t>
                      </a:r>
                    </a:p>
                  </a:txBody>
                  <a:tcPr/>
                </a:tc>
                <a:tc>
                  <a:txBody>
                    <a:bodyPr/>
                    <a:lstStyle/>
                    <a:p>
                      <a:r>
                        <a:rPr lang="en-AU" sz="1400" dirty="0"/>
                        <a:t>May 2017</a:t>
                      </a:r>
                    </a:p>
                  </a:txBody>
                  <a:tcPr/>
                </a:tc>
                <a:extLst>
                  <a:ext uri="{0D108BD9-81ED-4DB2-BD59-A6C34878D82A}">
                    <a16:rowId xmlns:a16="http://schemas.microsoft.com/office/drawing/2014/main" val="4192081657"/>
                  </a:ext>
                </a:extLst>
              </a:tr>
            </a:tbl>
          </a:graphicData>
        </a:graphic>
      </p:graphicFrame>
      <p:graphicFrame>
        <p:nvGraphicFramePr>
          <p:cNvPr id="12" name="Table 11">
            <a:extLst>
              <a:ext uri="{FF2B5EF4-FFF2-40B4-BE49-F238E27FC236}">
                <a16:creationId xmlns:a16="http://schemas.microsoft.com/office/drawing/2014/main" id="{7D6EE9AF-FA37-4FF2-A092-40562528D6AC}"/>
              </a:ext>
            </a:extLst>
          </p:cNvPr>
          <p:cNvGraphicFramePr>
            <a:graphicFrameLocks noGrp="1"/>
          </p:cNvGraphicFramePr>
          <p:nvPr>
            <p:extLst>
              <p:ext uri="{D42A27DB-BD31-4B8C-83A1-F6EECF244321}">
                <p14:modId xmlns:p14="http://schemas.microsoft.com/office/powerpoint/2010/main" val="2839327601"/>
              </p:ext>
            </p:extLst>
          </p:nvPr>
        </p:nvGraphicFramePr>
        <p:xfrm>
          <a:off x="1698171" y="3810000"/>
          <a:ext cx="2667000" cy="2438400"/>
        </p:xfrm>
        <a:graphic>
          <a:graphicData uri="http://schemas.openxmlformats.org/drawingml/2006/table">
            <a:tbl>
              <a:tblPr firstRow="1" bandRow="1">
                <a:tableStyleId>{93296810-A885-4BE3-A3E7-6D5BEEA58F35}</a:tableStyleId>
              </a:tblPr>
              <a:tblGrid>
                <a:gridCol w="381000">
                  <a:extLst>
                    <a:ext uri="{9D8B030D-6E8A-4147-A177-3AD203B41FA5}">
                      <a16:colId xmlns:a16="http://schemas.microsoft.com/office/drawing/2014/main" val="920549869"/>
                    </a:ext>
                  </a:extLst>
                </a:gridCol>
                <a:gridCol w="1143000">
                  <a:extLst>
                    <a:ext uri="{9D8B030D-6E8A-4147-A177-3AD203B41FA5}">
                      <a16:colId xmlns:a16="http://schemas.microsoft.com/office/drawing/2014/main" val="706761366"/>
                    </a:ext>
                  </a:extLst>
                </a:gridCol>
                <a:gridCol w="1143000">
                  <a:extLst>
                    <a:ext uri="{9D8B030D-6E8A-4147-A177-3AD203B41FA5}">
                      <a16:colId xmlns:a16="http://schemas.microsoft.com/office/drawing/2014/main" val="4222309458"/>
                    </a:ext>
                  </a:extLst>
                </a:gridCol>
              </a:tblGrid>
              <a:tr h="130558">
                <a:tc gridSpan="3">
                  <a:txBody>
                    <a:bodyPr/>
                    <a:lstStyle/>
                    <a:p>
                      <a:pPr algn="ctr"/>
                      <a:r>
                        <a:rPr lang="en-AU" sz="1400" dirty="0"/>
                        <a:t>IEEE 802.11 </a:t>
                      </a:r>
                      <a:r>
                        <a:rPr lang="en-AU" sz="1400" i="1" dirty="0"/>
                        <a:t>Coexistence SC </a:t>
                      </a:r>
                      <a:endParaRPr lang="en-AU" sz="1400" dirty="0"/>
                    </a:p>
                  </a:txBody>
                  <a:tcPr/>
                </a:tc>
                <a:tc hMerge="1">
                  <a:txBody>
                    <a:bodyPr/>
                    <a:lstStyle/>
                    <a:p>
                      <a:pPr algn="ctr"/>
                      <a:endParaRPr lang="en-AU" sz="1400" dirty="0"/>
                    </a:p>
                  </a:txBody>
                  <a:tcPr/>
                </a:tc>
                <a:tc hMerge="1">
                  <a:txBody>
                    <a:bodyPr/>
                    <a:lstStyle/>
                    <a:p>
                      <a:endParaRPr lang="en-AU" dirty="0"/>
                    </a:p>
                  </a:txBody>
                  <a:tcPr/>
                </a:tc>
                <a:extLst>
                  <a:ext uri="{0D108BD9-81ED-4DB2-BD59-A6C34878D82A}">
                    <a16:rowId xmlns:a16="http://schemas.microsoft.com/office/drawing/2014/main" val="1664866654"/>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Berlin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July 2017 </a:t>
                      </a:r>
                    </a:p>
                  </a:txBody>
                  <a:tcPr/>
                </a:tc>
                <a:extLst>
                  <a:ext uri="{0D108BD9-81ED-4DB2-BD59-A6C34878D82A}">
                    <a16:rowId xmlns:a16="http://schemas.microsoft.com/office/drawing/2014/main" val="3534860888"/>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Hawaii</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Sep 2017 </a:t>
                      </a:r>
                    </a:p>
                  </a:txBody>
                  <a:tcPr/>
                </a:tc>
                <a:extLst>
                  <a:ext uri="{0D108BD9-81ED-4DB2-BD59-A6C34878D82A}">
                    <a16:rowId xmlns:a16="http://schemas.microsoft.com/office/drawing/2014/main" val="1937158592"/>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3</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Orlando</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Nov 2017</a:t>
                      </a:r>
                    </a:p>
                  </a:txBody>
                  <a:tcPr/>
                </a:tc>
                <a:extLst>
                  <a:ext uri="{0D108BD9-81ED-4DB2-BD59-A6C34878D82A}">
                    <a16:rowId xmlns:a16="http://schemas.microsoft.com/office/drawing/2014/main" val="1073868233"/>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4</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Irvine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Jan 2018 </a:t>
                      </a:r>
                    </a:p>
                  </a:txBody>
                  <a:tcPr/>
                </a:tc>
                <a:extLst>
                  <a:ext uri="{0D108BD9-81ED-4DB2-BD59-A6C34878D82A}">
                    <a16:rowId xmlns:a16="http://schemas.microsoft.com/office/drawing/2014/main" val="356596531"/>
                  </a:ext>
                </a:extLst>
              </a:tr>
              <a:tr h="158845">
                <a:tc>
                  <a:txBody>
                    <a:bodyPr/>
                    <a:lstStyle/>
                    <a:p>
                      <a:pPr algn="ctr"/>
                      <a:r>
                        <a:rPr lang="en-AU" sz="1400" dirty="0"/>
                        <a:t>5</a:t>
                      </a:r>
                    </a:p>
                  </a:txBody>
                  <a:tcPr/>
                </a:tc>
                <a:tc>
                  <a:txBody>
                    <a:bodyPr/>
                    <a:lstStyle/>
                    <a:p>
                      <a:pPr algn="ctr"/>
                      <a:r>
                        <a:rPr lang="en-AU" sz="1400" dirty="0"/>
                        <a:t>Chicago</a:t>
                      </a:r>
                    </a:p>
                  </a:txBody>
                  <a:tcPr/>
                </a:tc>
                <a:tc>
                  <a:txBody>
                    <a:bodyPr/>
                    <a:lstStyle/>
                    <a:p>
                      <a:pPr algn="ctr"/>
                      <a:r>
                        <a:rPr lang="en-AU" sz="1400" dirty="0"/>
                        <a:t>Mar 2018 </a:t>
                      </a:r>
                    </a:p>
                  </a:txBody>
                  <a:tcPr/>
                </a:tc>
                <a:extLst>
                  <a:ext uri="{0D108BD9-81ED-4DB2-BD59-A6C34878D82A}">
                    <a16:rowId xmlns:a16="http://schemas.microsoft.com/office/drawing/2014/main" val="3851472675"/>
                  </a:ext>
                </a:extLst>
              </a:tr>
              <a:tr h="158845">
                <a:tc>
                  <a:txBody>
                    <a:bodyPr/>
                    <a:lstStyle/>
                    <a:p>
                      <a:pPr algn="ctr"/>
                      <a:r>
                        <a:rPr lang="en-AU" sz="1400" dirty="0"/>
                        <a:t>6</a:t>
                      </a:r>
                    </a:p>
                  </a:txBody>
                  <a:tcPr/>
                </a:tc>
                <a:tc>
                  <a:txBody>
                    <a:bodyPr/>
                    <a:lstStyle/>
                    <a:p>
                      <a:pPr algn="ctr"/>
                      <a:r>
                        <a:rPr lang="en-AU" sz="1400" dirty="0"/>
                        <a:t>Warsaw</a:t>
                      </a:r>
                    </a:p>
                  </a:txBody>
                  <a:tcPr/>
                </a:tc>
                <a:tc>
                  <a:txBody>
                    <a:bodyPr/>
                    <a:lstStyle/>
                    <a:p>
                      <a:pPr algn="ctr"/>
                      <a:r>
                        <a:rPr lang="en-AU" sz="1400" dirty="0"/>
                        <a:t>May 2018 </a:t>
                      </a:r>
                    </a:p>
                  </a:txBody>
                  <a:tcPr/>
                </a:tc>
                <a:extLst>
                  <a:ext uri="{0D108BD9-81ED-4DB2-BD59-A6C34878D82A}">
                    <a16:rowId xmlns:a16="http://schemas.microsoft.com/office/drawing/2014/main" val="3733173465"/>
                  </a:ext>
                </a:extLst>
              </a:tr>
              <a:tr h="158845">
                <a:tc>
                  <a:txBody>
                    <a:bodyPr/>
                    <a:lstStyle/>
                    <a:p>
                      <a:pPr algn="ctr"/>
                      <a:r>
                        <a:rPr lang="en-AU" sz="1400" dirty="0"/>
                        <a:t>7</a:t>
                      </a:r>
                    </a:p>
                  </a:txBody>
                  <a:tcPr/>
                </a:tc>
                <a:tc>
                  <a:txBody>
                    <a:bodyPr/>
                    <a:lstStyle/>
                    <a:p>
                      <a:pPr algn="ctr"/>
                      <a:r>
                        <a:rPr lang="en-AU" sz="1400" dirty="0"/>
                        <a:t>San Diego</a:t>
                      </a:r>
                    </a:p>
                  </a:txBody>
                  <a:tcPr/>
                </a:tc>
                <a:tc>
                  <a:txBody>
                    <a:bodyPr/>
                    <a:lstStyle/>
                    <a:p>
                      <a:pPr algn="ctr"/>
                      <a:r>
                        <a:rPr lang="en-AU" sz="1400" dirty="0"/>
                        <a:t>July 2018 </a:t>
                      </a:r>
                    </a:p>
                  </a:txBody>
                  <a:tcPr/>
                </a:tc>
                <a:extLst>
                  <a:ext uri="{0D108BD9-81ED-4DB2-BD59-A6C34878D82A}">
                    <a16:rowId xmlns:a16="http://schemas.microsoft.com/office/drawing/2014/main" val="3142616069"/>
                  </a:ext>
                </a:extLst>
              </a:tr>
            </a:tbl>
          </a:graphicData>
        </a:graphic>
      </p:graphicFrame>
    </p:spTree>
    <p:extLst>
      <p:ext uri="{BB962C8B-B14F-4D97-AF65-F5344CB8AC3E}">
        <p14:creationId xmlns:p14="http://schemas.microsoft.com/office/powerpoint/2010/main" val="27342218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858126" cy="1066800"/>
          </a:xfrm>
        </p:spPr>
        <p:txBody>
          <a:bodyPr/>
          <a:lstStyle/>
          <a:p>
            <a:r>
              <a:rPr lang="en-AU" dirty="0"/>
              <a:t>The number planned/testing &amp; deployed LAA networks globally is currently steady</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500340108"/>
              </p:ext>
            </p:extLst>
          </p:nvPr>
        </p:nvGraphicFramePr>
        <p:xfrm>
          <a:off x="76201" y="2031144"/>
          <a:ext cx="8991593" cy="2662776"/>
        </p:xfrm>
        <a:graphic>
          <a:graphicData uri="http://schemas.openxmlformats.org/drawingml/2006/table">
            <a:tbl>
              <a:tblPr firstRow="1" bandRow="1">
                <a:tableStyleId>{21E4AEA4-8DFA-4A89-87EB-49C32662AFE0}</a:tableStyleId>
              </a:tblPr>
              <a:tblGrid>
                <a:gridCol w="667545">
                  <a:extLst>
                    <a:ext uri="{9D8B030D-6E8A-4147-A177-3AD203B41FA5}">
                      <a16:colId xmlns:a16="http://schemas.microsoft.com/office/drawing/2014/main" val="3409454223"/>
                    </a:ext>
                  </a:extLst>
                </a:gridCol>
                <a:gridCol w="1012032">
                  <a:extLst>
                    <a:ext uri="{9D8B030D-6E8A-4147-A177-3AD203B41FA5}">
                      <a16:colId xmlns:a16="http://schemas.microsoft.com/office/drawing/2014/main" val="1001302695"/>
                    </a:ext>
                  </a:extLst>
                </a:gridCol>
                <a:gridCol w="914002">
                  <a:extLst>
                    <a:ext uri="{9D8B030D-6E8A-4147-A177-3AD203B41FA5}">
                      <a16:colId xmlns:a16="http://schemas.microsoft.com/office/drawing/2014/main" val="175375953"/>
                    </a:ext>
                  </a:extLst>
                </a:gridCol>
                <a:gridCol w="914002">
                  <a:extLst>
                    <a:ext uri="{9D8B030D-6E8A-4147-A177-3AD203B41FA5}">
                      <a16:colId xmlns:a16="http://schemas.microsoft.com/office/drawing/2014/main" val="3937962473"/>
                    </a:ext>
                  </a:extLst>
                </a:gridCol>
                <a:gridCol w="914002">
                  <a:extLst>
                    <a:ext uri="{9D8B030D-6E8A-4147-A177-3AD203B41FA5}">
                      <a16:colId xmlns:a16="http://schemas.microsoft.com/office/drawing/2014/main" val="4245245893"/>
                    </a:ext>
                  </a:extLst>
                </a:gridCol>
                <a:gridCol w="914002">
                  <a:extLst>
                    <a:ext uri="{9D8B030D-6E8A-4147-A177-3AD203B41FA5}">
                      <a16:colId xmlns:a16="http://schemas.microsoft.com/office/drawing/2014/main" val="1539556242"/>
                    </a:ext>
                  </a:extLst>
                </a:gridCol>
                <a:gridCol w="914002">
                  <a:extLst>
                    <a:ext uri="{9D8B030D-6E8A-4147-A177-3AD203B41FA5}">
                      <a16:colId xmlns:a16="http://schemas.microsoft.com/office/drawing/2014/main" val="2641848087"/>
                    </a:ext>
                  </a:extLst>
                </a:gridCol>
                <a:gridCol w="914002">
                  <a:extLst>
                    <a:ext uri="{9D8B030D-6E8A-4147-A177-3AD203B41FA5}">
                      <a16:colId xmlns:a16="http://schemas.microsoft.com/office/drawing/2014/main" val="2450901583"/>
                    </a:ext>
                  </a:extLst>
                </a:gridCol>
                <a:gridCol w="914002">
                  <a:extLst>
                    <a:ext uri="{9D8B030D-6E8A-4147-A177-3AD203B41FA5}">
                      <a16:colId xmlns:a16="http://schemas.microsoft.com/office/drawing/2014/main" val="758354042"/>
                    </a:ext>
                  </a:extLst>
                </a:gridCol>
                <a:gridCol w="914002">
                  <a:extLst>
                    <a:ext uri="{9D8B030D-6E8A-4147-A177-3AD203B41FA5}">
                      <a16:colId xmlns:a16="http://schemas.microsoft.com/office/drawing/2014/main" val="486417155"/>
                    </a:ext>
                  </a:extLst>
                </a:gridCol>
              </a:tblGrid>
              <a:tr h="385221">
                <a:tc>
                  <a:txBody>
                    <a:bodyPr/>
                    <a:lstStyle/>
                    <a:p>
                      <a:r>
                        <a:rPr lang="en-AU" sz="1200" dirty="0"/>
                        <a:t>Tech</a:t>
                      </a:r>
                    </a:p>
                  </a:txBody>
                  <a:tcPr anchor="ctr"/>
                </a:tc>
                <a:tc>
                  <a:txBody>
                    <a:bodyPr/>
                    <a:lstStyle/>
                    <a:p>
                      <a:r>
                        <a:rPr lang="en-AU" sz="1200" dirty="0"/>
                        <a:t>Stage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10</a:t>
                      </a:r>
                      <a:br>
                        <a:rPr lang="en-AU" sz="1200" dirty="0"/>
                      </a:br>
                      <a:r>
                        <a:rPr lang="en-AU" sz="1200" dirty="0"/>
                        <a:t> (Oct ’20)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11</a:t>
                      </a:r>
                      <a:br>
                        <a:rPr lang="en-AU" sz="1200" dirty="0"/>
                      </a:br>
                      <a:r>
                        <a:rPr lang="en-AU" sz="1200" dirty="0"/>
                        <a:t> (Jan ’21)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AU" sz="12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AU" sz="12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AU" sz="12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AU" sz="12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AU" sz="12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AU" sz="1200" dirty="0"/>
                    </a:p>
                  </a:txBody>
                  <a:tcPr anchor="ctr"/>
                </a:tc>
                <a:extLst>
                  <a:ext uri="{0D108BD9-81ED-4DB2-BD59-A6C34878D82A}">
                    <a16:rowId xmlns:a16="http://schemas.microsoft.com/office/drawing/2014/main" val="199255957"/>
                  </a:ext>
                </a:extLst>
              </a:tr>
              <a:tr h="275697">
                <a:tc rowSpan="2">
                  <a:txBody>
                    <a:bodyPr/>
                    <a:lstStyle/>
                    <a:p>
                      <a:r>
                        <a:rPr lang="en-AU" sz="1200" dirty="0"/>
                        <a:t>LAA</a:t>
                      </a:r>
                    </a:p>
                  </a:txBody>
                  <a:tcPr anchor="ctr"/>
                </a:tc>
                <a:tc>
                  <a:txBody>
                    <a:bodyPr/>
                    <a:lstStyle/>
                    <a:p>
                      <a:r>
                        <a:rPr lang="en-AU" sz="1200" dirty="0"/>
                        <a:t>Trials/plans</a:t>
                      </a:r>
                    </a:p>
                  </a:txBody>
                  <a:tcPr anchor="ctr"/>
                </a:tc>
                <a:tc>
                  <a:txBody>
                    <a:bodyPr/>
                    <a:lstStyle/>
                    <a:p>
                      <a:pPr algn="ctr"/>
                      <a:r>
                        <a:rPr lang="en-AU" sz="1200" dirty="0">
                          <a:solidFill>
                            <a:schemeClr val="tx1"/>
                          </a:solidFill>
                        </a:rPr>
                        <a:t>27</a:t>
                      </a:r>
                    </a:p>
                  </a:txBody>
                  <a:tcPr anchor="ctr"/>
                </a:tc>
                <a:tc>
                  <a:txBody>
                    <a:bodyPr/>
                    <a:lstStyle/>
                    <a:p>
                      <a:pPr algn="ctr"/>
                      <a:r>
                        <a:rPr lang="en-AU" sz="1200" dirty="0">
                          <a:solidFill>
                            <a:schemeClr val="tx1"/>
                          </a:solidFill>
                        </a:rPr>
                        <a:t>27</a:t>
                      </a:r>
                    </a:p>
                  </a:txBody>
                  <a:tcPr anchor="ctr"/>
                </a:tc>
                <a:tc>
                  <a:txBody>
                    <a:bodyPr/>
                    <a:lstStyle/>
                    <a:p>
                      <a:pPr algn="ctr"/>
                      <a:endParaRPr lang="en-AU" sz="1200" dirty="0">
                        <a:solidFill>
                          <a:schemeClr val="tx1"/>
                        </a:solidFill>
                      </a:endParaRPr>
                    </a:p>
                  </a:txBody>
                  <a:tcPr anchor="ctr"/>
                </a:tc>
                <a:tc>
                  <a:txBody>
                    <a:bodyPr/>
                    <a:lstStyle/>
                    <a:p>
                      <a:pPr algn="ctr"/>
                      <a:endParaRPr lang="en-AU" sz="1200" dirty="0">
                        <a:solidFill>
                          <a:schemeClr val="tx1"/>
                        </a:solidFill>
                      </a:endParaRPr>
                    </a:p>
                  </a:txBody>
                  <a:tcPr anchor="ctr"/>
                </a:tc>
                <a:tc>
                  <a:txBody>
                    <a:bodyPr/>
                    <a:lstStyle/>
                    <a:p>
                      <a:pPr algn="ctr"/>
                      <a:endParaRPr lang="en-AU" sz="1200" dirty="0">
                        <a:solidFill>
                          <a:schemeClr val="tx1"/>
                        </a:solidFill>
                      </a:endParaRPr>
                    </a:p>
                  </a:txBody>
                  <a:tcPr anchor="ctr"/>
                </a:tc>
                <a:tc>
                  <a:txBody>
                    <a:bodyPr/>
                    <a:lstStyle/>
                    <a:p>
                      <a:pPr algn="ctr"/>
                      <a:endParaRPr lang="en-AU" sz="1200" dirty="0">
                        <a:solidFill>
                          <a:schemeClr val="tx1"/>
                        </a:solidFill>
                      </a:endParaRPr>
                    </a:p>
                  </a:txBody>
                  <a:tcPr anchor="ctr"/>
                </a:tc>
                <a:tc>
                  <a:txBody>
                    <a:bodyPr/>
                    <a:lstStyle/>
                    <a:p>
                      <a:pPr algn="ctr"/>
                      <a:endParaRPr lang="en-AU" sz="1200" dirty="0">
                        <a:solidFill>
                          <a:schemeClr val="tx1"/>
                        </a:solidFill>
                      </a:endParaRPr>
                    </a:p>
                  </a:txBody>
                  <a:tcPr anchor="ctr"/>
                </a:tc>
                <a:tc>
                  <a:txBody>
                    <a:bodyPr/>
                    <a:lstStyle/>
                    <a:p>
                      <a:pPr algn="ctr"/>
                      <a:endParaRPr lang="en-AU" sz="1200" dirty="0">
                        <a:solidFill>
                          <a:schemeClr val="tx1"/>
                        </a:solidFill>
                      </a:endParaRPr>
                    </a:p>
                  </a:txBody>
                  <a:tcPr anchor="ctr"/>
                </a:tc>
                <a:extLst>
                  <a:ext uri="{0D108BD9-81ED-4DB2-BD59-A6C34878D82A}">
                    <a16:rowId xmlns:a16="http://schemas.microsoft.com/office/drawing/2014/main" val="2071330830"/>
                  </a:ext>
                </a:extLst>
              </a:tr>
              <a:tr h="275697">
                <a:tc vMerge="1">
                  <a:txBody>
                    <a:bodyPr/>
                    <a:lstStyle/>
                    <a:p>
                      <a:endParaRPr lang="en-AU" dirty="0"/>
                    </a:p>
                  </a:txBody>
                  <a:tcPr/>
                </a:tc>
                <a:tc>
                  <a:txBody>
                    <a:bodyPr/>
                    <a:lstStyle/>
                    <a:p>
                      <a:r>
                        <a:rPr lang="en-AU" sz="1200" dirty="0"/>
                        <a:t>Deployed</a:t>
                      </a:r>
                    </a:p>
                  </a:txBody>
                  <a:tcPr anchor="ctr"/>
                </a:tc>
                <a:tc>
                  <a:txBody>
                    <a:bodyPr/>
                    <a:lstStyle/>
                    <a:p>
                      <a:pPr algn="ctr"/>
                      <a:r>
                        <a:rPr lang="en-AU" sz="1200" dirty="0">
                          <a:solidFill>
                            <a:schemeClr val="tx1"/>
                          </a:solidFill>
                        </a:rPr>
                        <a:t>9</a:t>
                      </a:r>
                    </a:p>
                  </a:txBody>
                  <a:tcPr anchor="ctr"/>
                </a:tc>
                <a:tc>
                  <a:txBody>
                    <a:bodyPr/>
                    <a:lstStyle/>
                    <a:p>
                      <a:pPr algn="ctr"/>
                      <a:r>
                        <a:rPr lang="en-AU" sz="1200" dirty="0">
                          <a:solidFill>
                            <a:schemeClr val="tx1"/>
                          </a:solidFill>
                        </a:rPr>
                        <a:t>9</a:t>
                      </a:r>
                    </a:p>
                  </a:txBody>
                  <a:tcPr anchor="ctr"/>
                </a:tc>
                <a:tc>
                  <a:txBody>
                    <a:bodyPr/>
                    <a:lstStyle/>
                    <a:p>
                      <a:pPr algn="ctr"/>
                      <a:endParaRPr lang="en-AU" sz="1200" dirty="0">
                        <a:solidFill>
                          <a:schemeClr val="tx1"/>
                        </a:solidFill>
                      </a:endParaRPr>
                    </a:p>
                  </a:txBody>
                  <a:tcPr anchor="ctr"/>
                </a:tc>
                <a:tc>
                  <a:txBody>
                    <a:bodyPr/>
                    <a:lstStyle/>
                    <a:p>
                      <a:pPr algn="ctr"/>
                      <a:endParaRPr lang="en-AU" sz="1200" dirty="0">
                        <a:solidFill>
                          <a:schemeClr val="tx1"/>
                        </a:solidFill>
                      </a:endParaRPr>
                    </a:p>
                  </a:txBody>
                  <a:tcPr anchor="ctr"/>
                </a:tc>
                <a:tc>
                  <a:txBody>
                    <a:bodyPr/>
                    <a:lstStyle/>
                    <a:p>
                      <a:pPr algn="ctr"/>
                      <a:endParaRPr lang="en-AU" sz="1200" dirty="0">
                        <a:solidFill>
                          <a:schemeClr val="tx1"/>
                        </a:solidFill>
                      </a:endParaRPr>
                    </a:p>
                  </a:txBody>
                  <a:tcPr anchor="ctr"/>
                </a:tc>
                <a:tc>
                  <a:txBody>
                    <a:bodyPr/>
                    <a:lstStyle/>
                    <a:p>
                      <a:pPr algn="ctr"/>
                      <a:endParaRPr lang="en-AU" sz="1200" dirty="0">
                        <a:solidFill>
                          <a:schemeClr val="tx1"/>
                        </a:solidFill>
                      </a:endParaRPr>
                    </a:p>
                  </a:txBody>
                  <a:tcPr anchor="ctr"/>
                </a:tc>
                <a:tc>
                  <a:txBody>
                    <a:bodyPr/>
                    <a:lstStyle/>
                    <a:p>
                      <a:pPr algn="ctr"/>
                      <a:endParaRPr lang="en-AU" sz="1200" dirty="0">
                        <a:solidFill>
                          <a:schemeClr val="tx1"/>
                        </a:solidFill>
                      </a:endParaRPr>
                    </a:p>
                  </a:txBody>
                  <a:tcPr anchor="ctr"/>
                </a:tc>
                <a:tc>
                  <a:txBody>
                    <a:bodyPr/>
                    <a:lstStyle/>
                    <a:p>
                      <a:pPr algn="ctr"/>
                      <a:endParaRPr lang="en-AU" sz="1200" dirty="0">
                        <a:solidFill>
                          <a:schemeClr val="tx1"/>
                        </a:solidFill>
                      </a:endParaRPr>
                    </a:p>
                  </a:txBody>
                  <a:tcPr anchor="ctr"/>
                </a:tc>
                <a:extLst>
                  <a:ext uri="{0D108BD9-81ED-4DB2-BD59-A6C34878D82A}">
                    <a16:rowId xmlns:a16="http://schemas.microsoft.com/office/drawing/2014/main" val="2912597888"/>
                  </a:ext>
                </a:extLst>
              </a:tr>
              <a:tr h="275697">
                <a:tc rowSpan="2">
                  <a:txBody>
                    <a:bodyPr/>
                    <a:lstStyle/>
                    <a:p>
                      <a:r>
                        <a:rPr lang="en-AU" sz="1200" dirty="0" err="1"/>
                        <a:t>eLAA</a:t>
                      </a:r>
                      <a:endParaRPr lang="en-AU" sz="1200" dirty="0"/>
                    </a:p>
                  </a:txBody>
                  <a:tcPr anchor="ctr"/>
                </a:tc>
                <a:tc>
                  <a:txBody>
                    <a:bodyPr/>
                    <a:lstStyle/>
                    <a:p>
                      <a:r>
                        <a:rPr lang="en-AU" sz="1200" dirty="0"/>
                        <a:t>Trials/plans</a:t>
                      </a:r>
                    </a:p>
                  </a:txBody>
                  <a:tcPr anchor="ctr"/>
                </a:tc>
                <a:tc>
                  <a:txBody>
                    <a:bodyPr/>
                    <a:lstStyle/>
                    <a:p>
                      <a:pPr algn="ctr"/>
                      <a:r>
                        <a:rPr lang="en-AU" sz="1200" dirty="0"/>
                        <a:t>?</a:t>
                      </a:r>
                    </a:p>
                  </a:txBody>
                  <a:tcPr anchor="ctr"/>
                </a:tc>
                <a:tc>
                  <a:txBody>
                    <a:bodyPr/>
                    <a:lstStyle/>
                    <a:p>
                      <a:pPr algn="ctr"/>
                      <a:r>
                        <a:rPr lang="en-AU" sz="1200" dirty="0"/>
                        <a:t>?</a:t>
                      </a:r>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endParaRPr lang="en-AU" sz="1200" dirty="0"/>
                    </a:p>
                  </a:txBody>
                  <a:tcPr anchor="ctr"/>
                </a:tc>
                <a:extLst>
                  <a:ext uri="{0D108BD9-81ED-4DB2-BD59-A6C34878D82A}">
                    <a16:rowId xmlns:a16="http://schemas.microsoft.com/office/drawing/2014/main" val="1702723510"/>
                  </a:ext>
                </a:extLst>
              </a:tr>
              <a:tr h="275697">
                <a:tc vMerge="1">
                  <a:txBody>
                    <a:bodyPr/>
                    <a:lstStyle/>
                    <a:p>
                      <a:endParaRPr lang="en-AU" dirty="0"/>
                    </a:p>
                  </a:txBody>
                  <a:tcPr/>
                </a:tc>
                <a:tc>
                  <a:txBody>
                    <a:bodyPr/>
                    <a:lstStyle/>
                    <a:p>
                      <a:r>
                        <a:rPr lang="en-AU" sz="1200" dirty="0"/>
                        <a:t>Deployed</a:t>
                      </a:r>
                    </a:p>
                  </a:txBody>
                  <a:tcPr anchor="ctr"/>
                </a:tc>
                <a:tc>
                  <a:txBody>
                    <a:bodyPr/>
                    <a:lstStyle/>
                    <a:p>
                      <a:pPr algn="ctr"/>
                      <a:r>
                        <a:rPr lang="en-AU" sz="1200" dirty="0"/>
                        <a:t>?</a:t>
                      </a:r>
                    </a:p>
                  </a:txBody>
                  <a:tcPr anchor="ctr"/>
                </a:tc>
                <a:tc>
                  <a:txBody>
                    <a:bodyPr/>
                    <a:lstStyle/>
                    <a:p>
                      <a:pPr algn="ctr"/>
                      <a:r>
                        <a:rPr lang="en-AU" sz="1200" dirty="0"/>
                        <a:t>?</a:t>
                      </a:r>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endParaRPr lang="en-AU" sz="1200" dirty="0"/>
                    </a:p>
                  </a:txBody>
                  <a:tcPr anchor="ctr"/>
                </a:tc>
                <a:extLst>
                  <a:ext uri="{0D108BD9-81ED-4DB2-BD59-A6C34878D82A}">
                    <a16:rowId xmlns:a16="http://schemas.microsoft.com/office/drawing/2014/main" val="1043723728"/>
                  </a:ext>
                </a:extLst>
              </a:tr>
              <a:tr h="275697">
                <a:tc rowSpan="2">
                  <a:txBody>
                    <a:bodyPr/>
                    <a:lstStyle/>
                    <a:p>
                      <a:r>
                        <a:rPr lang="en-AU" sz="1200" dirty="0"/>
                        <a:t>LWA</a:t>
                      </a:r>
                    </a:p>
                  </a:txBody>
                  <a:tcPr anchor="ctr"/>
                </a:tc>
                <a:tc>
                  <a:txBody>
                    <a:bodyPr/>
                    <a:lstStyle/>
                    <a:p>
                      <a:r>
                        <a:rPr lang="en-AU" sz="1200" dirty="0"/>
                        <a:t>Trials/plans</a:t>
                      </a:r>
                    </a:p>
                  </a:txBody>
                  <a:tcPr anchor="ctr"/>
                </a:tc>
                <a:tc>
                  <a:txBody>
                    <a:bodyPr/>
                    <a:lstStyle/>
                    <a:p>
                      <a:pPr algn="ctr"/>
                      <a:r>
                        <a:rPr lang="en-AU" sz="1200" dirty="0"/>
                        <a:t>2</a:t>
                      </a:r>
                    </a:p>
                  </a:txBody>
                  <a:tcPr anchor="ctr"/>
                </a:tc>
                <a:tc>
                  <a:txBody>
                    <a:bodyPr/>
                    <a:lstStyle/>
                    <a:p>
                      <a:pPr algn="ctr"/>
                      <a:r>
                        <a:rPr lang="en-AU" sz="1200" dirty="0"/>
                        <a:t>2</a:t>
                      </a:r>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endParaRPr lang="en-AU" sz="1200" dirty="0"/>
                    </a:p>
                  </a:txBody>
                  <a:tcPr anchor="ctr"/>
                </a:tc>
                <a:extLst>
                  <a:ext uri="{0D108BD9-81ED-4DB2-BD59-A6C34878D82A}">
                    <a16:rowId xmlns:a16="http://schemas.microsoft.com/office/drawing/2014/main" val="634136015"/>
                  </a:ext>
                </a:extLst>
              </a:tr>
              <a:tr h="275697">
                <a:tc vMerge="1">
                  <a:txBody>
                    <a:bodyPr/>
                    <a:lstStyle/>
                    <a:p>
                      <a:endParaRPr lang="en-AU" dirty="0"/>
                    </a:p>
                  </a:txBody>
                  <a:tcPr/>
                </a:tc>
                <a:tc>
                  <a:txBody>
                    <a:bodyPr/>
                    <a:lstStyle/>
                    <a:p>
                      <a:r>
                        <a:rPr lang="en-AU" sz="1200" dirty="0"/>
                        <a:t>Deployed</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endParaRPr lang="en-AU" sz="1200" dirty="0"/>
                    </a:p>
                  </a:txBody>
                  <a:tcPr anchor="ctr"/>
                </a:tc>
                <a:extLst>
                  <a:ext uri="{0D108BD9-81ED-4DB2-BD59-A6C34878D82A}">
                    <a16:rowId xmlns:a16="http://schemas.microsoft.com/office/drawing/2014/main" val="3901041144"/>
                  </a:ext>
                </a:extLst>
              </a:tr>
              <a:tr h="275697">
                <a:tc rowSpan="2">
                  <a:txBody>
                    <a:bodyPr/>
                    <a:lstStyle/>
                    <a:p>
                      <a:r>
                        <a:rPr lang="en-AU" sz="1200" dirty="0"/>
                        <a:t>LTE-U</a:t>
                      </a:r>
                    </a:p>
                  </a:txBody>
                  <a:tcPr anchor="ctr"/>
                </a:tc>
                <a:tc>
                  <a:txBody>
                    <a:bodyPr/>
                    <a:lstStyle/>
                    <a:p>
                      <a:r>
                        <a:rPr lang="en-AU" sz="1200" dirty="0"/>
                        <a:t>Trials/plans</a:t>
                      </a:r>
                    </a:p>
                  </a:txBody>
                  <a:tcPr anchor="ctr"/>
                </a:tc>
                <a:tc>
                  <a:txBody>
                    <a:bodyPr/>
                    <a:lstStyle/>
                    <a:p>
                      <a:pPr algn="ctr"/>
                      <a:r>
                        <a:rPr lang="en-AU" sz="1200" dirty="0"/>
                        <a:t>9</a:t>
                      </a:r>
                    </a:p>
                  </a:txBody>
                  <a:tcPr anchor="ctr"/>
                </a:tc>
                <a:tc>
                  <a:txBody>
                    <a:bodyPr/>
                    <a:lstStyle/>
                    <a:p>
                      <a:pPr algn="ctr"/>
                      <a:r>
                        <a:rPr lang="en-AU" sz="1200" dirty="0"/>
                        <a:t>9</a:t>
                      </a:r>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endParaRPr lang="en-AU" sz="1200" dirty="0"/>
                    </a:p>
                  </a:txBody>
                  <a:tcPr anchor="ctr"/>
                </a:tc>
                <a:extLst>
                  <a:ext uri="{0D108BD9-81ED-4DB2-BD59-A6C34878D82A}">
                    <a16:rowId xmlns:a16="http://schemas.microsoft.com/office/drawing/2014/main" val="1975259152"/>
                  </a:ext>
                </a:extLst>
              </a:tr>
              <a:tr h="275697">
                <a:tc vMerge="1">
                  <a:txBody>
                    <a:bodyPr/>
                    <a:lstStyle/>
                    <a:p>
                      <a:endParaRPr lang="en-AU" dirty="0"/>
                    </a:p>
                  </a:txBody>
                  <a:tcPr/>
                </a:tc>
                <a:tc>
                  <a:txBody>
                    <a:bodyPr/>
                    <a:lstStyle/>
                    <a:p>
                      <a:r>
                        <a:rPr lang="en-AU" sz="1200" dirty="0"/>
                        <a:t>Deployed</a:t>
                      </a:r>
                    </a:p>
                  </a:txBody>
                  <a:tcPr anchor="ctr"/>
                </a:tc>
                <a:tc>
                  <a:txBody>
                    <a:bodyPr/>
                    <a:lstStyle/>
                    <a:p>
                      <a:pPr algn="ctr"/>
                      <a:r>
                        <a:rPr lang="en-AU" sz="1200" dirty="0"/>
                        <a:t>3</a:t>
                      </a:r>
                    </a:p>
                  </a:txBody>
                  <a:tcPr anchor="ctr"/>
                </a:tc>
                <a:tc>
                  <a:txBody>
                    <a:bodyPr/>
                    <a:lstStyle/>
                    <a:p>
                      <a:pPr algn="ctr"/>
                      <a:r>
                        <a:rPr lang="en-AU" sz="1200" dirty="0"/>
                        <a:t>3</a:t>
                      </a:r>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endParaRPr lang="en-AU" sz="1200" dirty="0"/>
                    </a:p>
                  </a:txBody>
                  <a:tcPr anchor="ctr"/>
                </a:tc>
                <a:extLst>
                  <a:ext uri="{0D108BD9-81ED-4DB2-BD59-A6C34878D82A}">
                    <a16:rowId xmlns:a16="http://schemas.microsoft.com/office/drawing/2014/main" val="1745351656"/>
                  </a:ext>
                </a:extLst>
              </a:tr>
            </a:tbl>
          </a:graphicData>
        </a:graphic>
      </p:graphicFrame>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20</a:t>
            </a:fld>
            <a:endParaRPr lang="en-US"/>
          </a:p>
        </p:txBody>
      </p:sp>
      <p:sp>
        <p:nvSpPr>
          <p:cNvPr id="8" name="Rectangle 7"/>
          <p:cNvSpPr/>
          <p:nvPr/>
        </p:nvSpPr>
        <p:spPr bwMode="auto">
          <a:xfrm>
            <a:off x="76200" y="5005514"/>
            <a:ext cx="4411716" cy="1166686"/>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228600" indent="-228600" eaLnBrk="0" hangingPunct="0">
              <a:spcBef>
                <a:spcPts val="700"/>
              </a:spcBef>
              <a:buFont typeface="+mj-lt"/>
              <a:buAutoNum type="arabicPeriod" startAt="9"/>
              <a:tabLst>
                <a:tab pos="182563" algn="l"/>
              </a:tabLst>
            </a:pPr>
            <a:r>
              <a:rPr lang="en-AU" sz="900" dirty="0">
                <a:latin typeface="+mj-lt"/>
              </a:rPr>
              <a:t>GSA: LTE and 5G Market Statistics (Oct 2020)</a:t>
            </a:r>
          </a:p>
          <a:p>
            <a:pPr marL="228600" indent="-228600" eaLnBrk="0" hangingPunct="0">
              <a:spcBef>
                <a:spcPts val="700"/>
              </a:spcBef>
              <a:buFont typeface="+mj-lt"/>
              <a:buAutoNum type="arabicPeriod" startAt="9"/>
              <a:tabLst>
                <a:tab pos="182563" algn="l"/>
              </a:tabLst>
            </a:pPr>
            <a:r>
              <a:rPr lang="en-AU" sz="900" dirty="0">
                <a:latin typeface="+mj-lt"/>
              </a:rPr>
              <a:t>GSA: LTE and 5G Market Statistics (Jan 2021)</a:t>
            </a:r>
          </a:p>
          <a:p>
            <a:pPr marL="228600" indent="-228600" eaLnBrk="0" hangingPunct="0">
              <a:spcBef>
                <a:spcPts val="700"/>
              </a:spcBef>
              <a:buFont typeface="+mj-lt"/>
              <a:buAutoNum type="arabicPeriod" startAt="9"/>
              <a:tabLst>
                <a:tab pos="182563" algn="l"/>
              </a:tabLst>
            </a:pPr>
            <a:endParaRPr lang="en-AU" sz="900" b="1" dirty="0">
              <a:latin typeface="+mj-lt"/>
            </a:endParaRPr>
          </a:p>
          <a:p>
            <a:pPr marL="228600" indent="-228600" eaLnBrk="0" hangingPunct="0">
              <a:spcBef>
                <a:spcPts val="700"/>
              </a:spcBef>
              <a:buFont typeface="+mj-lt"/>
              <a:buAutoNum type="arabicPeriod" startAt="9"/>
              <a:tabLst>
                <a:tab pos="182563" algn="l"/>
              </a:tabLst>
            </a:pPr>
            <a:endParaRPr lang="en-AU" sz="900" dirty="0">
              <a:latin typeface="+mj-lt"/>
            </a:endParaRPr>
          </a:p>
          <a:p>
            <a:pPr marL="228600" indent="-228600" eaLnBrk="0" hangingPunct="0">
              <a:spcBef>
                <a:spcPts val="700"/>
              </a:spcBef>
              <a:buAutoNum type="arabicPlain" startAt="4"/>
              <a:tabLst>
                <a:tab pos="182563" algn="l"/>
              </a:tabLst>
            </a:pPr>
            <a:endParaRPr lang="en-AU" sz="900" dirty="0">
              <a:latin typeface="+mj-lt"/>
            </a:endParaRPr>
          </a:p>
          <a:p>
            <a:pPr marL="228600" indent="-228600" eaLnBrk="0" hangingPunct="0">
              <a:spcBef>
                <a:spcPts val="700"/>
              </a:spcBef>
              <a:buAutoNum type="arabicPlain" startAt="6"/>
              <a:tabLst>
                <a:tab pos="182563" algn="l"/>
              </a:tabLst>
            </a:pPr>
            <a:endParaRPr lang="en-AU" sz="900" dirty="0">
              <a:latin typeface="+mj-lt"/>
            </a:endParaRPr>
          </a:p>
          <a:p>
            <a:pPr marL="228600" indent="-228600" eaLnBrk="0" hangingPunct="0">
              <a:spcBef>
                <a:spcPts val="700"/>
              </a:spcBef>
              <a:buAutoNum type="arabicPlain" startAt="6"/>
              <a:tabLst>
                <a:tab pos="182563" algn="l"/>
              </a:tabLst>
            </a:pPr>
            <a:endParaRPr lang="en-AU" sz="900" dirty="0">
              <a:latin typeface="+mj-lt"/>
            </a:endParaRPr>
          </a:p>
          <a:p>
            <a:pPr eaLnBrk="0" hangingPunct="0">
              <a:spcBef>
                <a:spcPts val="700"/>
              </a:spcBef>
              <a:tabLst>
                <a:tab pos="182563" algn="l"/>
              </a:tabLst>
            </a:pPr>
            <a:endParaRPr lang="en-AU" sz="900" dirty="0">
              <a:latin typeface="+mj-lt"/>
            </a:endParaRPr>
          </a:p>
          <a:p>
            <a:pPr marL="228600" indent="-228600" eaLnBrk="0" hangingPunct="0">
              <a:spcBef>
                <a:spcPts val="700"/>
              </a:spcBef>
              <a:buAutoNum type="arabicPlain" startAt="5"/>
              <a:tabLst>
                <a:tab pos="182563" algn="l"/>
              </a:tabLst>
            </a:pPr>
            <a:endParaRPr lang="en-AU" sz="900" dirty="0">
              <a:latin typeface="+mj-lt"/>
            </a:endParaRPr>
          </a:p>
        </p:txBody>
      </p:sp>
      <p:sp>
        <p:nvSpPr>
          <p:cNvPr id="3" name="Rectangle 2">
            <a:extLst>
              <a:ext uri="{FF2B5EF4-FFF2-40B4-BE49-F238E27FC236}">
                <a16:creationId xmlns:a16="http://schemas.microsoft.com/office/drawing/2014/main" id="{3BB15F64-BDB7-4902-89CA-7A17DABF32E4}"/>
              </a:ext>
            </a:extLst>
          </p:cNvPr>
          <p:cNvSpPr/>
          <p:nvPr/>
        </p:nvSpPr>
        <p:spPr bwMode="auto">
          <a:xfrm>
            <a:off x="4571999" y="5026819"/>
            <a:ext cx="7772399" cy="1447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hangingPunct="0">
              <a:spcBef>
                <a:spcPts val="700"/>
              </a:spcBef>
              <a:tabLst>
                <a:tab pos="182563" algn="l"/>
              </a:tabLst>
            </a:pPr>
            <a:endParaRPr lang="en-AU" sz="1100" dirty="0">
              <a:latin typeface="+mj-lt"/>
            </a:endParaRPr>
          </a:p>
          <a:p>
            <a:pPr marL="228600" indent="-228600" eaLnBrk="0" hangingPunct="0">
              <a:spcBef>
                <a:spcPts val="700"/>
              </a:spcBef>
              <a:buAutoNum type="arabicPlain" startAt="6"/>
              <a:tabLst>
                <a:tab pos="182563" algn="l"/>
              </a:tabLst>
            </a:pPr>
            <a:endParaRPr lang="en-AU" sz="1100" dirty="0">
              <a:latin typeface="+mj-lt"/>
            </a:endParaRPr>
          </a:p>
          <a:p>
            <a:pPr eaLnBrk="0" hangingPunct="0">
              <a:spcBef>
                <a:spcPts val="700"/>
              </a:spcBef>
              <a:tabLst>
                <a:tab pos="182563" algn="l"/>
              </a:tabLst>
            </a:pPr>
            <a:endParaRPr lang="en-AU" sz="1100" dirty="0">
              <a:latin typeface="+mj-lt"/>
            </a:endParaRPr>
          </a:p>
          <a:p>
            <a:pPr marL="228600" indent="-228600" eaLnBrk="0" hangingPunct="0">
              <a:spcBef>
                <a:spcPts val="700"/>
              </a:spcBef>
              <a:buAutoNum type="arabicPlain" startAt="5"/>
              <a:tabLst>
                <a:tab pos="182563" algn="l"/>
              </a:tabLst>
            </a:pPr>
            <a:endParaRPr lang="en-AU" sz="1100" dirty="0">
              <a:latin typeface="+mj-lt"/>
            </a:endParaRPr>
          </a:p>
        </p:txBody>
      </p:sp>
    </p:spTree>
    <p:extLst>
      <p:ext uri="{BB962C8B-B14F-4D97-AF65-F5344CB8AC3E}">
        <p14:creationId xmlns:p14="http://schemas.microsoft.com/office/powerpoint/2010/main" val="3781551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number planned/testing &amp; deployed LAA networks globally is currently roughly steady</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265636676"/>
              </p:ext>
            </p:extLst>
          </p:nvPr>
        </p:nvGraphicFramePr>
        <p:xfrm>
          <a:off x="609600" y="1981200"/>
          <a:ext cx="7772400" cy="4114800"/>
        </p:xfrm>
        <a:graphic>
          <a:graphicData uri="http://schemas.openxmlformats.org/drawingml/2006/chart">
            <c:chart xmlns:c="http://schemas.openxmlformats.org/drawingml/2006/chart" xmlns:r="http://schemas.openxmlformats.org/officeDocument/2006/relationships" r:id="rId2"/>
          </a:graphicData>
        </a:graphic>
      </p:graphicFrame>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21</a:t>
            </a:fld>
            <a:endParaRPr lang="en-US"/>
          </a:p>
        </p:txBody>
      </p:sp>
    </p:spTree>
    <p:extLst>
      <p:ext uri="{BB962C8B-B14F-4D97-AF65-F5344CB8AC3E}">
        <p14:creationId xmlns:p14="http://schemas.microsoft.com/office/powerpoint/2010/main" val="22775725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470E5-16C1-4130-80E2-1D1305F3C863}"/>
              </a:ext>
            </a:extLst>
          </p:cNvPr>
          <p:cNvSpPr>
            <a:spLocks noGrp="1"/>
          </p:cNvSpPr>
          <p:nvPr>
            <p:ph type="title"/>
          </p:nvPr>
        </p:nvSpPr>
        <p:spPr/>
        <p:txBody>
          <a:bodyPr/>
          <a:lstStyle/>
          <a:p>
            <a:r>
              <a:rPr lang="en-AU" dirty="0"/>
              <a:t>In at least in Chicago, there is a significant LAA deployment …</a:t>
            </a:r>
          </a:p>
        </p:txBody>
      </p:sp>
      <p:sp>
        <p:nvSpPr>
          <p:cNvPr id="3" name="Content Placeholder 2">
            <a:extLst>
              <a:ext uri="{FF2B5EF4-FFF2-40B4-BE49-F238E27FC236}">
                <a16:creationId xmlns:a16="http://schemas.microsoft.com/office/drawing/2014/main" id="{BD79C819-027D-4B9B-A402-3738CCE787B9}"/>
              </a:ext>
            </a:extLst>
          </p:cNvPr>
          <p:cNvSpPr>
            <a:spLocks noGrp="1"/>
          </p:cNvSpPr>
          <p:nvPr>
            <p:ph idx="1"/>
          </p:nvPr>
        </p:nvSpPr>
        <p:spPr>
          <a:xfrm>
            <a:off x="685800" y="1981200"/>
            <a:ext cx="3641725" cy="4114800"/>
          </a:xfrm>
        </p:spPr>
        <p:txBody>
          <a:bodyPr/>
          <a:lstStyle/>
          <a:p>
            <a:pPr lvl="1"/>
            <a:r>
              <a:rPr lang="en-AU" dirty="0"/>
              <a:t>A recent study in Chicago shows a significant LAA deployment, that is expanding rapidly</a:t>
            </a:r>
          </a:p>
          <a:p>
            <a:pPr lvl="1"/>
            <a:r>
              <a:rPr lang="en-AU" dirty="0"/>
              <a:t>In Jan 2020, AT&amp;T mostly used channel 149 &amp; Verizon mostly used channel 36</a:t>
            </a:r>
          </a:p>
          <a:p>
            <a:pPr lvl="1"/>
            <a:r>
              <a:rPr lang="en-AU" dirty="0"/>
              <a:t>See </a:t>
            </a:r>
            <a:r>
              <a:rPr lang="en-AU" i="1" dirty="0"/>
              <a:t>Measurement-based coexistence studies of LAA &amp; Wi-Fi deployments in Chicago</a:t>
            </a:r>
            <a:r>
              <a:rPr lang="en-AU" dirty="0"/>
              <a:t> by Vanlin Sathya, Muhammad Iqbal </a:t>
            </a:r>
            <a:r>
              <a:rPr lang="en-AU" dirty="0" err="1"/>
              <a:t>Rochman</a:t>
            </a:r>
            <a:r>
              <a:rPr lang="en-AU" dirty="0"/>
              <a:t>, &amp; Monisha Ghosh (Uni of Chicago)</a:t>
            </a:r>
          </a:p>
        </p:txBody>
      </p:sp>
      <p:sp>
        <p:nvSpPr>
          <p:cNvPr id="4" name="Footer Placeholder 3">
            <a:extLst>
              <a:ext uri="{FF2B5EF4-FFF2-40B4-BE49-F238E27FC236}">
                <a16:creationId xmlns:a16="http://schemas.microsoft.com/office/drawing/2014/main" id="{FD6A58C5-2497-45E4-9949-449FB9BB40DB}"/>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AAC4D1D7-D2F8-4681-9A6E-DCE393B170C9}"/>
              </a:ext>
            </a:extLst>
          </p:cNvPr>
          <p:cNvSpPr>
            <a:spLocks noGrp="1"/>
          </p:cNvSpPr>
          <p:nvPr>
            <p:ph type="sldNum" sz="quarter" idx="11"/>
          </p:nvPr>
        </p:nvSpPr>
        <p:spPr/>
        <p:txBody>
          <a:bodyPr/>
          <a:lstStyle/>
          <a:p>
            <a:r>
              <a:rPr lang="en-US"/>
              <a:t>Slide </a:t>
            </a:r>
            <a:fld id="{EF4002E7-DB4D-4CC3-8382-1939D19420D8}" type="slidenum">
              <a:rPr lang="en-US" smtClean="0"/>
              <a:pPr/>
              <a:t>22</a:t>
            </a:fld>
            <a:endParaRPr lang="en-US"/>
          </a:p>
        </p:txBody>
      </p:sp>
      <p:pic>
        <p:nvPicPr>
          <p:cNvPr id="7" name="Picture 6">
            <a:extLst>
              <a:ext uri="{FF2B5EF4-FFF2-40B4-BE49-F238E27FC236}">
                <a16:creationId xmlns:a16="http://schemas.microsoft.com/office/drawing/2014/main" id="{7354B37E-0330-407A-8D56-C36B64FAB31B}"/>
              </a:ext>
            </a:extLst>
          </p:cNvPr>
          <p:cNvPicPr>
            <a:picLocks noChangeAspect="1"/>
          </p:cNvPicPr>
          <p:nvPr/>
        </p:nvPicPr>
        <p:blipFill rotWithShape="1">
          <a:blip r:embed="rId2"/>
          <a:srcRect t="5856" r="21266"/>
          <a:stretch/>
        </p:blipFill>
        <p:spPr>
          <a:xfrm>
            <a:off x="4577443" y="1897187"/>
            <a:ext cx="3866628" cy="4282826"/>
          </a:xfrm>
          <a:prstGeom prst="rect">
            <a:avLst/>
          </a:prstGeom>
        </p:spPr>
      </p:pic>
      <p:sp>
        <p:nvSpPr>
          <p:cNvPr id="9" name="Rectangle 8">
            <a:extLst>
              <a:ext uri="{FF2B5EF4-FFF2-40B4-BE49-F238E27FC236}">
                <a16:creationId xmlns:a16="http://schemas.microsoft.com/office/drawing/2014/main" id="{90084381-D30F-4C54-9D76-1ABE8C50088A}"/>
              </a:ext>
            </a:extLst>
          </p:cNvPr>
          <p:cNvSpPr/>
          <p:nvPr/>
        </p:nvSpPr>
        <p:spPr bwMode="auto">
          <a:xfrm>
            <a:off x="5638800" y="5105400"/>
            <a:ext cx="1137557" cy="990600"/>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ts val="400"/>
              </a:spcBef>
              <a:spcAft>
                <a:spcPct val="0"/>
              </a:spcAft>
              <a:buClrTx/>
              <a:buSzTx/>
              <a:buFontTx/>
              <a:buNone/>
              <a:tabLst/>
            </a:pPr>
            <a:r>
              <a:rPr kumimoji="0" lang="en-AU" sz="1600" b="1" i="0" u="none" strike="noStrike" cap="none" normalizeH="0" baseline="0" dirty="0">
                <a:ln>
                  <a:noFill/>
                </a:ln>
                <a:solidFill>
                  <a:srgbClr val="FF0000"/>
                </a:solidFill>
                <a:effectLst/>
                <a:latin typeface="+mj-lt"/>
              </a:rPr>
              <a:t>AT&amp;T</a:t>
            </a:r>
          </a:p>
          <a:p>
            <a:pPr marL="0" marR="0" indent="0" algn="l" defTabSz="914400" rtl="0" eaLnBrk="0" fontAlgn="base" latinLnBrk="0" hangingPunct="0">
              <a:lnSpc>
                <a:spcPct val="100000"/>
              </a:lnSpc>
              <a:spcBef>
                <a:spcPts val="400"/>
              </a:spcBef>
              <a:spcAft>
                <a:spcPct val="0"/>
              </a:spcAft>
              <a:buClrTx/>
              <a:buSzTx/>
              <a:buFontTx/>
              <a:buNone/>
              <a:tabLst/>
            </a:pPr>
            <a:r>
              <a:rPr lang="en-AU" sz="1600" b="1" dirty="0">
                <a:solidFill>
                  <a:schemeClr val="accent6"/>
                </a:solidFill>
                <a:latin typeface="+mj-lt"/>
              </a:rPr>
              <a:t>Verizon</a:t>
            </a:r>
          </a:p>
          <a:p>
            <a:pPr marL="0" marR="0" indent="0" algn="l" defTabSz="914400" rtl="0" eaLnBrk="0" fontAlgn="base" latinLnBrk="0" hangingPunct="0">
              <a:lnSpc>
                <a:spcPct val="100000"/>
              </a:lnSpc>
              <a:spcBef>
                <a:spcPts val="400"/>
              </a:spcBef>
              <a:spcAft>
                <a:spcPct val="0"/>
              </a:spcAft>
              <a:buClrTx/>
              <a:buSzTx/>
              <a:buFontTx/>
              <a:buNone/>
              <a:tabLst/>
            </a:pPr>
            <a:r>
              <a:rPr kumimoji="0" lang="en-AU" sz="1600" b="1" i="0" u="none" strike="noStrike" cap="none" normalizeH="0" baseline="0" dirty="0">
                <a:ln>
                  <a:noFill/>
                </a:ln>
                <a:solidFill>
                  <a:srgbClr val="00B050"/>
                </a:solidFill>
                <a:effectLst/>
                <a:latin typeface="+mj-lt"/>
              </a:rPr>
              <a:t>T-M</a:t>
            </a:r>
            <a:r>
              <a:rPr lang="en-AU" sz="1600" b="1" dirty="0">
                <a:solidFill>
                  <a:srgbClr val="00B050"/>
                </a:solidFill>
                <a:latin typeface="+mj-lt"/>
              </a:rPr>
              <a:t>obile</a:t>
            </a:r>
            <a:endParaRPr kumimoji="0" lang="en-AU" sz="1600" b="1" i="0" u="none" strike="noStrike" cap="none" normalizeH="0" baseline="0" dirty="0">
              <a:ln>
                <a:noFill/>
              </a:ln>
              <a:solidFill>
                <a:srgbClr val="00B050"/>
              </a:solidFill>
              <a:effectLst/>
              <a:latin typeface="+mj-lt"/>
            </a:endParaRPr>
          </a:p>
        </p:txBody>
      </p:sp>
      <p:sp>
        <p:nvSpPr>
          <p:cNvPr id="10" name="Rectangle 9">
            <a:extLst>
              <a:ext uri="{FF2B5EF4-FFF2-40B4-BE49-F238E27FC236}">
                <a16:creationId xmlns:a16="http://schemas.microsoft.com/office/drawing/2014/main" id="{DC78D765-62DC-42E8-873C-39D5C1C90BA2}"/>
              </a:ext>
            </a:extLst>
          </p:cNvPr>
          <p:cNvSpPr/>
          <p:nvPr/>
        </p:nvSpPr>
        <p:spPr bwMode="auto">
          <a:xfrm>
            <a:off x="4572000" y="1524000"/>
            <a:ext cx="3866628" cy="373187"/>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chemeClr val="tx1"/>
                </a:solidFill>
                <a:effectLst/>
                <a:latin typeface="+mj-lt"/>
              </a:rPr>
              <a:t>Chicago LAA deployment (Jan 2020)</a:t>
            </a:r>
          </a:p>
        </p:txBody>
      </p:sp>
      <p:sp>
        <p:nvSpPr>
          <p:cNvPr id="11" name="Rectangle 10">
            <a:extLst>
              <a:ext uri="{FF2B5EF4-FFF2-40B4-BE49-F238E27FC236}">
                <a16:creationId xmlns:a16="http://schemas.microsoft.com/office/drawing/2014/main" id="{7E057FA4-2945-4D28-B68C-8F9CFC627AE4}"/>
              </a:ext>
            </a:extLst>
          </p:cNvPr>
          <p:cNvSpPr/>
          <p:nvPr/>
        </p:nvSpPr>
        <p:spPr bwMode="auto">
          <a:xfrm rot="1433100">
            <a:off x="7306724" y="994537"/>
            <a:ext cx="17526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rgbClr val="FF0000"/>
                </a:solidFill>
                <a:effectLst/>
                <a:latin typeface="+mj-lt"/>
              </a:rPr>
              <a:t>No change from Sept 2020</a:t>
            </a:r>
          </a:p>
        </p:txBody>
      </p:sp>
    </p:spTree>
    <p:extLst>
      <p:ext uri="{BB962C8B-B14F-4D97-AF65-F5344CB8AC3E}">
        <p14:creationId xmlns:p14="http://schemas.microsoft.com/office/powerpoint/2010/main" val="22019715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470E5-16C1-4130-80E2-1D1305F3C863}"/>
              </a:ext>
            </a:extLst>
          </p:cNvPr>
          <p:cNvSpPr>
            <a:spLocks noGrp="1"/>
          </p:cNvSpPr>
          <p:nvPr>
            <p:ph type="title"/>
          </p:nvPr>
        </p:nvSpPr>
        <p:spPr/>
        <p:txBody>
          <a:bodyPr/>
          <a:lstStyle/>
          <a:p>
            <a:r>
              <a:rPr lang="en-AU" dirty="0"/>
              <a:t>… suggesting that the need for coexistence between Wi-Fi &amp; LAA is real … not just theoretical</a:t>
            </a:r>
          </a:p>
        </p:txBody>
      </p:sp>
      <p:sp>
        <p:nvSpPr>
          <p:cNvPr id="3" name="Content Placeholder 2">
            <a:extLst>
              <a:ext uri="{FF2B5EF4-FFF2-40B4-BE49-F238E27FC236}">
                <a16:creationId xmlns:a16="http://schemas.microsoft.com/office/drawing/2014/main" id="{BD79C819-027D-4B9B-A402-3738CCE787B9}"/>
              </a:ext>
            </a:extLst>
          </p:cNvPr>
          <p:cNvSpPr>
            <a:spLocks noGrp="1"/>
          </p:cNvSpPr>
          <p:nvPr>
            <p:ph idx="1"/>
          </p:nvPr>
        </p:nvSpPr>
        <p:spPr>
          <a:xfrm>
            <a:off x="685800" y="1981200"/>
            <a:ext cx="3143771" cy="4114800"/>
          </a:xfrm>
        </p:spPr>
        <p:txBody>
          <a:bodyPr/>
          <a:lstStyle/>
          <a:p>
            <a:pPr lvl="1"/>
            <a:r>
              <a:rPr lang="en-AU" dirty="0"/>
              <a:t>A recent study in Chicago shows a significant overlap between Wi-Fi &amp; LAA</a:t>
            </a:r>
          </a:p>
          <a:p>
            <a:pPr lvl="1"/>
            <a:r>
              <a:rPr lang="en-AU" dirty="0"/>
              <a:t>The overlap is shown for channel 36</a:t>
            </a:r>
          </a:p>
          <a:p>
            <a:pPr lvl="2"/>
            <a:r>
              <a:rPr lang="en-AU" dirty="0"/>
              <a:t>Wi-Fi using 20 MHz, 40 MHz &amp; 80 MHz channels, from mostly indoor locations</a:t>
            </a:r>
          </a:p>
          <a:p>
            <a:pPr lvl="2"/>
            <a:r>
              <a:rPr lang="en-AU" dirty="0"/>
              <a:t>LAA mostly using 60 MHz channels, from mostly outdoor locations</a:t>
            </a:r>
          </a:p>
        </p:txBody>
      </p:sp>
      <p:sp>
        <p:nvSpPr>
          <p:cNvPr id="4" name="Footer Placeholder 3">
            <a:extLst>
              <a:ext uri="{FF2B5EF4-FFF2-40B4-BE49-F238E27FC236}">
                <a16:creationId xmlns:a16="http://schemas.microsoft.com/office/drawing/2014/main" id="{FD6A58C5-2497-45E4-9949-449FB9BB40DB}"/>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AAC4D1D7-D2F8-4681-9A6E-DCE393B170C9}"/>
              </a:ext>
            </a:extLst>
          </p:cNvPr>
          <p:cNvSpPr>
            <a:spLocks noGrp="1"/>
          </p:cNvSpPr>
          <p:nvPr>
            <p:ph type="sldNum" sz="quarter" idx="11"/>
          </p:nvPr>
        </p:nvSpPr>
        <p:spPr/>
        <p:txBody>
          <a:bodyPr/>
          <a:lstStyle/>
          <a:p>
            <a:r>
              <a:rPr lang="en-US"/>
              <a:t>Slide </a:t>
            </a:r>
            <a:fld id="{EF4002E7-DB4D-4CC3-8382-1939D19420D8}" type="slidenum">
              <a:rPr lang="en-US" smtClean="0"/>
              <a:pPr/>
              <a:t>23</a:t>
            </a:fld>
            <a:endParaRPr lang="en-US"/>
          </a:p>
        </p:txBody>
      </p:sp>
      <p:pic>
        <p:nvPicPr>
          <p:cNvPr id="6" name="Picture 5">
            <a:extLst>
              <a:ext uri="{FF2B5EF4-FFF2-40B4-BE49-F238E27FC236}">
                <a16:creationId xmlns:a16="http://schemas.microsoft.com/office/drawing/2014/main" id="{082D701A-22D9-4696-8C5A-EF61F031368D}"/>
              </a:ext>
            </a:extLst>
          </p:cNvPr>
          <p:cNvPicPr>
            <a:picLocks noChangeAspect="1"/>
          </p:cNvPicPr>
          <p:nvPr/>
        </p:nvPicPr>
        <p:blipFill rotWithShape="1">
          <a:blip r:embed="rId2"/>
          <a:srcRect l="65619" t="17407" r="11927" b="14445"/>
          <a:stretch/>
        </p:blipFill>
        <p:spPr>
          <a:xfrm>
            <a:off x="3945949" y="2146291"/>
            <a:ext cx="4610333" cy="3935431"/>
          </a:xfrm>
          <a:prstGeom prst="rect">
            <a:avLst/>
          </a:prstGeom>
        </p:spPr>
      </p:pic>
      <p:sp>
        <p:nvSpPr>
          <p:cNvPr id="8" name="Rectangle 7">
            <a:extLst>
              <a:ext uri="{FF2B5EF4-FFF2-40B4-BE49-F238E27FC236}">
                <a16:creationId xmlns:a16="http://schemas.microsoft.com/office/drawing/2014/main" id="{F1F6B2F1-BBDD-4CC0-B7D0-47C7AE3C1E0E}"/>
              </a:ext>
            </a:extLst>
          </p:cNvPr>
          <p:cNvSpPr/>
          <p:nvPr/>
        </p:nvSpPr>
        <p:spPr bwMode="auto">
          <a:xfrm rot="1433100">
            <a:off x="7306724" y="994537"/>
            <a:ext cx="17526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rgbClr val="FF0000"/>
                </a:solidFill>
                <a:effectLst/>
                <a:latin typeface="+mj-lt"/>
              </a:rPr>
              <a:t>No change from Sept 2020</a:t>
            </a:r>
          </a:p>
        </p:txBody>
      </p:sp>
    </p:spTree>
    <p:extLst>
      <p:ext uri="{BB962C8B-B14F-4D97-AF65-F5344CB8AC3E}">
        <p14:creationId xmlns:p14="http://schemas.microsoft.com/office/powerpoint/2010/main" val="6844773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Unlicensed LTE deployment</a:t>
            </a:r>
          </a:p>
          <a:p>
            <a:pPr marL="342900" lvl="1" indent="-342900" algn="ctr">
              <a:buNone/>
            </a:pPr>
            <a:r>
              <a:rPr lang="en-AU" sz="2400" b="1" dirty="0">
                <a:solidFill>
                  <a:srgbClr val="FF0000"/>
                </a:solidFill>
              </a:rPr>
              <a:t>Real measurements</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24</a:t>
            </a:fld>
            <a:endParaRPr lang="en-US"/>
          </a:p>
        </p:txBody>
      </p:sp>
    </p:spTree>
    <p:extLst>
      <p:ext uri="{BB962C8B-B14F-4D97-AF65-F5344CB8AC3E}">
        <p14:creationId xmlns:p14="http://schemas.microsoft.com/office/powerpoint/2010/main" val="38315847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70FD4-432B-443D-8C42-75D2648E21B6}"/>
              </a:ext>
            </a:extLst>
          </p:cNvPr>
          <p:cNvSpPr>
            <a:spLocks noGrp="1"/>
          </p:cNvSpPr>
          <p:nvPr>
            <p:ph type="title"/>
          </p:nvPr>
        </p:nvSpPr>
        <p:spPr/>
        <p:txBody>
          <a:bodyPr/>
          <a:lstStyle/>
          <a:p>
            <a:r>
              <a:rPr lang="en-AU" dirty="0"/>
              <a:t>The Coex SC will hear about some results from a LAA/Wi-Fi coexistence study in Chicago</a:t>
            </a:r>
          </a:p>
        </p:txBody>
      </p:sp>
      <p:sp>
        <p:nvSpPr>
          <p:cNvPr id="3" name="Content Placeholder 2">
            <a:extLst>
              <a:ext uri="{FF2B5EF4-FFF2-40B4-BE49-F238E27FC236}">
                <a16:creationId xmlns:a16="http://schemas.microsoft.com/office/drawing/2014/main" id="{BE99F0BB-4ADD-4D3E-8222-FB1214EB22D5}"/>
              </a:ext>
            </a:extLst>
          </p:cNvPr>
          <p:cNvSpPr>
            <a:spLocks noGrp="1"/>
          </p:cNvSpPr>
          <p:nvPr>
            <p:ph idx="1"/>
          </p:nvPr>
        </p:nvSpPr>
        <p:spPr/>
        <p:txBody>
          <a:bodyPr/>
          <a:lstStyle/>
          <a:p>
            <a:pPr lvl="1"/>
            <a:r>
              <a:rPr lang="en-AU" dirty="0"/>
              <a:t>One of concerns with many of the conclusions drawn in relation to coexistence is that they are based on simulation studies …</a:t>
            </a:r>
          </a:p>
          <a:p>
            <a:pPr lvl="1"/>
            <a:r>
              <a:rPr lang="en-AU" dirty="0"/>
              <a:t>… which have been used over the year to provide evidence for just about any conclusion one might want to draw</a:t>
            </a:r>
          </a:p>
          <a:p>
            <a:pPr lvl="1"/>
            <a:r>
              <a:rPr lang="en-AU" dirty="0"/>
              <a:t>A good complement to simulation studies is measurements of actual deployments …</a:t>
            </a:r>
          </a:p>
          <a:p>
            <a:pPr lvl="1"/>
            <a:r>
              <a:rPr lang="en-AU" dirty="0"/>
              <a:t>… recognising they also have limitations </a:t>
            </a:r>
          </a:p>
          <a:p>
            <a:pPr lvl="1"/>
            <a:r>
              <a:rPr lang="en-AU" dirty="0"/>
              <a:t>Today, the Coex SC will hear from one of the authors of the Chicago Wi-Fi deployment study noted in previous meetings …</a:t>
            </a:r>
          </a:p>
          <a:p>
            <a:pPr lvl="2"/>
            <a:r>
              <a:rPr lang="en-AU" dirty="0"/>
              <a:t>See </a:t>
            </a:r>
            <a:r>
              <a:rPr lang="en-AU" dirty="0">
                <a:hlinkClick r:id="rId2"/>
              </a:rPr>
              <a:t>11-20-1973-00</a:t>
            </a:r>
            <a:endParaRPr lang="en-AU" dirty="0"/>
          </a:p>
        </p:txBody>
      </p:sp>
      <p:sp>
        <p:nvSpPr>
          <p:cNvPr id="4" name="Footer Placeholder 3">
            <a:extLst>
              <a:ext uri="{FF2B5EF4-FFF2-40B4-BE49-F238E27FC236}">
                <a16:creationId xmlns:a16="http://schemas.microsoft.com/office/drawing/2014/main" id="{D820E4C3-CB67-48D6-94C7-B0A1BBF327FC}"/>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B1ABE8B4-02D0-4A5F-A388-D8D12913443E}"/>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25</a:t>
            </a:fld>
            <a:endParaRPr lang="en-US"/>
          </a:p>
        </p:txBody>
      </p:sp>
    </p:spTree>
    <p:extLst>
      <p:ext uri="{BB962C8B-B14F-4D97-AF65-F5344CB8AC3E}">
        <p14:creationId xmlns:p14="http://schemas.microsoft.com/office/powerpoint/2010/main" val="2972135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Coex SC</a:t>
            </a:r>
          </a:p>
          <a:p>
            <a:pPr marL="342900" lvl="1" indent="-342900" algn="ctr">
              <a:buNone/>
            </a:pPr>
            <a:r>
              <a:rPr lang="en-AU" sz="2400" b="1" dirty="0">
                <a:solidFill>
                  <a:srgbClr val="FF0000"/>
                </a:solidFill>
              </a:rPr>
              <a:t>3GPP update</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26</a:t>
            </a:fld>
            <a:endParaRPr lang="en-US"/>
          </a:p>
        </p:txBody>
      </p:sp>
    </p:spTree>
    <p:extLst>
      <p:ext uri="{BB962C8B-B14F-4D97-AF65-F5344CB8AC3E}">
        <p14:creationId xmlns:p14="http://schemas.microsoft.com/office/powerpoint/2010/main" val="11464388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CE41C-0359-4FE5-BFCE-375F552F748F}"/>
              </a:ext>
            </a:extLst>
          </p:cNvPr>
          <p:cNvSpPr>
            <a:spLocks noGrp="1"/>
          </p:cNvSpPr>
          <p:nvPr>
            <p:ph type="title"/>
          </p:nvPr>
        </p:nvSpPr>
        <p:spPr/>
        <p:txBody>
          <a:bodyPr/>
          <a:lstStyle/>
          <a:p>
            <a:r>
              <a:rPr lang="en-AU" dirty="0"/>
              <a:t>The status of LAA/NR-U in 5/6 GHz is unclear …</a:t>
            </a:r>
          </a:p>
        </p:txBody>
      </p:sp>
      <p:sp>
        <p:nvSpPr>
          <p:cNvPr id="9" name="Content Placeholder 8">
            <a:extLst>
              <a:ext uri="{FF2B5EF4-FFF2-40B4-BE49-F238E27FC236}">
                <a16:creationId xmlns:a16="http://schemas.microsoft.com/office/drawing/2014/main" id="{4FF8C58C-4313-48F3-8312-704807100E42}"/>
              </a:ext>
            </a:extLst>
          </p:cNvPr>
          <p:cNvSpPr>
            <a:spLocks noGrp="1"/>
          </p:cNvSpPr>
          <p:nvPr>
            <p:ph idx="1"/>
          </p:nvPr>
        </p:nvSpPr>
        <p:spPr>
          <a:xfrm>
            <a:off x="685800" y="1752600"/>
            <a:ext cx="7772400" cy="4114800"/>
          </a:xfrm>
        </p:spPr>
        <p:txBody>
          <a:bodyPr/>
          <a:lstStyle/>
          <a:p>
            <a:pPr lvl="1"/>
            <a:r>
              <a:rPr lang="en-AU" dirty="0"/>
              <a:t>NR-U definition in both the 5 &amp; 6 GHz band is incomplete</a:t>
            </a:r>
          </a:p>
          <a:p>
            <a:pPr lvl="2"/>
            <a:r>
              <a:rPr lang="en-AU" dirty="0"/>
              <a:t>The definition of NR-U in 5 &amp; 6 GHz was not completed in R16, with outstanding items (in RAN4) including:</a:t>
            </a:r>
          </a:p>
          <a:p>
            <a:pPr lvl="3"/>
            <a:r>
              <a:rPr lang="en-AU" dirty="0"/>
              <a:t>UE sensitivity</a:t>
            </a:r>
          </a:p>
          <a:p>
            <a:pPr lvl="3"/>
            <a:r>
              <a:rPr lang="en-AU" dirty="0"/>
              <a:t>Optional sub-carrier spacing (i.e. whether to down scope 60 </a:t>
            </a:r>
            <a:r>
              <a:rPr lang="en-AU" dirty="0" err="1"/>
              <a:t>KHz</a:t>
            </a:r>
            <a:r>
              <a:rPr lang="en-AU" dirty="0"/>
              <a:t> subcarrier spacing),</a:t>
            </a:r>
          </a:p>
          <a:p>
            <a:pPr lvl="3"/>
            <a:r>
              <a:rPr lang="en-AU" dirty="0"/>
              <a:t>Use of 5925 - 6425 MHz in Europe before EU regulations in place</a:t>
            </a:r>
          </a:p>
          <a:p>
            <a:pPr lvl="3"/>
            <a:r>
              <a:rPr lang="en-AU" dirty="0"/>
              <a:t>OOB emissions at the UE &amp; base station</a:t>
            </a:r>
          </a:p>
          <a:p>
            <a:pPr lvl="2"/>
            <a:r>
              <a:rPr lang="en-AU" dirty="0"/>
              <a:t>A WI extension (RP-202099) was agreed to allow time until March 2021 for the last details of NR-U in unlicensed spectrum to be defined</a:t>
            </a:r>
          </a:p>
          <a:p>
            <a:pPr lvl="3"/>
            <a:r>
              <a:rPr lang="en-AU" dirty="0"/>
              <a:t>If the WI extension does not compete, the complete definition of NR-U will be delayed until R17 (end 2021)</a:t>
            </a:r>
          </a:p>
          <a:p>
            <a:pPr lvl="3"/>
            <a:r>
              <a:rPr lang="en-AU" dirty="0"/>
              <a:t>Even assuming the WI completes, NR-U definition in 6 GHz may be limited initially to the US because European use will require a Spectrum WI starting after Mar 2021</a:t>
            </a:r>
          </a:p>
          <a:p>
            <a:pPr lvl="1"/>
            <a:r>
              <a:rPr lang="en-AU" dirty="0"/>
              <a:t>While LAA is operating the 5 GHz band today, its definition in 6 GHz is incomplete</a:t>
            </a:r>
          </a:p>
          <a:p>
            <a:pPr lvl="2"/>
            <a:r>
              <a:rPr lang="en-AU" dirty="0"/>
              <a:t>The technical report for regulatory requirements in 6 GHz (</a:t>
            </a:r>
            <a:r>
              <a:rPr lang="en-AU" dirty="0">
                <a:hlinkClick r:id="rId2"/>
              </a:rPr>
              <a:t>TR 37.890</a:t>
            </a:r>
            <a:r>
              <a:rPr lang="en-AU" dirty="0"/>
              <a:t>) is work-in-progress in 3GPP</a:t>
            </a:r>
          </a:p>
          <a:p>
            <a:pPr lvl="3"/>
            <a:endParaRPr lang="en-AU" dirty="0"/>
          </a:p>
        </p:txBody>
      </p:sp>
      <p:sp>
        <p:nvSpPr>
          <p:cNvPr id="4" name="Footer Placeholder 3">
            <a:extLst>
              <a:ext uri="{FF2B5EF4-FFF2-40B4-BE49-F238E27FC236}">
                <a16:creationId xmlns:a16="http://schemas.microsoft.com/office/drawing/2014/main" id="{A70A27A2-02FC-4266-8051-AF9DFF39DA4B}"/>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96B2A66E-1EE5-4148-9CE6-993C912B30ED}"/>
              </a:ext>
            </a:extLst>
          </p:cNvPr>
          <p:cNvSpPr>
            <a:spLocks noGrp="1"/>
          </p:cNvSpPr>
          <p:nvPr>
            <p:ph type="sldNum" sz="quarter" idx="11"/>
          </p:nvPr>
        </p:nvSpPr>
        <p:spPr/>
        <p:txBody>
          <a:bodyPr/>
          <a:lstStyle/>
          <a:p>
            <a:r>
              <a:rPr lang="en-US"/>
              <a:t>Slide </a:t>
            </a:r>
            <a:fld id="{EF4002E7-DB4D-4CC3-8382-1939D19420D8}" type="slidenum">
              <a:rPr lang="en-US" smtClean="0"/>
              <a:pPr/>
              <a:t>27</a:t>
            </a:fld>
            <a:endParaRPr lang="en-US"/>
          </a:p>
        </p:txBody>
      </p:sp>
      <p:sp>
        <p:nvSpPr>
          <p:cNvPr id="6" name="Rectangle 5">
            <a:extLst>
              <a:ext uri="{FF2B5EF4-FFF2-40B4-BE49-F238E27FC236}">
                <a16:creationId xmlns:a16="http://schemas.microsoft.com/office/drawing/2014/main" id="{70F96354-A030-461C-B7D3-72208ABBA24B}"/>
              </a:ext>
            </a:extLst>
          </p:cNvPr>
          <p:cNvSpPr/>
          <p:nvPr/>
        </p:nvSpPr>
        <p:spPr bwMode="auto">
          <a:xfrm rot="1433100">
            <a:off x="7306724" y="994537"/>
            <a:ext cx="17526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rgbClr val="FF0000"/>
                </a:solidFill>
                <a:effectLst/>
                <a:latin typeface="+mj-lt"/>
              </a:rPr>
              <a:t>No change from Nov 2020</a:t>
            </a:r>
          </a:p>
        </p:txBody>
      </p:sp>
    </p:spTree>
    <p:extLst>
      <p:ext uri="{BB962C8B-B14F-4D97-AF65-F5344CB8AC3E}">
        <p14:creationId xmlns:p14="http://schemas.microsoft.com/office/powerpoint/2010/main" val="31805349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CE41C-0359-4FE5-BFCE-375F552F748F}"/>
              </a:ext>
            </a:extLst>
          </p:cNvPr>
          <p:cNvSpPr>
            <a:spLocks noGrp="1"/>
          </p:cNvSpPr>
          <p:nvPr>
            <p:ph type="title"/>
          </p:nvPr>
        </p:nvSpPr>
        <p:spPr/>
        <p:txBody>
          <a:bodyPr/>
          <a:lstStyle/>
          <a:p>
            <a:r>
              <a:rPr lang="en-AU" dirty="0"/>
              <a:t>… which means Wi-Fi has a potential head start over LAA/NR-U</a:t>
            </a:r>
          </a:p>
        </p:txBody>
      </p:sp>
      <p:sp>
        <p:nvSpPr>
          <p:cNvPr id="9" name="Content Placeholder 8">
            <a:extLst>
              <a:ext uri="{FF2B5EF4-FFF2-40B4-BE49-F238E27FC236}">
                <a16:creationId xmlns:a16="http://schemas.microsoft.com/office/drawing/2014/main" id="{4FF8C58C-4313-48F3-8312-704807100E42}"/>
              </a:ext>
            </a:extLst>
          </p:cNvPr>
          <p:cNvSpPr>
            <a:spLocks noGrp="1"/>
          </p:cNvSpPr>
          <p:nvPr>
            <p:ph idx="1"/>
          </p:nvPr>
        </p:nvSpPr>
        <p:spPr>
          <a:xfrm>
            <a:off x="685800" y="1828800"/>
            <a:ext cx="7772400" cy="4114800"/>
          </a:xfrm>
        </p:spPr>
        <p:txBody>
          <a:bodyPr/>
          <a:lstStyle/>
          <a:p>
            <a:pPr lvl="1"/>
            <a:r>
              <a:rPr lang="en-AU" dirty="0"/>
              <a:t>It is not known if there are plans to deploy NR-U in 5 GHz or 6 GHz, or LAA in 6 GHz, before the various issues are resolved</a:t>
            </a:r>
          </a:p>
          <a:p>
            <a:pPr lvl="2"/>
            <a:r>
              <a:rPr lang="en-AU" dirty="0"/>
              <a:t>Technically, the functional requirements for NR-U &amp; LAA are sufficient to enable operation in both 5 GHz &amp; 6 GHz bands; the operator just needs to ensure regulatory requirements are met</a:t>
            </a:r>
          </a:p>
          <a:p>
            <a:pPr lvl="1"/>
            <a:r>
              <a:rPr lang="en-AU" dirty="0"/>
              <a:t>In contrast, Wi-Fi is operating in or about to operate in both bands</a:t>
            </a:r>
          </a:p>
          <a:p>
            <a:pPr lvl="2"/>
            <a:r>
              <a:rPr lang="en-AU" dirty="0"/>
              <a:t>Already certifying 802.11ax operation in the 5 GHz band (aka Wi-Fi 6) </a:t>
            </a:r>
          </a:p>
          <a:p>
            <a:pPr lvl="2"/>
            <a:r>
              <a:rPr lang="en-AU" dirty="0"/>
              <a:t>Planning to certify 802.11ax operation the 6 GHz (aka Wi-Fi 6E) in early 2021 </a:t>
            </a:r>
          </a:p>
          <a:p>
            <a:pPr lvl="1"/>
            <a:r>
              <a:rPr lang="en-AU" dirty="0"/>
              <a:t>The definitional delays in 3GPP for LAA &amp; NR-U, especially in the 6 GHz band, may give Wi-Fi a small window opportunity to establish itself before coexistence becomes an issue</a:t>
            </a:r>
          </a:p>
        </p:txBody>
      </p:sp>
      <p:sp>
        <p:nvSpPr>
          <p:cNvPr id="4" name="Footer Placeholder 3">
            <a:extLst>
              <a:ext uri="{FF2B5EF4-FFF2-40B4-BE49-F238E27FC236}">
                <a16:creationId xmlns:a16="http://schemas.microsoft.com/office/drawing/2014/main" id="{A70A27A2-02FC-4266-8051-AF9DFF39DA4B}"/>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96B2A66E-1EE5-4148-9CE6-993C912B30ED}"/>
              </a:ext>
            </a:extLst>
          </p:cNvPr>
          <p:cNvSpPr>
            <a:spLocks noGrp="1"/>
          </p:cNvSpPr>
          <p:nvPr>
            <p:ph type="sldNum" sz="quarter" idx="11"/>
          </p:nvPr>
        </p:nvSpPr>
        <p:spPr/>
        <p:txBody>
          <a:bodyPr/>
          <a:lstStyle/>
          <a:p>
            <a:r>
              <a:rPr lang="en-US"/>
              <a:t>Slide </a:t>
            </a:r>
            <a:fld id="{EF4002E7-DB4D-4CC3-8382-1939D19420D8}" type="slidenum">
              <a:rPr lang="en-US" smtClean="0"/>
              <a:pPr/>
              <a:t>28</a:t>
            </a:fld>
            <a:endParaRPr lang="en-US"/>
          </a:p>
        </p:txBody>
      </p:sp>
      <p:sp>
        <p:nvSpPr>
          <p:cNvPr id="6" name="Rectangle 5">
            <a:extLst>
              <a:ext uri="{FF2B5EF4-FFF2-40B4-BE49-F238E27FC236}">
                <a16:creationId xmlns:a16="http://schemas.microsoft.com/office/drawing/2014/main" id="{81A329A8-63D4-4318-85CC-F8DF92869762}"/>
              </a:ext>
            </a:extLst>
          </p:cNvPr>
          <p:cNvSpPr/>
          <p:nvPr/>
        </p:nvSpPr>
        <p:spPr bwMode="auto">
          <a:xfrm rot="1433100">
            <a:off x="7306724" y="994537"/>
            <a:ext cx="17526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rgbClr val="FF0000"/>
                </a:solidFill>
                <a:effectLst/>
                <a:latin typeface="+mj-lt"/>
              </a:rPr>
              <a:t>No change from Nov 2020</a:t>
            </a:r>
          </a:p>
        </p:txBody>
      </p:sp>
    </p:spTree>
    <p:extLst>
      <p:ext uri="{BB962C8B-B14F-4D97-AF65-F5344CB8AC3E}">
        <p14:creationId xmlns:p14="http://schemas.microsoft.com/office/powerpoint/2010/main" val="20584324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19F1E-E77E-4374-BDD0-0D1C5D43FA50}"/>
              </a:ext>
            </a:extLst>
          </p:cNvPr>
          <p:cNvSpPr>
            <a:spLocks noGrp="1"/>
          </p:cNvSpPr>
          <p:nvPr>
            <p:ph type="title"/>
          </p:nvPr>
        </p:nvSpPr>
        <p:spPr/>
        <p:txBody>
          <a:bodyPr/>
          <a:lstStyle/>
          <a:p>
            <a:r>
              <a:rPr lang="en-AU" dirty="0"/>
              <a:t>3GPP will not complete definition of even partial</a:t>
            </a:r>
            <a:br>
              <a:rPr lang="en-AU" dirty="0"/>
            </a:br>
            <a:r>
              <a:rPr lang="en-AU" dirty="0"/>
              <a:t>6 GHz operation in Europe until about Sept 2021</a:t>
            </a:r>
          </a:p>
        </p:txBody>
      </p:sp>
      <p:sp>
        <p:nvSpPr>
          <p:cNvPr id="3" name="Content Placeholder 2">
            <a:extLst>
              <a:ext uri="{FF2B5EF4-FFF2-40B4-BE49-F238E27FC236}">
                <a16:creationId xmlns:a16="http://schemas.microsoft.com/office/drawing/2014/main" id="{26E15542-16B4-4862-9B51-99370047ED9B}"/>
              </a:ext>
            </a:extLst>
          </p:cNvPr>
          <p:cNvSpPr>
            <a:spLocks noGrp="1"/>
          </p:cNvSpPr>
          <p:nvPr>
            <p:ph idx="1"/>
          </p:nvPr>
        </p:nvSpPr>
        <p:spPr/>
        <p:txBody>
          <a:bodyPr/>
          <a:lstStyle/>
          <a:p>
            <a:pPr lvl="1"/>
            <a:r>
              <a:rPr lang="en-AU" dirty="0"/>
              <a:t>3GPP RAN held an electronic meeting (RAN#90e) in December 2020</a:t>
            </a:r>
          </a:p>
          <a:p>
            <a:pPr lvl="1"/>
            <a:r>
              <a:rPr lang="en-AU" dirty="0"/>
              <a:t>It appears that RAN#90e decided to:</a:t>
            </a:r>
          </a:p>
          <a:p>
            <a:pPr lvl="2"/>
            <a:r>
              <a:rPr lang="en-AU" dirty="0"/>
              <a:t>Approve a WI to define NR-U operation in 5945 to 6425 MHz in Europe for R17 </a:t>
            </a:r>
          </a:p>
          <a:p>
            <a:pPr lvl="3"/>
            <a:r>
              <a:rPr lang="en-AU" dirty="0"/>
              <a:t>Target date for approval is Sept 2021 at RAN#93</a:t>
            </a:r>
          </a:p>
          <a:p>
            <a:pPr lvl="3"/>
            <a:r>
              <a:rPr lang="en-AU" dirty="0"/>
              <a:t>See </a:t>
            </a:r>
            <a:r>
              <a:rPr lang="en-AU" dirty="0">
                <a:hlinkClick r:id="rId2"/>
              </a:rPr>
              <a:t>RP-202592</a:t>
            </a:r>
            <a:endParaRPr lang="en-AU" dirty="0"/>
          </a:p>
          <a:p>
            <a:pPr lvl="3"/>
            <a:r>
              <a:rPr lang="en-AU" dirty="0"/>
              <a:t>Note: </a:t>
            </a:r>
            <a:r>
              <a:rPr lang="en-AU" dirty="0">
                <a:hlinkClick r:id="rId2"/>
              </a:rPr>
              <a:t>RP-202592</a:t>
            </a:r>
            <a:r>
              <a:rPr lang="en-AU" dirty="0"/>
              <a:t> suggests that R16 already supports NR-U operation in 5925-7125 MHz in the US (band n96)</a:t>
            </a:r>
          </a:p>
          <a:p>
            <a:pPr lvl="2"/>
            <a:r>
              <a:rPr lang="en-AU" dirty="0"/>
              <a:t>Approve a WI to define NR operation (</a:t>
            </a:r>
            <a:r>
              <a:rPr lang="en-AU" dirty="0" err="1"/>
              <a:t>ie</a:t>
            </a:r>
            <a:r>
              <a:rPr lang="en-AU" dirty="0"/>
              <a:t> licensed) in various parts of</a:t>
            </a:r>
            <a:br>
              <a:rPr lang="en-AU" dirty="0"/>
            </a:br>
            <a:r>
              <a:rPr lang="en-AU" dirty="0"/>
              <a:t>5925-7125 MHz in different parts of the world</a:t>
            </a:r>
          </a:p>
          <a:p>
            <a:pPr lvl="3"/>
            <a:r>
              <a:rPr lang="en-AU" dirty="0"/>
              <a:t>Target dates depend are dependent on the regulations becoming available but dates mentioned are between March &amp; June in 2022</a:t>
            </a:r>
          </a:p>
          <a:p>
            <a:pPr lvl="3"/>
            <a:r>
              <a:rPr lang="en-AU" dirty="0"/>
              <a:t>See </a:t>
            </a:r>
            <a:r>
              <a:rPr lang="en-AU" dirty="0">
                <a:hlinkClick r:id="rId3"/>
              </a:rPr>
              <a:t>RP-202844</a:t>
            </a:r>
            <a:endParaRPr lang="en-AU" dirty="0"/>
          </a:p>
          <a:p>
            <a:pPr lvl="3"/>
            <a:endParaRPr lang="en-AU" dirty="0"/>
          </a:p>
          <a:p>
            <a:pPr lvl="3"/>
            <a:endParaRPr lang="en-AU" dirty="0"/>
          </a:p>
          <a:p>
            <a:pPr lvl="3"/>
            <a:endParaRPr lang="en-AU" dirty="0"/>
          </a:p>
        </p:txBody>
      </p:sp>
      <p:sp>
        <p:nvSpPr>
          <p:cNvPr id="4" name="Footer Placeholder 3">
            <a:extLst>
              <a:ext uri="{FF2B5EF4-FFF2-40B4-BE49-F238E27FC236}">
                <a16:creationId xmlns:a16="http://schemas.microsoft.com/office/drawing/2014/main" id="{83D5509B-4EEC-4658-8FD4-3B9C31A8BA0B}"/>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038D48AB-61FF-423B-A6BE-9C64954B667D}"/>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29</a:t>
            </a:fld>
            <a:endParaRPr lang="en-US"/>
          </a:p>
        </p:txBody>
      </p:sp>
    </p:spTree>
    <p:extLst>
      <p:ext uri="{BB962C8B-B14F-4D97-AF65-F5344CB8AC3E}">
        <p14:creationId xmlns:p14="http://schemas.microsoft.com/office/powerpoint/2010/main" val="15232538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i="1" dirty="0"/>
              <a:t>Coex SC </a:t>
            </a:r>
            <a:r>
              <a:rPr lang="en-AU" dirty="0"/>
              <a:t>minutes</a:t>
            </a:r>
            <a:r>
              <a:rPr lang="en-AU" i="1" dirty="0"/>
              <a:t> </a:t>
            </a:r>
            <a:r>
              <a:rPr lang="en-AU" dirty="0"/>
              <a:t>today will be kept by our permanent SC secretary</a:t>
            </a:r>
          </a:p>
        </p:txBody>
      </p:sp>
      <p:sp>
        <p:nvSpPr>
          <p:cNvPr id="3" name="Content Placeholder 2"/>
          <p:cNvSpPr>
            <a:spLocks noGrp="1"/>
          </p:cNvSpPr>
          <p:nvPr>
            <p:ph idx="1"/>
          </p:nvPr>
        </p:nvSpPr>
        <p:spPr/>
        <p:txBody>
          <a:bodyPr/>
          <a:lstStyle/>
          <a:p>
            <a:pPr lvl="1"/>
            <a:r>
              <a:rPr lang="en-AU" dirty="0"/>
              <a:t>It is important to keep proper minutes of all Coexistence SC meetings</a:t>
            </a:r>
          </a:p>
          <a:p>
            <a:pPr lvl="1"/>
            <a:r>
              <a:rPr lang="en-AU" dirty="0">
                <a:sym typeface="Wingdings" panose="05000000000000000000" pitchFamily="2" charset="2"/>
              </a:rPr>
              <a:t>Fortunately, Guido Hiertz (Ericsson) agreed in Berlin (in July 2017) to be appointed the IEEE 802.11 Coexistence SC’s permanent Secretary …</a:t>
            </a:r>
          </a:p>
          <a:p>
            <a:pPr lvl="1"/>
            <a:r>
              <a:rPr lang="en-AU" dirty="0">
                <a:sym typeface="Wingdings" panose="05000000000000000000" pitchFamily="2" charset="2"/>
              </a:rPr>
              <a:t>… is Guido here today?</a:t>
            </a:r>
          </a:p>
          <a:p>
            <a:pPr lvl="1"/>
            <a:endParaRPr lang="en-AU" dirty="0"/>
          </a:p>
        </p:txBody>
      </p:sp>
      <p:sp>
        <p:nvSpPr>
          <p:cNvPr id="4" name="Footer Placeholder 3"/>
          <p:cNvSpPr>
            <a:spLocks noGrp="1"/>
          </p:cNvSpPr>
          <p:nvPr>
            <p:ph type="ftr" sz="quarter" idx="10"/>
          </p:nvPr>
        </p:nvSpPr>
        <p:spPr/>
        <p:txBody>
          <a:bodyPr/>
          <a:lstStyle/>
          <a:p>
            <a:r>
              <a:rPr lang="en-US"/>
              <a:t>Andrew Myles, Cisco</a:t>
            </a:r>
            <a:endParaRPr lang="en-US" dirty="0"/>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a:t>
            </a:fld>
            <a:endParaRPr lang="en-US"/>
          </a:p>
        </p:txBody>
      </p:sp>
    </p:spTree>
    <p:extLst>
      <p:ext uri="{BB962C8B-B14F-4D97-AF65-F5344CB8AC3E}">
        <p14:creationId xmlns:p14="http://schemas.microsoft.com/office/powerpoint/2010/main" val="41220304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ETSI BRAN 6 GHz issues</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30</a:t>
            </a:fld>
            <a:endParaRPr lang="en-US"/>
          </a:p>
        </p:txBody>
      </p:sp>
    </p:spTree>
    <p:extLst>
      <p:ext uri="{BB962C8B-B14F-4D97-AF65-F5344CB8AC3E}">
        <p14:creationId xmlns:p14="http://schemas.microsoft.com/office/powerpoint/2010/main" val="4347069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B1657-5C15-4106-B8AA-0F03034BEB65}"/>
              </a:ext>
            </a:extLst>
          </p:cNvPr>
          <p:cNvSpPr>
            <a:spLocks noGrp="1"/>
          </p:cNvSpPr>
          <p:nvPr>
            <p:ph type="title"/>
          </p:nvPr>
        </p:nvSpPr>
        <p:spPr/>
        <p:txBody>
          <a:bodyPr/>
          <a:lstStyle/>
          <a:p>
            <a:r>
              <a:rPr lang="en-AU" dirty="0"/>
              <a:t>A stable draft of EN 303 687 includes the previously agreed 6 GHz compromise for ED-only @ -72 dBm</a:t>
            </a:r>
          </a:p>
        </p:txBody>
      </p:sp>
      <p:sp>
        <p:nvSpPr>
          <p:cNvPr id="3" name="Content Placeholder 2">
            <a:extLst>
              <a:ext uri="{FF2B5EF4-FFF2-40B4-BE49-F238E27FC236}">
                <a16:creationId xmlns:a16="http://schemas.microsoft.com/office/drawing/2014/main" id="{A457AEF6-508E-4443-8995-C6EA02B6B88C}"/>
              </a:ext>
            </a:extLst>
          </p:cNvPr>
          <p:cNvSpPr>
            <a:spLocks noGrp="1"/>
          </p:cNvSpPr>
          <p:nvPr>
            <p:ph idx="1"/>
          </p:nvPr>
        </p:nvSpPr>
        <p:spPr/>
        <p:txBody>
          <a:bodyPr/>
          <a:lstStyle/>
          <a:p>
            <a:r>
              <a:rPr lang="en-AU" dirty="0"/>
              <a:t>Result of BRAN#108</a:t>
            </a:r>
          </a:p>
          <a:p>
            <a:pPr lvl="1"/>
            <a:r>
              <a:rPr lang="en-US" dirty="0"/>
              <a:t>Draft EN 303 687 </a:t>
            </a:r>
            <a:r>
              <a:rPr lang="en-AU" dirty="0"/>
              <a:t>v0.0.11 (stable draft)</a:t>
            </a:r>
            <a:endParaRPr lang="en-GB" dirty="0"/>
          </a:p>
          <a:p>
            <a:r>
              <a:rPr lang="en-GB" dirty="0"/>
              <a:t>Summary of discussion at </a:t>
            </a:r>
            <a:r>
              <a:rPr lang="en-AU" dirty="0"/>
              <a:t>BRAN#108</a:t>
            </a:r>
          </a:p>
          <a:p>
            <a:pPr lvl="1"/>
            <a:r>
              <a:rPr lang="en-AU" dirty="0"/>
              <a:t> All agreements are included in EN 303 687 v0.0.11, including:</a:t>
            </a:r>
          </a:p>
          <a:p>
            <a:pPr lvl="2"/>
            <a:r>
              <a:rPr lang="en-AU" dirty="0"/>
              <a:t>ED-only at -72 dBm (reflecting previously discussed compromise)</a:t>
            </a:r>
          </a:p>
          <a:p>
            <a:pPr lvl="2"/>
            <a:r>
              <a:rPr lang="en-AU" dirty="0">
                <a:solidFill>
                  <a:schemeClr val="accent2"/>
                </a:solidFill>
              </a:rPr>
              <a:t>Contention based FBE</a:t>
            </a:r>
          </a:p>
          <a:p>
            <a:pPr lvl="2"/>
            <a:r>
              <a:rPr lang="en-AU" dirty="0"/>
              <a:t>Variety of editorial issues &amp; issues with less relevance to coexistence</a:t>
            </a:r>
          </a:p>
          <a:p>
            <a:pPr lvl="1"/>
            <a:r>
              <a:rPr lang="en-AU" dirty="0"/>
              <a:t>Issues without agreement are not incorporated into EN 303 687 v0.0.11, including:</a:t>
            </a:r>
          </a:p>
          <a:p>
            <a:pPr lvl="2"/>
            <a:r>
              <a:rPr lang="en-AU" dirty="0">
                <a:solidFill>
                  <a:schemeClr val="accent2"/>
                </a:solidFill>
              </a:rPr>
              <a:t>Synchronous access</a:t>
            </a:r>
          </a:p>
          <a:p>
            <a:pPr lvl="2"/>
            <a:r>
              <a:rPr lang="en-AU" dirty="0">
                <a:solidFill>
                  <a:schemeClr val="accent2"/>
                </a:solidFill>
              </a:rPr>
              <a:t>Wideband access</a:t>
            </a:r>
          </a:p>
          <a:p>
            <a:pPr lvl="2"/>
            <a:r>
              <a:rPr lang="en-AU" dirty="0">
                <a:solidFill>
                  <a:schemeClr val="accent2"/>
                </a:solidFill>
              </a:rPr>
              <a:t>LBT mechanisms</a:t>
            </a:r>
          </a:p>
          <a:p>
            <a:pPr lvl="2"/>
            <a:r>
              <a:rPr lang="en-AU" dirty="0">
                <a:solidFill>
                  <a:schemeClr val="accent2"/>
                </a:solidFill>
              </a:rPr>
              <a:t>Narrow Band Frequency Hopping access</a:t>
            </a:r>
          </a:p>
          <a:p>
            <a:pPr marL="184150" lvl="2" indent="0">
              <a:buNone/>
            </a:pPr>
            <a:endParaRPr lang="en-GB" dirty="0"/>
          </a:p>
        </p:txBody>
      </p:sp>
      <p:sp>
        <p:nvSpPr>
          <p:cNvPr id="4" name="Footer Placeholder 3">
            <a:extLst>
              <a:ext uri="{FF2B5EF4-FFF2-40B4-BE49-F238E27FC236}">
                <a16:creationId xmlns:a16="http://schemas.microsoft.com/office/drawing/2014/main" id="{BD3228F5-284D-418D-88BA-BDADC04DAE86}"/>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D9E964A0-2182-40D4-AF81-7EA9938AB1F5}"/>
              </a:ext>
            </a:extLst>
          </p:cNvPr>
          <p:cNvSpPr>
            <a:spLocks noGrp="1"/>
          </p:cNvSpPr>
          <p:nvPr>
            <p:ph type="sldNum" sz="quarter" idx="11"/>
          </p:nvPr>
        </p:nvSpPr>
        <p:spPr/>
        <p:txBody>
          <a:bodyPr/>
          <a:lstStyle/>
          <a:p>
            <a:r>
              <a:rPr lang="en-US"/>
              <a:t>Slide </a:t>
            </a:r>
            <a:fld id="{EF4002E7-DB4D-4CC3-8382-1939D19420D8}" type="slidenum">
              <a:rPr lang="en-US" smtClean="0"/>
              <a:pPr/>
              <a:t>31</a:t>
            </a:fld>
            <a:endParaRPr lang="en-US"/>
          </a:p>
        </p:txBody>
      </p:sp>
    </p:spTree>
    <p:extLst>
      <p:ext uri="{BB962C8B-B14F-4D97-AF65-F5344CB8AC3E}">
        <p14:creationId xmlns:p14="http://schemas.microsoft.com/office/powerpoint/2010/main" val="3500688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1ACA9-5886-4065-A6B4-4394C20C0AA0}"/>
              </a:ext>
            </a:extLst>
          </p:cNvPr>
          <p:cNvSpPr>
            <a:spLocks noGrp="1"/>
          </p:cNvSpPr>
          <p:nvPr>
            <p:ph type="title"/>
          </p:nvPr>
        </p:nvSpPr>
        <p:spPr/>
        <p:txBody>
          <a:bodyPr/>
          <a:lstStyle/>
          <a:p>
            <a:r>
              <a:rPr lang="en-AU" dirty="0"/>
              <a:t>Note that ESTI BRAN documents are available to IEEE 802.11 WG members</a:t>
            </a:r>
          </a:p>
        </p:txBody>
      </p:sp>
      <p:sp>
        <p:nvSpPr>
          <p:cNvPr id="3" name="Content Placeholder 2">
            <a:extLst>
              <a:ext uri="{FF2B5EF4-FFF2-40B4-BE49-F238E27FC236}">
                <a16:creationId xmlns:a16="http://schemas.microsoft.com/office/drawing/2014/main" id="{4AE0C1D3-160F-4683-8F9B-B56885951C3A}"/>
              </a:ext>
            </a:extLst>
          </p:cNvPr>
          <p:cNvSpPr>
            <a:spLocks noGrp="1"/>
          </p:cNvSpPr>
          <p:nvPr>
            <p:ph idx="1"/>
          </p:nvPr>
        </p:nvSpPr>
        <p:spPr/>
        <p:txBody>
          <a:bodyPr/>
          <a:lstStyle/>
          <a:p>
            <a:pPr lvl="1"/>
            <a:r>
              <a:rPr lang="en-AU" dirty="0"/>
              <a:t>Today’s material references many ETSI BRAN documents</a:t>
            </a:r>
          </a:p>
          <a:p>
            <a:pPr lvl="1"/>
            <a:r>
              <a:rPr lang="en-AU" dirty="0"/>
              <a:t>They are (or should be) available in the IEEE 802.11 WG members area</a:t>
            </a:r>
          </a:p>
          <a:p>
            <a:pPr lvl="2"/>
            <a:r>
              <a:rPr lang="en-AU" dirty="0"/>
              <a:t>See </a:t>
            </a:r>
            <a:r>
              <a:rPr lang="en-AU" dirty="0">
                <a:hlinkClick r:id="rId2"/>
              </a:rPr>
              <a:t>http://www.ieee802.org/11/private/ETSI_documents/BRAN</a:t>
            </a:r>
            <a:endParaRPr lang="en-AU" dirty="0"/>
          </a:p>
          <a:p>
            <a:pPr lvl="2"/>
            <a:endParaRPr lang="en-AU" dirty="0"/>
          </a:p>
        </p:txBody>
      </p:sp>
      <p:sp>
        <p:nvSpPr>
          <p:cNvPr id="4" name="Footer Placeholder 3">
            <a:extLst>
              <a:ext uri="{FF2B5EF4-FFF2-40B4-BE49-F238E27FC236}">
                <a16:creationId xmlns:a16="http://schemas.microsoft.com/office/drawing/2014/main" id="{FE377968-D115-4331-9108-1B3DD1CF552D}"/>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7E639CA4-2738-4CCC-A48F-AC810E5487FD}"/>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32</a:t>
            </a:fld>
            <a:endParaRPr lang="en-US"/>
          </a:p>
        </p:txBody>
      </p:sp>
    </p:spTree>
    <p:extLst>
      <p:ext uri="{BB962C8B-B14F-4D97-AF65-F5344CB8AC3E}">
        <p14:creationId xmlns:p14="http://schemas.microsoft.com/office/powerpoint/2010/main" val="35019071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ETSI BRAN 6 GHz issues</a:t>
            </a:r>
          </a:p>
          <a:p>
            <a:pPr marL="342900" lvl="1" indent="-342900" algn="ctr">
              <a:buNone/>
            </a:pPr>
            <a:r>
              <a:rPr lang="en-AU" sz="2400" b="1" dirty="0">
                <a:solidFill>
                  <a:srgbClr val="FF0000"/>
                </a:solidFill>
              </a:rPr>
              <a:t>Contention based FBE</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33</a:t>
            </a:fld>
            <a:endParaRPr lang="en-US"/>
          </a:p>
        </p:txBody>
      </p:sp>
    </p:spTree>
    <p:extLst>
      <p:ext uri="{BB962C8B-B14F-4D97-AF65-F5344CB8AC3E}">
        <p14:creationId xmlns:p14="http://schemas.microsoft.com/office/powerpoint/2010/main" val="5886667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51FA3-9BDE-4DA6-8C28-463D85706C55}"/>
              </a:ext>
            </a:extLst>
          </p:cNvPr>
          <p:cNvSpPr>
            <a:spLocks noGrp="1"/>
          </p:cNvSpPr>
          <p:nvPr>
            <p:ph type="title"/>
          </p:nvPr>
        </p:nvSpPr>
        <p:spPr/>
        <p:txBody>
          <a:bodyPr/>
          <a:lstStyle/>
          <a:p>
            <a:r>
              <a:rPr lang="en-AU" dirty="0"/>
              <a:t>BRAN has previously discussed the addition of contention based FBE (frame based) in 5 GHz …</a:t>
            </a:r>
          </a:p>
        </p:txBody>
      </p:sp>
      <p:sp>
        <p:nvSpPr>
          <p:cNvPr id="3" name="Content Placeholder 2">
            <a:extLst>
              <a:ext uri="{FF2B5EF4-FFF2-40B4-BE49-F238E27FC236}">
                <a16:creationId xmlns:a16="http://schemas.microsoft.com/office/drawing/2014/main" id="{DD6E94A7-73E2-481E-9F7E-96BA7CA5FA60}"/>
              </a:ext>
            </a:extLst>
          </p:cNvPr>
          <p:cNvSpPr>
            <a:spLocks noGrp="1"/>
          </p:cNvSpPr>
          <p:nvPr>
            <p:ph idx="1"/>
          </p:nvPr>
        </p:nvSpPr>
        <p:spPr/>
        <p:txBody>
          <a:bodyPr/>
          <a:lstStyle/>
          <a:p>
            <a:r>
              <a:rPr lang="en-AU" dirty="0"/>
              <a:t>Submissions to BRAN#108</a:t>
            </a:r>
          </a:p>
          <a:p>
            <a:pPr lvl="1"/>
            <a:r>
              <a:rPr lang="en-US" dirty="0"/>
              <a:t>BRAN(20)108004: </a:t>
            </a:r>
            <a:r>
              <a:rPr lang="en-AU" i="1" dirty="0"/>
              <a:t>Proposed FBE modification for 6GHz </a:t>
            </a:r>
            <a:r>
              <a:rPr lang="en-AU" dirty="0"/>
              <a:t>(</a:t>
            </a:r>
            <a:r>
              <a:rPr lang="en-AU" dirty="0" err="1"/>
              <a:t>Mediatek</a:t>
            </a:r>
            <a:r>
              <a:rPr lang="en-AU" dirty="0"/>
              <a:t>)</a:t>
            </a:r>
          </a:p>
          <a:p>
            <a:pPr lvl="1"/>
            <a:r>
              <a:rPr lang="en-AU" dirty="0"/>
              <a:t>BRAN(20)108026: </a:t>
            </a:r>
            <a:r>
              <a:rPr lang="en-AU" sz="1800" i="1" dirty="0">
                <a:solidFill>
                  <a:schemeClr val="tx1"/>
                </a:solidFill>
                <a:effectLst/>
                <a:latin typeface="+mj-lt"/>
                <a:ea typeface="Times New Roman"/>
              </a:rPr>
              <a:t>Observations On Proposed FBE Modification (floating COT)</a:t>
            </a:r>
            <a:r>
              <a:rPr lang="en-AU" sz="1800" dirty="0">
                <a:solidFill>
                  <a:schemeClr val="tx1"/>
                </a:solidFill>
                <a:effectLst/>
                <a:latin typeface="+mj-lt"/>
                <a:ea typeface="Times New Roman"/>
              </a:rPr>
              <a:t> (Nokia)</a:t>
            </a:r>
            <a:endParaRPr lang="en-US" dirty="0"/>
          </a:p>
          <a:p>
            <a:r>
              <a:rPr lang="en-GB" dirty="0"/>
              <a:t>Summary of discussion before </a:t>
            </a:r>
            <a:r>
              <a:rPr lang="en-AU" dirty="0"/>
              <a:t>BRAN#108</a:t>
            </a:r>
          </a:p>
          <a:p>
            <a:pPr lvl="1"/>
            <a:r>
              <a:rPr lang="en-AU" dirty="0"/>
              <a:t>Previously, </a:t>
            </a:r>
            <a:r>
              <a:rPr lang="en-AU" dirty="0" err="1"/>
              <a:t>Mediatek</a:t>
            </a:r>
            <a:r>
              <a:rPr lang="en-AU" dirty="0"/>
              <a:t> had proposed a mechanism to enable multiple FBE systems to coexist in 5 GHz</a:t>
            </a:r>
          </a:p>
          <a:p>
            <a:pPr lvl="1"/>
            <a:r>
              <a:rPr lang="en-AU" dirty="0"/>
              <a:t>There had not been a lot of enthusiasm from other stakeholders</a:t>
            </a:r>
          </a:p>
          <a:p>
            <a:pPr lvl="2"/>
            <a:r>
              <a:rPr lang="en-AU" dirty="0"/>
              <a:t>Assertion that there is no need for FBE from many Wi-Fi stakeholders</a:t>
            </a:r>
          </a:p>
          <a:p>
            <a:pPr lvl="2"/>
            <a:r>
              <a:rPr lang="en-AU" dirty="0"/>
              <a:t>Some NR-U/LAA stakeholders (see </a:t>
            </a:r>
            <a:r>
              <a:rPr lang="en-US" dirty="0"/>
              <a:t>BRAN(20)107016) </a:t>
            </a:r>
            <a:r>
              <a:rPr lang="en-AU" dirty="0"/>
              <a:t>would like any FBE scheme relevant to NR-U/LAA to be developed in 3GPP</a:t>
            </a:r>
          </a:p>
        </p:txBody>
      </p:sp>
      <p:sp>
        <p:nvSpPr>
          <p:cNvPr id="4" name="Footer Placeholder 3">
            <a:extLst>
              <a:ext uri="{FF2B5EF4-FFF2-40B4-BE49-F238E27FC236}">
                <a16:creationId xmlns:a16="http://schemas.microsoft.com/office/drawing/2014/main" id="{E42A13DC-942D-4EC6-9BEA-641952671D4E}"/>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27D53ABC-CB7C-4762-923B-3EED5CBEA25D}"/>
              </a:ext>
            </a:extLst>
          </p:cNvPr>
          <p:cNvSpPr>
            <a:spLocks noGrp="1"/>
          </p:cNvSpPr>
          <p:nvPr>
            <p:ph type="sldNum" sz="quarter" idx="11"/>
          </p:nvPr>
        </p:nvSpPr>
        <p:spPr/>
        <p:txBody>
          <a:bodyPr/>
          <a:lstStyle/>
          <a:p>
            <a:r>
              <a:rPr lang="en-US"/>
              <a:t>Slide </a:t>
            </a:r>
            <a:fld id="{EF4002E7-DB4D-4CC3-8382-1939D19420D8}" type="slidenum">
              <a:rPr lang="en-US" smtClean="0"/>
              <a:pPr/>
              <a:t>34</a:t>
            </a:fld>
            <a:endParaRPr lang="en-US"/>
          </a:p>
        </p:txBody>
      </p:sp>
    </p:spTree>
    <p:extLst>
      <p:ext uri="{BB962C8B-B14F-4D97-AF65-F5344CB8AC3E}">
        <p14:creationId xmlns:p14="http://schemas.microsoft.com/office/powerpoint/2010/main" val="39798843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BC748504-152F-42DB-81D0-1B201D007D0C}"/>
              </a:ext>
            </a:extLst>
          </p:cNvPr>
          <p:cNvSpPr>
            <a:spLocks noGrp="1"/>
          </p:cNvSpPr>
          <p:nvPr>
            <p:ph type="title"/>
          </p:nvPr>
        </p:nvSpPr>
        <p:spPr/>
        <p:txBody>
          <a:bodyPr/>
          <a:lstStyle/>
          <a:p>
            <a:r>
              <a:rPr lang="en-AU" dirty="0"/>
              <a:t>… and BRAN#108 agreed on the addition of contention based FBE in 6 GHz …</a:t>
            </a:r>
          </a:p>
        </p:txBody>
      </p:sp>
      <p:sp>
        <p:nvSpPr>
          <p:cNvPr id="3" name="Content Placeholder 2">
            <a:extLst>
              <a:ext uri="{FF2B5EF4-FFF2-40B4-BE49-F238E27FC236}">
                <a16:creationId xmlns:a16="http://schemas.microsoft.com/office/drawing/2014/main" id="{9B26C5B4-CF96-47A4-9996-85A2960F76A8}"/>
              </a:ext>
            </a:extLst>
          </p:cNvPr>
          <p:cNvSpPr>
            <a:spLocks noGrp="1"/>
          </p:cNvSpPr>
          <p:nvPr>
            <p:ph idx="1"/>
          </p:nvPr>
        </p:nvSpPr>
        <p:spPr/>
        <p:txBody>
          <a:bodyPr/>
          <a:lstStyle/>
          <a:p>
            <a:r>
              <a:rPr lang="en-GB" dirty="0"/>
              <a:t>Summary of discussion at </a:t>
            </a:r>
            <a:r>
              <a:rPr lang="en-AU" dirty="0"/>
              <a:t>BRAN#108</a:t>
            </a:r>
          </a:p>
          <a:p>
            <a:pPr lvl="1"/>
            <a:r>
              <a:rPr lang="en-AU" dirty="0"/>
              <a:t>In BRAN#108, </a:t>
            </a:r>
            <a:r>
              <a:rPr lang="en-AU" dirty="0" err="1"/>
              <a:t>Mediatek</a:t>
            </a:r>
            <a:r>
              <a:rPr lang="en-AU" dirty="0"/>
              <a:t> made the same proposal for 6 GHz, asserting it could be used by NR-U without modification</a:t>
            </a:r>
          </a:p>
          <a:p>
            <a:pPr lvl="1"/>
            <a:r>
              <a:rPr lang="en-AU" dirty="0"/>
              <a:t>There was similar opposition in BRAN#108, but not strong enough to cause the proposal to be blocked</a:t>
            </a:r>
          </a:p>
          <a:p>
            <a:pPr lvl="2"/>
            <a:r>
              <a:rPr lang="en-AU" dirty="0"/>
              <a:t>Ericsson accepted on basis it was backward compatible with FBE</a:t>
            </a:r>
          </a:p>
          <a:p>
            <a:pPr lvl="2"/>
            <a:r>
              <a:rPr lang="en-AU" dirty="0"/>
              <a:t>Nokia made similar objections to past but did not object to adoption</a:t>
            </a:r>
          </a:p>
          <a:p>
            <a:pPr lvl="2"/>
            <a:r>
              <a:rPr lang="en-AU" dirty="0"/>
              <a:t>Qualcomm suggested the use of LBE if random access required, but deferred to others given the lack of strong objection</a:t>
            </a:r>
          </a:p>
          <a:p>
            <a:pPr lvl="1"/>
            <a:r>
              <a:rPr lang="en-AU" dirty="0"/>
              <a:t>The result was that contention based FBE will be included in EN 303 687 (6 GHz)</a:t>
            </a:r>
          </a:p>
          <a:p>
            <a:pPr lvl="2"/>
            <a:r>
              <a:rPr lang="en-AU" dirty="0">
                <a:solidFill>
                  <a:srgbClr val="FF0000"/>
                </a:solidFill>
              </a:rPr>
              <a:t>What about EN 301 893 (5 GHz)?</a:t>
            </a:r>
          </a:p>
        </p:txBody>
      </p:sp>
      <p:sp>
        <p:nvSpPr>
          <p:cNvPr id="4" name="Footer Placeholder 3">
            <a:extLst>
              <a:ext uri="{FF2B5EF4-FFF2-40B4-BE49-F238E27FC236}">
                <a16:creationId xmlns:a16="http://schemas.microsoft.com/office/drawing/2014/main" id="{B2304BDD-4A2A-4082-ADF8-15677778ACB1}"/>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2D9FDACD-14E8-454F-B257-75E66EA86107}"/>
              </a:ext>
            </a:extLst>
          </p:cNvPr>
          <p:cNvSpPr>
            <a:spLocks noGrp="1"/>
          </p:cNvSpPr>
          <p:nvPr>
            <p:ph type="sldNum" sz="quarter" idx="11"/>
          </p:nvPr>
        </p:nvSpPr>
        <p:spPr/>
        <p:txBody>
          <a:bodyPr/>
          <a:lstStyle/>
          <a:p>
            <a:r>
              <a:rPr lang="en-US"/>
              <a:t>Slide </a:t>
            </a:r>
            <a:fld id="{EF4002E7-DB4D-4CC3-8382-1939D19420D8}" type="slidenum">
              <a:rPr lang="en-US" smtClean="0"/>
              <a:pPr/>
              <a:t>35</a:t>
            </a:fld>
            <a:endParaRPr lang="en-US"/>
          </a:p>
        </p:txBody>
      </p:sp>
    </p:spTree>
    <p:extLst>
      <p:ext uri="{BB962C8B-B14F-4D97-AF65-F5344CB8AC3E}">
        <p14:creationId xmlns:p14="http://schemas.microsoft.com/office/powerpoint/2010/main" val="22197999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BC748504-152F-42DB-81D0-1B201D007D0C}"/>
              </a:ext>
            </a:extLst>
          </p:cNvPr>
          <p:cNvSpPr>
            <a:spLocks noGrp="1"/>
          </p:cNvSpPr>
          <p:nvPr>
            <p:ph type="title"/>
          </p:nvPr>
        </p:nvSpPr>
        <p:spPr/>
        <p:txBody>
          <a:bodyPr/>
          <a:lstStyle/>
          <a:p>
            <a:r>
              <a:rPr lang="en-AU" dirty="0"/>
              <a:t>… but the adoption of contention based FBE should have no practical impact on Wi-Fi</a:t>
            </a:r>
          </a:p>
        </p:txBody>
      </p:sp>
      <p:sp>
        <p:nvSpPr>
          <p:cNvPr id="3" name="Content Placeholder 2">
            <a:extLst>
              <a:ext uri="{FF2B5EF4-FFF2-40B4-BE49-F238E27FC236}">
                <a16:creationId xmlns:a16="http://schemas.microsoft.com/office/drawing/2014/main" id="{9B26C5B4-CF96-47A4-9996-85A2960F76A8}"/>
              </a:ext>
            </a:extLst>
          </p:cNvPr>
          <p:cNvSpPr>
            <a:spLocks noGrp="1"/>
          </p:cNvSpPr>
          <p:nvPr>
            <p:ph idx="1"/>
          </p:nvPr>
        </p:nvSpPr>
        <p:spPr/>
        <p:txBody>
          <a:bodyPr/>
          <a:lstStyle/>
          <a:p>
            <a:r>
              <a:rPr lang="en-GB" dirty="0"/>
              <a:t>Commentary on discussion at </a:t>
            </a:r>
            <a:r>
              <a:rPr lang="en-AU" dirty="0"/>
              <a:t>BRAN#108</a:t>
            </a:r>
          </a:p>
          <a:p>
            <a:pPr lvl="1"/>
            <a:r>
              <a:rPr lang="en-AU" dirty="0"/>
              <a:t>Wi-Fi does not use FBE today but could decide to use either FBE or </a:t>
            </a:r>
            <a:r>
              <a:rPr lang="en-AU" dirty="0" err="1"/>
              <a:t>Mediatek’s</a:t>
            </a:r>
            <a:r>
              <a:rPr lang="en-AU" dirty="0"/>
              <a:t> contention based FBE in the future</a:t>
            </a:r>
          </a:p>
          <a:p>
            <a:pPr lvl="2"/>
            <a:r>
              <a:rPr lang="en-AU" dirty="0"/>
              <a:t>Apparently NR-U can use FBE</a:t>
            </a:r>
          </a:p>
          <a:p>
            <a:pPr lvl="2"/>
            <a:r>
              <a:rPr lang="en-AU" dirty="0"/>
              <a:t>Does Wi-Fi have a use for FBE, perhaps in 802.11be?</a:t>
            </a:r>
          </a:p>
          <a:p>
            <a:pPr lvl="1"/>
            <a:r>
              <a:rPr lang="en-AU" dirty="0"/>
              <a:t>In the meantime, Wi-Fi should not be affected by FBE because 3GPP specifies the use of FBE only in the absence of other systems, such as Wi-Fi</a:t>
            </a:r>
          </a:p>
        </p:txBody>
      </p:sp>
      <p:sp>
        <p:nvSpPr>
          <p:cNvPr id="4" name="Footer Placeholder 3">
            <a:extLst>
              <a:ext uri="{FF2B5EF4-FFF2-40B4-BE49-F238E27FC236}">
                <a16:creationId xmlns:a16="http://schemas.microsoft.com/office/drawing/2014/main" id="{B2304BDD-4A2A-4082-ADF8-15677778ACB1}"/>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2D9FDACD-14E8-454F-B257-75E66EA86107}"/>
              </a:ext>
            </a:extLst>
          </p:cNvPr>
          <p:cNvSpPr>
            <a:spLocks noGrp="1"/>
          </p:cNvSpPr>
          <p:nvPr>
            <p:ph type="sldNum" sz="quarter" idx="11"/>
          </p:nvPr>
        </p:nvSpPr>
        <p:spPr/>
        <p:txBody>
          <a:bodyPr/>
          <a:lstStyle/>
          <a:p>
            <a:r>
              <a:rPr lang="en-US"/>
              <a:t>Slide </a:t>
            </a:r>
            <a:fld id="{EF4002E7-DB4D-4CC3-8382-1939D19420D8}" type="slidenum">
              <a:rPr lang="en-US" smtClean="0"/>
              <a:pPr/>
              <a:t>36</a:t>
            </a:fld>
            <a:endParaRPr lang="en-US"/>
          </a:p>
        </p:txBody>
      </p:sp>
    </p:spTree>
    <p:extLst>
      <p:ext uri="{BB962C8B-B14F-4D97-AF65-F5344CB8AC3E}">
        <p14:creationId xmlns:p14="http://schemas.microsoft.com/office/powerpoint/2010/main" val="22845052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ETSI BRAN 6 GHz issues</a:t>
            </a:r>
          </a:p>
          <a:p>
            <a:pPr marL="342900" lvl="1" indent="-342900" algn="ctr">
              <a:buNone/>
            </a:pPr>
            <a:r>
              <a:rPr lang="en-AU" sz="2400" b="1" dirty="0">
                <a:solidFill>
                  <a:srgbClr val="FF0000"/>
                </a:solidFill>
              </a:rPr>
              <a:t>Synchronous access</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37</a:t>
            </a:fld>
            <a:endParaRPr lang="en-US"/>
          </a:p>
        </p:txBody>
      </p:sp>
    </p:spTree>
    <p:extLst>
      <p:ext uri="{BB962C8B-B14F-4D97-AF65-F5344CB8AC3E}">
        <p14:creationId xmlns:p14="http://schemas.microsoft.com/office/powerpoint/2010/main" val="18269790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EFD291E-3C5A-4D91-A30A-F1F80CD96142}"/>
              </a:ext>
            </a:extLst>
          </p:cNvPr>
          <p:cNvSpPr>
            <a:spLocks noGrp="1"/>
          </p:cNvSpPr>
          <p:nvPr>
            <p:ph type="title"/>
          </p:nvPr>
        </p:nvSpPr>
        <p:spPr/>
        <p:txBody>
          <a:bodyPr/>
          <a:lstStyle/>
          <a:p>
            <a:r>
              <a:rPr lang="en-AU" dirty="0"/>
              <a:t>Four submissions were made to BRAN#108 on the topic of synchronous access</a:t>
            </a:r>
          </a:p>
        </p:txBody>
      </p:sp>
      <p:sp>
        <p:nvSpPr>
          <p:cNvPr id="9" name="Content Placeholder 8">
            <a:extLst>
              <a:ext uri="{FF2B5EF4-FFF2-40B4-BE49-F238E27FC236}">
                <a16:creationId xmlns:a16="http://schemas.microsoft.com/office/drawing/2014/main" id="{01E8C6E2-2DF7-475F-AA54-C2B45F04D42A}"/>
              </a:ext>
            </a:extLst>
          </p:cNvPr>
          <p:cNvSpPr>
            <a:spLocks noGrp="1"/>
          </p:cNvSpPr>
          <p:nvPr>
            <p:ph idx="1"/>
          </p:nvPr>
        </p:nvSpPr>
        <p:spPr/>
        <p:txBody>
          <a:bodyPr/>
          <a:lstStyle/>
          <a:p>
            <a:r>
              <a:rPr lang="en-AU" dirty="0"/>
              <a:t>Submissions to BRAN#108</a:t>
            </a:r>
          </a:p>
          <a:p>
            <a:pPr lvl="1"/>
            <a:r>
              <a:rPr lang="en-US" sz="1800" dirty="0"/>
              <a:t>BRAN(20)107g004: </a:t>
            </a:r>
            <a:r>
              <a:rPr lang="en-GB" sz="1800" i="1" dirty="0"/>
              <a:t>Verification of the optimized sync access procedure</a:t>
            </a:r>
            <a:r>
              <a:rPr lang="en-US" sz="1800" i="1" dirty="0"/>
              <a:t> </a:t>
            </a:r>
            <a:r>
              <a:rPr lang="en-US" sz="1800" dirty="0"/>
              <a:t>(</a:t>
            </a:r>
            <a:r>
              <a:rPr lang="en-GB" sz="1800" dirty="0"/>
              <a:t>Qualcomm</a:t>
            </a:r>
            <a:r>
              <a:rPr lang="en-US" sz="1800" dirty="0"/>
              <a:t>)</a:t>
            </a:r>
          </a:p>
          <a:p>
            <a:pPr lvl="1"/>
            <a:r>
              <a:rPr lang="en-US" sz="1800" dirty="0"/>
              <a:t>BRAN(20)107g005: </a:t>
            </a:r>
            <a:r>
              <a:rPr lang="en-GB" sz="1800" i="1" dirty="0"/>
              <a:t>Benefits of sync access on coexistence with VLP devices</a:t>
            </a:r>
            <a:r>
              <a:rPr lang="en-US" sz="1800" dirty="0"/>
              <a:t> (</a:t>
            </a:r>
            <a:r>
              <a:rPr lang="en-GB" sz="1800" dirty="0"/>
              <a:t>Qualcomm</a:t>
            </a:r>
            <a:r>
              <a:rPr lang="en-US" sz="1800" dirty="0"/>
              <a:t>)</a:t>
            </a:r>
          </a:p>
          <a:p>
            <a:pPr lvl="1"/>
            <a:r>
              <a:rPr lang="en-AU" dirty="0"/>
              <a:t>BRAN(20)108035: </a:t>
            </a:r>
            <a:r>
              <a:rPr lang="en-AU" sz="1800" i="1" dirty="0">
                <a:solidFill>
                  <a:schemeClr val="tx1"/>
                </a:solidFill>
                <a:effectLst/>
                <a:latin typeface="+mj-lt"/>
                <a:ea typeface="Times New Roman"/>
              </a:rPr>
              <a:t>Further Simulation results of async &amp; sync access </a:t>
            </a:r>
            <a:r>
              <a:rPr lang="en-AU" sz="1800" i="0" dirty="0">
                <a:solidFill>
                  <a:schemeClr val="tx1"/>
                </a:solidFill>
                <a:effectLst/>
                <a:latin typeface="+mj-lt"/>
                <a:ea typeface="Times New Roman"/>
              </a:rPr>
              <a:t>(Intel)</a:t>
            </a:r>
            <a:endParaRPr lang="en-AU" dirty="0"/>
          </a:p>
          <a:p>
            <a:pPr lvl="1"/>
            <a:r>
              <a:rPr lang="en-AU" dirty="0"/>
              <a:t>BRAN(20)108036: </a:t>
            </a:r>
            <a:r>
              <a:rPr lang="en-AU" sz="1800" i="1" dirty="0">
                <a:solidFill>
                  <a:schemeClr val="tx1"/>
                </a:solidFill>
                <a:effectLst/>
                <a:latin typeface="+mj-lt"/>
                <a:ea typeface="Times New Roman"/>
              </a:rPr>
              <a:t>Response to BRAN(20)107g004 &amp; </a:t>
            </a:r>
            <a:r>
              <a:rPr lang="en-AU" sz="1800" i="1" kern="1200" dirty="0">
                <a:solidFill>
                  <a:schemeClr val="tx1"/>
                </a:solidFill>
                <a:effectLst/>
                <a:latin typeface="+mn-lt"/>
                <a:ea typeface="Times New Roman"/>
                <a:cs typeface="+mn-cs"/>
              </a:rPr>
              <a:t>BRAN(20)107g005 </a:t>
            </a:r>
            <a:r>
              <a:rPr lang="en-AU" sz="1800" i="0" kern="1200" dirty="0">
                <a:solidFill>
                  <a:schemeClr val="tx1"/>
                </a:solidFill>
                <a:effectLst/>
                <a:latin typeface="+mn-lt"/>
                <a:ea typeface="Times New Roman"/>
                <a:cs typeface="+mn-cs"/>
              </a:rPr>
              <a:t>(Intel)</a:t>
            </a:r>
            <a:endParaRPr lang="en-AU" dirty="0"/>
          </a:p>
        </p:txBody>
      </p:sp>
      <p:sp>
        <p:nvSpPr>
          <p:cNvPr id="3" name="Footer Placeholder 2">
            <a:extLst>
              <a:ext uri="{FF2B5EF4-FFF2-40B4-BE49-F238E27FC236}">
                <a16:creationId xmlns:a16="http://schemas.microsoft.com/office/drawing/2014/main" id="{4FA431A3-E9C3-4170-B07B-4E53D5BB8526}"/>
              </a:ext>
            </a:extLst>
          </p:cNvPr>
          <p:cNvSpPr>
            <a:spLocks noGrp="1"/>
          </p:cNvSpPr>
          <p:nvPr>
            <p:ph type="ftr" sz="quarte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B0311CD0-4AB5-46E5-89D4-30894E715D4B}"/>
              </a:ext>
            </a:extLst>
          </p:cNvPr>
          <p:cNvSpPr>
            <a:spLocks noGrp="1"/>
          </p:cNvSpPr>
          <p:nvPr>
            <p:ph type="sldNum" sz="quarter" idx="11"/>
          </p:nvPr>
        </p:nvSpPr>
        <p:spPr/>
        <p:txBody>
          <a:bodyPr/>
          <a:lstStyle/>
          <a:p>
            <a:r>
              <a:rPr lang="en-US"/>
              <a:t>Slide </a:t>
            </a:r>
            <a:fld id="{EF4002E7-DB4D-4CC3-8382-1939D19420D8}" type="slidenum">
              <a:rPr lang="en-US" smtClean="0"/>
              <a:pPr/>
              <a:t>38</a:t>
            </a:fld>
            <a:endParaRPr lang="en-US"/>
          </a:p>
        </p:txBody>
      </p:sp>
    </p:spTree>
    <p:extLst>
      <p:ext uri="{BB962C8B-B14F-4D97-AF65-F5344CB8AC3E}">
        <p14:creationId xmlns:p14="http://schemas.microsoft.com/office/powerpoint/2010/main" val="26439358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EFD291E-3C5A-4D91-A30A-F1F80CD96142}"/>
              </a:ext>
            </a:extLst>
          </p:cNvPr>
          <p:cNvSpPr>
            <a:spLocks noGrp="1"/>
          </p:cNvSpPr>
          <p:nvPr>
            <p:ph type="title"/>
          </p:nvPr>
        </p:nvSpPr>
        <p:spPr/>
        <p:txBody>
          <a:bodyPr/>
          <a:lstStyle/>
          <a:p>
            <a:r>
              <a:rPr lang="en-AU" dirty="0"/>
              <a:t>Discussion on the four synchronous access submissions was delayed to the future</a:t>
            </a:r>
          </a:p>
        </p:txBody>
      </p:sp>
      <p:sp>
        <p:nvSpPr>
          <p:cNvPr id="9" name="Content Placeholder 8">
            <a:extLst>
              <a:ext uri="{FF2B5EF4-FFF2-40B4-BE49-F238E27FC236}">
                <a16:creationId xmlns:a16="http://schemas.microsoft.com/office/drawing/2014/main" id="{01E8C6E2-2DF7-475F-AA54-C2B45F04D42A}"/>
              </a:ext>
            </a:extLst>
          </p:cNvPr>
          <p:cNvSpPr>
            <a:spLocks noGrp="1"/>
          </p:cNvSpPr>
          <p:nvPr>
            <p:ph idx="1"/>
          </p:nvPr>
        </p:nvSpPr>
        <p:spPr/>
        <p:txBody>
          <a:bodyPr/>
          <a:lstStyle/>
          <a:p>
            <a:r>
              <a:rPr lang="en-GB" dirty="0"/>
              <a:t>Summary of discussion at </a:t>
            </a:r>
            <a:r>
              <a:rPr lang="en-AU" dirty="0"/>
              <a:t>BRAN#108</a:t>
            </a:r>
          </a:p>
          <a:p>
            <a:pPr lvl="1"/>
            <a:r>
              <a:rPr lang="en-AU" dirty="0"/>
              <a:t>A few submissions were made to BRAN#108 wrt synchronous access mechanisms</a:t>
            </a:r>
          </a:p>
          <a:p>
            <a:pPr lvl="1"/>
            <a:r>
              <a:rPr lang="en-AU" dirty="0"/>
              <a:t>Qualcomm’s submissions were in favour of synchronous access </a:t>
            </a:r>
          </a:p>
          <a:p>
            <a:pPr lvl="2"/>
            <a:r>
              <a:rPr lang="en-AU" dirty="0"/>
              <a:t>Showed how sync access could be added in EN 303 687</a:t>
            </a:r>
          </a:p>
          <a:p>
            <a:pPr lvl="2"/>
            <a:r>
              <a:rPr lang="en-AU" dirty="0"/>
              <a:t>Concluded sync access has benefits for VLP devices</a:t>
            </a:r>
          </a:p>
          <a:p>
            <a:pPr lvl="1"/>
            <a:r>
              <a:rPr lang="en-AU" dirty="0"/>
              <a:t>Intel’s submissions were against synchronous access </a:t>
            </a:r>
          </a:p>
          <a:p>
            <a:pPr lvl="2"/>
            <a:r>
              <a:rPr lang="en-AU" dirty="0"/>
              <a:t>Concluded </a:t>
            </a:r>
            <a:r>
              <a:rPr lang="en-AU" dirty="0">
                <a:latin typeface="Arial (Body)"/>
              </a:rPr>
              <a:t>t</a:t>
            </a:r>
            <a:r>
              <a:rPr lang="en-US" b="0" dirty="0">
                <a:latin typeface="Arial (Body)"/>
              </a:rPr>
              <a:t>hey </a:t>
            </a:r>
            <a:r>
              <a:rPr lang="en-US" b="0" i="1" dirty="0">
                <a:latin typeface="Arial (Body)"/>
              </a:rPr>
              <a:t>do not see the clear benefit to the overall system performance with the introduction of the synchronous access mode for LBE </a:t>
            </a:r>
          </a:p>
          <a:p>
            <a:pPr lvl="2"/>
            <a:r>
              <a:rPr lang="en-AU" dirty="0"/>
              <a:t>Concluded </a:t>
            </a:r>
            <a:r>
              <a:rPr lang="en-US" dirty="0">
                <a:latin typeface="Arial (Body)"/>
              </a:rPr>
              <a:t>s</a:t>
            </a:r>
            <a:r>
              <a:rPr lang="en-US" b="0" i="1" dirty="0">
                <a:latin typeface="Arial (Body)"/>
              </a:rPr>
              <a:t>ync access with COT extension should not be introduced into EN 303 687 at this moment</a:t>
            </a:r>
            <a:endParaRPr lang="en-AU" i="1" dirty="0"/>
          </a:p>
          <a:p>
            <a:pPr lvl="1"/>
            <a:r>
              <a:rPr lang="en-AU" dirty="0"/>
              <a:t>However, there was no substantive discussion beyond deciding synchronous access will be discussed at a future session</a:t>
            </a:r>
          </a:p>
        </p:txBody>
      </p:sp>
      <p:sp>
        <p:nvSpPr>
          <p:cNvPr id="3" name="Footer Placeholder 2">
            <a:extLst>
              <a:ext uri="{FF2B5EF4-FFF2-40B4-BE49-F238E27FC236}">
                <a16:creationId xmlns:a16="http://schemas.microsoft.com/office/drawing/2014/main" id="{4FA431A3-E9C3-4170-B07B-4E53D5BB8526}"/>
              </a:ext>
            </a:extLst>
          </p:cNvPr>
          <p:cNvSpPr>
            <a:spLocks noGrp="1"/>
          </p:cNvSpPr>
          <p:nvPr>
            <p:ph type="ftr" sz="quarte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B0311CD0-4AB5-46E5-89D4-30894E715D4B}"/>
              </a:ext>
            </a:extLst>
          </p:cNvPr>
          <p:cNvSpPr>
            <a:spLocks noGrp="1"/>
          </p:cNvSpPr>
          <p:nvPr>
            <p:ph type="sldNum" sz="quarter" idx="11"/>
          </p:nvPr>
        </p:nvSpPr>
        <p:spPr/>
        <p:txBody>
          <a:bodyPr/>
          <a:lstStyle/>
          <a:p>
            <a:r>
              <a:rPr lang="en-US"/>
              <a:t>Slide </a:t>
            </a:r>
            <a:fld id="{EF4002E7-DB4D-4CC3-8382-1939D19420D8}" type="slidenum">
              <a:rPr lang="en-US" smtClean="0"/>
              <a:pPr/>
              <a:t>39</a:t>
            </a:fld>
            <a:endParaRPr lang="en-US"/>
          </a:p>
        </p:txBody>
      </p:sp>
    </p:spTree>
    <p:extLst>
      <p:ext uri="{BB962C8B-B14F-4D97-AF65-F5344CB8AC3E}">
        <p14:creationId xmlns:p14="http://schemas.microsoft.com/office/powerpoint/2010/main" val="11116551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026">
            <a:extLst>
              <a:ext uri="{FF2B5EF4-FFF2-40B4-BE49-F238E27FC236}">
                <a16:creationId xmlns:a16="http://schemas.microsoft.com/office/drawing/2014/main" id="{7845249F-2465-4952-84E3-4A08F00E696C}"/>
              </a:ext>
            </a:extLst>
          </p:cNvPr>
          <p:cNvSpPr>
            <a:spLocks noGrp="1" noChangeArrowheads="1"/>
          </p:cNvSpPr>
          <p:nvPr>
            <p:ph type="title"/>
          </p:nvPr>
        </p:nvSpPr>
        <p:spPr>
          <a:xfrm>
            <a:off x="685800" y="685800"/>
            <a:ext cx="8305800" cy="1066800"/>
          </a:xfrm>
        </p:spPr>
        <p:txBody>
          <a:bodyPr/>
          <a:lstStyle/>
          <a:p>
            <a:r>
              <a:rPr lang="en-US" altLang="en-US" dirty="0"/>
              <a:t>Meetings shall be conducted in compliance with all applicable laws, including antitrust &amp; competition laws</a:t>
            </a:r>
          </a:p>
        </p:txBody>
      </p:sp>
      <p:sp>
        <p:nvSpPr>
          <p:cNvPr id="10243" name="Rectangle 1027">
            <a:extLst>
              <a:ext uri="{FF2B5EF4-FFF2-40B4-BE49-F238E27FC236}">
                <a16:creationId xmlns:a16="http://schemas.microsoft.com/office/drawing/2014/main" id="{4C4544FB-FEF3-466C-AD6B-6744D52CA26E}"/>
              </a:ext>
            </a:extLst>
          </p:cNvPr>
          <p:cNvSpPr>
            <a:spLocks noGrp="1" noChangeArrowheads="1"/>
          </p:cNvSpPr>
          <p:nvPr>
            <p:ph type="body" idx="1"/>
          </p:nvPr>
        </p:nvSpPr>
        <p:spPr>
          <a:xfrm>
            <a:off x="685800" y="1828800"/>
            <a:ext cx="7772400" cy="4114800"/>
          </a:xfrm>
        </p:spPr>
        <p:txBody>
          <a:bodyPr/>
          <a:lstStyle/>
          <a:p>
            <a:pPr lvl="1"/>
            <a:r>
              <a:rPr lang="en-US" altLang="en-US" dirty="0"/>
              <a:t>Don’t discuss the interpretation, validity, or essentiality of patents/patent claims</a:t>
            </a:r>
          </a:p>
          <a:p>
            <a:pPr lvl="1"/>
            <a:r>
              <a:rPr lang="en-US" altLang="en-US" dirty="0"/>
              <a:t>Don’t discuss specific license rates, terms, or conditions</a:t>
            </a:r>
          </a:p>
          <a:p>
            <a:pPr lvl="2"/>
            <a:r>
              <a:rPr lang="en-US" altLang="en-US" dirty="0"/>
              <a:t>Relative costs of different technical approaches that include relative costs of patent licensing terms may be discussed in standards development meetings</a:t>
            </a:r>
          </a:p>
          <a:p>
            <a:pPr lvl="3"/>
            <a:r>
              <a:rPr lang="en-GB" altLang="en-US" dirty="0"/>
              <a:t>Technical considerations remain the primary focus</a:t>
            </a:r>
            <a:endParaRPr lang="en-US" altLang="en-US" dirty="0"/>
          </a:p>
          <a:p>
            <a:pPr lvl="1"/>
            <a:r>
              <a:rPr lang="en-US" altLang="en-US" dirty="0"/>
              <a:t>Don’t discuss or engage in the fixing of product prices, allocation of customers, or division of sales markets</a:t>
            </a:r>
          </a:p>
          <a:p>
            <a:pPr lvl="1"/>
            <a:r>
              <a:rPr lang="en-US" altLang="en-US" dirty="0"/>
              <a:t>Don’t discuss the status or substance of ongoing or threatened litigation</a:t>
            </a:r>
          </a:p>
          <a:p>
            <a:pPr lvl="1"/>
            <a:r>
              <a:rPr lang="en-US" altLang="en-US" dirty="0"/>
              <a:t>Don’t be silent if inappropriate topics are discussed … do formally object</a:t>
            </a:r>
          </a:p>
          <a:p>
            <a:pPr lvl="1"/>
            <a:r>
              <a:rPr lang="en-US" altLang="en-US" dirty="0"/>
              <a:t>For more details, see IEEE-SA Standards Board Ops Man, 5.3.10 and </a:t>
            </a:r>
            <a:r>
              <a:rPr lang="en-US" altLang="en-US" i="1" dirty="0"/>
              <a:t>Antitrust and Competition Policy: What You Need to Know</a:t>
            </a:r>
            <a:r>
              <a:rPr lang="en-US" altLang="en-US" dirty="0"/>
              <a:t> available </a:t>
            </a:r>
            <a:r>
              <a:rPr lang="en-US" altLang="en-US" dirty="0">
                <a:hlinkClick r:id="rId2"/>
              </a:rPr>
              <a:t>here</a:t>
            </a:r>
            <a:endParaRPr lang="en-US" altLang="en-US" dirty="0"/>
          </a:p>
          <a:p>
            <a:pPr lvl="1"/>
            <a:r>
              <a:rPr lang="en-US" altLang="en-US" dirty="0"/>
              <a:t>If you have questions, contact the IEEE-SA Standards Board Patent Committee Administrator at patcom@ieee.org</a:t>
            </a:r>
            <a:br>
              <a:rPr lang="en-US" altLang="en-US" dirty="0"/>
            </a:br>
            <a:endParaRPr lang="en-US" altLang="en-US" dirty="0"/>
          </a:p>
          <a:p>
            <a:endParaRPr lang="en-US" altLang="en-US" dirty="0"/>
          </a:p>
        </p:txBody>
      </p:sp>
      <p:sp>
        <p:nvSpPr>
          <p:cNvPr id="7" name="Rectangle 6">
            <a:extLst>
              <a:ext uri="{FF2B5EF4-FFF2-40B4-BE49-F238E27FC236}">
                <a16:creationId xmlns:a16="http://schemas.microsoft.com/office/drawing/2014/main" id="{BAF5A41B-0124-48EC-9B34-EFA3D404D446}"/>
              </a:ext>
            </a:extLst>
          </p:cNvPr>
          <p:cNvSpPr/>
          <p:nvPr/>
        </p:nvSpPr>
        <p:spPr bwMode="auto">
          <a:xfrm rot="2228405">
            <a:off x="7658099" y="1590864"/>
            <a:ext cx="1600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Approved slide</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A9F5C-7381-45F7-BF99-44ED5CEBD9DE}"/>
              </a:ext>
            </a:extLst>
          </p:cNvPr>
          <p:cNvSpPr>
            <a:spLocks noGrp="1"/>
          </p:cNvSpPr>
          <p:nvPr>
            <p:ph type="title"/>
          </p:nvPr>
        </p:nvSpPr>
        <p:spPr/>
        <p:txBody>
          <a:bodyPr/>
          <a:lstStyle/>
          <a:p>
            <a:r>
              <a:rPr lang="en-AU" dirty="0"/>
              <a:t>The Wi-Fi community have an opportunity to evaluate the pro’s/con’s of synchronous access</a:t>
            </a:r>
          </a:p>
        </p:txBody>
      </p:sp>
      <p:sp>
        <p:nvSpPr>
          <p:cNvPr id="3" name="Content Placeholder 2">
            <a:extLst>
              <a:ext uri="{FF2B5EF4-FFF2-40B4-BE49-F238E27FC236}">
                <a16:creationId xmlns:a16="http://schemas.microsoft.com/office/drawing/2014/main" id="{3A4C87E5-D1CE-464C-A3E1-0B92F1E2E4C4}"/>
              </a:ext>
            </a:extLst>
          </p:cNvPr>
          <p:cNvSpPr>
            <a:spLocks noGrp="1"/>
          </p:cNvSpPr>
          <p:nvPr>
            <p:ph idx="1"/>
          </p:nvPr>
        </p:nvSpPr>
        <p:spPr/>
        <p:txBody>
          <a:bodyPr/>
          <a:lstStyle/>
          <a:p>
            <a:r>
              <a:rPr lang="en-GB" dirty="0"/>
              <a:t>Commentary on discussion at </a:t>
            </a:r>
            <a:r>
              <a:rPr lang="en-AU" dirty="0"/>
              <a:t>BRAN#108</a:t>
            </a:r>
          </a:p>
          <a:p>
            <a:pPr lvl="1"/>
            <a:r>
              <a:rPr lang="en-AU" dirty="0"/>
              <a:t>The debate about synchronous access has continued for more than a year … </a:t>
            </a:r>
          </a:p>
          <a:p>
            <a:pPr lvl="1"/>
            <a:r>
              <a:rPr lang="en-AU" dirty="0"/>
              <a:t>… without conclusion</a:t>
            </a:r>
          </a:p>
          <a:p>
            <a:pPr lvl="1"/>
            <a:r>
              <a:rPr lang="en-AU" dirty="0"/>
              <a:t>Qualcomm is particularly enthusiastic about synchronous access …</a:t>
            </a:r>
          </a:p>
          <a:p>
            <a:pPr lvl="1"/>
            <a:r>
              <a:rPr lang="en-AU" dirty="0"/>
              <a:t>… while many others (including many Wi-Fi companies) are not keen</a:t>
            </a:r>
          </a:p>
          <a:p>
            <a:pPr lvl="1"/>
            <a:r>
              <a:rPr lang="en-AU" dirty="0"/>
              <a:t>… and some are interested in hearing more evidence before taking a position either way</a:t>
            </a:r>
          </a:p>
          <a:p>
            <a:pPr lvl="1"/>
            <a:r>
              <a:rPr lang="en-AU" dirty="0"/>
              <a:t>The Wi-Fi community is encouraged to review the various submissions (listed on the following pages) to evaluate:</a:t>
            </a:r>
          </a:p>
          <a:p>
            <a:pPr lvl="2"/>
            <a:r>
              <a:rPr lang="en-AU" dirty="0"/>
              <a:t>Is synchronous access good/bad for Wi-Fi/spectrum?</a:t>
            </a:r>
          </a:p>
          <a:p>
            <a:pPr lvl="2"/>
            <a:r>
              <a:rPr lang="en-AU" dirty="0"/>
              <a:t>Is synchronous access something that could be used by 802.11?</a:t>
            </a:r>
          </a:p>
          <a:p>
            <a:endParaRPr lang="en-AU" dirty="0"/>
          </a:p>
        </p:txBody>
      </p:sp>
      <p:sp>
        <p:nvSpPr>
          <p:cNvPr id="4" name="Footer Placeholder 3">
            <a:extLst>
              <a:ext uri="{FF2B5EF4-FFF2-40B4-BE49-F238E27FC236}">
                <a16:creationId xmlns:a16="http://schemas.microsoft.com/office/drawing/2014/main" id="{2AECDCAF-2FC1-4DFF-8BBF-559CAAC09E38}"/>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FCD95ECB-410E-4057-8587-B357CD6E55A4}"/>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40</a:t>
            </a:fld>
            <a:endParaRPr lang="en-US"/>
          </a:p>
        </p:txBody>
      </p:sp>
    </p:spTree>
    <p:extLst>
      <p:ext uri="{BB962C8B-B14F-4D97-AF65-F5344CB8AC3E}">
        <p14:creationId xmlns:p14="http://schemas.microsoft.com/office/powerpoint/2010/main" val="199069646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639E302C-384C-4CA7-B3AD-AA22A53942FE}"/>
              </a:ext>
            </a:extLst>
          </p:cNvPr>
          <p:cNvSpPr>
            <a:spLocks noGrp="1"/>
          </p:cNvSpPr>
          <p:nvPr>
            <p:ph type="title"/>
          </p:nvPr>
        </p:nvSpPr>
        <p:spPr/>
        <p:txBody>
          <a:bodyPr/>
          <a:lstStyle/>
          <a:p>
            <a:r>
              <a:rPr lang="en-AU" dirty="0"/>
              <a:t>There are many input documents on the topic of </a:t>
            </a:r>
            <a:r>
              <a:rPr lang="en-US" dirty="0"/>
              <a:t>synchronous access </a:t>
            </a:r>
            <a:endParaRPr lang="en-AU" dirty="0"/>
          </a:p>
        </p:txBody>
      </p:sp>
      <p:sp>
        <p:nvSpPr>
          <p:cNvPr id="3" name="Content Placeholder 2">
            <a:extLst>
              <a:ext uri="{FF2B5EF4-FFF2-40B4-BE49-F238E27FC236}">
                <a16:creationId xmlns:a16="http://schemas.microsoft.com/office/drawing/2014/main" id="{604536AC-3CDB-460D-818F-E0834E36917B}"/>
              </a:ext>
            </a:extLst>
          </p:cNvPr>
          <p:cNvSpPr>
            <a:spLocks noGrp="1"/>
          </p:cNvSpPr>
          <p:nvPr>
            <p:ph idx="1"/>
          </p:nvPr>
        </p:nvSpPr>
        <p:spPr/>
        <p:txBody>
          <a:bodyPr/>
          <a:lstStyle/>
          <a:p>
            <a:r>
              <a:rPr lang="en-US" dirty="0"/>
              <a:t>Documents related to synchronous access (1/2)</a:t>
            </a:r>
          </a:p>
          <a:p>
            <a:pPr lvl="1"/>
            <a:r>
              <a:rPr lang="en-US" sz="1600" dirty="0"/>
              <a:t>BRAN(19)104018: </a:t>
            </a:r>
            <a:r>
              <a:rPr lang="en-GB" sz="1600" i="1" dirty="0"/>
              <a:t>Technology neutral synchronous access </a:t>
            </a:r>
            <a:r>
              <a:rPr lang="en-GB" sz="1600" dirty="0"/>
              <a:t>(</a:t>
            </a:r>
            <a:r>
              <a:rPr lang="en-US" sz="1600" dirty="0"/>
              <a:t>Qualcomm)</a:t>
            </a:r>
          </a:p>
          <a:p>
            <a:pPr lvl="1"/>
            <a:r>
              <a:rPr lang="en-US" sz="1600" dirty="0"/>
              <a:t>BRAN(20)104e007r2: </a:t>
            </a:r>
            <a:r>
              <a:rPr lang="en-GB" sz="1600" i="1" dirty="0"/>
              <a:t>Response to 6GHz synchronous channel access proposal, </a:t>
            </a:r>
            <a:r>
              <a:rPr lang="en-US" sz="1600" i="1" dirty="0"/>
              <a:t>BRAN(19)104018 </a:t>
            </a:r>
            <a:r>
              <a:rPr lang="en-US" sz="1600" dirty="0"/>
              <a:t>(MediaTek)</a:t>
            </a:r>
          </a:p>
          <a:p>
            <a:pPr lvl="1"/>
            <a:r>
              <a:rPr lang="en-US" sz="1600" dirty="0"/>
              <a:t>BRAN(20)105027: </a:t>
            </a:r>
            <a:r>
              <a:rPr lang="en-GB" sz="1600" i="1" dirty="0"/>
              <a:t>Further evaluation of the proposed optimized sync access </a:t>
            </a:r>
            <a:r>
              <a:rPr lang="en-GB" sz="1600" dirty="0"/>
              <a:t>(</a:t>
            </a:r>
            <a:r>
              <a:rPr lang="en-US" sz="1600" dirty="0"/>
              <a:t>Qualcomm)</a:t>
            </a:r>
          </a:p>
          <a:p>
            <a:pPr lvl="1"/>
            <a:r>
              <a:rPr lang="en-US" sz="1600" dirty="0"/>
              <a:t>BRAN(20)105028: </a:t>
            </a:r>
            <a:r>
              <a:rPr lang="en-GB" sz="1600" i="1" dirty="0"/>
              <a:t>Channel Access Parameters for Technology Neutral Synchronous Access</a:t>
            </a:r>
            <a:r>
              <a:rPr lang="en-US" sz="1600" i="1" dirty="0"/>
              <a:t> </a:t>
            </a:r>
            <a:r>
              <a:rPr lang="en-US" sz="1600" dirty="0"/>
              <a:t>(Qualcomm)</a:t>
            </a:r>
          </a:p>
          <a:p>
            <a:pPr lvl="1"/>
            <a:r>
              <a:rPr lang="en-US" sz="1600" dirty="0"/>
              <a:t>BRAN(20)105044r1: </a:t>
            </a:r>
            <a:r>
              <a:rPr lang="en-US" sz="1600" i="1" dirty="0"/>
              <a:t>Response to BRAN(20)105027 &amp; BRAN(20)105028: Channel Access Parameters for Technology Neutral Synchronous Access </a:t>
            </a:r>
            <a:r>
              <a:rPr lang="en-US" sz="1600" dirty="0"/>
              <a:t>(HPE,)</a:t>
            </a:r>
          </a:p>
          <a:p>
            <a:pPr lvl="1"/>
            <a:r>
              <a:rPr lang="en-US" sz="1600" dirty="0"/>
              <a:t>BRAN(20)105048: </a:t>
            </a:r>
            <a:r>
              <a:rPr lang="en-US" sz="1600" i="1" dirty="0"/>
              <a:t>Synchronized Access with COT Extension Simulations </a:t>
            </a:r>
            <a:r>
              <a:rPr lang="en-US" sz="1600" dirty="0"/>
              <a:t>(Qualcomm)</a:t>
            </a:r>
          </a:p>
          <a:p>
            <a:pPr lvl="1"/>
            <a:r>
              <a:rPr lang="en-US" sz="1600" dirty="0"/>
              <a:t>BRAN(20)106012: </a:t>
            </a:r>
            <a:r>
              <a:rPr lang="en-AU" sz="1600" i="1" dirty="0"/>
              <a:t>Simulation results of async and sync access</a:t>
            </a:r>
            <a:r>
              <a:rPr lang="en-US" sz="1600" i="1" dirty="0"/>
              <a:t> </a:t>
            </a:r>
            <a:r>
              <a:rPr lang="en-US" sz="1600" dirty="0"/>
              <a:t>(Intel)</a:t>
            </a:r>
          </a:p>
          <a:p>
            <a:pPr lvl="1"/>
            <a:r>
              <a:rPr lang="en-US" sz="1600" dirty="0"/>
              <a:t>…</a:t>
            </a:r>
          </a:p>
          <a:p>
            <a:pPr lvl="1"/>
            <a:endParaRPr lang="en-AU" sz="1400" dirty="0"/>
          </a:p>
        </p:txBody>
      </p:sp>
      <p:sp>
        <p:nvSpPr>
          <p:cNvPr id="4" name="Footer Placeholder 3">
            <a:extLst>
              <a:ext uri="{FF2B5EF4-FFF2-40B4-BE49-F238E27FC236}">
                <a16:creationId xmlns:a16="http://schemas.microsoft.com/office/drawing/2014/main" id="{302EEFAE-F6CC-4A33-B561-BF04C87B5CFC}"/>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A9B13002-AF16-4FD9-8D8D-A2C1BEDD7964}"/>
              </a:ext>
            </a:extLst>
          </p:cNvPr>
          <p:cNvSpPr>
            <a:spLocks noGrp="1"/>
          </p:cNvSpPr>
          <p:nvPr>
            <p:ph type="sldNum" sz="quarter" idx="11"/>
          </p:nvPr>
        </p:nvSpPr>
        <p:spPr/>
        <p:txBody>
          <a:bodyPr/>
          <a:lstStyle/>
          <a:p>
            <a:r>
              <a:rPr lang="en-US"/>
              <a:t>Slide </a:t>
            </a:r>
            <a:fld id="{EF4002E7-DB4D-4CC3-8382-1939D19420D8}" type="slidenum">
              <a:rPr lang="en-US" smtClean="0"/>
              <a:pPr/>
              <a:t>41</a:t>
            </a:fld>
            <a:endParaRPr lang="en-US"/>
          </a:p>
        </p:txBody>
      </p:sp>
    </p:spTree>
    <p:extLst>
      <p:ext uri="{BB962C8B-B14F-4D97-AF65-F5344CB8AC3E}">
        <p14:creationId xmlns:p14="http://schemas.microsoft.com/office/powerpoint/2010/main" val="26872087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639E302C-384C-4CA7-B3AD-AA22A53942FE}"/>
              </a:ext>
            </a:extLst>
          </p:cNvPr>
          <p:cNvSpPr>
            <a:spLocks noGrp="1"/>
          </p:cNvSpPr>
          <p:nvPr>
            <p:ph type="title"/>
          </p:nvPr>
        </p:nvSpPr>
        <p:spPr/>
        <p:txBody>
          <a:bodyPr/>
          <a:lstStyle/>
          <a:p>
            <a:r>
              <a:rPr lang="en-AU" dirty="0"/>
              <a:t>There are many input documents on the topic of </a:t>
            </a:r>
            <a:r>
              <a:rPr lang="en-US" dirty="0"/>
              <a:t>synchronous access </a:t>
            </a:r>
            <a:endParaRPr lang="en-AU" dirty="0"/>
          </a:p>
        </p:txBody>
      </p:sp>
      <p:sp>
        <p:nvSpPr>
          <p:cNvPr id="3" name="Content Placeholder 2">
            <a:extLst>
              <a:ext uri="{FF2B5EF4-FFF2-40B4-BE49-F238E27FC236}">
                <a16:creationId xmlns:a16="http://schemas.microsoft.com/office/drawing/2014/main" id="{604536AC-3CDB-460D-818F-E0834E36917B}"/>
              </a:ext>
            </a:extLst>
          </p:cNvPr>
          <p:cNvSpPr>
            <a:spLocks noGrp="1"/>
          </p:cNvSpPr>
          <p:nvPr>
            <p:ph idx="1"/>
          </p:nvPr>
        </p:nvSpPr>
        <p:spPr/>
        <p:txBody>
          <a:bodyPr/>
          <a:lstStyle/>
          <a:p>
            <a:r>
              <a:rPr lang="en-US" dirty="0"/>
              <a:t>Documents related to synchronous access (2/2)</a:t>
            </a:r>
          </a:p>
          <a:p>
            <a:pPr lvl="1"/>
            <a:r>
              <a:rPr lang="en-GB" sz="1600" dirty="0"/>
              <a:t>…</a:t>
            </a:r>
          </a:p>
          <a:p>
            <a:pPr lvl="1"/>
            <a:r>
              <a:rPr lang="en-GB" sz="1600" dirty="0"/>
              <a:t>BRAN(20)106f004: </a:t>
            </a:r>
            <a:r>
              <a:rPr lang="en-GB" sz="1600" i="1" dirty="0"/>
              <a:t>Benefits of sync access in exposed node scenarios </a:t>
            </a:r>
            <a:r>
              <a:rPr lang="en-GB" sz="1600" dirty="0"/>
              <a:t>(Qualcomm)</a:t>
            </a:r>
          </a:p>
          <a:p>
            <a:pPr lvl="1"/>
            <a:r>
              <a:rPr lang="en-GB" sz="1600" dirty="0"/>
              <a:t>BRAN(20)107017: </a:t>
            </a:r>
            <a:r>
              <a:rPr lang="en-GB" sz="1600" i="1" dirty="0"/>
              <a:t>Channel access parameters for technology neutral synchronous access </a:t>
            </a:r>
            <a:r>
              <a:rPr lang="en-GB" sz="1600" dirty="0"/>
              <a:t>(Qualcomm)</a:t>
            </a:r>
          </a:p>
          <a:p>
            <a:pPr lvl="1"/>
            <a:r>
              <a:rPr lang="en-US" sz="1600" dirty="0"/>
              <a:t>BRAN(20)107g004: </a:t>
            </a:r>
            <a:r>
              <a:rPr lang="en-GB" sz="1600" i="1" dirty="0"/>
              <a:t>Verification of the optimized sync access procedure</a:t>
            </a:r>
            <a:r>
              <a:rPr lang="en-US" sz="1600" i="1" dirty="0"/>
              <a:t> </a:t>
            </a:r>
            <a:r>
              <a:rPr lang="en-US" sz="1600" dirty="0"/>
              <a:t>(</a:t>
            </a:r>
            <a:r>
              <a:rPr lang="en-GB" sz="1600" dirty="0"/>
              <a:t>Qualcomm</a:t>
            </a:r>
            <a:r>
              <a:rPr lang="en-US" sz="1600" dirty="0"/>
              <a:t>)</a:t>
            </a:r>
          </a:p>
          <a:p>
            <a:pPr lvl="1"/>
            <a:r>
              <a:rPr lang="en-US" sz="1600" dirty="0"/>
              <a:t>BRAN(20)107g005: </a:t>
            </a:r>
            <a:r>
              <a:rPr lang="en-GB" sz="1600" i="1" dirty="0"/>
              <a:t>Benefits of sync access on coexistence with VLP devices</a:t>
            </a:r>
            <a:r>
              <a:rPr lang="en-US" sz="1600" dirty="0"/>
              <a:t> (</a:t>
            </a:r>
            <a:r>
              <a:rPr lang="en-GB" sz="1600" dirty="0"/>
              <a:t>Qualcomm</a:t>
            </a:r>
            <a:r>
              <a:rPr lang="en-US" sz="1600" dirty="0"/>
              <a:t>)</a:t>
            </a:r>
          </a:p>
          <a:p>
            <a:pPr lvl="1"/>
            <a:r>
              <a:rPr lang="en-AU" sz="1600" dirty="0"/>
              <a:t>BRAN(20)108035: </a:t>
            </a:r>
            <a:r>
              <a:rPr lang="en-AU" sz="1600" i="1" dirty="0">
                <a:solidFill>
                  <a:schemeClr val="tx1"/>
                </a:solidFill>
                <a:effectLst/>
                <a:latin typeface="+mj-lt"/>
                <a:ea typeface="Times New Roman"/>
              </a:rPr>
              <a:t>Further Simulation results of async &amp; sync access </a:t>
            </a:r>
            <a:r>
              <a:rPr lang="en-AU" sz="1600" i="0" dirty="0">
                <a:solidFill>
                  <a:schemeClr val="tx1"/>
                </a:solidFill>
                <a:effectLst/>
                <a:latin typeface="+mj-lt"/>
                <a:ea typeface="Times New Roman"/>
              </a:rPr>
              <a:t>(Intel)</a:t>
            </a:r>
            <a:endParaRPr lang="en-AU" sz="1600" dirty="0"/>
          </a:p>
          <a:p>
            <a:pPr lvl="1"/>
            <a:r>
              <a:rPr lang="en-AU" sz="1600" dirty="0"/>
              <a:t>BRAN(20)108036: </a:t>
            </a:r>
            <a:r>
              <a:rPr lang="en-AU" sz="1600" i="1" dirty="0">
                <a:solidFill>
                  <a:schemeClr val="tx1"/>
                </a:solidFill>
                <a:effectLst/>
                <a:latin typeface="+mj-lt"/>
                <a:ea typeface="Times New Roman"/>
              </a:rPr>
              <a:t>Response to BRAN(20)107g004 &amp; </a:t>
            </a:r>
            <a:r>
              <a:rPr lang="en-AU" sz="1600" i="1" kern="1200" dirty="0">
                <a:solidFill>
                  <a:schemeClr val="tx1"/>
                </a:solidFill>
                <a:effectLst/>
                <a:latin typeface="+mn-lt"/>
                <a:ea typeface="Times New Roman"/>
                <a:cs typeface="+mn-cs"/>
              </a:rPr>
              <a:t>BRAN(20)107g005 </a:t>
            </a:r>
            <a:r>
              <a:rPr lang="en-AU" sz="1600" i="0" kern="1200" dirty="0">
                <a:solidFill>
                  <a:schemeClr val="tx1"/>
                </a:solidFill>
                <a:effectLst/>
                <a:latin typeface="+mn-lt"/>
                <a:ea typeface="Times New Roman"/>
                <a:cs typeface="+mn-cs"/>
              </a:rPr>
              <a:t>(Intel)</a:t>
            </a:r>
            <a:endParaRPr lang="en-AU" sz="1600" dirty="0"/>
          </a:p>
          <a:p>
            <a:pPr lvl="1"/>
            <a:endParaRPr lang="en-US" dirty="0"/>
          </a:p>
          <a:p>
            <a:endParaRPr lang="en-AU" sz="1600" dirty="0"/>
          </a:p>
        </p:txBody>
      </p:sp>
      <p:sp>
        <p:nvSpPr>
          <p:cNvPr id="4" name="Footer Placeholder 3">
            <a:extLst>
              <a:ext uri="{FF2B5EF4-FFF2-40B4-BE49-F238E27FC236}">
                <a16:creationId xmlns:a16="http://schemas.microsoft.com/office/drawing/2014/main" id="{302EEFAE-F6CC-4A33-B561-BF04C87B5CFC}"/>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A9B13002-AF16-4FD9-8D8D-A2C1BEDD7964}"/>
              </a:ext>
            </a:extLst>
          </p:cNvPr>
          <p:cNvSpPr>
            <a:spLocks noGrp="1"/>
          </p:cNvSpPr>
          <p:nvPr>
            <p:ph type="sldNum" sz="quarter" idx="11"/>
          </p:nvPr>
        </p:nvSpPr>
        <p:spPr/>
        <p:txBody>
          <a:bodyPr/>
          <a:lstStyle/>
          <a:p>
            <a:r>
              <a:rPr lang="en-US"/>
              <a:t>Slide </a:t>
            </a:r>
            <a:fld id="{EF4002E7-DB4D-4CC3-8382-1939D19420D8}" type="slidenum">
              <a:rPr lang="en-US" smtClean="0"/>
              <a:pPr/>
              <a:t>42</a:t>
            </a:fld>
            <a:endParaRPr lang="en-US"/>
          </a:p>
        </p:txBody>
      </p:sp>
    </p:spTree>
    <p:extLst>
      <p:ext uri="{BB962C8B-B14F-4D97-AF65-F5344CB8AC3E}">
        <p14:creationId xmlns:p14="http://schemas.microsoft.com/office/powerpoint/2010/main" val="8982824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ETSI BRAN 6 GHz issues</a:t>
            </a:r>
          </a:p>
          <a:p>
            <a:pPr marL="342900" lvl="1" indent="-342900" algn="ctr">
              <a:buNone/>
            </a:pPr>
            <a:r>
              <a:rPr lang="en-AU" sz="2400" b="1" dirty="0">
                <a:solidFill>
                  <a:srgbClr val="FF0000"/>
                </a:solidFill>
              </a:rPr>
              <a:t>Wide channel LBT</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43</a:t>
            </a:fld>
            <a:endParaRPr lang="en-US"/>
          </a:p>
        </p:txBody>
      </p:sp>
    </p:spTree>
    <p:extLst>
      <p:ext uri="{BB962C8B-B14F-4D97-AF65-F5344CB8AC3E}">
        <p14:creationId xmlns:p14="http://schemas.microsoft.com/office/powerpoint/2010/main" val="31970808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3F60B1F0-413F-442E-AA74-EC222F7A1EE5}"/>
              </a:ext>
            </a:extLst>
          </p:cNvPr>
          <p:cNvSpPr>
            <a:spLocks noGrp="1"/>
          </p:cNvSpPr>
          <p:nvPr>
            <p:ph type="title"/>
          </p:nvPr>
        </p:nvSpPr>
        <p:spPr/>
        <p:txBody>
          <a:bodyPr/>
          <a:lstStyle/>
          <a:p>
            <a:r>
              <a:rPr lang="en-AU" dirty="0"/>
              <a:t>BRAN continues to discuss the use of a new wideband EDT based access mechanism …</a:t>
            </a:r>
          </a:p>
        </p:txBody>
      </p:sp>
      <p:sp>
        <p:nvSpPr>
          <p:cNvPr id="3" name="Content Placeholder 2">
            <a:extLst>
              <a:ext uri="{FF2B5EF4-FFF2-40B4-BE49-F238E27FC236}">
                <a16:creationId xmlns:a16="http://schemas.microsoft.com/office/drawing/2014/main" id="{5638ED03-FED9-4C0B-AE87-BBA3ED1F81BB}"/>
              </a:ext>
            </a:extLst>
          </p:cNvPr>
          <p:cNvSpPr>
            <a:spLocks noGrp="1"/>
          </p:cNvSpPr>
          <p:nvPr>
            <p:ph idx="1"/>
          </p:nvPr>
        </p:nvSpPr>
        <p:spPr/>
        <p:txBody>
          <a:bodyPr/>
          <a:lstStyle/>
          <a:p>
            <a:r>
              <a:rPr lang="en-AU" dirty="0"/>
              <a:t>Submission to BRAN#108</a:t>
            </a:r>
          </a:p>
          <a:p>
            <a:pPr lvl="1"/>
            <a:r>
              <a:rPr lang="en-AU" dirty="0"/>
              <a:t>BRAN(20)108020: </a:t>
            </a:r>
            <a:r>
              <a:rPr lang="en-AU" i="1" dirty="0"/>
              <a:t>Wideband LBT coexistence simulations </a:t>
            </a:r>
            <a:r>
              <a:rPr lang="en-AU" dirty="0"/>
              <a:t>(Huawei)</a:t>
            </a:r>
            <a:endParaRPr lang="en-GB" dirty="0"/>
          </a:p>
          <a:p>
            <a:r>
              <a:rPr lang="en-GB" dirty="0"/>
              <a:t>Summary of discussion at </a:t>
            </a:r>
            <a:r>
              <a:rPr lang="en-AU" dirty="0"/>
              <a:t>BRAN#108</a:t>
            </a:r>
            <a:endParaRPr lang="en-GB" dirty="0"/>
          </a:p>
          <a:p>
            <a:pPr lvl="1"/>
            <a:r>
              <a:rPr lang="en-AU" dirty="0"/>
              <a:t>Previously, it has been proposed to make the EDT a function of the bandwidth, and allow the use of a wideband EDT as an alternative to the current multi-channel mechanisms in EN 303 687 (&amp; EN 301 893)</a:t>
            </a:r>
          </a:p>
          <a:p>
            <a:pPr lvl="2"/>
            <a:r>
              <a:rPr lang="en-AU" dirty="0"/>
              <a:t>BRAN(20)107008: </a:t>
            </a:r>
            <a:r>
              <a:rPr lang="en-AU" i="1" dirty="0"/>
              <a:t>LBT bandwidth in EN 303 687 </a:t>
            </a:r>
            <a:r>
              <a:rPr lang="en-AU" dirty="0"/>
              <a:t>(Huawei)</a:t>
            </a:r>
          </a:p>
          <a:p>
            <a:pPr lvl="2"/>
            <a:r>
              <a:rPr lang="en-AU" dirty="0"/>
              <a:t>BRAN(20)107g006: </a:t>
            </a:r>
            <a:r>
              <a:rPr lang="en-AU" i="1" dirty="0"/>
              <a:t>On the energy detection threshold EDT for 6GHz access </a:t>
            </a:r>
            <a:r>
              <a:rPr lang="en-AU" dirty="0"/>
              <a:t>(Qualcomm)</a:t>
            </a:r>
          </a:p>
          <a:p>
            <a:pPr lvl="1"/>
            <a:r>
              <a:rPr lang="en-AU" dirty="0"/>
              <a:t>BRAN(20)108020 documents some simulations that apparently show Wi-Fi/NR-U coexistence is not adversely affect by this mechanism</a:t>
            </a:r>
          </a:p>
          <a:p>
            <a:pPr lvl="1"/>
            <a:r>
              <a:rPr lang="en-AU" dirty="0"/>
              <a:t>There was no conclusion with Ericsson claiming this sort of wideband access is already allowed based on PSD spec – Qualcomm disagreed</a:t>
            </a:r>
          </a:p>
        </p:txBody>
      </p:sp>
      <p:sp>
        <p:nvSpPr>
          <p:cNvPr id="4" name="Footer Placeholder 3">
            <a:extLst>
              <a:ext uri="{FF2B5EF4-FFF2-40B4-BE49-F238E27FC236}">
                <a16:creationId xmlns:a16="http://schemas.microsoft.com/office/drawing/2014/main" id="{E16DB327-0667-4045-B7CB-3C05E1AA5B49}"/>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607B8CCF-9B15-4A58-A734-8125555AEA7D}"/>
              </a:ext>
            </a:extLst>
          </p:cNvPr>
          <p:cNvSpPr>
            <a:spLocks noGrp="1"/>
          </p:cNvSpPr>
          <p:nvPr>
            <p:ph type="sldNum" sz="quarter" idx="11"/>
          </p:nvPr>
        </p:nvSpPr>
        <p:spPr/>
        <p:txBody>
          <a:bodyPr/>
          <a:lstStyle/>
          <a:p>
            <a:r>
              <a:rPr lang="en-US"/>
              <a:t>Slide </a:t>
            </a:r>
            <a:fld id="{EF4002E7-DB4D-4CC3-8382-1939D19420D8}" type="slidenum">
              <a:rPr lang="en-US" smtClean="0"/>
              <a:pPr/>
              <a:t>44</a:t>
            </a:fld>
            <a:endParaRPr lang="en-US"/>
          </a:p>
        </p:txBody>
      </p:sp>
    </p:spTree>
    <p:extLst>
      <p:ext uri="{BB962C8B-B14F-4D97-AF65-F5344CB8AC3E}">
        <p14:creationId xmlns:p14="http://schemas.microsoft.com/office/powerpoint/2010/main" val="2141712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3F60B1F0-413F-442E-AA74-EC222F7A1EE5}"/>
              </a:ext>
            </a:extLst>
          </p:cNvPr>
          <p:cNvSpPr>
            <a:spLocks noGrp="1"/>
          </p:cNvSpPr>
          <p:nvPr>
            <p:ph type="title"/>
          </p:nvPr>
        </p:nvSpPr>
        <p:spPr/>
        <p:txBody>
          <a:bodyPr/>
          <a:lstStyle/>
          <a:p>
            <a:r>
              <a:rPr lang="en-AU" dirty="0"/>
              <a:t>… the Wi-Fi community needs to decide on its view of wideband EDT based access</a:t>
            </a:r>
          </a:p>
        </p:txBody>
      </p:sp>
      <p:sp>
        <p:nvSpPr>
          <p:cNvPr id="3" name="Content Placeholder 2">
            <a:extLst>
              <a:ext uri="{FF2B5EF4-FFF2-40B4-BE49-F238E27FC236}">
                <a16:creationId xmlns:a16="http://schemas.microsoft.com/office/drawing/2014/main" id="{5638ED03-FED9-4C0B-AE87-BBA3ED1F81BB}"/>
              </a:ext>
            </a:extLst>
          </p:cNvPr>
          <p:cNvSpPr>
            <a:spLocks noGrp="1"/>
          </p:cNvSpPr>
          <p:nvPr>
            <p:ph idx="1"/>
          </p:nvPr>
        </p:nvSpPr>
        <p:spPr/>
        <p:txBody>
          <a:bodyPr/>
          <a:lstStyle/>
          <a:p>
            <a:r>
              <a:rPr lang="en-AU" dirty="0"/>
              <a:t>Commentary on </a:t>
            </a:r>
            <a:r>
              <a:rPr lang="en-GB" dirty="0"/>
              <a:t>discussion at </a:t>
            </a:r>
            <a:r>
              <a:rPr lang="en-AU" dirty="0"/>
              <a:t>BRAN#108</a:t>
            </a:r>
            <a:endParaRPr lang="en-GB" dirty="0"/>
          </a:p>
          <a:p>
            <a:pPr lvl="1"/>
            <a:r>
              <a:rPr lang="en-AU" dirty="0"/>
              <a:t>It was noted during discussion that an EDT based on the bandwidth used may be required by Wi-Fi too</a:t>
            </a:r>
          </a:p>
          <a:p>
            <a:pPr lvl="2"/>
            <a:r>
              <a:rPr lang="en-AU" dirty="0"/>
              <a:t>Wi-Fi uses an EDT that is a function of the bandwidth when checking the secondary channels for PIFS …</a:t>
            </a:r>
          </a:p>
          <a:p>
            <a:pPr lvl="2"/>
            <a:r>
              <a:rPr lang="en-AU" dirty="0"/>
              <a:t>… although it is a very complex part of the 802.11 spec and so the answer is not entirely clear</a:t>
            </a:r>
          </a:p>
          <a:p>
            <a:pPr lvl="1"/>
            <a:r>
              <a:rPr lang="en-AU" dirty="0"/>
              <a:t>Does the Wi-Fi community have any objection to LBT access using a wideband EDT?</a:t>
            </a:r>
          </a:p>
          <a:p>
            <a:pPr lvl="2"/>
            <a:r>
              <a:rPr lang="en-AU" dirty="0"/>
              <a:t>Noting its use essentially averages energy in a 20 MHz channel over a wider bandwidth, thus making it more likely a 20 MHz channel containing a Wi-Fi signal will ignored</a:t>
            </a:r>
          </a:p>
        </p:txBody>
      </p:sp>
      <p:sp>
        <p:nvSpPr>
          <p:cNvPr id="4" name="Footer Placeholder 3">
            <a:extLst>
              <a:ext uri="{FF2B5EF4-FFF2-40B4-BE49-F238E27FC236}">
                <a16:creationId xmlns:a16="http://schemas.microsoft.com/office/drawing/2014/main" id="{E16DB327-0667-4045-B7CB-3C05E1AA5B49}"/>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607B8CCF-9B15-4A58-A734-8125555AEA7D}"/>
              </a:ext>
            </a:extLst>
          </p:cNvPr>
          <p:cNvSpPr>
            <a:spLocks noGrp="1"/>
          </p:cNvSpPr>
          <p:nvPr>
            <p:ph type="sldNum" sz="quarter" idx="11"/>
          </p:nvPr>
        </p:nvSpPr>
        <p:spPr/>
        <p:txBody>
          <a:bodyPr/>
          <a:lstStyle/>
          <a:p>
            <a:r>
              <a:rPr lang="en-US"/>
              <a:t>Slide </a:t>
            </a:r>
            <a:fld id="{EF4002E7-DB4D-4CC3-8382-1939D19420D8}" type="slidenum">
              <a:rPr lang="en-US" smtClean="0"/>
              <a:pPr/>
              <a:t>45</a:t>
            </a:fld>
            <a:endParaRPr lang="en-US"/>
          </a:p>
        </p:txBody>
      </p:sp>
    </p:spTree>
    <p:extLst>
      <p:ext uri="{BB962C8B-B14F-4D97-AF65-F5344CB8AC3E}">
        <p14:creationId xmlns:p14="http://schemas.microsoft.com/office/powerpoint/2010/main" val="284809880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ETSI BRAN 6 GHz issues</a:t>
            </a:r>
          </a:p>
          <a:p>
            <a:pPr marL="342900" lvl="1" indent="-342900" algn="ctr">
              <a:buNone/>
            </a:pPr>
            <a:r>
              <a:rPr lang="en-AU" sz="2400" b="1" dirty="0">
                <a:solidFill>
                  <a:srgbClr val="FF0000"/>
                </a:solidFill>
              </a:rPr>
              <a:t>LBT mechanisms</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46</a:t>
            </a:fld>
            <a:endParaRPr lang="en-US"/>
          </a:p>
        </p:txBody>
      </p:sp>
    </p:spTree>
    <p:extLst>
      <p:ext uri="{BB962C8B-B14F-4D97-AF65-F5344CB8AC3E}">
        <p14:creationId xmlns:p14="http://schemas.microsoft.com/office/powerpoint/2010/main" val="414395064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51FA3-9BDE-4DA6-8C28-463D85706C55}"/>
              </a:ext>
            </a:extLst>
          </p:cNvPr>
          <p:cNvSpPr>
            <a:spLocks noGrp="1"/>
          </p:cNvSpPr>
          <p:nvPr>
            <p:ph type="title"/>
          </p:nvPr>
        </p:nvSpPr>
        <p:spPr/>
        <p:txBody>
          <a:bodyPr/>
          <a:lstStyle/>
          <a:p>
            <a:r>
              <a:rPr lang="en-AU" dirty="0" err="1"/>
              <a:t>Mediatek</a:t>
            </a:r>
            <a:r>
              <a:rPr lang="en-AU" dirty="0"/>
              <a:t> proposed significant changes to the LBT mechanisms in 6 GHz …</a:t>
            </a:r>
            <a:br>
              <a:rPr lang="en-AU" dirty="0"/>
            </a:br>
            <a:endParaRPr lang="en-AU" dirty="0"/>
          </a:p>
        </p:txBody>
      </p:sp>
      <p:sp>
        <p:nvSpPr>
          <p:cNvPr id="3" name="Content Placeholder 2">
            <a:extLst>
              <a:ext uri="{FF2B5EF4-FFF2-40B4-BE49-F238E27FC236}">
                <a16:creationId xmlns:a16="http://schemas.microsoft.com/office/drawing/2014/main" id="{DD6E94A7-73E2-481E-9F7E-96BA7CA5FA60}"/>
              </a:ext>
            </a:extLst>
          </p:cNvPr>
          <p:cNvSpPr>
            <a:spLocks noGrp="1"/>
          </p:cNvSpPr>
          <p:nvPr>
            <p:ph idx="1"/>
          </p:nvPr>
        </p:nvSpPr>
        <p:spPr/>
        <p:txBody>
          <a:bodyPr/>
          <a:lstStyle/>
          <a:p>
            <a:r>
              <a:rPr lang="en-AU" dirty="0"/>
              <a:t>Submission to BRAN#108</a:t>
            </a:r>
          </a:p>
          <a:p>
            <a:pPr lvl="1"/>
            <a:r>
              <a:rPr lang="en-US" dirty="0"/>
              <a:t>BRAN(20)108006: </a:t>
            </a:r>
            <a:r>
              <a:rPr lang="en-AU" dirty="0"/>
              <a:t>(</a:t>
            </a:r>
            <a:r>
              <a:rPr lang="en-AU" dirty="0" err="1"/>
              <a:t>Mediatek</a:t>
            </a:r>
            <a:r>
              <a:rPr lang="en-AU" dirty="0"/>
              <a:t>)</a:t>
            </a:r>
            <a:endParaRPr lang="en-US" dirty="0"/>
          </a:p>
          <a:p>
            <a:r>
              <a:rPr lang="en-GB" dirty="0"/>
              <a:t>Summary of discussion at </a:t>
            </a:r>
            <a:r>
              <a:rPr lang="en-AU" dirty="0"/>
              <a:t>BRAN#108</a:t>
            </a:r>
          </a:p>
          <a:p>
            <a:pPr lvl="1"/>
            <a:r>
              <a:rPr lang="en-AU" dirty="0" err="1"/>
              <a:t>Mediatek</a:t>
            </a:r>
            <a:r>
              <a:rPr lang="en-AU" dirty="0"/>
              <a:t> proposed that EN 303 687 (6 GHz) drop many of the adaptivity mechanisms from EN 301 893 (5 GHz) on assertions they do not work</a:t>
            </a:r>
          </a:p>
          <a:p>
            <a:pPr lvl="2"/>
            <a:r>
              <a:rPr lang="en-AU" dirty="0"/>
              <a:t>Traffic classes do not work because there are no rules on their use</a:t>
            </a:r>
          </a:p>
          <a:p>
            <a:pPr lvl="2"/>
            <a:r>
              <a:rPr lang="en-AU" dirty="0"/>
              <a:t>One of the high priority classes should be dropped because its use will almost completely block access by lower priority classes</a:t>
            </a:r>
          </a:p>
          <a:p>
            <a:pPr lvl="2"/>
            <a:r>
              <a:rPr lang="en-AU" dirty="0"/>
              <a:t>Higher priority classes should not be used for multi-channel access because there is not justification for multi-channel voice/management </a:t>
            </a:r>
          </a:p>
          <a:p>
            <a:pPr lvl="2"/>
            <a:r>
              <a:rPr lang="en-AU" dirty="0"/>
              <a:t>Admission control should be imposed on the highest priority class to avoid overloading</a:t>
            </a:r>
          </a:p>
          <a:p>
            <a:pPr lvl="2"/>
            <a:r>
              <a:rPr lang="en-AU" dirty="0"/>
              <a:t>…</a:t>
            </a:r>
          </a:p>
        </p:txBody>
      </p:sp>
      <p:sp>
        <p:nvSpPr>
          <p:cNvPr id="4" name="Footer Placeholder 3">
            <a:extLst>
              <a:ext uri="{FF2B5EF4-FFF2-40B4-BE49-F238E27FC236}">
                <a16:creationId xmlns:a16="http://schemas.microsoft.com/office/drawing/2014/main" id="{E42A13DC-942D-4EC6-9BEA-641952671D4E}"/>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27D53ABC-CB7C-4762-923B-3EED5CBEA25D}"/>
              </a:ext>
            </a:extLst>
          </p:cNvPr>
          <p:cNvSpPr>
            <a:spLocks noGrp="1"/>
          </p:cNvSpPr>
          <p:nvPr>
            <p:ph type="sldNum" sz="quarter" idx="11"/>
          </p:nvPr>
        </p:nvSpPr>
        <p:spPr/>
        <p:txBody>
          <a:bodyPr/>
          <a:lstStyle/>
          <a:p>
            <a:r>
              <a:rPr lang="en-US"/>
              <a:t>Slide </a:t>
            </a:r>
            <a:fld id="{EF4002E7-DB4D-4CC3-8382-1939D19420D8}" type="slidenum">
              <a:rPr lang="en-US" smtClean="0"/>
              <a:pPr/>
              <a:t>47</a:t>
            </a:fld>
            <a:endParaRPr lang="en-US"/>
          </a:p>
        </p:txBody>
      </p:sp>
    </p:spTree>
    <p:extLst>
      <p:ext uri="{BB962C8B-B14F-4D97-AF65-F5344CB8AC3E}">
        <p14:creationId xmlns:p14="http://schemas.microsoft.com/office/powerpoint/2010/main" val="282454249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51FA3-9BDE-4DA6-8C28-463D85706C55}"/>
              </a:ext>
            </a:extLst>
          </p:cNvPr>
          <p:cNvSpPr>
            <a:spLocks noGrp="1"/>
          </p:cNvSpPr>
          <p:nvPr>
            <p:ph type="title"/>
          </p:nvPr>
        </p:nvSpPr>
        <p:spPr>
          <a:xfrm>
            <a:off x="685800" y="685800"/>
            <a:ext cx="8001000" cy="1066800"/>
          </a:xfrm>
        </p:spPr>
        <p:txBody>
          <a:bodyPr/>
          <a:lstStyle/>
          <a:p>
            <a:r>
              <a:rPr lang="en-AU" dirty="0"/>
              <a:t>… but the proposed changes to the LBT mechanisms in 6 GHz were rejected by most stakeholders</a:t>
            </a:r>
          </a:p>
        </p:txBody>
      </p:sp>
      <p:sp>
        <p:nvSpPr>
          <p:cNvPr id="3" name="Content Placeholder 2">
            <a:extLst>
              <a:ext uri="{FF2B5EF4-FFF2-40B4-BE49-F238E27FC236}">
                <a16:creationId xmlns:a16="http://schemas.microsoft.com/office/drawing/2014/main" id="{DD6E94A7-73E2-481E-9F7E-96BA7CA5FA60}"/>
              </a:ext>
            </a:extLst>
          </p:cNvPr>
          <p:cNvSpPr>
            <a:spLocks noGrp="1"/>
          </p:cNvSpPr>
          <p:nvPr>
            <p:ph idx="1"/>
          </p:nvPr>
        </p:nvSpPr>
        <p:spPr/>
        <p:txBody>
          <a:bodyPr/>
          <a:lstStyle/>
          <a:p>
            <a:r>
              <a:rPr lang="en-GB" dirty="0"/>
              <a:t>Summary of discussion at </a:t>
            </a:r>
            <a:r>
              <a:rPr lang="en-AU" dirty="0"/>
              <a:t>BRAN#108</a:t>
            </a:r>
          </a:p>
          <a:p>
            <a:pPr lvl="2"/>
            <a:r>
              <a:rPr lang="en-AU" dirty="0"/>
              <a:t>…</a:t>
            </a:r>
          </a:p>
          <a:p>
            <a:pPr lvl="2"/>
            <a:r>
              <a:rPr lang="en-AU" dirty="0"/>
              <a:t>CW</a:t>
            </a:r>
            <a:r>
              <a:rPr lang="en-AU" baseline="-25000" dirty="0"/>
              <a:t>max</a:t>
            </a:r>
            <a:r>
              <a:rPr lang="en-AU" dirty="0"/>
              <a:t> should be increased for most traffic classes because they do not support enough devices</a:t>
            </a:r>
          </a:p>
          <a:p>
            <a:pPr lvl="2"/>
            <a:r>
              <a:rPr lang="en-AU" dirty="0"/>
              <a:t>Broadcast traffic should more often use CW</a:t>
            </a:r>
            <a:r>
              <a:rPr lang="en-AU" baseline="-25000" dirty="0"/>
              <a:t>max</a:t>
            </a:r>
            <a:r>
              <a:rPr lang="en-AU" dirty="0"/>
              <a:t> rather than CW</a:t>
            </a:r>
            <a:r>
              <a:rPr lang="en-AU" baseline="-25000" dirty="0"/>
              <a:t>min</a:t>
            </a:r>
            <a:r>
              <a:rPr lang="en-AU" dirty="0"/>
              <a:t> because there is not feedback for broadcast traffic</a:t>
            </a:r>
          </a:p>
          <a:p>
            <a:pPr lvl="2"/>
            <a:r>
              <a:rPr lang="en-AU" dirty="0"/>
              <a:t>CW should not reset after a successful transmission because it causes a capture effect</a:t>
            </a:r>
          </a:p>
          <a:p>
            <a:pPr lvl="1"/>
            <a:r>
              <a:rPr lang="en-AU" dirty="0"/>
              <a:t>There was very little support for these proposals, with opposition from Broadcom, Qualcomm, Cisco, Ruckus &amp; Ericsson </a:t>
            </a:r>
          </a:p>
          <a:p>
            <a:pPr lvl="2"/>
            <a:r>
              <a:rPr lang="en-AU" dirty="0"/>
              <a:t>No actual changes were proposed</a:t>
            </a:r>
          </a:p>
          <a:p>
            <a:pPr lvl="2"/>
            <a:r>
              <a:rPr lang="en-AU" dirty="0"/>
              <a:t>The changes are significant and would cause misalignment with 5 GHz</a:t>
            </a:r>
          </a:p>
          <a:p>
            <a:pPr lvl="2"/>
            <a:r>
              <a:rPr lang="en-AU" dirty="0"/>
              <a:t>These issues have generally not caused problems in practice</a:t>
            </a:r>
          </a:p>
          <a:p>
            <a:pPr lvl="2"/>
            <a:r>
              <a:rPr lang="en-AU" dirty="0"/>
              <a:t>Traffic classes provide a framework that enables (not enforces) coexistence</a:t>
            </a:r>
          </a:p>
          <a:p>
            <a:pPr lvl="2"/>
            <a:endParaRPr lang="en-AU" dirty="0"/>
          </a:p>
        </p:txBody>
      </p:sp>
      <p:sp>
        <p:nvSpPr>
          <p:cNvPr id="4" name="Footer Placeholder 3">
            <a:extLst>
              <a:ext uri="{FF2B5EF4-FFF2-40B4-BE49-F238E27FC236}">
                <a16:creationId xmlns:a16="http://schemas.microsoft.com/office/drawing/2014/main" id="{E42A13DC-942D-4EC6-9BEA-641952671D4E}"/>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27D53ABC-CB7C-4762-923B-3EED5CBEA25D}"/>
              </a:ext>
            </a:extLst>
          </p:cNvPr>
          <p:cNvSpPr>
            <a:spLocks noGrp="1"/>
          </p:cNvSpPr>
          <p:nvPr>
            <p:ph type="sldNum" sz="quarter" idx="11"/>
          </p:nvPr>
        </p:nvSpPr>
        <p:spPr/>
        <p:txBody>
          <a:bodyPr/>
          <a:lstStyle/>
          <a:p>
            <a:r>
              <a:rPr lang="en-US"/>
              <a:t>Slide </a:t>
            </a:r>
            <a:fld id="{EF4002E7-DB4D-4CC3-8382-1939D19420D8}" type="slidenum">
              <a:rPr lang="en-US" smtClean="0"/>
              <a:pPr/>
              <a:t>48</a:t>
            </a:fld>
            <a:endParaRPr lang="en-US"/>
          </a:p>
        </p:txBody>
      </p:sp>
    </p:spTree>
    <p:extLst>
      <p:ext uri="{BB962C8B-B14F-4D97-AF65-F5344CB8AC3E}">
        <p14:creationId xmlns:p14="http://schemas.microsoft.com/office/powerpoint/2010/main" val="95131827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Coex SC</a:t>
            </a:r>
          </a:p>
          <a:p>
            <a:pPr marL="342900" lvl="1" indent="-342900" algn="ctr">
              <a:buNone/>
            </a:pPr>
            <a:r>
              <a:rPr lang="en-AU" sz="2400" b="1" dirty="0">
                <a:solidFill>
                  <a:srgbClr val="FF0000"/>
                </a:solidFill>
              </a:rPr>
              <a:t>ETSI BRAN 6 GHz issues</a:t>
            </a:r>
          </a:p>
          <a:p>
            <a:pPr marL="342900" lvl="1" indent="-342900" algn="ctr">
              <a:buNone/>
            </a:pPr>
            <a:r>
              <a:rPr lang="en-AU" sz="2400" b="1" dirty="0">
                <a:solidFill>
                  <a:srgbClr val="FF0000"/>
                </a:solidFill>
              </a:rPr>
              <a:t>NB FH update</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49</a:t>
            </a:fld>
            <a:endParaRPr lang="en-US"/>
          </a:p>
        </p:txBody>
      </p:sp>
    </p:spTree>
    <p:extLst>
      <p:ext uri="{BB962C8B-B14F-4D97-AF65-F5344CB8AC3E}">
        <p14:creationId xmlns:p14="http://schemas.microsoft.com/office/powerpoint/2010/main" val="34813686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Participant behavior in IEEE-SA activities is guided</a:t>
            </a:r>
            <a:br>
              <a:rPr lang="en-US" dirty="0"/>
            </a:br>
            <a:r>
              <a:rPr lang="en-US" dirty="0"/>
              <a:t>by the IEEE Codes of Ethics &amp; Conduct</a:t>
            </a:r>
          </a:p>
        </p:txBody>
      </p:sp>
      <p:sp>
        <p:nvSpPr>
          <p:cNvPr id="3" name="Content Placeholder 2"/>
          <p:cNvSpPr>
            <a:spLocks noGrp="1"/>
          </p:cNvSpPr>
          <p:nvPr>
            <p:ph idx="1"/>
          </p:nvPr>
        </p:nvSpPr>
        <p:spPr/>
        <p:txBody>
          <a:bodyPr/>
          <a:lstStyle/>
          <a:p>
            <a:pPr lvl="1"/>
            <a:r>
              <a:rPr lang="en-US" dirty="0"/>
              <a:t>All participants in IEEE-SA activities are expected to adhere to the core principles underlying the:</a:t>
            </a:r>
          </a:p>
          <a:p>
            <a:pPr lvl="2"/>
            <a:r>
              <a:rPr lang="en-US" dirty="0">
                <a:hlinkClick r:id="rId2"/>
              </a:rPr>
              <a:t>IEEE Code of Ethics</a:t>
            </a:r>
            <a:endParaRPr lang="en-US" dirty="0"/>
          </a:p>
          <a:p>
            <a:pPr lvl="2"/>
            <a:r>
              <a:rPr lang="en-US" dirty="0">
                <a:hlinkClick r:id="rId3"/>
              </a:rPr>
              <a:t>IEEE Code of Conduct</a:t>
            </a:r>
            <a:endParaRPr lang="en-US" dirty="0"/>
          </a:p>
          <a:p>
            <a:pPr lvl="1"/>
            <a:r>
              <a:rPr lang="en-US" dirty="0"/>
              <a:t>The core principles of the IEEE Codes of Ethics &amp; Conduct are to:</a:t>
            </a:r>
          </a:p>
          <a:p>
            <a:pPr lvl="2"/>
            <a:r>
              <a:rPr lang="en-US" i="1" dirty="0"/>
              <a:t>Uphold the highest standards of integrity, responsible behavior, and ethical and professional conduct</a:t>
            </a:r>
          </a:p>
          <a:p>
            <a:pPr lvl="2"/>
            <a:r>
              <a:rPr lang="en-US" i="1" dirty="0"/>
              <a:t>Treat people fairly and with respect, to not engage in harassment, discrimination, or retaliation, and to protect people's privacy.</a:t>
            </a:r>
          </a:p>
          <a:p>
            <a:pPr lvl="2"/>
            <a:r>
              <a:rPr lang="en-US" i="1" dirty="0"/>
              <a:t>Avoid injuring others, their property, reputation, or employment by false or malicious action</a:t>
            </a:r>
          </a:p>
          <a:p>
            <a:pPr lvl="1"/>
            <a:r>
              <a:rPr lang="en-US" dirty="0"/>
              <a:t>The most recent versions of these Codes are available at</a:t>
            </a:r>
          </a:p>
          <a:p>
            <a:pPr lvl="2"/>
            <a:r>
              <a:rPr lang="en-US" dirty="0">
                <a:hlinkClick r:id="rId4"/>
              </a:rPr>
              <a:t>http://www.ieee.org/about/corporate/governance</a:t>
            </a:r>
            <a:endParaRPr lang="en-US" dirty="0"/>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5</a:t>
            </a:fld>
            <a:endParaRPr lang="en-GB" dirty="0"/>
          </a:p>
        </p:txBody>
      </p:sp>
      <p:sp>
        <p:nvSpPr>
          <p:cNvPr id="7" name="Rectangle 6">
            <a:extLst>
              <a:ext uri="{FF2B5EF4-FFF2-40B4-BE49-F238E27FC236}">
                <a16:creationId xmlns:a16="http://schemas.microsoft.com/office/drawing/2014/main" id="{3DB4D861-E815-4748-A24F-3BEB008A00F1}"/>
              </a:ext>
            </a:extLst>
          </p:cNvPr>
          <p:cNvSpPr/>
          <p:nvPr/>
        </p:nvSpPr>
        <p:spPr bwMode="auto">
          <a:xfrm rot="2228405">
            <a:off x="7658099" y="1286064"/>
            <a:ext cx="1600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Approved slide</a:t>
            </a:r>
          </a:p>
        </p:txBody>
      </p:sp>
    </p:spTree>
    <p:extLst>
      <p:ext uri="{BB962C8B-B14F-4D97-AF65-F5344CB8AC3E}">
        <p14:creationId xmlns:p14="http://schemas.microsoft.com/office/powerpoint/2010/main" val="39554336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04FD3-1EF3-4A3A-ACE9-41E800265111}"/>
              </a:ext>
            </a:extLst>
          </p:cNvPr>
          <p:cNvSpPr>
            <a:spLocks noGrp="1"/>
          </p:cNvSpPr>
          <p:nvPr>
            <p:ph type="title"/>
          </p:nvPr>
        </p:nvSpPr>
        <p:spPr/>
        <p:txBody>
          <a:bodyPr/>
          <a:lstStyle/>
          <a:p>
            <a:r>
              <a:rPr lang="en-AU" dirty="0"/>
              <a:t>Many believe NB FH systems are a potential new threat to coexistence in the 6 GHz band in Europe</a:t>
            </a:r>
          </a:p>
        </p:txBody>
      </p:sp>
      <p:sp>
        <p:nvSpPr>
          <p:cNvPr id="3" name="Content Placeholder 2">
            <a:extLst>
              <a:ext uri="{FF2B5EF4-FFF2-40B4-BE49-F238E27FC236}">
                <a16:creationId xmlns:a16="http://schemas.microsoft.com/office/drawing/2014/main" id="{FE4BCFAC-123B-44C4-873F-3064927FE694}"/>
              </a:ext>
            </a:extLst>
          </p:cNvPr>
          <p:cNvSpPr>
            <a:spLocks noGrp="1"/>
          </p:cNvSpPr>
          <p:nvPr>
            <p:ph idx="1"/>
          </p:nvPr>
        </p:nvSpPr>
        <p:spPr/>
        <p:txBody>
          <a:bodyPr/>
          <a:lstStyle/>
          <a:p>
            <a:pPr lvl="1"/>
            <a:r>
              <a:rPr lang="en-AU" dirty="0"/>
              <a:t>In Nov 2020, the Coex SC were made aware of two PSD limits being discussed for VLP devices in Europe:</a:t>
            </a:r>
          </a:p>
          <a:p>
            <a:pPr lvl="2"/>
            <a:r>
              <a:rPr lang="en-AU" dirty="0"/>
              <a:t>Default: 1 dBm/MHz</a:t>
            </a:r>
          </a:p>
          <a:p>
            <a:pPr lvl="2"/>
            <a:r>
              <a:rPr lang="en-AU" dirty="0"/>
              <a:t>Narrowband (NB) devices: </a:t>
            </a:r>
            <a:r>
              <a:rPr lang="en-AU" b="1" dirty="0"/>
              <a:t>10 dBm/MHz with FH</a:t>
            </a:r>
            <a:r>
              <a:rPr lang="en-AU" dirty="0"/>
              <a:t> across at least 15 hops, with NB defined as a BW of less than 20 MHz</a:t>
            </a:r>
          </a:p>
          <a:p>
            <a:pPr lvl="1"/>
            <a:r>
              <a:rPr lang="en-AU" dirty="0"/>
              <a:t>Many in the Wi-Fi/NR-U/LAA industries were concerned that these NB FH systems could have an adverse affect on these systems</a:t>
            </a:r>
          </a:p>
          <a:p>
            <a:pPr lvl="2"/>
            <a:r>
              <a:rPr lang="en-AU" dirty="0" err="1"/>
              <a:t>ie</a:t>
            </a:r>
            <a:r>
              <a:rPr lang="en-AU" dirty="0"/>
              <a:t>, they will randomly “stomp” on Wi-Fi (and LAA/NR-U) systems without LBT leading to poor coexistence </a:t>
            </a:r>
            <a:r>
              <a:rPr lang="en-AU" dirty="0">
                <a:sym typeface="Wingdings" panose="05000000000000000000" pitchFamily="2" charset="2"/>
              </a:rPr>
              <a:t></a:t>
            </a:r>
          </a:p>
          <a:p>
            <a:pPr lvl="1"/>
            <a:r>
              <a:rPr lang="en-AU" dirty="0">
                <a:sym typeface="Wingdings" panose="05000000000000000000" pitchFamily="2" charset="2"/>
              </a:rPr>
              <a:t>A number of proposals were made in BRAN before BRAN#108 to incorporate these new rules …</a:t>
            </a:r>
          </a:p>
          <a:p>
            <a:pPr lvl="1"/>
            <a:r>
              <a:rPr lang="en-AU" dirty="0">
                <a:sym typeface="Wingdings" panose="05000000000000000000" pitchFamily="2" charset="2"/>
              </a:rPr>
              <a:t>… but it was agreed that the LS documenting the request from the ECC to ETSI BRAN to implement the rules was required first</a:t>
            </a:r>
          </a:p>
          <a:p>
            <a:pPr lvl="2"/>
            <a:endParaRPr lang="en-AU" dirty="0">
              <a:sym typeface="Wingdings" panose="05000000000000000000" pitchFamily="2" charset="2"/>
            </a:endParaRPr>
          </a:p>
        </p:txBody>
      </p:sp>
      <p:sp>
        <p:nvSpPr>
          <p:cNvPr id="4" name="Footer Placeholder 3">
            <a:extLst>
              <a:ext uri="{FF2B5EF4-FFF2-40B4-BE49-F238E27FC236}">
                <a16:creationId xmlns:a16="http://schemas.microsoft.com/office/drawing/2014/main" id="{784567CA-A1BA-4568-8483-87B7CAA1AC7B}"/>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9C476791-B702-4D51-B168-A29CA47D3965}"/>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50</a:t>
            </a:fld>
            <a:endParaRPr lang="en-US"/>
          </a:p>
        </p:txBody>
      </p:sp>
    </p:spTree>
    <p:extLst>
      <p:ext uri="{BB962C8B-B14F-4D97-AF65-F5344CB8AC3E}">
        <p14:creationId xmlns:p14="http://schemas.microsoft.com/office/powerpoint/2010/main" val="427312833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AF675-FB29-41F4-99BB-5B20405EDCC6}"/>
              </a:ext>
            </a:extLst>
          </p:cNvPr>
          <p:cNvSpPr>
            <a:spLocks noGrp="1"/>
          </p:cNvSpPr>
          <p:nvPr>
            <p:ph type="title"/>
          </p:nvPr>
        </p:nvSpPr>
        <p:spPr>
          <a:xfrm>
            <a:off x="685799" y="685800"/>
            <a:ext cx="8219441" cy="1066800"/>
          </a:xfrm>
        </p:spPr>
        <p:txBody>
          <a:bodyPr/>
          <a:lstStyle/>
          <a:p>
            <a:r>
              <a:rPr lang="en-AU" dirty="0"/>
              <a:t>The ECC decision that allows NB FH also requires ETSI BRAN to agree on a spectrum sharing mechanism</a:t>
            </a:r>
          </a:p>
        </p:txBody>
      </p:sp>
      <p:sp>
        <p:nvSpPr>
          <p:cNvPr id="3" name="Footer Placeholder 2">
            <a:extLst>
              <a:ext uri="{FF2B5EF4-FFF2-40B4-BE49-F238E27FC236}">
                <a16:creationId xmlns:a16="http://schemas.microsoft.com/office/drawing/2014/main" id="{56DC3239-1E2C-4E92-9256-7F6C243831E4}"/>
              </a:ext>
            </a:extLst>
          </p:cNvPr>
          <p:cNvSpPr>
            <a:spLocks noGrp="1"/>
          </p:cNvSpPr>
          <p:nvPr>
            <p:ph type="ftr" sz="quarter" idx="10"/>
          </p:nvPr>
        </p:nvSpPr>
        <p:spPr/>
        <p:txBody>
          <a:bodyPr/>
          <a:lstStyle/>
          <a:p>
            <a:pPr>
              <a:defRPr/>
            </a:pPr>
            <a:r>
              <a:rPr lang="en-US"/>
              <a:t>Andrew Myles, Cisco</a:t>
            </a:r>
            <a:endParaRPr lang="en-US" dirty="0"/>
          </a:p>
        </p:txBody>
      </p:sp>
      <p:sp>
        <p:nvSpPr>
          <p:cNvPr id="4" name="Slide Number Placeholder 3">
            <a:extLst>
              <a:ext uri="{FF2B5EF4-FFF2-40B4-BE49-F238E27FC236}">
                <a16:creationId xmlns:a16="http://schemas.microsoft.com/office/drawing/2014/main" id="{F13668FD-5B59-4500-817A-7D60577A2B35}"/>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51</a:t>
            </a:fld>
            <a:endParaRPr lang="en-US"/>
          </a:p>
        </p:txBody>
      </p:sp>
      <p:graphicFrame>
        <p:nvGraphicFramePr>
          <p:cNvPr id="7" name="Table 7">
            <a:extLst>
              <a:ext uri="{FF2B5EF4-FFF2-40B4-BE49-F238E27FC236}">
                <a16:creationId xmlns:a16="http://schemas.microsoft.com/office/drawing/2014/main" id="{8CD9CC30-B480-4FDE-8D31-1F48EED69A29}"/>
              </a:ext>
            </a:extLst>
          </p:cNvPr>
          <p:cNvGraphicFramePr>
            <a:graphicFrameLocks noGrp="1"/>
          </p:cNvGraphicFramePr>
          <p:nvPr/>
        </p:nvGraphicFramePr>
        <p:xfrm>
          <a:off x="228599" y="2442964"/>
          <a:ext cx="5943602" cy="3657600"/>
        </p:xfrm>
        <a:graphic>
          <a:graphicData uri="http://schemas.openxmlformats.org/drawingml/2006/table">
            <a:tbl>
              <a:tblPr firstRow="1" bandRow="1">
                <a:tableStyleId>{5C22544A-7EE6-4342-B048-85BDC9FD1C3A}</a:tableStyleId>
              </a:tblPr>
              <a:tblGrid>
                <a:gridCol w="3352801">
                  <a:extLst>
                    <a:ext uri="{9D8B030D-6E8A-4147-A177-3AD203B41FA5}">
                      <a16:colId xmlns:a16="http://schemas.microsoft.com/office/drawing/2014/main" val="2783008684"/>
                    </a:ext>
                  </a:extLst>
                </a:gridCol>
                <a:gridCol w="2590801">
                  <a:extLst>
                    <a:ext uri="{9D8B030D-6E8A-4147-A177-3AD203B41FA5}">
                      <a16:colId xmlns:a16="http://schemas.microsoft.com/office/drawing/2014/main" val="599445618"/>
                    </a:ext>
                  </a:extLst>
                </a:gridCol>
              </a:tblGrid>
              <a:tr h="188320">
                <a:tc>
                  <a:txBody>
                    <a:bodyPr/>
                    <a:lstStyle/>
                    <a:p>
                      <a:r>
                        <a:rPr lang="en-AU" sz="1200" dirty="0"/>
                        <a:t>Permissible operation </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FF0000"/>
                    </a:solidFill>
                  </a:tcPr>
                </a:tc>
                <a:tc>
                  <a:txBody>
                    <a:bodyPr/>
                    <a:lstStyle/>
                    <a:p>
                      <a:r>
                        <a:rPr lang="en-AU" sz="1200" dirty="0"/>
                        <a:t>Indoors and outdoors </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FF0000"/>
                    </a:solidFill>
                  </a:tcPr>
                </a:tc>
                <a:extLst>
                  <a:ext uri="{0D108BD9-81ED-4DB2-BD59-A6C34878D82A}">
                    <a16:rowId xmlns:a16="http://schemas.microsoft.com/office/drawing/2014/main" val="1787940074"/>
                  </a:ext>
                </a:extLst>
              </a:tr>
              <a:tr h="188320">
                <a:tc>
                  <a:txBody>
                    <a:bodyPr/>
                    <a:lstStyle/>
                    <a:p>
                      <a:r>
                        <a:rPr lang="en-AU" sz="1200" dirty="0"/>
                        <a:t>Category of device</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tc>
                  <a:txBody>
                    <a:bodyPr/>
                    <a:lstStyle/>
                    <a:p>
                      <a:r>
                        <a:rPr lang="en-AU" sz="1200" dirty="0"/>
                        <a:t>The VLP device is a portable device</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extLst>
                  <a:ext uri="{0D108BD9-81ED-4DB2-BD59-A6C34878D82A}">
                    <a16:rowId xmlns:a16="http://schemas.microsoft.com/office/drawing/2014/main" val="2720918734"/>
                  </a:ext>
                </a:extLst>
              </a:tr>
              <a:tr h="188320">
                <a:tc>
                  <a:txBody>
                    <a:bodyPr/>
                    <a:lstStyle/>
                    <a:p>
                      <a:r>
                        <a:rPr lang="en-AU" sz="1200" dirty="0"/>
                        <a:t>Frequency band</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tc>
                  <a:txBody>
                    <a:bodyPr/>
                    <a:lstStyle/>
                    <a:p>
                      <a:r>
                        <a:rPr lang="en-AU" sz="1200" dirty="0"/>
                        <a:t>5945-6425 MHz</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extLst>
                  <a:ext uri="{0D108BD9-81ED-4DB2-BD59-A6C34878D82A}">
                    <a16:rowId xmlns:a16="http://schemas.microsoft.com/office/drawing/2014/main" val="3870379334"/>
                  </a:ext>
                </a:extLst>
              </a:tr>
              <a:tr h="232176">
                <a:tc>
                  <a:txBody>
                    <a:bodyPr/>
                    <a:lstStyle/>
                    <a:p>
                      <a:r>
                        <a:rPr lang="en-AU" sz="1200" dirty="0"/>
                        <a:t>Channel access and occupation rules</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tc>
                  <a:txBody>
                    <a:bodyPr/>
                    <a:lstStyle/>
                    <a:p>
                      <a:r>
                        <a:rPr lang="en-AU" sz="1200" dirty="0"/>
                        <a:t>An adequate spectrum sharing mechanism shall be implemented.</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extLst>
                  <a:ext uri="{0D108BD9-81ED-4DB2-BD59-A6C34878D82A}">
                    <a16:rowId xmlns:a16="http://schemas.microsoft.com/office/drawing/2014/main" val="2473123919"/>
                  </a:ext>
                </a:extLst>
              </a:tr>
              <a:tr h="188320">
                <a:tc>
                  <a:txBody>
                    <a:bodyPr/>
                    <a:lstStyle/>
                    <a:p>
                      <a:r>
                        <a:rPr lang="en-AU" sz="1200" dirty="0"/>
                        <a:t>Maximum mean </a:t>
                      </a:r>
                      <a:r>
                        <a:rPr lang="en-AU" sz="1200" dirty="0" err="1"/>
                        <a:t>e.i.r.p</a:t>
                      </a:r>
                      <a:r>
                        <a:rPr lang="en-AU" sz="1200" dirty="0"/>
                        <a:t>. for in-band emissions (note 1)</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tc>
                  <a:txBody>
                    <a:bodyPr/>
                    <a:lstStyle/>
                    <a:p>
                      <a:r>
                        <a:rPr lang="en-AU" sz="1200" dirty="0"/>
                        <a:t>14 dBm</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extLst>
                  <a:ext uri="{0D108BD9-81ED-4DB2-BD59-A6C34878D82A}">
                    <a16:rowId xmlns:a16="http://schemas.microsoft.com/office/drawing/2014/main" val="794860304"/>
                  </a:ext>
                </a:extLst>
              </a:tr>
              <a:tr h="232176">
                <a:tc>
                  <a:txBody>
                    <a:bodyPr/>
                    <a:lstStyle/>
                    <a:p>
                      <a:r>
                        <a:rPr lang="en-AU" sz="1200" dirty="0"/>
                        <a:t>Maximum mean </a:t>
                      </a:r>
                      <a:r>
                        <a:rPr lang="en-AU" sz="1200" dirty="0" err="1"/>
                        <a:t>e.i.r.p</a:t>
                      </a:r>
                      <a:r>
                        <a:rPr lang="en-AU" sz="1200" dirty="0"/>
                        <a:t>. density for in-band emissions (note 1)</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tc>
                  <a:txBody>
                    <a:bodyPr/>
                    <a:lstStyle/>
                    <a:p>
                      <a:r>
                        <a:rPr lang="en-AU" sz="1200" dirty="0"/>
                        <a:t>1 dBm/MHz</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extLst>
                  <a:ext uri="{0D108BD9-81ED-4DB2-BD59-A6C34878D82A}">
                    <a16:rowId xmlns:a16="http://schemas.microsoft.com/office/drawing/2014/main" val="1449915946"/>
                  </a:ext>
                </a:extLst>
              </a:tr>
              <a:tr h="232176">
                <a:tc>
                  <a:txBody>
                    <a:bodyPr/>
                    <a:lstStyle/>
                    <a:p>
                      <a:r>
                        <a:rPr lang="en-AU" sz="1200" dirty="0"/>
                        <a:t>Narrowband usage maximum mean </a:t>
                      </a:r>
                      <a:r>
                        <a:rPr lang="en-AU" sz="1200" dirty="0" err="1"/>
                        <a:t>e.i.r.p</a:t>
                      </a:r>
                      <a:r>
                        <a:rPr lang="en-AU" sz="1200" dirty="0"/>
                        <a:t>. density for in-band emissions (note 1) (note 2)</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tc>
                  <a:txBody>
                    <a:bodyPr/>
                    <a:lstStyle/>
                    <a:p>
                      <a:r>
                        <a:rPr lang="en-AU" sz="1200" dirty="0"/>
                        <a:t>10 dBm/MHz</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extLst>
                  <a:ext uri="{0D108BD9-81ED-4DB2-BD59-A6C34878D82A}">
                    <a16:rowId xmlns:a16="http://schemas.microsoft.com/office/drawing/2014/main" val="344396094"/>
                  </a:ext>
                </a:extLst>
              </a:tr>
              <a:tr h="603657">
                <a:tc gridSpan="2">
                  <a:txBody>
                    <a:bodyPr/>
                    <a:lstStyle/>
                    <a:p>
                      <a:pPr marL="355600" indent="-355600"/>
                      <a:r>
                        <a:rPr lang="en-AU" sz="1200" dirty="0"/>
                        <a:t>Note 2: Narrowband (NB) devices are devices that operate in channels bandwidths below 20 </a:t>
                      </a:r>
                      <a:r>
                        <a:rPr lang="en-AU" sz="1200" dirty="0" err="1"/>
                        <a:t>MHz.</a:t>
                      </a:r>
                      <a:r>
                        <a:rPr lang="en-AU" sz="1200" dirty="0"/>
                        <a:t> Narrowband devices also require a frequency hopping mechanism based on at least 15 hop channels to operate at a PSD value above 1 dBm/</a:t>
                      </a:r>
                      <a:r>
                        <a:rPr lang="en-AU" sz="1200" dirty="0" err="1"/>
                        <a:t>MHz.</a:t>
                      </a:r>
                      <a:r>
                        <a:rPr lang="en-AU" sz="1200" dirty="0"/>
                        <a:t> </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tc hMerge="1">
                  <a:txBody>
                    <a:bodyPr/>
                    <a:lstStyle/>
                    <a:p>
                      <a:endParaRPr lang="en-AU" sz="1200" dirty="0"/>
                    </a:p>
                  </a:txBody>
                  <a:tcPr/>
                </a:tc>
                <a:extLst>
                  <a:ext uri="{0D108BD9-81ED-4DB2-BD59-A6C34878D82A}">
                    <a16:rowId xmlns:a16="http://schemas.microsoft.com/office/drawing/2014/main" val="4089012382"/>
                  </a:ext>
                </a:extLst>
              </a:tr>
            </a:tbl>
          </a:graphicData>
        </a:graphic>
      </p:graphicFrame>
      <p:sp>
        <p:nvSpPr>
          <p:cNvPr id="9" name="TextBox 8">
            <a:extLst>
              <a:ext uri="{FF2B5EF4-FFF2-40B4-BE49-F238E27FC236}">
                <a16:creationId xmlns:a16="http://schemas.microsoft.com/office/drawing/2014/main" id="{501C04FE-A0AC-4A85-9552-A1764C9EFE91}"/>
              </a:ext>
            </a:extLst>
          </p:cNvPr>
          <p:cNvSpPr txBox="1"/>
          <p:nvPr/>
        </p:nvSpPr>
        <p:spPr>
          <a:xfrm>
            <a:off x="238759" y="1752600"/>
            <a:ext cx="5933442" cy="584775"/>
          </a:xfrm>
          <a:prstGeom prst="rect">
            <a:avLst/>
          </a:prstGeom>
          <a:noFill/>
        </p:spPr>
        <p:txBody>
          <a:bodyPr wrap="square">
            <a:spAutoFit/>
          </a:bodyPr>
          <a:lstStyle/>
          <a:p>
            <a:r>
              <a:rPr lang="en-AU" sz="1400" dirty="0">
                <a:solidFill>
                  <a:srgbClr val="FF0000"/>
                </a:solidFill>
                <a:latin typeface="+mj-lt"/>
              </a:rPr>
              <a:t>Table 2: Very Low Power </a:t>
            </a:r>
            <a:r>
              <a:rPr lang="en-AU" sz="1600" dirty="0">
                <a:solidFill>
                  <a:srgbClr val="FF0000"/>
                </a:solidFill>
                <a:latin typeface="+mj-lt"/>
              </a:rPr>
              <a:t>(VLP) WAS/RLAN devices</a:t>
            </a:r>
            <a:br>
              <a:rPr lang="en-AU" sz="1600" dirty="0">
                <a:solidFill>
                  <a:srgbClr val="FF0000"/>
                </a:solidFill>
                <a:latin typeface="+mj-lt"/>
              </a:rPr>
            </a:br>
            <a:r>
              <a:rPr lang="en-AU" sz="1600" dirty="0">
                <a:solidFill>
                  <a:srgbClr val="FF0000"/>
                </a:solidFill>
                <a:latin typeface="+mj-lt"/>
              </a:rPr>
              <a:t>(extract from </a:t>
            </a:r>
            <a:r>
              <a:rPr lang="en-AU" sz="1600" dirty="0">
                <a:latin typeface="+mj-lt"/>
                <a:hlinkClick r:id="rId2"/>
              </a:rPr>
              <a:t>ECC Decision (20)01</a:t>
            </a:r>
            <a:r>
              <a:rPr lang="en-AU" sz="1600" dirty="0">
                <a:solidFill>
                  <a:srgbClr val="FF0000"/>
                </a:solidFill>
                <a:latin typeface="+mj-lt"/>
              </a:rPr>
              <a:t>)</a:t>
            </a:r>
          </a:p>
        </p:txBody>
      </p:sp>
      <p:sp>
        <p:nvSpPr>
          <p:cNvPr id="10" name="Rectangle 9">
            <a:extLst>
              <a:ext uri="{FF2B5EF4-FFF2-40B4-BE49-F238E27FC236}">
                <a16:creationId xmlns:a16="http://schemas.microsoft.com/office/drawing/2014/main" id="{506956B1-EFC4-4845-B322-16B4E1BD5B66}"/>
              </a:ext>
            </a:extLst>
          </p:cNvPr>
          <p:cNvSpPr/>
          <p:nvPr/>
        </p:nvSpPr>
        <p:spPr bwMode="auto">
          <a:xfrm>
            <a:off x="7086600" y="5033763"/>
            <a:ext cx="1600200" cy="685801"/>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600" b="0" i="0" u="none" strike="noStrike" cap="none" normalizeH="0" baseline="0" dirty="0">
                <a:ln>
                  <a:noFill/>
                </a:ln>
                <a:solidFill>
                  <a:srgbClr val="FF0000"/>
                </a:solidFill>
                <a:effectLst/>
                <a:latin typeface="+mj-lt"/>
              </a:rPr>
              <a:t>Allows NB FH at 10 dBm/MHz</a:t>
            </a:r>
          </a:p>
        </p:txBody>
      </p:sp>
      <p:cxnSp>
        <p:nvCxnSpPr>
          <p:cNvPr id="12" name="Connector: Elbow 11">
            <a:extLst>
              <a:ext uri="{FF2B5EF4-FFF2-40B4-BE49-F238E27FC236}">
                <a16:creationId xmlns:a16="http://schemas.microsoft.com/office/drawing/2014/main" id="{856E17D2-BAEB-49B2-BB7F-13F2C836AD60}"/>
              </a:ext>
            </a:extLst>
          </p:cNvPr>
          <p:cNvCxnSpPr>
            <a:cxnSpLocks/>
            <a:stCxn id="10" idx="1"/>
            <a:endCxn id="22" idx="3"/>
          </p:cNvCxnSpPr>
          <p:nvPr/>
        </p:nvCxnSpPr>
        <p:spPr bwMode="auto">
          <a:xfrm rot="10800000">
            <a:off x="6172196" y="5051784"/>
            <a:ext cx="914404" cy="324881"/>
          </a:xfrm>
          <a:prstGeom prst="bentConnector3">
            <a:avLst>
              <a:gd name="adj1" fmla="val 50000"/>
            </a:avLst>
          </a:prstGeom>
          <a:solidFill>
            <a:schemeClr val="accent1"/>
          </a:solidFill>
          <a:ln w="57150" cap="flat" cmpd="sng" algn="ctr">
            <a:solidFill>
              <a:srgbClr val="FF0000"/>
            </a:solidFill>
            <a:prstDash val="solid"/>
            <a:round/>
            <a:headEnd type="none" w="sm" len="sm"/>
            <a:tailEnd type="triangle"/>
          </a:ln>
          <a:effectLst/>
        </p:spPr>
      </p:cxnSp>
      <p:cxnSp>
        <p:nvCxnSpPr>
          <p:cNvPr id="13" name="Connector: Elbow 12">
            <a:extLst>
              <a:ext uri="{FF2B5EF4-FFF2-40B4-BE49-F238E27FC236}">
                <a16:creationId xmlns:a16="http://schemas.microsoft.com/office/drawing/2014/main" id="{71C2E8D9-04C5-4F50-B66D-2C21D71D036F}"/>
              </a:ext>
            </a:extLst>
          </p:cNvPr>
          <p:cNvCxnSpPr>
            <a:cxnSpLocks/>
            <a:stCxn id="10" idx="1"/>
            <a:endCxn id="25" idx="3"/>
          </p:cNvCxnSpPr>
          <p:nvPr/>
        </p:nvCxnSpPr>
        <p:spPr bwMode="auto">
          <a:xfrm rot="10800000" flipV="1">
            <a:off x="6172196" y="5376664"/>
            <a:ext cx="914404" cy="308096"/>
          </a:xfrm>
          <a:prstGeom prst="bentConnector3">
            <a:avLst>
              <a:gd name="adj1" fmla="val 50000"/>
            </a:avLst>
          </a:prstGeom>
          <a:solidFill>
            <a:schemeClr val="accent1"/>
          </a:solidFill>
          <a:ln w="57150" cap="flat" cmpd="sng" algn="ctr">
            <a:solidFill>
              <a:srgbClr val="FF0000"/>
            </a:solidFill>
            <a:prstDash val="solid"/>
            <a:round/>
            <a:headEnd type="none" w="sm" len="sm"/>
            <a:tailEnd type="triangle"/>
          </a:ln>
          <a:effectLst/>
        </p:spPr>
      </p:cxnSp>
      <p:sp>
        <p:nvSpPr>
          <p:cNvPr id="22" name="Rectangle 21">
            <a:extLst>
              <a:ext uri="{FF2B5EF4-FFF2-40B4-BE49-F238E27FC236}">
                <a16:creationId xmlns:a16="http://schemas.microsoft.com/office/drawing/2014/main" id="{584F3ACF-9682-4404-8D08-CA800EAA4865}"/>
              </a:ext>
            </a:extLst>
          </p:cNvPr>
          <p:cNvSpPr/>
          <p:nvPr/>
        </p:nvSpPr>
        <p:spPr bwMode="auto">
          <a:xfrm>
            <a:off x="3733795" y="4829771"/>
            <a:ext cx="2438401" cy="444024"/>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600" b="0" i="0" u="none" strike="noStrike" cap="none" normalizeH="0" baseline="0" dirty="0">
              <a:ln>
                <a:noFill/>
              </a:ln>
              <a:solidFill>
                <a:schemeClr val="tx1"/>
              </a:solidFill>
              <a:effectLst/>
              <a:latin typeface="+mj-lt"/>
            </a:endParaRPr>
          </a:p>
        </p:txBody>
      </p:sp>
      <p:sp>
        <p:nvSpPr>
          <p:cNvPr id="25" name="Rectangle 24">
            <a:extLst>
              <a:ext uri="{FF2B5EF4-FFF2-40B4-BE49-F238E27FC236}">
                <a16:creationId xmlns:a16="http://schemas.microsoft.com/office/drawing/2014/main" id="{74253A6F-4FC9-40EF-A800-85B9C3D74DDF}"/>
              </a:ext>
            </a:extLst>
          </p:cNvPr>
          <p:cNvSpPr/>
          <p:nvPr/>
        </p:nvSpPr>
        <p:spPr bwMode="auto">
          <a:xfrm>
            <a:off x="3733795" y="5268956"/>
            <a:ext cx="2438401" cy="831608"/>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600" b="0" i="0" u="none" strike="noStrike" cap="none" normalizeH="0" baseline="0" dirty="0">
              <a:ln>
                <a:noFill/>
              </a:ln>
              <a:solidFill>
                <a:schemeClr val="tx1"/>
              </a:solidFill>
              <a:effectLst/>
              <a:latin typeface="+mj-lt"/>
            </a:endParaRPr>
          </a:p>
        </p:txBody>
      </p:sp>
      <p:sp>
        <p:nvSpPr>
          <p:cNvPr id="36" name="Rectangle 35">
            <a:extLst>
              <a:ext uri="{FF2B5EF4-FFF2-40B4-BE49-F238E27FC236}">
                <a16:creationId xmlns:a16="http://schemas.microsoft.com/office/drawing/2014/main" id="{AFCDF9AB-6988-4A13-806C-C35FDD76A28E}"/>
              </a:ext>
            </a:extLst>
          </p:cNvPr>
          <p:cNvSpPr/>
          <p:nvPr/>
        </p:nvSpPr>
        <p:spPr bwMode="auto">
          <a:xfrm>
            <a:off x="6629400" y="3320910"/>
            <a:ext cx="2438400" cy="685801"/>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ts val="800"/>
              </a:spcBef>
              <a:spcAft>
                <a:spcPct val="0"/>
              </a:spcAft>
              <a:buClrTx/>
              <a:buSzTx/>
              <a:buFontTx/>
              <a:buNone/>
              <a:tabLst/>
            </a:pPr>
            <a:r>
              <a:rPr kumimoji="0" lang="en-AU" sz="1600" b="0" i="0" u="none" strike="noStrike" cap="none" normalizeH="0" baseline="0" dirty="0">
                <a:ln>
                  <a:noFill/>
                </a:ln>
                <a:solidFill>
                  <a:srgbClr val="FF0000"/>
                </a:solidFill>
                <a:effectLst/>
                <a:latin typeface="+mj-lt"/>
              </a:rPr>
              <a:t>Requires an ETSI BRAN defined spectrum sharing mechanism</a:t>
            </a:r>
          </a:p>
          <a:p>
            <a:pPr marL="0" marR="0" indent="0" algn="l" defTabSz="914400" rtl="0" eaLnBrk="0" fontAlgn="base" latinLnBrk="0" hangingPunct="0">
              <a:lnSpc>
                <a:spcPct val="100000"/>
              </a:lnSpc>
              <a:spcBef>
                <a:spcPts val="800"/>
              </a:spcBef>
              <a:spcAft>
                <a:spcPct val="0"/>
              </a:spcAft>
              <a:buClrTx/>
              <a:buSzTx/>
              <a:buFontTx/>
              <a:buNone/>
              <a:tabLst/>
            </a:pPr>
            <a:r>
              <a:rPr kumimoji="0" lang="en-AU" sz="1600" b="0" i="0" u="none" strike="noStrike" cap="none" normalizeH="0" baseline="0" dirty="0">
                <a:ln>
                  <a:noFill/>
                </a:ln>
                <a:solidFill>
                  <a:srgbClr val="FF0000"/>
                </a:solidFill>
                <a:effectLst/>
                <a:latin typeface="+mj-lt"/>
              </a:rPr>
              <a:t>Maybe it will be based on LBT?</a:t>
            </a:r>
          </a:p>
        </p:txBody>
      </p:sp>
      <p:cxnSp>
        <p:nvCxnSpPr>
          <p:cNvPr id="38" name="Connector: Elbow 37">
            <a:extLst>
              <a:ext uri="{FF2B5EF4-FFF2-40B4-BE49-F238E27FC236}">
                <a16:creationId xmlns:a16="http://schemas.microsoft.com/office/drawing/2014/main" id="{D654F504-5110-4264-A476-581B85CFFEAF}"/>
              </a:ext>
            </a:extLst>
          </p:cNvPr>
          <p:cNvCxnSpPr>
            <a:cxnSpLocks/>
            <a:stCxn id="36" idx="1"/>
            <a:endCxn id="40" idx="3"/>
          </p:cNvCxnSpPr>
          <p:nvPr/>
        </p:nvCxnSpPr>
        <p:spPr bwMode="auto">
          <a:xfrm rot="10800000" flipV="1">
            <a:off x="6172196" y="3663810"/>
            <a:ext cx="457204" cy="1"/>
          </a:xfrm>
          <a:prstGeom prst="bentConnector3">
            <a:avLst>
              <a:gd name="adj1" fmla="val 50000"/>
            </a:avLst>
          </a:prstGeom>
          <a:solidFill>
            <a:schemeClr val="accent1"/>
          </a:solidFill>
          <a:ln w="57150" cap="flat" cmpd="sng" algn="ctr">
            <a:solidFill>
              <a:srgbClr val="FF0000"/>
            </a:solidFill>
            <a:prstDash val="solid"/>
            <a:round/>
            <a:headEnd type="none" w="sm" len="sm"/>
            <a:tailEnd type="triangle"/>
          </a:ln>
          <a:effectLst/>
        </p:spPr>
      </p:cxnSp>
      <p:sp>
        <p:nvSpPr>
          <p:cNvPr id="40" name="Rectangle 39">
            <a:extLst>
              <a:ext uri="{FF2B5EF4-FFF2-40B4-BE49-F238E27FC236}">
                <a16:creationId xmlns:a16="http://schemas.microsoft.com/office/drawing/2014/main" id="{211B6FBF-DD31-43CC-B69B-5EC342D00A5D}"/>
              </a:ext>
            </a:extLst>
          </p:cNvPr>
          <p:cNvSpPr/>
          <p:nvPr/>
        </p:nvSpPr>
        <p:spPr bwMode="auto">
          <a:xfrm>
            <a:off x="4190996" y="3433564"/>
            <a:ext cx="1981200" cy="460496"/>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600" b="0" i="0" u="none" strike="noStrike" cap="none" normalizeH="0" baseline="0" dirty="0">
              <a:ln>
                <a:noFill/>
              </a:ln>
              <a:solidFill>
                <a:schemeClr val="tx1"/>
              </a:solidFill>
              <a:effectLst/>
              <a:latin typeface="+mj-lt"/>
            </a:endParaRPr>
          </a:p>
        </p:txBody>
      </p:sp>
    </p:spTree>
    <p:extLst>
      <p:ext uri="{BB962C8B-B14F-4D97-AF65-F5344CB8AC3E}">
        <p14:creationId xmlns:p14="http://schemas.microsoft.com/office/powerpoint/2010/main" val="93119235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6D9BDBD-BE04-4C79-9B8D-A4CE06E1EF4E}"/>
              </a:ext>
            </a:extLst>
          </p:cNvPr>
          <p:cNvSpPr>
            <a:spLocks noGrp="1"/>
          </p:cNvSpPr>
          <p:nvPr>
            <p:ph type="title"/>
          </p:nvPr>
        </p:nvSpPr>
        <p:spPr/>
        <p:txBody>
          <a:bodyPr/>
          <a:lstStyle/>
          <a:p>
            <a:r>
              <a:rPr lang="en-AU" dirty="0"/>
              <a:t>There were two very different proposals on how to implement the ECC decision related to NB FH </a:t>
            </a:r>
          </a:p>
        </p:txBody>
      </p:sp>
      <p:sp>
        <p:nvSpPr>
          <p:cNvPr id="3" name="Content Placeholder 2">
            <a:extLst>
              <a:ext uri="{FF2B5EF4-FFF2-40B4-BE49-F238E27FC236}">
                <a16:creationId xmlns:a16="http://schemas.microsoft.com/office/drawing/2014/main" id="{C097F16C-A209-49F2-B8ED-659CF0A216C8}"/>
              </a:ext>
            </a:extLst>
          </p:cNvPr>
          <p:cNvSpPr>
            <a:spLocks noGrp="1"/>
          </p:cNvSpPr>
          <p:nvPr>
            <p:ph idx="1"/>
          </p:nvPr>
        </p:nvSpPr>
        <p:spPr>
          <a:xfrm>
            <a:off x="685800" y="1905000"/>
            <a:ext cx="7772400" cy="4114800"/>
          </a:xfrm>
        </p:spPr>
        <p:txBody>
          <a:bodyPr/>
          <a:lstStyle/>
          <a:p>
            <a:r>
              <a:rPr lang="en-AU" dirty="0"/>
              <a:t>Submissions to BRAN#108</a:t>
            </a:r>
          </a:p>
          <a:p>
            <a:pPr lvl="1"/>
            <a:r>
              <a:rPr lang="en-US" dirty="0"/>
              <a:t>BRAN(20)108014: </a:t>
            </a:r>
            <a:r>
              <a:rPr lang="en-AU" i="1" dirty="0"/>
              <a:t>Initial Integration of NB requirements into EN 303 687 as per EC Regulation </a:t>
            </a:r>
            <a:r>
              <a:rPr lang="en-AU" dirty="0"/>
              <a:t>(Apple)</a:t>
            </a:r>
            <a:endParaRPr lang="en-US" dirty="0"/>
          </a:p>
          <a:p>
            <a:pPr lvl="1"/>
            <a:r>
              <a:rPr lang="en-US" dirty="0"/>
              <a:t>BRAN(20)108038: </a:t>
            </a:r>
            <a:r>
              <a:rPr lang="en-US" i="1" dirty="0"/>
              <a:t>6GHz VLP Narrowband </a:t>
            </a:r>
            <a:r>
              <a:rPr lang="en-US" dirty="0"/>
              <a:t>(</a:t>
            </a:r>
            <a:r>
              <a:rPr lang="en-AU" dirty="0"/>
              <a:t>Qualcomm </a:t>
            </a:r>
            <a:r>
              <a:rPr lang="en-AU" i="1" dirty="0"/>
              <a:t>et al</a:t>
            </a:r>
            <a:r>
              <a:rPr lang="en-US" dirty="0"/>
              <a:t>)</a:t>
            </a:r>
          </a:p>
          <a:p>
            <a:pPr lvl="1"/>
            <a:r>
              <a:rPr lang="en-US" dirty="0"/>
              <a:t>BRAN(20)108039 </a:t>
            </a:r>
            <a:r>
              <a:rPr lang="en-US" i="1" dirty="0"/>
              <a:t>NB Analysis </a:t>
            </a:r>
            <a:r>
              <a:rPr lang="en-US" dirty="0"/>
              <a:t>(Qualcomm)</a:t>
            </a:r>
          </a:p>
          <a:p>
            <a:r>
              <a:rPr lang="en-GB" dirty="0"/>
              <a:t>Summary of presentations at </a:t>
            </a:r>
            <a:r>
              <a:rPr lang="en-AU" dirty="0"/>
              <a:t>BRAN#108</a:t>
            </a:r>
          </a:p>
          <a:p>
            <a:pPr lvl="1"/>
            <a:r>
              <a:rPr lang="en-US" dirty="0"/>
              <a:t>BRAN(20)108014 </a:t>
            </a:r>
            <a:r>
              <a:rPr lang="en-GB" dirty="0"/>
              <a:t>from Apple copies the three FH mechanisms in EN 300 328 V2.2.2 (2.4 GHz) into EN 303 687 (6 GHz)</a:t>
            </a:r>
          </a:p>
          <a:p>
            <a:pPr lvl="1"/>
            <a:r>
              <a:rPr lang="en-US" dirty="0"/>
              <a:t>BRAN(20)108038</a:t>
            </a:r>
            <a:r>
              <a:rPr lang="en-GB" dirty="0"/>
              <a:t> from Qualcomm</a:t>
            </a:r>
            <a:r>
              <a:rPr lang="en-GB" i="1" dirty="0"/>
              <a:t> et al</a:t>
            </a:r>
            <a:r>
              <a:rPr lang="en-GB" dirty="0"/>
              <a:t> provided an alternative mechanism for including NB FH into EN 303 687 that requires a COT be obtained using LBE or FBE in the normal way before transmission</a:t>
            </a:r>
          </a:p>
          <a:p>
            <a:pPr lvl="1"/>
            <a:r>
              <a:rPr lang="en-US" dirty="0"/>
              <a:t>BRAN(20)108039</a:t>
            </a:r>
            <a:r>
              <a:rPr lang="en-GB" dirty="0"/>
              <a:t> from Qualcomm explains why the three FH mechanisms proposed by Apple lead to poor coexistence </a:t>
            </a:r>
          </a:p>
        </p:txBody>
      </p:sp>
      <p:sp>
        <p:nvSpPr>
          <p:cNvPr id="4" name="Footer Placeholder 3">
            <a:extLst>
              <a:ext uri="{FF2B5EF4-FFF2-40B4-BE49-F238E27FC236}">
                <a16:creationId xmlns:a16="http://schemas.microsoft.com/office/drawing/2014/main" id="{4C06E83E-8BBF-4284-892D-8726D14AC4C0}"/>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658A03D9-144C-4D5B-970C-6C85576C31A6}"/>
              </a:ext>
            </a:extLst>
          </p:cNvPr>
          <p:cNvSpPr>
            <a:spLocks noGrp="1"/>
          </p:cNvSpPr>
          <p:nvPr>
            <p:ph type="sldNum" sz="quarter" idx="11"/>
          </p:nvPr>
        </p:nvSpPr>
        <p:spPr/>
        <p:txBody>
          <a:bodyPr/>
          <a:lstStyle/>
          <a:p>
            <a:r>
              <a:rPr lang="en-US"/>
              <a:t>Slide </a:t>
            </a:r>
            <a:fld id="{EF4002E7-DB4D-4CC3-8382-1939D19420D8}" type="slidenum">
              <a:rPr lang="en-US" smtClean="0"/>
              <a:pPr/>
              <a:t>52</a:t>
            </a:fld>
            <a:endParaRPr lang="en-US"/>
          </a:p>
        </p:txBody>
      </p:sp>
    </p:spTree>
    <p:extLst>
      <p:ext uri="{BB962C8B-B14F-4D97-AF65-F5344CB8AC3E}">
        <p14:creationId xmlns:p14="http://schemas.microsoft.com/office/powerpoint/2010/main" val="5812150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DEADF-F103-4414-95BA-CC83279F1A48}"/>
              </a:ext>
            </a:extLst>
          </p:cNvPr>
          <p:cNvSpPr>
            <a:spLocks noGrp="1"/>
          </p:cNvSpPr>
          <p:nvPr>
            <p:ph type="title"/>
          </p:nvPr>
        </p:nvSpPr>
        <p:spPr/>
        <p:txBody>
          <a:bodyPr/>
          <a:lstStyle/>
          <a:p>
            <a:r>
              <a:rPr lang="en-AU" dirty="0"/>
              <a:t>There were many objections &amp; some support for the NB FH proposal from Apple</a:t>
            </a:r>
          </a:p>
        </p:txBody>
      </p:sp>
      <p:sp>
        <p:nvSpPr>
          <p:cNvPr id="3" name="Content Placeholder 2">
            <a:extLst>
              <a:ext uri="{FF2B5EF4-FFF2-40B4-BE49-F238E27FC236}">
                <a16:creationId xmlns:a16="http://schemas.microsoft.com/office/drawing/2014/main" id="{CC3C2693-A263-4476-A31F-BC5FA4ACF653}"/>
              </a:ext>
            </a:extLst>
          </p:cNvPr>
          <p:cNvSpPr>
            <a:spLocks noGrp="1"/>
          </p:cNvSpPr>
          <p:nvPr>
            <p:ph idx="1"/>
          </p:nvPr>
        </p:nvSpPr>
        <p:spPr/>
        <p:txBody>
          <a:bodyPr/>
          <a:lstStyle/>
          <a:p>
            <a:r>
              <a:rPr lang="en-GB" dirty="0"/>
              <a:t>Summary of presentations at </a:t>
            </a:r>
            <a:r>
              <a:rPr lang="en-AU" dirty="0"/>
              <a:t>BRAN#108</a:t>
            </a:r>
          </a:p>
          <a:p>
            <a:pPr lvl="1"/>
            <a:r>
              <a:rPr lang="en-AU" dirty="0"/>
              <a:t>There were many objections to the proposal from Apple</a:t>
            </a:r>
          </a:p>
          <a:p>
            <a:pPr lvl="2"/>
            <a:r>
              <a:rPr lang="en-AU" dirty="0"/>
              <a:t>Microsoft: lack of support studies; 6 GHz has a higher bar than 2.4 GHz (ISM); this new and unknown technology should not get a free pass</a:t>
            </a:r>
          </a:p>
          <a:p>
            <a:pPr lvl="2"/>
            <a:r>
              <a:rPr lang="en-AU" dirty="0" err="1"/>
              <a:t>Quorvo</a:t>
            </a:r>
            <a:r>
              <a:rPr lang="en-AU" dirty="0"/>
              <a:t>: use of EN 300 328 inappropriate in 6GHz; where are the studies?</a:t>
            </a:r>
          </a:p>
          <a:p>
            <a:pPr lvl="2"/>
            <a:r>
              <a:rPr lang="en-AU" dirty="0"/>
              <a:t>Facebook: concerned about coexistence, especially in wider channels</a:t>
            </a:r>
          </a:p>
          <a:p>
            <a:pPr lvl="2"/>
            <a:r>
              <a:rPr lang="en-AU" dirty="0"/>
              <a:t>Cisco: lack of supporting studies</a:t>
            </a:r>
          </a:p>
          <a:p>
            <a:pPr lvl="2"/>
            <a:r>
              <a:rPr lang="en-AU" dirty="0"/>
              <a:t>Qualcomm/Facebook: </a:t>
            </a:r>
            <a:r>
              <a:rPr lang="en-AU" dirty="0" err="1"/>
              <a:t>coex</a:t>
            </a:r>
            <a:r>
              <a:rPr lang="en-AU" dirty="0"/>
              <a:t> in 6 GHz between Wi-Fi/LAA/NR-U is result of many years of work; similar work is required for NB FH before it can be accepted</a:t>
            </a:r>
          </a:p>
          <a:p>
            <a:pPr lvl="2"/>
            <a:r>
              <a:rPr lang="en-AU" dirty="0"/>
              <a:t>OFCOM: 6 GHz is not like 2.4 GHz and some sort of LBT is probably needed</a:t>
            </a:r>
          </a:p>
          <a:p>
            <a:pPr lvl="2"/>
            <a:r>
              <a:rPr lang="en-AU" dirty="0"/>
              <a:t>Qualcomm/Facebook/Microsoft/Intel: – see BRAN(20)108038</a:t>
            </a:r>
          </a:p>
          <a:p>
            <a:pPr lvl="1"/>
            <a:r>
              <a:rPr lang="en-AU" dirty="0"/>
              <a:t>There was some support for the proposal from Apple</a:t>
            </a:r>
          </a:p>
          <a:p>
            <a:pPr lvl="2"/>
            <a:r>
              <a:rPr lang="en-AU" dirty="0"/>
              <a:t>Ericsson/</a:t>
            </a:r>
            <a:r>
              <a:rPr lang="en-AU" dirty="0" err="1"/>
              <a:t>BMWi</a:t>
            </a:r>
            <a:r>
              <a:rPr lang="en-AU" dirty="0"/>
              <a:t>: new new technology deserves same access to the spectrum and it is natural to use 2.4 GHz based schemes; RLAN stakeholders need to prove a problem</a:t>
            </a:r>
          </a:p>
          <a:p>
            <a:pPr lvl="1"/>
            <a:endParaRPr lang="en-AU" dirty="0"/>
          </a:p>
        </p:txBody>
      </p:sp>
      <p:sp>
        <p:nvSpPr>
          <p:cNvPr id="4" name="Footer Placeholder 3">
            <a:extLst>
              <a:ext uri="{FF2B5EF4-FFF2-40B4-BE49-F238E27FC236}">
                <a16:creationId xmlns:a16="http://schemas.microsoft.com/office/drawing/2014/main" id="{9A5E6CA0-ED25-4B34-B22A-37B50BAE7459}"/>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BEF8FBC5-1C10-4E72-AC2F-128CA6B80264}"/>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53</a:t>
            </a:fld>
            <a:endParaRPr lang="en-US"/>
          </a:p>
        </p:txBody>
      </p:sp>
    </p:spTree>
    <p:extLst>
      <p:ext uri="{BB962C8B-B14F-4D97-AF65-F5344CB8AC3E}">
        <p14:creationId xmlns:p14="http://schemas.microsoft.com/office/powerpoint/2010/main" val="326126601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BF7E7-18B4-48A9-BE2D-4B17E433363D}"/>
              </a:ext>
            </a:extLst>
          </p:cNvPr>
          <p:cNvSpPr>
            <a:spLocks noGrp="1"/>
          </p:cNvSpPr>
          <p:nvPr>
            <p:ph type="title"/>
          </p:nvPr>
        </p:nvSpPr>
        <p:spPr/>
        <p:txBody>
          <a:bodyPr/>
          <a:lstStyle/>
          <a:p>
            <a:r>
              <a:rPr lang="en-AU" dirty="0"/>
              <a:t>There was agreement that there was an ECC decision but nothing more …</a:t>
            </a:r>
            <a:br>
              <a:rPr lang="en-AU" dirty="0"/>
            </a:br>
            <a:endParaRPr lang="en-AU" dirty="0"/>
          </a:p>
        </p:txBody>
      </p:sp>
      <p:sp>
        <p:nvSpPr>
          <p:cNvPr id="3" name="Content Placeholder 2">
            <a:extLst>
              <a:ext uri="{FF2B5EF4-FFF2-40B4-BE49-F238E27FC236}">
                <a16:creationId xmlns:a16="http://schemas.microsoft.com/office/drawing/2014/main" id="{500CF7EC-0054-477F-90BF-E99A65777EC5}"/>
              </a:ext>
            </a:extLst>
          </p:cNvPr>
          <p:cNvSpPr>
            <a:spLocks noGrp="1"/>
          </p:cNvSpPr>
          <p:nvPr>
            <p:ph idx="1"/>
          </p:nvPr>
        </p:nvSpPr>
        <p:spPr/>
        <p:txBody>
          <a:bodyPr/>
          <a:lstStyle/>
          <a:p>
            <a:pPr lvl="1"/>
            <a:r>
              <a:rPr lang="en-AU" dirty="0"/>
              <a:t>There was agreement that BRAN had a task to perform based on the ECC decision allowing NB FH …</a:t>
            </a:r>
          </a:p>
          <a:p>
            <a:pPr lvl="1"/>
            <a:r>
              <a:rPr lang="en-AU" dirty="0"/>
              <a:t>… but there was no agreement on how to perform that task!</a:t>
            </a:r>
          </a:p>
          <a:p>
            <a:pPr lvl="1"/>
            <a:r>
              <a:rPr lang="en-AU" dirty="0"/>
              <a:t>One of the problems for many is that this NB FH proposal by Apple came from nowhere (and does not seem to be based on any standard)</a:t>
            </a:r>
          </a:p>
          <a:p>
            <a:pPr lvl="1"/>
            <a:r>
              <a:rPr lang="en-AU" dirty="0"/>
              <a:t>An individual affiliated with Apple was invited to provide further information on the NB FH proposal to the Coex SC</a:t>
            </a:r>
          </a:p>
          <a:p>
            <a:pPr lvl="2"/>
            <a:r>
              <a:rPr lang="en-AU" dirty="0"/>
              <a:t>They declined</a:t>
            </a:r>
          </a:p>
        </p:txBody>
      </p:sp>
      <p:sp>
        <p:nvSpPr>
          <p:cNvPr id="4" name="Footer Placeholder 3">
            <a:extLst>
              <a:ext uri="{FF2B5EF4-FFF2-40B4-BE49-F238E27FC236}">
                <a16:creationId xmlns:a16="http://schemas.microsoft.com/office/drawing/2014/main" id="{79B59FD2-B719-40A6-8170-08FD6ED77AF2}"/>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B9301D36-A2F3-40D2-8DBA-8C630D94FA41}"/>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54</a:t>
            </a:fld>
            <a:endParaRPr lang="en-US"/>
          </a:p>
        </p:txBody>
      </p:sp>
    </p:spTree>
    <p:extLst>
      <p:ext uri="{BB962C8B-B14F-4D97-AF65-F5344CB8AC3E}">
        <p14:creationId xmlns:p14="http://schemas.microsoft.com/office/powerpoint/2010/main" val="353916177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Coex SC</a:t>
            </a:r>
          </a:p>
          <a:p>
            <a:pPr marL="342900" lvl="1" indent="-342900" algn="ctr">
              <a:buNone/>
            </a:pPr>
            <a:r>
              <a:rPr lang="en-AU" sz="2400" b="1" dirty="0">
                <a:solidFill>
                  <a:srgbClr val="FF0000"/>
                </a:solidFill>
              </a:rPr>
              <a:t>ETSI BRAN 6 GHz issues</a:t>
            </a:r>
          </a:p>
          <a:p>
            <a:pPr marL="342900" lvl="1" indent="-342900" algn="ctr">
              <a:buNone/>
            </a:pPr>
            <a:r>
              <a:rPr lang="en-AU" sz="2400" b="1" dirty="0">
                <a:solidFill>
                  <a:srgbClr val="FF0000"/>
                </a:solidFill>
              </a:rPr>
              <a:t>Future work for </a:t>
            </a:r>
            <a:r>
              <a:rPr lang="en-AU" sz="2400" b="1" dirty="0" err="1">
                <a:solidFill>
                  <a:srgbClr val="FF0000"/>
                </a:solidFill>
              </a:rPr>
              <a:t>TGbe</a:t>
            </a:r>
            <a:endParaRPr lang="en-AU" sz="2400" b="1" dirty="0">
              <a:solidFill>
                <a:srgbClr val="FF0000"/>
              </a:solidFill>
            </a:endParaRP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55</a:t>
            </a:fld>
            <a:endParaRPr lang="en-US"/>
          </a:p>
        </p:txBody>
      </p:sp>
    </p:spTree>
    <p:extLst>
      <p:ext uri="{BB962C8B-B14F-4D97-AF65-F5344CB8AC3E}">
        <p14:creationId xmlns:p14="http://schemas.microsoft.com/office/powerpoint/2010/main" val="74383793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D1B71-FF6E-4CDC-BEDC-9675FAF30BA4}"/>
              </a:ext>
            </a:extLst>
          </p:cNvPr>
          <p:cNvSpPr>
            <a:spLocks noGrp="1"/>
          </p:cNvSpPr>
          <p:nvPr>
            <p:ph type="title"/>
          </p:nvPr>
        </p:nvSpPr>
        <p:spPr/>
        <p:txBody>
          <a:bodyPr/>
          <a:lstStyle/>
          <a:p>
            <a:r>
              <a:rPr lang="en-AU" dirty="0"/>
              <a:t>There is work required to enable good coexistence in 6 GHz in the future (and 5 GHz)</a:t>
            </a:r>
          </a:p>
        </p:txBody>
      </p:sp>
      <p:sp>
        <p:nvSpPr>
          <p:cNvPr id="3" name="Content Placeholder 2">
            <a:extLst>
              <a:ext uri="{FF2B5EF4-FFF2-40B4-BE49-F238E27FC236}">
                <a16:creationId xmlns:a16="http://schemas.microsoft.com/office/drawing/2014/main" id="{CC9C0572-4529-42DF-A351-42272F126F51}"/>
              </a:ext>
            </a:extLst>
          </p:cNvPr>
          <p:cNvSpPr>
            <a:spLocks noGrp="1"/>
          </p:cNvSpPr>
          <p:nvPr>
            <p:ph idx="1"/>
          </p:nvPr>
        </p:nvSpPr>
        <p:spPr/>
        <p:txBody>
          <a:bodyPr/>
          <a:lstStyle/>
          <a:p>
            <a:pPr lvl="1"/>
            <a:r>
              <a:rPr lang="en-AU" dirty="0"/>
              <a:t>The adaptivity compromise in EN 303 687 means 802.11ax &amp; 802.11be need to operate using </a:t>
            </a:r>
            <a:r>
              <a:rPr lang="en-AU" i="1" dirty="0"/>
              <a:t>ED-only</a:t>
            </a:r>
            <a:r>
              <a:rPr lang="en-AU" dirty="0"/>
              <a:t> at -72 dBm in 6 GHz</a:t>
            </a:r>
          </a:p>
          <a:p>
            <a:pPr lvl="1"/>
            <a:r>
              <a:rPr lang="en-AU" dirty="0"/>
              <a:t>However, the current 802.11 standard effectively specifies 802.11ax &amp; 802.11be operate using </a:t>
            </a:r>
            <a:r>
              <a:rPr lang="en-AU" i="1" dirty="0"/>
              <a:t>PD/ED </a:t>
            </a:r>
            <a:r>
              <a:rPr lang="en-AU" dirty="0"/>
              <a:t>at -82/-72 dBm in 6 GHz</a:t>
            </a:r>
          </a:p>
          <a:p>
            <a:pPr lvl="2"/>
            <a:r>
              <a:rPr lang="en-AU" dirty="0"/>
              <a:t>Which may disadvantage 802.11ax &amp; 802.11be when operating in the same</a:t>
            </a:r>
            <a:br>
              <a:rPr lang="en-AU" dirty="0"/>
            </a:br>
            <a:r>
              <a:rPr lang="en-AU" dirty="0"/>
              <a:t>6 GHz channel as LAA/NR-U</a:t>
            </a:r>
          </a:p>
          <a:p>
            <a:pPr lvl="1"/>
            <a:r>
              <a:rPr lang="en-AU" dirty="0" err="1"/>
              <a:t>TGbe</a:t>
            </a:r>
            <a:r>
              <a:rPr lang="en-AU" dirty="0"/>
              <a:t> might want to consider if &amp; when 802.11ax &amp; 802.11be can operate at </a:t>
            </a:r>
            <a:r>
              <a:rPr lang="en-AU" i="1" dirty="0"/>
              <a:t>ED-only</a:t>
            </a:r>
            <a:r>
              <a:rPr lang="en-AU" dirty="0"/>
              <a:t> at -72 dBm in 6 GHz</a:t>
            </a:r>
          </a:p>
          <a:p>
            <a:pPr lvl="2"/>
            <a:r>
              <a:rPr lang="en-AU" dirty="0"/>
              <a:t>A similar question could be applied to 5 GHz operation under EN 301 893 too!</a:t>
            </a:r>
          </a:p>
          <a:p>
            <a:pPr lvl="1"/>
            <a:r>
              <a:rPr lang="en-AU" dirty="0"/>
              <a:t>In addition, </a:t>
            </a:r>
            <a:r>
              <a:rPr lang="en-AU" dirty="0" err="1"/>
              <a:t>TGbe</a:t>
            </a:r>
            <a:r>
              <a:rPr lang="en-AU" dirty="0"/>
              <a:t> may need to propose revisions to EN 303 687 (6 GHz) to enable 802.11be features not currently envisaged</a:t>
            </a:r>
          </a:p>
          <a:p>
            <a:pPr lvl="2"/>
            <a:r>
              <a:rPr lang="en-AU" dirty="0"/>
              <a:t>Similar revision will be required 5 GHz operation under EN 301 893 too!</a:t>
            </a:r>
          </a:p>
          <a:p>
            <a:pPr lvl="1"/>
            <a:endParaRPr lang="en-AU" dirty="0"/>
          </a:p>
        </p:txBody>
      </p:sp>
      <p:sp>
        <p:nvSpPr>
          <p:cNvPr id="4" name="Footer Placeholder 3">
            <a:extLst>
              <a:ext uri="{FF2B5EF4-FFF2-40B4-BE49-F238E27FC236}">
                <a16:creationId xmlns:a16="http://schemas.microsoft.com/office/drawing/2014/main" id="{083D9B05-C16B-4AC2-AC8A-24AD824ABEC1}"/>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B6F1CF92-BE62-4C47-9C45-B380E76123B2}"/>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56</a:t>
            </a:fld>
            <a:endParaRPr lang="en-US"/>
          </a:p>
        </p:txBody>
      </p:sp>
    </p:spTree>
    <p:extLst>
      <p:ext uri="{BB962C8B-B14F-4D97-AF65-F5344CB8AC3E}">
        <p14:creationId xmlns:p14="http://schemas.microsoft.com/office/powerpoint/2010/main" val="218785273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ETSI BRAN 5 GHz issues</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57</a:t>
            </a:fld>
            <a:endParaRPr lang="en-US"/>
          </a:p>
        </p:txBody>
      </p:sp>
    </p:spTree>
    <p:extLst>
      <p:ext uri="{BB962C8B-B14F-4D97-AF65-F5344CB8AC3E}">
        <p14:creationId xmlns:p14="http://schemas.microsoft.com/office/powerpoint/2010/main" val="403593731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82E6A-552E-40DD-B087-F7077677F5E2}"/>
              </a:ext>
            </a:extLst>
          </p:cNvPr>
          <p:cNvSpPr>
            <a:spLocks noGrp="1"/>
          </p:cNvSpPr>
          <p:nvPr>
            <p:ph type="title"/>
          </p:nvPr>
        </p:nvSpPr>
        <p:spPr/>
        <p:txBody>
          <a:bodyPr/>
          <a:lstStyle/>
          <a:p>
            <a:r>
              <a:rPr lang="en-AU" dirty="0"/>
              <a:t>The stable draft of EN 301 893 (5 GHz) does not yet include a proposed adaptivity compromise</a:t>
            </a:r>
          </a:p>
        </p:txBody>
      </p:sp>
      <p:sp>
        <p:nvSpPr>
          <p:cNvPr id="3" name="Content Placeholder 2">
            <a:extLst>
              <a:ext uri="{FF2B5EF4-FFF2-40B4-BE49-F238E27FC236}">
                <a16:creationId xmlns:a16="http://schemas.microsoft.com/office/drawing/2014/main" id="{4D9782BA-E009-4CC9-9408-97D0AE90B342}"/>
              </a:ext>
            </a:extLst>
          </p:cNvPr>
          <p:cNvSpPr>
            <a:spLocks noGrp="1"/>
          </p:cNvSpPr>
          <p:nvPr>
            <p:ph idx="1"/>
          </p:nvPr>
        </p:nvSpPr>
        <p:spPr/>
        <p:txBody>
          <a:bodyPr/>
          <a:lstStyle/>
          <a:p>
            <a:r>
              <a:rPr lang="en-AU" dirty="0"/>
              <a:t>Result of BRAN#108</a:t>
            </a:r>
          </a:p>
          <a:p>
            <a:pPr lvl="1"/>
            <a:r>
              <a:rPr lang="en-US" dirty="0"/>
              <a:t>Draft EN 301 893 </a:t>
            </a:r>
            <a:r>
              <a:rPr lang="en-AU" dirty="0"/>
              <a:t>v.2.1.41 (stable draft)</a:t>
            </a:r>
            <a:endParaRPr lang="en-GB" dirty="0"/>
          </a:p>
          <a:p>
            <a:r>
              <a:rPr lang="en-GB" dirty="0"/>
              <a:t>Summary of discussion at </a:t>
            </a:r>
            <a:r>
              <a:rPr lang="en-AU" dirty="0"/>
              <a:t>BRAN#108</a:t>
            </a:r>
          </a:p>
          <a:p>
            <a:pPr lvl="1"/>
            <a:r>
              <a:rPr lang="en-AU" dirty="0"/>
              <a:t> All agreements are included in EN 301 893 v2.1.41, including:</a:t>
            </a:r>
          </a:p>
          <a:p>
            <a:pPr lvl="2"/>
            <a:r>
              <a:rPr lang="en-AU" dirty="0"/>
              <a:t>Variety of editorial issues &amp; issues with less relevance to coexistence</a:t>
            </a:r>
          </a:p>
          <a:p>
            <a:pPr lvl="1"/>
            <a:r>
              <a:rPr lang="en-AU" dirty="0"/>
              <a:t>Issues without agreement are not incorporated into EN 301 893 v2.1.41, including:</a:t>
            </a:r>
          </a:p>
          <a:p>
            <a:pPr lvl="2"/>
            <a:r>
              <a:rPr lang="en-AU" dirty="0">
                <a:solidFill>
                  <a:schemeClr val="accent2"/>
                </a:solidFill>
              </a:rPr>
              <a:t>Compromise for adaptivity</a:t>
            </a:r>
          </a:p>
          <a:p>
            <a:endParaRPr lang="en-AU" dirty="0"/>
          </a:p>
        </p:txBody>
      </p:sp>
      <p:sp>
        <p:nvSpPr>
          <p:cNvPr id="4" name="Footer Placeholder 3">
            <a:extLst>
              <a:ext uri="{FF2B5EF4-FFF2-40B4-BE49-F238E27FC236}">
                <a16:creationId xmlns:a16="http://schemas.microsoft.com/office/drawing/2014/main" id="{E40C40FD-BBDE-4FDF-9EAE-F3870835A53B}"/>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04DDBDDB-0433-46C4-8D59-48794E98FA2A}"/>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58</a:t>
            </a:fld>
            <a:endParaRPr lang="en-US"/>
          </a:p>
        </p:txBody>
      </p:sp>
    </p:spTree>
    <p:extLst>
      <p:ext uri="{BB962C8B-B14F-4D97-AF65-F5344CB8AC3E}">
        <p14:creationId xmlns:p14="http://schemas.microsoft.com/office/powerpoint/2010/main" val="219241269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ETSI BRAN 5 GHz issues</a:t>
            </a:r>
          </a:p>
          <a:p>
            <a:pPr marL="342900" lvl="1" indent="-342900" algn="ctr">
              <a:buNone/>
            </a:pPr>
            <a:r>
              <a:rPr lang="en-AU" sz="2400" b="1" dirty="0">
                <a:solidFill>
                  <a:srgbClr val="FF0000"/>
                </a:solidFill>
              </a:rPr>
              <a:t>Adaptivity compromise</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59</a:t>
            </a:fld>
            <a:endParaRPr lang="en-US"/>
          </a:p>
        </p:txBody>
      </p:sp>
    </p:spTree>
    <p:extLst>
      <p:ext uri="{BB962C8B-B14F-4D97-AF65-F5344CB8AC3E}">
        <p14:creationId xmlns:p14="http://schemas.microsoft.com/office/powerpoint/2010/main" val="34910965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305800" cy="1066800"/>
          </a:xfrm>
        </p:spPr>
        <p:txBody>
          <a:bodyPr/>
          <a:lstStyle/>
          <a:p>
            <a:r>
              <a:rPr lang="en-US" dirty="0"/>
              <a:t>Participants in the IEEE-SA “individual process” shall act independently of others, including employers</a:t>
            </a:r>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require that “participants in the IEEE standards development individual process shall act based on their qualifications and experience”</a:t>
            </a:r>
          </a:p>
          <a:p>
            <a:pPr lvl="1"/>
            <a:r>
              <a:rPr lang="en-US" dirty="0"/>
              <a:t>This means participants:</a:t>
            </a:r>
          </a:p>
          <a:p>
            <a:pPr lvl="2"/>
            <a:r>
              <a:rPr lang="en-US" b="1" dirty="0">
                <a:solidFill>
                  <a:srgbClr val="00B050"/>
                </a:solidFill>
              </a:rPr>
              <a:t>Shall act &amp; vote </a:t>
            </a:r>
            <a:r>
              <a:rPr lang="en-US" dirty="0"/>
              <a:t>based on their personal &amp; independent opinions derived from their expertise, knowledge, and qualifications</a:t>
            </a:r>
          </a:p>
          <a:p>
            <a:pPr lvl="2"/>
            <a:r>
              <a:rPr lang="en-US" b="1" dirty="0">
                <a:solidFill>
                  <a:srgbClr val="FF0000"/>
                </a:solidFill>
              </a:rPr>
              <a:t>Shall not act or vote </a:t>
            </a:r>
            <a:r>
              <a:rPr lang="en-US" dirty="0"/>
              <a:t>based on any obligation to or any direction from any other person or organization, including an employer or client, regardless of any external commitments, agreements, contracts, or orders</a:t>
            </a:r>
          </a:p>
          <a:p>
            <a:pPr lvl="2"/>
            <a:r>
              <a:rPr lang="en-US" b="1" dirty="0">
                <a:solidFill>
                  <a:srgbClr val="FF0000"/>
                </a:solidFill>
              </a:rPr>
              <a:t>Shall not direct</a:t>
            </a:r>
            <a:r>
              <a:rPr lang="en-US" dirty="0"/>
              <a:t> the actions or votes of other participants or retaliate against other participants for fulfilling their responsibility to act &amp; vote based on their personal &amp; independently developed opinions</a:t>
            </a:r>
          </a:p>
          <a:p>
            <a:pPr lvl="1"/>
            <a:r>
              <a:rPr lang="en-US" dirty="0"/>
              <a:t>By participating in standards activities using the “</a:t>
            </a:r>
            <a:r>
              <a:rPr lang="en-US" i="1" dirty="0"/>
              <a:t>individual process</a:t>
            </a:r>
            <a:r>
              <a:rPr lang="en-US" dirty="0"/>
              <a:t>”, you are deemed to accept these requirements; if you are unable to satisfy these requirements then you shall immediately cease any participation</a:t>
            </a:r>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6</a:t>
            </a:fld>
            <a:endParaRPr lang="en-GB" dirty="0"/>
          </a:p>
        </p:txBody>
      </p:sp>
      <p:sp>
        <p:nvSpPr>
          <p:cNvPr id="6" name="Rectangle 5"/>
          <p:cNvSpPr/>
          <p:nvPr/>
        </p:nvSpPr>
        <p:spPr bwMode="auto">
          <a:xfrm rot="2228405">
            <a:off x="7658099" y="1286064"/>
            <a:ext cx="1600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Approved slide</a:t>
            </a:r>
          </a:p>
        </p:txBody>
      </p:sp>
    </p:spTree>
    <p:extLst>
      <p:ext uri="{BB962C8B-B14F-4D97-AF65-F5344CB8AC3E}">
        <p14:creationId xmlns:p14="http://schemas.microsoft.com/office/powerpoint/2010/main" val="40660537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97BBF-6BB5-43C8-9775-650DB2FEDCC0}"/>
              </a:ext>
            </a:extLst>
          </p:cNvPr>
          <p:cNvSpPr>
            <a:spLocks noGrp="1"/>
          </p:cNvSpPr>
          <p:nvPr>
            <p:ph type="title"/>
          </p:nvPr>
        </p:nvSpPr>
        <p:spPr/>
        <p:txBody>
          <a:bodyPr/>
          <a:lstStyle/>
          <a:p>
            <a:r>
              <a:rPr lang="en-AU" dirty="0"/>
              <a:t>ETSI BRAN agreed on compromise solutions for coexistence in 5 GHz in ~2016 &amp; ~2018</a:t>
            </a:r>
            <a:br>
              <a:rPr lang="en-AU" dirty="0"/>
            </a:br>
            <a:endParaRPr lang="en-AU" dirty="0"/>
          </a:p>
        </p:txBody>
      </p:sp>
      <p:sp>
        <p:nvSpPr>
          <p:cNvPr id="3" name="Content Placeholder 2">
            <a:extLst>
              <a:ext uri="{FF2B5EF4-FFF2-40B4-BE49-F238E27FC236}">
                <a16:creationId xmlns:a16="http://schemas.microsoft.com/office/drawing/2014/main" id="{079FC788-7A81-440D-8DC2-C150F9679029}"/>
              </a:ext>
            </a:extLst>
          </p:cNvPr>
          <p:cNvSpPr>
            <a:spLocks noGrp="1"/>
          </p:cNvSpPr>
          <p:nvPr>
            <p:ph idx="1"/>
          </p:nvPr>
        </p:nvSpPr>
        <p:spPr>
          <a:xfrm>
            <a:off x="685800" y="1752600"/>
            <a:ext cx="7772400" cy="4114800"/>
          </a:xfrm>
        </p:spPr>
        <p:txBody>
          <a:bodyPr/>
          <a:lstStyle/>
          <a:p>
            <a:r>
              <a:rPr lang="en-AU" dirty="0"/>
              <a:t>A problem in Europe (and globally) was understood in ~2014:</a:t>
            </a:r>
          </a:p>
          <a:p>
            <a:pPr lvl="1"/>
            <a:r>
              <a:rPr lang="en-AU" dirty="0"/>
              <a:t>How can different technologies detect each other and defer to each other in a way that enables equitable use of radio resources?</a:t>
            </a:r>
          </a:p>
          <a:p>
            <a:r>
              <a:rPr lang="en-AU" dirty="0"/>
              <a:t>A compromise solution in was agreed ~2016 (EN 301 893 v2.1.1)</a:t>
            </a:r>
          </a:p>
          <a:p>
            <a:pPr lvl="1"/>
            <a:r>
              <a:rPr lang="en-AU" dirty="0"/>
              <a:t>Use EDCA-like LBT, with detection using:</a:t>
            </a:r>
          </a:p>
          <a:p>
            <a:pPr lvl="2"/>
            <a:r>
              <a:rPr lang="en-AU" dirty="0"/>
              <a:t>PD/ED @ -82/-62 dBm for 802.11a/n/ac systems</a:t>
            </a:r>
          </a:p>
          <a:p>
            <a:pPr lvl="2"/>
            <a:r>
              <a:rPr lang="en-AU" dirty="0"/>
              <a:t>ED-only at -72 dBm (scaled) for any systems</a:t>
            </a:r>
          </a:p>
          <a:p>
            <a:pPr lvl="1"/>
            <a:r>
              <a:rPr lang="en-AU" dirty="0"/>
              <a:t>Allowed 802.11ac to be placed on the European market</a:t>
            </a:r>
          </a:p>
          <a:p>
            <a:r>
              <a:rPr lang="en-AU" dirty="0"/>
              <a:t>A new solution was agreed in ~2018 (stable draft of EN 301 893)</a:t>
            </a:r>
          </a:p>
          <a:p>
            <a:pPr lvl="1"/>
            <a:r>
              <a:rPr lang="en-AU" dirty="0"/>
              <a:t>Use EDCA-like LBT, with detection using:</a:t>
            </a:r>
          </a:p>
          <a:p>
            <a:pPr lvl="2"/>
            <a:r>
              <a:rPr lang="en-AU" dirty="0"/>
              <a:t>PD/ED @ -82/-62 dBm for any systems</a:t>
            </a:r>
          </a:p>
          <a:p>
            <a:pPr lvl="2"/>
            <a:r>
              <a:rPr lang="en-AU" dirty="0"/>
              <a:t>ED-only at -72 dBm (scaled) for any systems</a:t>
            </a:r>
          </a:p>
          <a:p>
            <a:pPr lvl="1"/>
            <a:r>
              <a:rPr lang="en-AU" dirty="0"/>
              <a:t>Allowed 802.11ax to be placed on the European market</a:t>
            </a:r>
          </a:p>
        </p:txBody>
      </p:sp>
      <p:sp>
        <p:nvSpPr>
          <p:cNvPr id="4" name="Footer Placeholder 3">
            <a:extLst>
              <a:ext uri="{FF2B5EF4-FFF2-40B4-BE49-F238E27FC236}">
                <a16:creationId xmlns:a16="http://schemas.microsoft.com/office/drawing/2014/main" id="{29E89846-9068-440C-AF5B-A152BA9053B3}"/>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2692B778-462F-4BA4-BA67-B28BF9B79522}"/>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60</a:t>
            </a:fld>
            <a:endParaRPr lang="en-US"/>
          </a:p>
        </p:txBody>
      </p:sp>
    </p:spTree>
    <p:extLst>
      <p:ext uri="{BB962C8B-B14F-4D97-AF65-F5344CB8AC3E}">
        <p14:creationId xmlns:p14="http://schemas.microsoft.com/office/powerpoint/2010/main" val="193333682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94A82-730F-44F7-9F2A-BF34D4662930}"/>
              </a:ext>
            </a:extLst>
          </p:cNvPr>
          <p:cNvSpPr>
            <a:spLocks noGrp="1"/>
          </p:cNvSpPr>
          <p:nvPr>
            <p:ph type="title"/>
          </p:nvPr>
        </p:nvSpPr>
        <p:spPr/>
        <p:txBody>
          <a:bodyPr/>
          <a:lstStyle/>
          <a:p>
            <a:r>
              <a:rPr lang="en-AU" dirty="0"/>
              <a:t>In 2020, some stakeholders wanted to revisit the current 5 GHz compromise </a:t>
            </a:r>
          </a:p>
        </p:txBody>
      </p:sp>
      <p:sp>
        <p:nvSpPr>
          <p:cNvPr id="3" name="Content Placeholder 2">
            <a:extLst>
              <a:ext uri="{FF2B5EF4-FFF2-40B4-BE49-F238E27FC236}">
                <a16:creationId xmlns:a16="http://schemas.microsoft.com/office/drawing/2014/main" id="{0EB9B854-5846-4136-A244-2A8EC93C64B3}"/>
              </a:ext>
            </a:extLst>
          </p:cNvPr>
          <p:cNvSpPr>
            <a:spLocks noGrp="1"/>
          </p:cNvSpPr>
          <p:nvPr>
            <p:ph idx="1"/>
          </p:nvPr>
        </p:nvSpPr>
        <p:spPr/>
        <p:txBody>
          <a:bodyPr/>
          <a:lstStyle/>
          <a:p>
            <a:pPr lvl="1"/>
            <a:r>
              <a:rPr lang="en-AU" dirty="0"/>
              <a:t>During 2020, some NR-U/LAA stakeholders expressed strong opposition to the compromise documented in the stable draft of EN 301 893</a:t>
            </a:r>
          </a:p>
          <a:p>
            <a:pPr lvl="1"/>
            <a:r>
              <a:rPr lang="en-AU" dirty="0"/>
              <a:t>Reasons are varied, but include:</a:t>
            </a:r>
          </a:p>
          <a:p>
            <a:pPr lvl="2"/>
            <a:r>
              <a:rPr lang="en-AU" dirty="0"/>
              <a:t>Claims testing generalised versions of </a:t>
            </a:r>
            <a:r>
              <a:rPr lang="en-AU" i="1" dirty="0"/>
              <a:t>PD/ED </a:t>
            </a:r>
            <a:r>
              <a:rPr lang="en-AU" dirty="0"/>
              <a:t>is complex</a:t>
            </a:r>
          </a:p>
          <a:p>
            <a:pPr lvl="2"/>
            <a:r>
              <a:rPr lang="en-AU" dirty="0"/>
              <a:t>Discovery that some Wi-Fi gear does not operate as expected</a:t>
            </a:r>
          </a:p>
          <a:p>
            <a:pPr lvl="3"/>
            <a:r>
              <a:rPr lang="en-AU" dirty="0" err="1"/>
              <a:t>eg</a:t>
            </a:r>
            <a:r>
              <a:rPr lang="en-AU" dirty="0"/>
              <a:t> need for more than 802.11a preamble for PD</a:t>
            </a:r>
          </a:p>
          <a:p>
            <a:pPr lvl="3"/>
            <a:r>
              <a:rPr lang="en-AU" dirty="0" err="1"/>
              <a:t>eg</a:t>
            </a:r>
            <a:r>
              <a:rPr lang="en-AU" dirty="0"/>
              <a:t> changing PDT in some situations</a:t>
            </a:r>
          </a:p>
          <a:p>
            <a:pPr lvl="2"/>
            <a:r>
              <a:rPr lang="en-AU" dirty="0"/>
              <a:t>Assertions Wi-Fi gear has a “</a:t>
            </a:r>
            <a:r>
              <a:rPr lang="en-AU" i="1" dirty="0"/>
              <a:t>10 dB advantage</a:t>
            </a:r>
            <a:r>
              <a:rPr lang="en-AU" dirty="0"/>
              <a:t>”</a:t>
            </a:r>
          </a:p>
          <a:p>
            <a:pPr lvl="2"/>
            <a:r>
              <a:rPr lang="en-AU" dirty="0"/>
              <a:t>Assertions secondary channel access is “</a:t>
            </a:r>
            <a:r>
              <a:rPr lang="en-AU" i="1" dirty="0"/>
              <a:t>not fair</a:t>
            </a:r>
            <a:r>
              <a:rPr lang="en-AU" dirty="0"/>
              <a:t>”</a:t>
            </a:r>
          </a:p>
          <a:p>
            <a:pPr lvl="2"/>
            <a:r>
              <a:rPr lang="en-AU" dirty="0"/>
              <a:t>Claims </a:t>
            </a:r>
            <a:r>
              <a:rPr lang="en-AU" i="1" dirty="0"/>
              <a:t>ED-only</a:t>
            </a:r>
            <a:r>
              <a:rPr lang="en-AU" dirty="0"/>
              <a:t> at -62 dBm is better for all</a:t>
            </a:r>
          </a:p>
          <a:p>
            <a:pPr lvl="2"/>
            <a:r>
              <a:rPr lang="en-AU" dirty="0"/>
              <a:t>Assertions Wi-Fi stakeholders reneged on a promise that 802.11ac (or 802.11ax) would be last to use PD/ED</a:t>
            </a:r>
          </a:p>
          <a:p>
            <a:pPr lvl="1"/>
            <a:r>
              <a:rPr lang="en-AU" dirty="0"/>
              <a:t>Some of these reasons are legitimate to some extent, while others not so much … it is complicated!</a:t>
            </a:r>
          </a:p>
        </p:txBody>
      </p:sp>
      <p:sp>
        <p:nvSpPr>
          <p:cNvPr id="4" name="Footer Placeholder 3">
            <a:extLst>
              <a:ext uri="{FF2B5EF4-FFF2-40B4-BE49-F238E27FC236}">
                <a16:creationId xmlns:a16="http://schemas.microsoft.com/office/drawing/2014/main" id="{FF3DAB68-55DE-4267-9312-9C4C1453AC96}"/>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B484D1C6-4C08-406B-982E-A644A8951972}"/>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61</a:t>
            </a:fld>
            <a:endParaRPr lang="en-US"/>
          </a:p>
        </p:txBody>
      </p:sp>
    </p:spTree>
    <p:extLst>
      <p:ext uri="{BB962C8B-B14F-4D97-AF65-F5344CB8AC3E}">
        <p14:creationId xmlns:p14="http://schemas.microsoft.com/office/powerpoint/2010/main" val="7497137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660221F-42BF-42A0-9B62-58D23553617D}"/>
              </a:ext>
            </a:extLst>
          </p:cNvPr>
          <p:cNvSpPr>
            <a:spLocks noGrp="1"/>
          </p:cNvSpPr>
          <p:nvPr>
            <p:ph type="title"/>
          </p:nvPr>
        </p:nvSpPr>
        <p:spPr/>
        <p:txBody>
          <a:bodyPr>
            <a:normAutofit fontScale="90000"/>
          </a:bodyPr>
          <a:lstStyle/>
          <a:p>
            <a:r>
              <a:rPr lang="en-AU" dirty="0"/>
              <a:t>A 5 GHz compromise that restricts 802.11be from using </a:t>
            </a:r>
            <a:r>
              <a:rPr lang="en-AU" i="1" dirty="0"/>
              <a:t>PD/ED </a:t>
            </a:r>
            <a:r>
              <a:rPr lang="en-AU" dirty="0"/>
              <a:t>@ -82/-62 dBm was proposed to BRAN#108 </a:t>
            </a:r>
          </a:p>
        </p:txBody>
      </p:sp>
      <p:sp>
        <p:nvSpPr>
          <p:cNvPr id="3" name="Content Placeholder 2">
            <a:extLst>
              <a:ext uri="{FF2B5EF4-FFF2-40B4-BE49-F238E27FC236}">
                <a16:creationId xmlns:a16="http://schemas.microsoft.com/office/drawing/2014/main" id="{46DEF0C0-55E9-401C-B1F1-1AF1AC218034}"/>
              </a:ext>
            </a:extLst>
          </p:cNvPr>
          <p:cNvSpPr>
            <a:spLocks noGrp="1"/>
          </p:cNvSpPr>
          <p:nvPr>
            <p:ph idx="1"/>
          </p:nvPr>
        </p:nvSpPr>
        <p:spPr/>
        <p:txBody>
          <a:bodyPr/>
          <a:lstStyle/>
          <a:p>
            <a:r>
              <a:rPr lang="en-AU" dirty="0"/>
              <a:t>Submission to BRAN#108</a:t>
            </a:r>
          </a:p>
          <a:p>
            <a:pPr lvl="1"/>
            <a:r>
              <a:rPr lang="en-AU" dirty="0">
                <a:latin typeface="+mj-lt"/>
              </a:rPr>
              <a:t> BRAN(20)108008r1: </a:t>
            </a:r>
            <a:r>
              <a:rPr lang="en-AU" i="1" dirty="0">
                <a:latin typeface="+mj-lt"/>
              </a:rPr>
              <a:t>Compromise on 5 GHz channel access mechanism </a:t>
            </a:r>
            <a:r>
              <a:rPr lang="en-AU" dirty="0">
                <a:latin typeface="+mj-lt"/>
              </a:rPr>
              <a:t>(HPE, Ericsson, Broadcom, CableLabs, Cisco, Huawei, Intel, Nokia &amp; Ruckus)</a:t>
            </a:r>
            <a:endParaRPr lang="en-US" sz="1800" dirty="0">
              <a:effectLst/>
              <a:latin typeface="+mj-lt"/>
              <a:ea typeface="Times New Roman" panose="02020603050405020304" pitchFamily="18" charset="0"/>
            </a:endParaRPr>
          </a:p>
          <a:p>
            <a:r>
              <a:rPr lang="en-GB" dirty="0"/>
              <a:t>Summary of discussion at BRAN #108</a:t>
            </a:r>
          </a:p>
          <a:p>
            <a:pPr lvl="1"/>
            <a:r>
              <a:rPr lang="en-AU" dirty="0"/>
              <a:t>In the interests of making timely progress, many ETSI BRAN participants proposed a new compromise to ETSI BRAN for EN 301 892</a:t>
            </a:r>
          </a:p>
          <a:p>
            <a:pPr lvl="1"/>
            <a:r>
              <a:rPr lang="en-AU" dirty="0"/>
              <a:t>It is proposed LBT mechanism in EN 301 893 will be based on operation by </a:t>
            </a:r>
            <a:r>
              <a:rPr lang="en-AU" i="1" dirty="0"/>
              <a:t>devices</a:t>
            </a:r>
            <a:r>
              <a:rPr lang="en-AU" dirty="0"/>
              <a:t> (with multiple logical </a:t>
            </a:r>
            <a:r>
              <a:rPr lang="en-AU" i="1" dirty="0"/>
              <a:t>devices</a:t>
            </a:r>
            <a:r>
              <a:rPr lang="en-AU" dirty="0"/>
              <a:t> in a physical piece of </a:t>
            </a:r>
            <a:r>
              <a:rPr lang="en-AU" i="1" dirty="0"/>
              <a:t>equipment</a:t>
            </a:r>
            <a:r>
              <a:rPr lang="en-AU" dirty="0"/>
              <a:t>) in two </a:t>
            </a:r>
            <a:r>
              <a:rPr lang="en-AU" i="1" dirty="0"/>
              <a:t>categories</a:t>
            </a:r>
          </a:p>
          <a:p>
            <a:pPr lvl="2"/>
            <a:r>
              <a:rPr lang="en-AU" dirty="0"/>
              <a:t>802.11a/n/ac/</a:t>
            </a:r>
            <a:r>
              <a:rPr lang="en-AU" dirty="0" err="1"/>
              <a:t>ax</a:t>
            </a:r>
            <a:r>
              <a:rPr lang="en-AU" dirty="0"/>
              <a:t> </a:t>
            </a:r>
            <a:r>
              <a:rPr lang="en-AU" i="1" dirty="0"/>
              <a:t>devices</a:t>
            </a:r>
            <a:r>
              <a:rPr lang="en-AU" dirty="0"/>
              <a:t> may use </a:t>
            </a:r>
            <a:r>
              <a:rPr lang="en-AU" i="1" dirty="0"/>
              <a:t>PD/ED </a:t>
            </a:r>
            <a:r>
              <a:rPr lang="en-AU" dirty="0"/>
              <a:t>@ -82/-62 dBm in the primary channel, and </a:t>
            </a:r>
            <a:r>
              <a:rPr lang="en-AU" i="1" dirty="0"/>
              <a:t>ED-only</a:t>
            </a:r>
            <a:r>
              <a:rPr lang="en-AU" dirty="0"/>
              <a:t> @ -62 dBm in the secondary channels (</a:t>
            </a:r>
            <a:r>
              <a:rPr lang="en-AU" i="1" dirty="0"/>
              <a:t>status quo</a:t>
            </a:r>
            <a:r>
              <a:rPr lang="en-AU" dirty="0"/>
              <a:t>)</a:t>
            </a:r>
          </a:p>
          <a:p>
            <a:pPr lvl="2"/>
            <a:r>
              <a:rPr lang="en-AU" dirty="0"/>
              <a:t>Any other </a:t>
            </a:r>
            <a:r>
              <a:rPr lang="en-AU" i="1" dirty="0"/>
              <a:t>devices</a:t>
            </a:r>
            <a:r>
              <a:rPr lang="en-AU" dirty="0"/>
              <a:t> use </a:t>
            </a:r>
            <a:r>
              <a:rPr lang="en-AU" i="1" dirty="0"/>
              <a:t>ED-only</a:t>
            </a:r>
            <a:r>
              <a:rPr lang="en-AU" dirty="0"/>
              <a:t> @ -72 dBm (scaled with </a:t>
            </a:r>
            <a:r>
              <a:rPr lang="en-AU" dirty="0" err="1"/>
              <a:t>tx</a:t>
            </a:r>
            <a:r>
              <a:rPr lang="en-AU" dirty="0"/>
              <a:t> power) in all channels</a:t>
            </a:r>
          </a:p>
        </p:txBody>
      </p:sp>
    </p:spTree>
    <p:extLst>
      <p:ext uri="{BB962C8B-B14F-4D97-AF65-F5344CB8AC3E}">
        <p14:creationId xmlns:p14="http://schemas.microsoft.com/office/powerpoint/2010/main" val="58159355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52D12-23AF-4105-8DF0-21D2D19077FB}"/>
              </a:ext>
            </a:extLst>
          </p:cNvPr>
          <p:cNvSpPr>
            <a:spLocks noGrp="1"/>
          </p:cNvSpPr>
          <p:nvPr>
            <p:ph type="title"/>
          </p:nvPr>
        </p:nvSpPr>
        <p:spPr/>
        <p:txBody>
          <a:bodyPr/>
          <a:lstStyle/>
          <a:p>
            <a:r>
              <a:rPr lang="en-AU" dirty="0"/>
              <a:t>The proposed 5 GHz compromise was based on a few agreed principles</a:t>
            </a:r>
          </a:p>
        </p:txBody>
      </p:sp>
      <p:sp>
        <p:nvSpPr>
          <p:cNvPr id="3" name="Content Placeholder 2">
            <a:extLst>
              <a:ext uri="{FF2B5EF4-FFF2-40B4-BE49-F238E27FC236}">
                <a16:creationId xmlns:a16="http://schemas.microsoft.com/office/drawing/2014/main" id="{F55943E9-9FF3-426E-A9AD-A873AA2825DB}"/>
              </a:ext>
            </a:extLst>
          </p:cNvPr>
          <p:cNvSpPr>
            <a:spLocks noGrp="1"/>
          </p:cNvSpPr>
          <p:nvPr>
            <p:ph idx="1"/>
          </p:nvPr>
        </p:nvSpPr>
        <p:spPr/>
        <p:txBody>
          <a:bodyPr/>
          <a:lstStyle/>
          <a:p>
            <a:r>
              <a:rPr lang="en-GB" dirty="0"/>
              <a:t>Summary of discussion at BRAN #108</a:t>
            </a:r>
          </a:p>
          <a:p>
            <a:pPr lvl="1"/>
            <a:r>
              <a:rPr lang="en-AU" dirty="0"/>
              <a:t>The compromise is based on agreed principles that:</a:t>
            </a:r>
          </a:p>
          <a:p>
            <a:pPr lvl="2"/>
            <a:r>
              <a:rPr lang="en-AU" dirty="0"/>
              <a:t>The new </a:t>
            </a:r>
            <a:r>
              <a:rPr lang="en-AU" i="1" dirty="0"/>
              <a:t>status quo </a:t>
            </a:r>
            <a:r>
              <a:rPr lang="en-AU" dirty="0"/>
              <a:t>means that 802.11be </a:t>
            </a:r>
            <a:r>
              <a:rPr lang="en-AU" i="1" dirty="0"/>
              <a:t>devices</a:t>
            </a:r>
            <a:r>
              <a:rPr lang="en-AU" dirty="0"/>
              <a:t> will </a:t>
            </a:r>
            <a:r>
              <a:rPr lang="en-AU" b="1" dirty="0"/>
              <a:t>not</a:t>
            </a:r>
            <a:r>
              <a:rPr lang="en-AU" dirty="0"/>
              <a:t> be able to use the traditional </a:t>
            </a:r>
            <a:r>
              <a:rPr lang="en-AU" i="1" dirty="0"/>
              <a:t>PD/ED </a:t>
            </a:r>
            <a:r>
              <a:rPr lang="en-AU" dirty="0"/>
              <a:t>@ -82/-62 dBm category, and will instead have to use the </a:t>
            </a:r>
            <a:r>
              <a:rPr lang="en-AU" i="1" dirty="0"/>
              <a:t>ED-only</a:t>
            </a:r>
            <a:r>
              <a:rPr lang="en-AU" dirty="0"/>
              <a:t> @ -72 dBm category</a:t>
            </a:r>
          </a:p>
          <a:p>
            <a:pPr lvl="2"/>
            <a:r>
              <a:rPr lang="en-AU" dirty="0"/>
              <a:t>802.11a/n/ac/</a:t>
            </a:r>
            <a:r>
              <a:rPr lang="en-AU" dirty="0" err="1"/>
              <a:t>ax</a:t>
            </a:r>
            <a:r>
              <a:rPr lang="en-AU" dirty="0"/>
              <a:t> </a:t>
            </a:r>
            <a:r>
              <a:rPr lang="en-AU" i="1" dirty="0"/>
              <a:t>devices</a:t>
            </a:r>
            <a:r>
              <a:rPr lang="en-AU" dirty="0"/>
              <a:t> can switch between categories, with some limitations</a:t>
            </a:r>
          </a:p>
          <a:p>
            <a:pPr lvl="2"/>
            <a:r>
              <a:rPr lang="en-AU" dirty="0"/>
              <a:t>Any </a:t>
            </a:r>
            <a:r>
              <a:rPr lang="en-AU" i="1" dirty="0"/>
              <a:t>PD</a:t>
            </a:r>
            <a:r>
              <a:rPr lang="en-AU" dirty="0"/>
              <a:t> testing can be 802.11-specific &amp; pragmatic, similar to the testing mechanism proposed in BRAN(20)106a003r1 by Broadcom</a:t>
            </a:r>
          </a:p>
          <a:p>
            <a:pPr lvl="2"/>
            <a:r>
              <a:rPr lang="en-AU" dirty="0"/>
              <a:t>Any </a:t>
            </a:r>
            <a:r>
              <a:rPr lang="en-AU" i="1" dirty="0"/>
              <a:t>device</a:t>
            </a:r>
            <a:r>
              <a:rPr lang="en-AU" dirty="0"/>
              <a:t> can choose to defer more often than required by EN 301 893 using whatever mechanism it chooses, including use of </a:t>
            </a:r>
            <a:r>
              <a:rPr lang="en-AU" i="1" dirty="0"/>
              <a:t>PD</a:t>
            </a:r>
          </a:p>
          <a:p>
            <a:pPr lvl="2"/>
            <a:r>
              <a:rPr lang="en-AU" dirty="0"/>
              <a:t>Multi-channel operations will continue to based on the mechanisms currently defined in EN 301 893</a:t>
            </a:r>
          </a:p>
        </p:txBody>
      </p:sp>
      <p:sp>
        <p:nvSpPr>
          <p:cNvPr id="4" name="Footer Placeholder 3">
            <a:extLst>
              <a:ext uri="{FF2B5EF4-FFF2-40B4-BE49-F238E27FC236}">
                <a16:creationId xmlns:a16="http://schemas.microsoft.com/office/drawing/2014/main" id="{14BC4BC9-3E39-430F-A53F-A21DBA68C790}"/>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32DF2E08-81F1-4278-901B-35EDD6BF7D4B}"/>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63</a:t>
            </a:fld>
            <a:endParaRPr lang="en-US"/>
          </a:p>
        </p:txBody>
      </p:sp>
    </p:spTree>
    <p:extLst>
      <p:ext uri="{BB962C8B-B14F-4D97-AF65-F5344CB8AC3E}">
        <p14:creationId xmlns:p14="http://schemas.microsoft.com/office/powerpoint/2010/main" val="80379894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C68078F7-3D1F-4F82-8494-9F66AE43C6E6}"/>
              </a:ext>
            </a:extLst>
          </p:cNvPr>
          <p:cNvSpPr>
            <a:spLocks noGrp="1"/>
          </p:cNvSpPr>
          <p:nvPr>
            <p:ph type="title"/>
          </p:nvPr>
        </p:nvSpPr>
        <p:spPr/>
        <p:txBody>
          <a:bodyPr/>
          <a:lstStyle/>
          <a:p>
            <a:r>
              <a:rPr lang="en-AU" dirty="0"/>
              <a:t>Unfortunately, not all stakeholders agree with the proposed 5 GHz compromise</a:t>
            </a:r>
          </a:p>
        </p:txBody>
      </p:sp>
      <p:sp>
        <p:nvSpPr>
          <p:cNvPr id="3" name="Content Placeholder 2">
            <a:extLst>
              <a:ext uri="{FF2B5EF4-FFF2-40B4-BE49-F238E27FC236}">
                <a16:creationId xmlns:a16="http://schemas.microsoft.com/office/drawing/2014/main" id="{38AC539C-5BDA-4531-B965-07FE61594BD2}"/>
              </a:ext>
            </a:extLst>
          </p:cNvPr>
          <p:cNvSpPr>
            <a:spLocks noGrp="1"/>
          </p:cNvSpPr>
          <p:nvPr>
            <p:ph idx="1"/>
          </p:nvPr>
        </p:nvSpPr>
        <p:spPr/>
        <p:txBody>
          <a:bodyPr/>
          <a:lstStyle/>
          <a:p>
            <a:r>
              <a:rPr lang="en-GB" dirty="0"/>
              <a:t>Summary of discussion at BRAN #108</a:t>
            </a:r>
          </a:p>
          <a:p>
            <a:pPr lvl="1"/>
            <a:r>
              <a:rPr lang="en-GB" dirty="0"/>
              <a:t>Generally, most stakeholders were happy that progress was being made towards a compromise … rather than the usual fights</a:t>
            </a:r>
          </a:p>
          <a:p>
            <a:pPr lvl="1"/>
            <a:r>
              <a:rPr lang="en-GB" dirty="0"/>
              <a:t>However, some (especially Qualcomm &amp; Microsoft) are concerned that 802.11be devices will be unable to use an </a:t>
            </a:r>
            <a:r>
              <a:rPr lang="en-GB" i="1" dirty="0"/>
              <a:t>EDT</a:t>
            </a:r>
            <a:r>
              <a:rPr lang="en-GB" dirty="0"/>
              <a:t> at -62 dBm n 5 GHz</a:t>
            </a:r>
          </a:p>
          <a:p>
            <a:pPr lvl="2"/>
            <a:r>
              <a:rPr lang="en-GB" dirty="0"/>
              <a:t>Qualcomm asserted that 802.11be devices using </a:t>
            </a:r>
            <a:r>
              <a:rPr lang="en-GB" i="1" dirty="0"/>
              <a:t>ED-only</a:t>
            </a:r>
            <a:r>
              <a:rPr lang="en-GB" dirty="0"/>
              <a:t> @ -72 dBm or </a:t>
            </a:r>
            <a:r>
              <a:rPr lang="en-GB" i="1" dirty="0"/>
              <a:t>PD/ED </a:t>
            </a:r>
            <a:r>
              <a:rPr lang="en-GB" dirty="0"/>
              <a:t>@ -82/-72 dBm would suffer compared to 802.11ax devices using </a:t>
            </a:r>
            <a:r>
              <a:rPr lang="en-GB" i="1" dirty="0"/>
              <a:t>PD/ED</a:t>
            </a:r>
            <a:br>
              <a:rPr lang="en-GB" i="1" dirty="0"/>
            </a:br>
            <a:r>
              <a:rPr lang="en-GB" dirty="0"/>
              <a:t>@ -82/-62 dBm because most deferrals are based on </a:t>
            </a:r>
            <a:r>
              <a:rPr lang="en-GB" i="1" dirty="0"/>
              <a:t>EDT</a:t>
            </a:r>
            <a:r>
              <a:rPr lang="en-GB" dirty="0"/>
              <a:t> @ -62 dBm</a:t>
            </a:r>
          </a:p>
          <a:p>
            <a:pPr lvl="2"/>
            <a:r>
              <a:rPr lang="en-GB" dirty="0"/>
              <a:t>In response, others noted one can’t claim it is fair for LAA/NR-U to ED-only @</a:t>
            </a:r>
            <a:br>
              <a:rPr lang="en-GB" dirty="0"/>
            </a:br>
            <a:r>
              <a:rPr lang="en-GB" dirty="0"/>
              <a:t>-72 dBm when coexisting with 802.11a/n/ac/</a:t>
            </a:r>
            <a:r>
              <a:rPr lang="en-GB" dirty="0" err="1"/>
              <a:t>ax</a:t>
            </a:r>
            <a:r>
              <a:rPr lang="en-GB" dirty="0"/>
              <a:t> but not for 802.11be </a:t>
            </a:r>
          </a:p>
          <a:p>
            <a:pPr lvl="1"/>
            <a:r>
              <a:rPr lang="en-GB" dirty="0"/>
              <a:t>These concerns were not resolved in BRAN#108 and so the compromise was not included in the stable draft EN 301 893 v2.1.41</a:t>
            </a:r>
          </a:p>
          <a:p>
            <a:pPr lvl="2"/>
            <a:r>
              <a:rPr lang="en-GB" dirty="0"/>
              <a:t>The stable draft still specifies any device can use PD/ED at -82/-62 dBm or </a:t>
            </a:r>
            <a:r>
              <a:rPr lang="en-GB" i="1" dirty="0"/>
              <a:t>ED-only </a:t>
            </a:r>
            <a:r>
              <a:rPr lang="en-GB" dirty="0"/>
              <a:t>at -72 dBm (</a:t>
            </a:r>
            <a:r>
              <a:rPr lang="en-GB" dirty="0" err="1"/>
              <a:t>tx</a:t>
            </a:r>
            <a:r>
              <a:rPr lang="en-GB" dirty="0"/>
              <a:t> scaled) … but with testing issues unresolved</a:t>
            </a:r>
          </a:p>
          <a:p>
            <a:pPr lvl="1"/>
            <a:endParaRPr lang="en-AU" dirty="0"/>
          </a:p>
        </p:txBody>
      </p:sp>
      <p:sp>
        <p:nvSpPr>
          <p:cNvPr id="4" name="Footer Placeholder 3">
            <a:extLst>
              <a:ext uri="{FF2B5EF4-FFF2-40B4-BE49-F238E27FC236}">
                <a16:creationId xmlns:a16="http://schemas.microsoft.com/office/drawing/2014/main" id="{5F6D1B38-322E-49DB-BDC3-EE5FF6EAD229}"/>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03386C0F-4821-43D9-9541-68A196BC9767}"/>
              </a:ext>
            </a:extLst>
          </p:cNvPr>
          <p:cNvSpPr>
            <a:spLocks noGrp="1"/>
          </p:cNvSpPr>
          <p:nvPr>
            <p:ph type="sldNum" sz="quarter" idx="11"/>
          </p:nvPr>
        </p:nvSpPr>
        <p:spPr/>
        <p:txBody>
          <a:bodyPr/>
          <a:lstStyle/>
          <a:p>
            <a:r>
              <a:rPr lang="en-US"/>
              <a:t>Slide </a:t>
            </a:r>
            <a:fld id="{EF4002E7-DB4D-4CC3-8382-1939D19420D8}" type="slidenum">
              <a:rPr lang="en-US" smtClean="0"/>
              <a:pPr/>
              <a:t>64</a:t>
            </a:fld>
            <a:endParaRPr lang="en-US"/>
          </a:p>
        </p:txBody>
      </p:sp>
    </p:spTree>
    <p:extLst>
      <p:ext uri="{BB962C8B-B14F-4D97-AF65-F5344CB8AC3E}">
        <p14:creationId xmlns:p14="http://schemas.microsoft.com/office/powerpoint/2010/main" val="226289415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27D160-F6EA-41D7-8734-96661433D7BF}"/>
              </a:ext>
            </a:extLst>
          </p:cNvPr>
          <p:cNvSpPr>
            <a:spLocks noGrp="1"/>
          </p:cNvSpPr>
          <p:nvPr>
            <p:ph type="title"/>
          </p:nvPr>
        </p:nvSpPr>
        <p:spPr/>
        <p:txBody>
          <a:bodyPr/>
          <a:lstStyle/>
          <a:p>
            <a:r>
              <a:rPr lang="en-AU" dirty="0"/>
              <a:t>It seems ETSI BRAN is still faced with a decision on 5 GHz adaptivity based on three broad options</a:t>
            </a:r>
          </a:p>
        </p:txBody>
      </p:sp>
      <p:sp>
        <p:nvSpPr>
          <p:cNvPr id="4" name="Footer Placeholder 3">
            <a:extLst>
              <a:ext uri="{FF2B5EF4-FFF2-40B4-BE49-F238E27FC236}">
                <a16:creationId xmlns:a16="http://schemas.microsoft.com/office/drawing/2014/main" id="{D01DE067-9CBE-44E2-882F-8346C838F7CD}"/>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F184D79B-0AF7-4559-841F-D44BBE402E9A}"/>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65</a:t>
            </a:fld>
            <a:endParaRPr lang="en-US"/>
          </a:p>
        </p:txBody>
      </p:sp>
      <p:sp>
        <p:nvSpPr>
          <p:cNvPr id="6" name="Rectangle 5">
            <a:extLst>
              <a:ext uri="{FF2B5EF4-FFF2-40B4-BE49-F238E27FC236}">
                <a16:creationId xmlns:a16="http://schemas.microsoft.com/office/drawing/2014/main" id="{ACE85FF0-A872-46F7-96CA-BD81A3D1D0F5}"/>
              </a:ext>
            </a:extLst>
          </p:cNvPr>
          <p:cNvSpPr/>
          <p:nvPr/>
        </p:nvSpPr>
        <p:spPr bwMode="auto">
          <a:xfrm>
            <a:off x="701040" y="1905000"/>
            <a:ext cx="2423160" cy="6096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chemeClr val="tx1"/>
                </a:solidFill>
                <a:effectLst/>
                <a:latin typeface="+mj-lt"/>
              </a:rPr>
              <a:t>5 GHz compromise</a:t>
            </a:r>
          </a:p>
        </p:txBody>
      </p:sp>
      <p:sp>
        <p:nvSpPr>
          <p:cNvPr id="7" name="Rectangle 6">
            <a:extLst>
              <a:ext uri="{FF2B5EF4-FFF2-40B4-BE49-F238E27FC236}">
                <a16:creationId xmlns:a16="http://schemas.microsoft.com/office/drawing/2014/main" id="{7FA5C197-160A-40BA-9800-47E622476AEC}"/>
              </a:ext>
            </a:extLst>
          </p:cNvPr>
          <p:cNvSpPr/>
          <p:nvPr/>
        </p:nvSpPr>
        <p:spPr bwMode="auto">
          <a:xfrm>
            <a:off x="3398520" y="1905000"/>
            <a:ext cx="2423160" cy="6096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1" u="none" strike="noStrike" cap="none" normalizeH="0" baseline="0" dirty="0">
                <a:ln>
                  <a:noFill/>
                </a:ln>
                <a:solidFill>
                  <a:schemeClr val="tx1"/>
                </a:solidFill>
                <a:effectLst/>
                <a:latin typeface="+mj-lt"/>
              </a:rPr>
              <a:t>ED-only</a:t>
            </a:r>
            <a:r>
              <a:rPr kumimoji="0" lang="en-AU" sz="1600" b="1" i="0" u="none" strike="noStrike" cap="none" normalizeH="0" baseline="0" dirty="0">
                <a:ln>
                  <a:noFill/>
                </a:ln>
                <a:solidFill>
                  <a:schemeClr val="tx1"/>
                </a:solidFill>
                <a:effectLst/>
                <a:latin typeface="+mj-lt"/>
              </a:rPr>
              <a:t> @ -62 dBm</a:t>
            </a:r>
          </a:p>
        </p:txBody>
      </p:sp>
      <p:sp>
        <p:nvSpPr>
          <p:cNvPr id="8" name="Rectangle 7">
            <a:extLst>
              <a:ext uri="{FF2B5EF4-FFF2-40B4-BE49-F238E27FC236}">
                <a16:creationId xmlns:a16="http://schemas.microsoft.com/office/drawing/2014/main" id="{36D54F4B-F954-4802-A6C1-EEF290C41025}"/>
              </a:ext>
            </a:extLst>
          </p:cNvPr>
          <p:cNvSpPr/>
          <p:nvPr/>
        </p:nvSpPr>
        <p:spPr bwMode="auto">
          <a:xfrm>
            <a:off x="6096000" y="1899920"/>
            <a:ext cx="2423160" cy="6096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chemeClr val="tx1"/>
                </a:solidFill>
                <a:effectLst/>
                <a:latin typeface="+mj-lt"/>
              </a:rPr>
              <a:t>PD/ED + ED-</a:t>
            </a:r>
            <a:r>
              <a:rPr lang="en-AU" sz="1600" b="1" dirty="0">
                <a:latin typeface="+mj-lt"/>
              </a:rPr>
              <a:t>o</a:t>
            </a:r>
            <a:r>
              <a:rPr kumimoji="0" lang="en-AU" sz="1600" b="1" i="0" u="none" strike="noStrike" cap="none" normalizeH="0" baseline="0" dirty="0">
                <a:ln>
                  <a:noFill/>
                </a:ln>
                <a:solidFill>
                  <a:schemeClr val="tx1"/>
                </a:solidFill>
                <a:effectLst/>
                <a:latin typeface="+mj-lt"/>
              </a:rPr>
              <a:t>nly</a:t>
            </a:r>
          </a:p>
        </p:txBody>
      </p:sp>
      <p:sp>
        <p:nvSpPr>
          <p:cNvPr id="9" name="Rectangle 8">
            <a:extLst>
              <a:ext uri="{FF2B5EF4-FFF2-40B4-BE49-F238E27FC236}">
                <a16:creationId xmlns:a16="http://schemas.microsoft.com/office/drawing/2014/main" id="{9B7C1D28-391E-4E86-9BBE-48A2206ACA27}"/>
              </a:ext>
            </a:extLst>
          </p:cNvPr>
          <p:cNvSpPr/>
          <p:nvPr/>
        </p:nvSpPr>
        <p:spPr bwMode="auto">
          <a:xfrm>
            <a:off x="701040" y="2499102"/>
            <a:ext cx="2423160" cy="3662937"/>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ts val="700"/>
              </a:spcBef>
              <a:spcAft>
                <a:spcPct val="0"/>
              </a:spcAft>
              <a:buClrTx/>
              <a:buSzTx/>
              <a:buFontTx/>
              <a:buNone/>
              <a:tabLst/>
            </a:pPr>
            <a:r>
              <a:rPr kumimoji="0" lang="en-AU" sz="1400" b="1" i="0" u="none" strike="noStrike" cap="none" normalizeH="0" baseline="0" dirty="0">
                <a:ln>
                  <a:noFill/>
                </a:ln>
                <a:solidFill>
                  <a:schemeClr val="tx1"/>
                </a:solidFill>
                <a:effectLst/>
                <a:latin typeface="+mj-lt"/>
              </a:rPr>
              <a:t>Benefits</a:t>
            </a:r>
          </a:p>
          <a:p>
            <a:pPr marL="180975" marR="0" indent="-180975" algn="l" defTabSz="914400" rtl="0" eaLnBrk="0" fontAlgn="base" latinLnBrk="0" hangingPunct="0">
              <a:lnSpc>
                <a:spcPct val="100000"/>
              </a:lnSpc>
              <a:spcBef>
                <a:spcPts val="300"/>
              </a:spcBef>
              <a:spcAft>
                <a:spcPct val="0"/>
              </a:spcAft>
              <a:buClrTx/>
              <a:buSzTx/>
              <a:buFont typeface="Arial" panose="020B0604020202020204" pitchFamily="34" charset="0"/>
              <a:buChar char="•"/>
              <a:tabLst/>
            </a:pPr>
            <a:r>
              <a:rPr lang="en-AU" sz="1400" dirty="0">
                <a:latin typeface="+mj-lt"/>
              </a:rPr>
              <a:t>Enables progress</a:t>
            </a:r>
          </a:p>
          <a:p>
            <a:pPr marL="180975" marR="0" indent="-180975" algn="l" defTabSz="914400" rtl="0" eaLnBrk="0" fontAlgn="base" latinLnBrk="0" hangingPunct="0">
              <a:lnSpc>
                <a:spcPct val="100000"/>
              </a:lnSpc>
              <a:spcBef>
                <a:spcPts val="300"/>
              </a:spcBef>
              <a:spcAft>
                <a:spcPct val="0"/>
              </a:spcAft>
              <a:buClrTx/>
              <a:buSzTx/>
              <a:buFont typeface="Arial" panose="020B0604020202020204" pitchFamily="34" charset="0"/>
              <a:buChar char="•"/>
              <a:tabLst/>
            </a:pPr>
            <a:r>
              <a:rPr lang="en-AU" sz="1400" dirty="0">
                <a:latin typeface="+mj-lt"/>
              </a:rPr>
              <a:t>Promotes homogenous operation in future</a:t>
            </a:r>
          </a:p>
          <a:p>
            <a:pPr marL="0" marR="0" indent="0" algn="l" defTabSz="914400" rtl="0" eaLnBrk="0" fontAlgn="base" latinLnBrk="0" hangingPunct="0">
              <a:lnSpc>
                <a:spcPct val="100000"/>
              </a:lnSpc>
              <a:spcBef>
                <a:spcPts val="700"/>
              </a:spcBef>
              <a:spcAft>
                <a:spcPct val="0"/>
              </a:spcAft>
              <a:buClrTx/>
              <a:buSzTx/>
              <a:buFontTx/>
              <a:buNone/>
              <a:tabLst/>
            </a:pPr>
            <a:r>
              <a:rPr kumimoji="0" lang="en-AU" sz="1400" b="1" i="0" u="none" strike="noStrike" cap="none" normalizeH="0" baseline="0" dirty="0">
                <a:ln>
                  <a:noFill/>
                </a:ln>
                <a:solidFill>
                  <a:schemeClr val="tx1"/>
                </a:solidFill>
                <a:effectLst/>
                <a:latin typeface="+mj-lt"/>
              </a:rPr>
              <a:t>Objections</a:t>
            </a:r>
          </a:p>
          <a:p>
            <a:pPr marL="180975" marR="0" indent="-180975" algn="l" defTabSz="914400" rtl="0" eaLnBrk="0" fontAlgn="base" latinLnBrk="0" hangingPunct="0">
              <a:lnSpc>
                <a:spcPct val="100000"/>
              </a:lnSpc>
              <a:spcBef>
                <a:spcPts val="300"/>
              </a:spcBef>
              <a:spcAft>
                <a:spcPct val="0"/>
              </a:spcAft>
              <a:buClrTx/>
              <a:buSzTx/>
              <a:buFont typeface="Arial" panose="020B0604020202020204" pitchFamily="34" charset="0"/>
              <a:buChar char="•"/>
              <a:tabLst/>
            </a:pPr>
            <a:r>
              <a:rPr kumimoji="0" lang="en-AU" sz="1400" b="0" i="0" u="none" strike="noStrike" cap="none" normalizeH="0" baseline="0" dirty="0">
                <a:ln>
                  <a:noFill/>
                </a:ln>
                <a:solidFill>
                  <a:schemeClr val="tx1"/>
                </a:solidFill>
                <a:effectLst/>
                <a:latin typeface="+mj-lt"/>
              </a:rPr>
              <a:t>Unfair to 802.11be</a:t>
            </a:r>
          </a:p>
          <a:p>
            <a:pPr marL="0" marR="0" indent="0" algn="l" defTabSz="914400" rtl="0" eaLnBrk="0" fontAlgn="base" latinLnBrk="0" hangingPunct="0">
              <a:lnSpc>
                <a:spcPct val="100000"/>
              </a:lnSpc>
              <a:spcBef>
                <a:spcPts val="700"/>
              </a:spcBef>
              <a:spcAft>
                <a:spcPct val="0"/>
              </a:spcAft>
              <a:buClrTx/>
              <a:buSzTx/>
              <a:buFontTx/>
              <a:buNone/>
              <a:tabLst/>
            </a:pPr>
            <a:r>
              <a:rPr kumimoji="0" lang="en-AU" sz="1400" b="1" i="0" u="none" strike="noStrike" cap="none" normalizeH="0" baseline="0" dirty="0">
                <a:ln>
                  <a:noFill/>
                </a:ln>
                <a:solidFill>
                  <a:schemeClr val="tx1"/>
                </a:solidFill>
                <a:effectLst/>
                <a:latin typeface="+mj-lt"/>
              </a:rPr>
              <a:t>Mitigations</a:t>
            </a:r>
          </a:p>
          <a:p>
            <a:pPr marL="180975" indent="-180975" eaLnBrk="0" hangingPunct="0">
              <a:spcBef>
                <a:spcPts val="300"/>
              </a:spcBef>
              <a:buFont typeface="Arial" panose="020B0604020202020204" pitchFamily="34" charset="0"/>
              <a:buChar char="•"/>
            </a:pPr>
            <a:r>
              <a:rPr lang="en-AU" sz="1400" dirty="0">
                <a:latin typeface="+mj-lt"/>
              </a:rPr>
              <a:t>Arguments can be made in the future to allow 802.11be to use PD/ED @ -82/-62 dBm as more evidence becomes available … and when 802.11be is actually specified</a:t>
            </a:r>
            <a:endParaRPr kumimoji="0" lang="en-AU" sz="1400" b="0" i="0" u="none" strike="noStrike" cap="none" normalizeH="0" baseline="0" dirty="0">
              <a:ln>
                <a:noFill/>
              </a:ln>
              <a:solidFill>
                <a:schemeClr val="tx1"/>
              </a:solidFill>
              <a:effectLst/>
              <a:latin typeface="+mj-lt"/>
            </a:endParaRPr>
          </a:p>
          <a:p>
            <a:pPr marL="285750" marR="0" indent="-285750" algn="l" defTabSz="914400" rtl="0" eaLnBrk="0" fontAlgn="base" latinLnBrk="0" hangingPunct="0">
              <a:lnSpc>
                <a:spcPct val="100000"/>
              </a:lnSpc>
              <a:spcBef>
                <a:spcPts val="300"/>
              </a:spcBef>
              <a:spcAft>
                <a:spcPct val="0"/>
              </a:spcAft>
              <a:buClrTx/>
              <a:buSzTx/>
              <a:buFont typeface="Arial" panose="020B0604020202020204" pitchFamily="34" charset="0"/>
              <a:buChar char="•"/>
              <a:tabLst/>
            </a:pPr>
            <a:endParaRPr kumimoji="0" lang="en-AU" sz="1400" b="1" i="0" u="none" strike="noStrike" cap="none" normalizeH="0" baseline="0" dirty="0">
              <a:ln>
                <a:noFill/>
              </a:ln>
              <a:solidFill>
                <a:schemeClr val="tx1"/>
              </a:solidFill>
              <a:effectLst/>
              <a:latin typeface="+mj-lt"/>
            </a:endParaRPr>
          </a:p>
        </p:txBody>
      </p:sp>
      <p:sp>
        <p:nvSpPr>
          <p:cNvPr id="10" name="Rectangle 9">
            <a:extLst>
              <a:ext uri="{FF2B5EF4-FFF2-40B4-BE49-F238E27FC236}">
                <a16:creationId xmlns:a16="http://schemas.microsoft.com/office/drawing/2014/main" id="{B81D9B09-8D17-467C-9CCB-A7A11AA3DAE0}"/>
              </a:ext>
            </a:extLst>
          </p:cNvPr>
          <p:cNvSpPr/>
          <p:nvPr/>
        </p:nvSpPr>
        <p:spPr bwMode="auto">
          <a:xfrm>
            <a:off x="3398520" y="2509519"/>
            <a:ext cx="2423160" cy="3652519"/>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ts val="700"/>
              </a:spcBef>
              <a:spcAft>
                <a:spcPct val="0"/>
              </a:spcAft>
              <a:buClrTx/>
              <a:buSzTx/>
              <a:buFontTx/>
              <a:buNone/>
              <a:tabLst/>
            </a:pPr>
            <a:r>
              <a:rPr kumimoji="0" lang="en-AU" sz="1400" b="1" i="0" u="none" strike="noStrike" cap="none" normalizeH="0" baseline="0" dirty="0">
                <a:ln>
                  <a:noFill/>
                </a:ln>
                <a:solidFill>
                  <a:schemeClr val="tx1"/>
                </a:solidFill>
                <a:effectLst/>
                <a:latin typeface="+mj-lt"/>
              </a:rPr>
              <a:t>Benefits</a:t>
            </a:r>
          </a:p>
          <a:p>
            <a:pPr marL="180975" marR="0" indent="-180975" algn="l" defTabSz="914400" rtl="0" eaLnBrk="0" fontAlgn="base" latinLnBrk="0" hangingPunct="0">
              <a:lnSpc>
                <a:spcPct val="100000"/>
              </a:lnSpc>
              <a:spcBef>
                <a:spcPts val="300"/>
              </a:spcBef>
              <a:spcAft>
                <a:spcPct val="0"/>
              </a:spcAft>
              <a:buClrTx/>
              <a:buSzTx/>
              <a:buFont typeface="Arial" panose="020B0604020202020204" pitchFamily="34" charset="0"/>
              <a:buChar char="•"/>
              <a:tabLst/>
            </a:pPr>
            <a:r>
              <a:rPr lang="en-AU" sz="1400" dirty="0">
                <a:latin typeface="+mj-lt"/>
              </a:rPr>
              <a:t>Simple solution</a:t>
            </a:r>
          </a:p>
          <a:p>
            <a:pPr marL="0" marR="0" indent="0" algn="l" defTabSz="914400" rtl="0" eaLnBrk="0" fontAlgn="base" latinLnBrk="0" hangingPunct="0">
              <a:lnSpc>
                <a:spcPct val="100000"/>
              </a:lnSpc>
              <a:spcBef>
                <a:spcPts val="700"/>
              </a:spcBef>
              <a:spcAft>
                <a:spcPct val="0"/>
              </a:spcAft>
              <a:buClrTx/>
              <a:buSzTx/>
              <a:buFontTx/>
              <a:buNone/>
              <a:tabLst/>
            </a:pPr>
            <a:r>
              <a:rPr kumimoji="0" lang="en-AU" sz="1400" b="1" i="0" u="none" strike="noStrike" cap="none" normalizeH="0" baseline="0" dirty="0">
                <a:ln>
                  <a:noFill/>
                </a:ln>
                <a:solidFill>
                  <a:schemeClr val="tx1"/>
                </a:solidFill>
                <a:effectLst/>
                <a:latin typeface="+mj-lt"/>
              </a:rPr>
              <a:t>Objections</a:t>
            </a:r>
          </a:p>
          <a:p>
            <a:pPr marL="180975" marR="0" indent="-180975" algn="l" defTabSz="914400" rtl="0" eaLnBrk="0" fontAlgn="base" latinLnBrk="0" hangingPunct="0">
              <a:lnSpc>
                <a:spcPct val="100000"/>
              </a:lnSpc>
              <a:spcBef>
                <a:spcPts val="300"/>
              </a:spcBef>
              <a:spcAft>
                <a:spcPct val="0"/>
              </a:spcAft>
              <a:buClrTx/>
              <a:buSzTx/>
              <a:buFont typeface="Arial" panose="020B0604020202020204" pitchFamily="34" charset="0"/>
              <a:buChar char="•"/>
              <a:tabLst/>
            </a:pPr>
            <a:r>
              <a:rPr kumimoji="0" lang="en-AU" sz="1400" b="0" i="0" u="none" strike="noStrike" cap="none" normalizeH="0" baseline="0" dirty="0">
                <a:ln>
                  <a:noFill/>
                </a:ln>
                <a:solidFill>
                  <a:schemeClr val="tx1"/>
                </a:solidFill>
                <a:effectLst/>
                <a:latin typeface="+mj-lt"/>
              </a:rPr>
              <a:t>Unfair to 802.11a/n/ac/</a:t>
            </a:r>
            <a:r>
              <a:rPr kumimoji="0" lang="en-AU" sz="1400" b="0" i="0" u="none" strike="noStrike" cap="none" normalizeH="0" baseline="0" dirty="0" err="1">
                <a:ln>
                  <a:noFill/>
                </a:ln>
                <a:solidFill>
                  <a:schemeClr val="tx1"/>
                </a:solidFill>
                <a:effectLst/>
                <a:latin typeface="+mj-lt"/>
              </a:rPr>
              <a:t>ax</a:t>
            </a:r>
            <a:r>
              <a:rPr kumimoji="0" lang="en-AU" sz="1400" b="0" i="0" u="none" strike="noStrike" cap="none" normalizeH="0" baseline="0" dirty="0">
                <a:ln>
                  <a:noFill/>
                </a:ln>
                <a:solidFill>
                  <a:schemeClr val="tx1"/>
                </a:solidFill>
                <a:effectLst/>
                <a:latin typeface="+mj-lt"/>
              </a:rPr>
              <a:t>/be</a:t>
            </a:r>
          </a:p>
          <a:p>
            <a:pPr marL="180975" marR="0" indent="-180975" algn="l" defTabSz="914400" rtl="0" eaLnBrk="0" fontAlgn="base" latinLnBrk="0" hangingPunct="0">
              <a:lnSpc>
                <a:spcPct val="100000"/>
              </a:lnSpc>
              <a:spcBef>
                <a:spcPts val="300"/>
              </a:spcBef>
              <a:spcAft>
                <a:spcPct val="0"/>
              </a:spcAft>
              <a:buClrTx/>
              <a:buSzTx/>
              <a:buFont typeface="Arial" panose="020B0604020202020204" pitchFamily="34" charset="0"/>
              <a:buChar char="•"/>
              <a:tabLst/>
            </a:pPr>
            <a:r>
              <a:rPr lang="en-AU" sz="1400" dirty="0">
                <a:latin typeface="+mj-lt"/>
              </a:rPr>
              <a:t>Promotes poor use of spectrum</a:t>
            </a:r>
            <a:endParaRPr kumimoji="0" lang="en-AU" sz="1400" b="0" i="0" u="none" strike="noStrike" cap="none" normalizeH="0" baseline="0" dirty="0">
              <a:ln>
                <a:noFill/>
              </a:ln>
              <a:solidFill>
                <a:schemeClr val="tx1"/>
              </a:solidFill>
              <a:effectLst/>
              <a:latin typeface="+mj-lt"/>
            </a:endParaRPr>
          </a:p>
          <a:p>
            <a:pPr marL="0" marR="0" indent="0" algn="l" defTabSz="914400" rtl="0" eaLnBrk="0" fontAlgn="base" latinLnBrk="0" hangingPunct="0">
              <a:lnSpc>
                <a:spcPct val="100000"/>
              </a:lnSpc>
              <a:spcBef>
                <a:spcPts val="700"/>
              </a:spcBef>
              <a:spcAft>
                <a:spcPct val="0"/>
              </a:spcAft>
              <a:buClrTx/>
              <a:buSzTx/>
              <a:buFontTx/>
              <a:buNone/>
              <a:tabLst/>
            </a:pPr>
            <a:r>
              <a:rPr kumimoji="0" lang="en-AU" sz="1400" b="1" i="0" u="none" strike="noStrike" cap="none" normalizeH="0" baseline="0" dirty="0">
                <a:ln>
                  <a:noFill/>
                </a:ln>
                <a:solidFill>
                  <a:schemeClr val="tx1"/>
                </a:solidFill>
                <a:effectLst/>
                <a:latin typeface="+mj-lt"/>
              </a:rPr>
              <a:t>Mitigations</a:t>
            </a:r>
          </a:p>
          <a:p>
            <a:pPr marL="180975" indent="-180975" eaLnBrk="0" hangingPunct="0">
              <a:spcBef>
                <a:spcPts val="300"/>
              </a:spcBef>
              <a:buFont typeface="Arial" panose="020B0604020202020204" pitchFamily="34" charset="0"/>
              <a:buChar char="•"/>
            </a:pPr>
            <a:r>
              <a:rPr lang="en-AU" sz="1400" dirty="0">
                <a:latin typeface="+mj-lt"/>
              </a:rPr>
              <a:t>None … there is no way back once </a:t>
            </a:r>
            <a:r>
              <a:rPr kumimoji="0" lang="en-AU" sz="1400" i="1" u="none" strike="noStrike" cap="none" normalizeH="0" baseline="0" dirty="0">
                <a:ln>
                  <a:noFill/>
                </a:ln>
                <a:solidFill>
                  <a:schemeClr val="tx1"/>
                </a:solidFill>
                <a:effectLst/>
                <a:latin typeface="+mj-lt"/>
              </a:rPr>
              <a:t>ED-only</a:t>
            </a:r>
            <a:r>
              <a:rPr kumimoji="0" lang="en-AU" sz="1400" i="0" u="none" strike="noStrike" cap="none" normalizeH="0" baseline="0" dirty="0">
                <a:ln>
                  <a:noFill/>
                </a:ln>
                <a:solidFill>
                  <a:schemeClr val="tx1"/>
                </a:solidFill>
                <a:effectLst/>
                <a:latin typeface="+mj-lt"/>
              </a:rPr>
              <a:t> @ -62 dBm is allowed</a:t>
            </a:r>
          </a:p>
          <a:p>
            <a:pPr marL="180975" indent="-180975" eaLnBrk="0" hangingPunct="0">
              <a:spcBef>
                <a:spcPts val="300"/>
              </a:spcBef>
              <a:buFont typeface="Arial" panose="020B0604020202020204" pitchFamily="34" charset="0"/>
              <a:buChar char="•"/>
            </a:pPr>
            <a:endParaRPr kumimoji="0" lang="en-AU" sz="1400" b="0" i="0" u="none" strike="noStrike" cap="none" normalizeH="0" baseline="0" dirty="0">
              <a:ln>
                <a:noFill/>
              </a:ln>
              <a:solidFill>
                <a:schemeClr val="tx1"/>
              </a:solidFill>
              <a:effectLst/>
              <a:latin typeface="+mj-lt"/>
            </a:endParaRPr>
          </a:p>
        </p:txBody>
      </p:sp>
      <p:sp>
        <p:nvSpPr>
          <p:cNvPr id="11" name="Rectangle 10">
            <a:extLst>
              <a:ext uri="{FF2B5EF4-FFF2-40B4-BE49-F238E27FC236}">
                <a16:creationId xmlns:a16="http://schemas.microsoft.com/office/drawing/2014/main" id="{BAD9C148-E11B-4DFD-A577-6A98C59C543E}"/>
              </a:ext>
            </a:extLst>
          </p:cNvPr>
          <p:cNvSpPr/>
          <p:nvPr/>
        </p:nvSpPr>
        <p:spPr bwMode="auto">
          <a:xfrm>
            <a:off x="6096000" y="2509262"/>
            <a:ext cx="2423160" cy="3662937"/>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ts val="700"/>
              </a:spcBef>
              <a:spcAft>
                <a:spcPct val="0"/>
              </a:spcAft>
              <a:buClrTx/>
              <a:buSzTx/>
              <a:buFontTx/>
              <a:buNone/>
              <a:tabLst/>
            </a:pPr>
            <a:r>
              <a:rPr kumimoji="0" lang="en-AU" sz="1400" b="1" i="0" u="none" strike="noStrike" cap="none" normalizeH="0" baseline="0" dirty="0">
                <a:ln>
                  <a:noFill/>
                </a:ln>
                <a:solidFill>
                  <a:schemeClr val="tx1"/>
                </a:solidFill>
                <a:effectLst/>
                <a:latin typeface="+mj-lt"/>
              </a:rPr>
              <a:t>Benefits</a:t>
            </a:r>
          </a:p>
          <a:p>
            <a:pPr marL="180975" marR="0" indent="-180975" algn="l" defTabSz="914400" rtl="0" eaLnBrk="0" fontAlgn="base" latinLnBrk="0" hangingPunct="0">
              <a:lnSpc>
                <a:spcPct val="100000"/>
              </a:lnSpc>
              <a:spcBef>
                <a:spcPts val="300"/>
              </a:spcBef>
              <a:spcAft>
                <a:spcPct val="0"/>
              </a:spcAft>
              <a:buClrTx/>
              <a:buSzTx/>
              <a:buFont typeface="Arial" panose="020B0604020202020204" pitchFamily="34" charset="0"/>
              <a:buChar char="•"/>
              <a:tabLst/>
            </a:pPr>
            <a:r>
              <a:rPr lang="en-AU" sz="1400" i="1" dirty="0">
                <a:latin typeface="+mj-lt"/>
              </a:rPr>
              <a:t>Status quo </a:t>
            </a:r>
            <a:r>
              <a:rPr lang="en-AU" sz="1400" dirty="0">
                <a:latin typeface="+mj-lt"/>
              </a:rPr>
              <a:t>using 802.11a preamble</a:t>
            </a:r>
            <a:endParaRPr lang="en-AU" sz="1400" i="1" dirty="0">
              <a:latin typeface="+mj-lt"/>
            </a:endParaRPr>
          </a:p>
          <a:p>
            <a:pPr marL="0" marR="0" indent="0" algn="l" defTabSz="914400" rtl="0" eaLnBrk="0" fontAlgn="base" latinLnBrk="0" hangingPunct="0">
              <a:lnSpc>
                <a:spcPct val="100000"/>
              </a:lnSpc>
              <a:spcBef>
                <a:spcPts val="700"/>
              </a:spcBef>
              <a:spcAft>
                <a:spcPct val="0"/>
              </a:spcAft>
              <a:buClrTx/>
              <a:buSzTx/>
              <a:buFontTx/>
              <a:buNone/>
              <a:tabLst/>
            </a:pPr>
            <a:r>
              <a:rPr kumimoji="0" lang="en-AU" sz="1400" b="1" i="0" u="none" strike="noStrike" cap="none" normalizeH="0" baseline="0" dirty="0">
                <a:ln>
                  <a:noFill/>
                </a:ln>
                <a:solidFill>
                  <a:schemeClr val="tx1"/>
                </a:solidFill>
                <a:effectLst/>
                <a:latin typeface="+mj-lt"/>
              </a:rPr>
              <a:t>Objections</a:t>
            </a:r>
          </a:p>
          <a:p>
            <a:pPr marL="180975" marR="0" indent="-180975" algn="l" defTabSz="914400" rtl="0" eaLnBrk="0" fontAlgn="base" latinLnBrk="0" hangingPunct="0">
              <a:lnSpc>
                <a:spcPct val="100000"/>
              </a:lnSpc>
              <a:spcBef>
                <a:spcPts val="300"/>
              </a:spcBef>
              <a:spcAft>
                <a:spcPct val="0"/>
              </a:spcAft>
              <a:buClrTx/>
              <a:buSzTx/>
              <a:buFont typeface="Arial" panose="020B0604020202020204" pitchFamily="34" charset="0"/>
              <a:buChar char="•"/>
              <a:tabLst/>
            </a:pPr>
            <a:r>
              <a:rPr kumimoji="0" lang="en-AU" sz="1400" b="0" i="0" u="none" strike="noStrike" cap="none" normalizeH="0" baseline="0" dirty="0">
                <a:ln>
                  <a:noFill/>
                </a:ln>
                <a:solidFill>
                  <a:schemeClr val="tx1"/>
                </a:solidFill>
                <a:effectLst/>
                <a:latin typeface="+mj-lt"/>
              </a:rPr>
              <a:t>Unfair to LAA/NR-U</a:t>
            </a:r>
          </a:p>
          <a:p>
            <a:pPr marL="180975" marR="0" indent="-180975" algn="l" defTabSz="914400" rtl="0" eaLnBrk="0" fontAlgn="base" latinLnBrk="0" hangingPunct="0">
              <a:lnSpc>
                <a:spcPct val="100000"/>
              </a:lnSpc>
              <a:spcBef>
                <a:spcPts val="300"/>
              </a:spcBef>
              <a:spcAft>
                <a:spcPct val="0"/>
              </a:spcAft>
              <a:buClrTx/>
              <a:buSzTx/>
              <a:buFont typeface="Arial" panose="020B0604020202020204" pitchFamily="34" charset="0"/>
              <a:buChar char="•"/>
              <a:tabLst/>
            </a:pPr>
            <a:r>
              <a:rPr lang="en-AU" sz="1400" dirty="0">
                <a:latin typeface="+mj-lt"/>
              </a:rPr>
              <a:t>Difficult to test</a:t>
            </a:r>
            <a:endParaRPr kumimoji="0" lang="en-AU" sz="1400" b="0" i="0" u="none" strike="noStrike" cap="none" normalizeH="0" baseline="0" dirty="0">
              <a:ln>
                <a:noFill/>
              </a:ln>
              <a:solidFill>
                <a:schemeClr val="tx1"/>
              </a:solidFill>
              <a:effectLst/>
              <a:latin typeface="+mj-lt"/>
            </a:endParaRPr>
          </a:p>
          <a:p>
            <a:pPr marL="0" marR="0" indent="0" algn="l" defTabSz="914400" rtl="0" eaLnBrk="0" fontAlgn="base" latinLnBrk="0" hangingPunct="0">
              <a:lnSpc>
                <a:spcPct val="100000"/>
              </a:lnSpc>
              <a:spcBef>
                <a:spcPts val="700"/>
              </a:spcBef>
              <a:spcAft>
                <a:spcPct val="0"/>
              </a:spcAft>
              <a:buClrTx/>
              <a:buSzTx/>
              <a:buFontTx/>
              <a:buNone/>
              <a:tabLst/>
            </a:pPr>
            <a:r>
              <a:rPr kumimoji="0" lang="en-AU" sz="1400" b="1" i="0" u="none" strike="noStrike" cap="none" normalizeH="0" baseline="0" dirty="0">
                <a:ln>
                  <a:noFill/>
                </a:ln>
                <a:solidFill>
                  <a:schemeClr val="tx1"/>
                </a:solidFill>
                <a:effectLst/>
                <a:latin typeface="+mj-lt"/>
              </a:rPr>
              <a:t>Mitigations</a:t>
            </a:r>
          </a:p>
          <a:p>
            <a:pPr marL="180975" indent="-180975" eaLnBrk="0" hangingPunct="0">
              <a:spcBef>
                <a:spcPts val="300"/>
              </a:spcBef>
              <a:buFont typeface="Arial" panose="020B0604020202020204" pitchFamily="34" charset="0"/>
              <a:buChar char="•"/>
            </a:pPr>
            <a:r>
              <a:rPr lang="en-AU" sz="1400" dirty="0">
                <a:latin typeface="+mj-lt"/>
              </a:rPr>
              <a:t>There is time available to gather evidence against use of PD/ED by 802.11be</a:t>
            </a:r>
          </a:p>
          <a:p>
            <a:pPr marL="180975" indent="-180975" eaLnBrk="0" hangingPunct="0">
              <a:spcBef>
                <a:spcPts val="300"/>
              </a:spcBef>
              <a:buFont typeface="Arial" panose="020B0604020202020204" pitchFamily="34" charset="0"/>
              <a:buChar char="•"/>
            </a:pPr>
            <a:r>
              <a:rPr lang="en-AU" sz="1400" dirty="0">
                <a:latin typeface="+mj-lt"/>
              </a:rPr>
              <a:t>There is some potential for agreement on appropriate tests</a:t>
            </a:r>
          </a:p>
        </p:txBody>
      </p:sp>
    </p:spTree>
    <p:extLst>
      <p:ext uri="{BB962C8B-B14F-4D97-AF65-F5344CB8AC3E}">
        <p14:creationId xmlns:p14="http://schemas.microsoft.com/office/powerpoint/2010/main" val="55324926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2AFF5D4-A05A-4000-BAB5-E47F2A84F302}"/>
              </a:ext>
            </a:extLst>
          </p:cNvPr>
          <p:cNvSpPr>
            <a:spLocks noGrp="1"/>
          </p:cNvSpPr>
          <p:nvPr>
            <p:ph type="title"/>
          </p:nvPr>
        </p:nvSpPr>
        <p:spPr/>
        <p:txBody>
          <a:bodyPr/>
          <a:lstStyle/>
          <a:p>
            <a:r>
              <a:rPr lang="en-AU" dirty="0"/>
              <a:t>Another proposal may be recycled …</a:t>
            </a:r>
          </a:p>
        </p:txBody>
      </p:sp>
      <p:sp>
        <p:nvSpPr>
          <p:cNvPr id="6" name="Content Placeholder 5">
            <a:extLst>
              <a:ext uri="{FF2B5EF4-FFF2-40B4-BE49-F238E27FC236}">
                <a16:creationId xmlns:a16="http://schemas.microsoft.com/office/drawing/2014/main" id="{91E90871-D8A0-4C14-9D07-659E55CE8E86}"/>
              </a:ext>
            </a:extLst>
          </p:cNvPr>
          <p:cNvSpPr>
            <a:spLocks noGrp="1"/>
          </p:cNvSpPr>
          <p:nvPr>
            <p:ph idx="1"/>
          </p:nvPr>
        </p:nvSpPr>
        <p:spPr/>
        <p:txBody>
          <a:bodyPr/>
          <a:lstStyle/>
          <a:p>
            <a:pPr lvl="1"/>
            <a:r>
              <a:rPr lang="en-AU" dirty="0"/>
              <a:t>One stakeholder previously suggested a variant of PD/ED + ED-only</a:t>
            </a:r>
          </a:p>
          <a:p>
            <a:pPr lvl="2"/>
            <a:r>
              <a:rPr lang="en-AU" dirty="0"/>
              <a:t>PD/ED @ -82/-62 dBm using any technology specific preamble OR </a:t>
            </a:r>
          </a:p>
          <a:p>
            <a:pPr lvl="2"/>
            <a:r>
              <a:rPr lang="en-AU" dirty="0"/>
              <a:t>ED-only at -72 dBm</a:t>
            </a:r>
          </a:p>
          <a:p>
            <a:pPr lvl="1"/>
            <a:r>
              <a:rPr lang="en-AU" dirty="0"/>
              <a:t>It was previously rejected by many other stakeholders at the time</a:t>
            </a:r>
          </a:p>
          <a:p>
            <a:pPr lvl="2"/>
            <a:r>
              <a:rPr lang="en-AU" dirty="0"/>
              <a:t>Does not address coexistence between technologies</a:t>
            </a:r>
          </a:p>
          <a:p>
            <a:pPr lvl="2"/>
            <a:r>
              <a:rPr lang="en-AU" dirty="0"/>
              <a:t>Allows NR-U/LAA to ignore Wi-Fi up to -62 dBm, noting that there will often be only one NR-U/LAA device contending in a location, with particular harm caused to legacy devices</a:t>
            </a:r>
          </a:p>
          <a:p>
            <a:pPr lvl="1"/>
            <a:r>
              <a:rPr lang="en-AU" dirty="0"/>
              <a:t>It appears that it is being proposed again ..</a:t>
            </a:r>
          </a:p>
          <a:p>
            <a:pPr lvl="1"/>
            <a:endParaRPr lang="en-AU" dirty="0"/>
          </a:p>
        </p:txBody>
      </p:sp>
      <p:sp>
        <p:nvSpPr>
          <p:cNvPr id="3" name="Footer Placeholder 2">
            <a:extLst>
              <a:ext uri="{FF2B5EF4-FFF2-40B4-BE49-F238E27FC236}">
                <a16:creationId xmlns:a16="http://schemas.microsoft.com/office/drawing/2014/main" id="{EC8FCE97-2CFE-43C0-8C08-C745AFF3DAAF}"/>
              </a:ext>
            </a:extLst>
          </p:cNvPr>
          <p:cNvSpPr>
            <a:spLocks noGrp="1"/>
          </p:cNvSpPr>
          <p:nvPr>
            <p:ph type="ftr" sz="quarter" idx="10"/>
          </p:nvPr>
        </p:nvSpPr>
        <p:spPr/>
        <p:txBody>
          <a:bodyPr/>
          <a:lstStyle/>
          <a:p>
            <a:pPr>
              <a:defRPr/>
            </a:pPr>
            <a:r>
              <a:rPr lang="en-US"/>
              <a:t>Andrew Myles, Cisco</a:t>
            </a:r>
            <a:endParaRPr lang="en-US" dirty="0"/>
          </a:p>
        </p:txBody>
      </p:sp>
      <p:sp>
        <p:nvSpPr>
          <p:cNvPr id="4" name="Slide Number Placeholder 3">
            <a:extLst>
              <a:ext uri="{FF2B5EF4-FFF2-40B4-BE49-F238E27FC236}">
                <a16:creationId xmlns:a16="http://schemas.microsoft.com/office/drawing/2014/main" id="{CC9464F6-1257-4281-82BD-61A813364E23}"/>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66</a:t>
            </a:fld>
            <a:endParaRPr lang="en-US"/>
          </a:p>
        </p:txBody>
      </p:sp>
    </p:spTree>
    <p:extLst>
      <p:ext uri="{BB962C8B-B14F-4D97-AF65-F5344CB8AC3E}">
        <p14:creationId xmlns:p14="http://schemas.microsoft.com/office/powerpoint/2010/main" val="97026163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3252D-FCA7-40FE-931F-1E478A4EC7BC}"/>
              </a:ext>
            </a:extLst>
          </p:cNvPr>
          <p:cNvSpPr>
            <a:spLocks noGrp="1"/>
          </p:cNvSpPr>
          <p:nvPr>
            <p:ph type="title"/>
          </p:nvPr>
        </p:nvSpPr>
        <p:spPr/>
        <p:txBody>
          <a:bodyPr/>
          <a:lstStyle/>
          <a:p>
            <a:r>
              <a:rPr lang="en-AU" dirty="0"/>
              <a:t>There is not yet agreement on the “best” of the three main options</a:t>
            </a:r>
          </a:p>
        </p:txBody>
      </p:sp>
      <p:sp>
        <p:nvSpPr>
          <p:cNvPr id="3" name="Content Placeholder 2">
            <a:extLst>
              <a:ext uri="{FF2B5EF4-FFF2-40B4-BE49-F238E27FC236}">
                <a16:creationId xmlns:a16="http://schemas.microsoft.com/office/drawing/2014/main" id="{6CEFFC7B-E68B-46D7-90BB-04B65A4855B0}"/>
              </a:ext>
            </a:extLst>
          </p:cNvPr>
          <p:cNvSpPr>
            <a:spLocks noGrp="1"/>
          </p:cNvSpPr>
          <p:nvPr>
            <p:ph idx="1"/>
          </p:nvPr>
        </p:nvSpPr>
        <p:spPr/>
        <p:txBody>
          <a:bodyPr/>
          <a:lstStyle/>
          <a:p>
            <a:pPr lvl="1"/>
            <a:r>
              <a:rPr lang="en-AU" dirty="0"/>
              <a:t>A key question that still seems to be contentious is the choice for the “best” coexistence in 5 GHz between some combination of </a:t>
            </a:r>
          </a:p>
          <a:p>
            <a:pPr lvl="2"/>
            <a:r>
              <a:rPr lang="en-AU" dirty="0"/>
              <a:t>ED-only @ -72 dBm</a:t>
            </a:r>
          </a:p>
          <a:p>
            <a:pPr lvl="2"/>
            <a:r>
              <a:rPr lang="en-AU" dirty="0"/>
              <a:t>ED-only @ -62 dBm</a:t>
            </a:r>
          </a:p>
          <a:p>
            <a:pPr lvl="2"/>
            <a:r>
              <a:rPr lang="en-AU" dirty="0"/>
              <a:t>PD/ED @ -82/-62 dBm</a:t>
            </a:r>
          </a:p>
          <a:p>
            <a:pPr lvl="1"/>
            <a:r>
              <a:rPr lang="en-AU" dirty="0"/>
              <a:t>Many submissions have been made to BRAN &amp; the Coex SC that come to completely different conclusions</a:t>
            </a:r>
          </a:p>
          <a:p>
            <a:pPr lvl="2"/>
            <a:r>
              <a:rPr lang="en-AU" dirty="0"/>
              <a:t>The submissions mainly seem have succeeded in proving that simulations with well chosen assumptions can be used to show just about anything </a:t>
            </a:r>
          </a:p>
          <a:p>
            <a:pPr lvl="1"/>
            <a:r>
              <a:rPr lang="en-AU" dirty="0"/>
              <a:t>It seems unlikely progress will be made without some agreement on this key question, taking into account</a:t>
            </a:r>
          </a:p>
          <a:p>
            <a:pPr lvl="2"/>
            <a:r>
              <a:rPr lang="en-AU" dirty="0"/>
              <a:t>Existence of legacy 802.11a/n/ac/</a:t>
            </a:r>
            <a:r>
              <a:rPr lang="en-AU" dirty="0" err="1"/>
              <a:t>ax</a:t>
            </a:r>
            <a:endParaRPr lang="en-AU" dirty="0"/>
          </a:p>
          <a:p>
            <a:pPr lvl="2"/>
            <a:r>
              <a:rPr lang="en-AU" dirty="0"/>
              <a:t>Objections to any use of PD by LAA/NR-U</a:t>
            </a:r>
          </a:p>
        </p:txBody>
      </p:sp>
      <p:sp>
        <p:nvSpPr>
          <p:cNvPr id="4" name="Footer Placeholder 3">
            <a:extLst>
              <a:ext uri="{FF2B5EF4-FFF2-40B4-BE49-F238E27FC236}">
                <a16:creationId xmlns:a16="http://schemas.microsoft.com/office/drawing/2014/main" id="{C23D9B86-A551-4ADD-A0E8-29290C88DA41}"/>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E88A1259-26CE-40CE-AF22-95D481C5F999}"/>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67</a:t>
            </a:fld>
            <a:endParaRPr lang="en-US"/>
          </a:p>
        </p:txBody>
      </p:sp>
    </p:spTree>
    <p:extLst>
      <p:ext uri="{BB962C8B-B14F-4D97-AF65-F5344CB8AC3E}">
        <p14:creationId xmlns:p14="http://schemas.microsoft.com/office/powerpoint/2010/main" val="361901168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52D12-23AF-4105-8DF0-21D2D19077FB}"/>
              </a:ext>
            </a:extLst>
          </p:cNvPr>
          <p:cNvSpPr>
            <a:spLocks noGrp="1"/>
          </p:cNvSpPr>
          <p:nvPr>
            <p:ph type="title"/>
          </p:nvPr>
        </p:nvSpPr>
        <p:spPr>
          <a:xfrm>
            <a:off x="685800" y="685800"/>
            <a:ext cx="8305800" cy="1066800"/>
          </a:xfrm>
        </p:spPr>
        <p:txBody>
          <a:bodyPr/>
          <a:lstStyle/>
          <a:p>
            <a:r>
              <a:rPr lang="en-AU" dirty="0"/>
              <a:t>Qualcomm claimed 802.11be suffers compared to 802.11a/n/ac/</a:t>
            </a:r>
            <a:r>
              <a:rPr lang="en-AU" dirty="0" err="1"/>
              <a:t>ax</a:t>
            </a:r>
            <a:r>
              <a:rPr lang="en-AU" dirty="0"/>
              <a:t> when forced to use </a:t>
            </a:r>
            <a:r>
              <a:rPr lang="en-AU" i="1" dirty="0"/>
              <a:t>ED-only</a:t>
            </a:r>
            <a:r>
              <a:rPr lang="en-AU" dirty="0"/>
              <a:t> @ -72 dBm</a:t>
            </a:r>
          </a:p>
        </p:txBody>
      </p:sp>
      <p:sp>
        <p:nvSpPr>
          <p:cNvPr id="3" name="Content Placeholder 2">
            <a:extLst>
              <a:ext uri="{FF2B5EF4-FFF2-40B4-BE49-F238E27FC236}">
                <a16:creationId xmlns:a16="http://schemas.microsoft.com/office/drawing/2014/main" id="{F55943E9-9FF3-426E-A9AD-A873AA2825DB}"/>
              </a:ext>
            </a:extLst>
          </p:cNvPr>
          <p:cNvSpPr>
            <a:spLocks noGrp="1"/>
          </p:cNvSpPr>
          <p:nvPr>
            <p:ph idx="1"/>
          </p:nvPr>
        </p:nvSpPr>
        <p:spPr/>
        <p:txBody>
          <a:bodyPr/>
          <a:lstStyle/>
          <a:p>
            <a:r>
              <a:rPr lang="en-AU" dirty="0"/>
              <a:t>Submission to BRAN#108</a:t>
            </a:r>
          </a:p>
          <a:p>
            <a:pPr lvl="1"/>
            <a:r>
              <a:rPr lang="en-AU" dirty="0">
                <a:latin typeface="+mj-lt"/>
              </a:rPr>
              <a:t> BRAN(20)108037: </a:t>
            </a:r>
            <a:r>
              <a:rPr lang="en-US" sz="1800" i="1" dirty="0">
                <a:effectLst/>
                <a:latin typeface="+mj-lt"/>
                <a:ea typeface="Times New Roman" panose="02020603050405020304" pitchFamily="18" charset="0"/>
                <a:cs typeface="Times New Roman" panose="02020603050405020304" pitchFamily="18" charset="0"/>
              </a:rPr>
              <a:t>ED threshold simulations with 11be </a:t>
            </a:r>
            <a:r>
              <a:rPr lang="en-AU" dirty="0">
                <a:latin typeface="+mj-lt"/>
              </a:rPr>
              <a:t>(Qualcomm)</a:t>
            </a:r>
            <a:endParaRPr lang="en-US" sz="1800" dirty="0">
              <a:effectLst/>
              <a:latin typeface="+mj-lt"/>
              <a:ea typeface="Times New Roman" panose="02020603050405020304" pitchFamily="18" charset="0"/>
            </a:endParaRPr>
          </a:p>
          <a:p>
            <a:r>
              <a:rPr lang="en-GB" dirty="0"/>
              <a:t>Summary of discussion at BRAN #108</a:t>
            </a:r>
          </a:p>
          <a:p>
            <a:pPr lvl="1"/>
            <a:r>
              <a:rPr lang="en-AU" dirty="0"/>
              <a:t>Qualcomm’s simulations showed:</a:t>
            </a:r>
          </a:p>
          <a:p>
            <a:pPr lvl="2"/>
            <a:r>
              <a:rPr lang="en-AU" dirty="0"/>
              <a:t> 802.11be using </a:t>
            </a:r>
            <a:r>
              <a:rPr lang="en-AU" i="1" dirty="0"/>
              <a:t>ED-only </a:t>
            </a:r>
            <a:r>
              <a:rPr lang="en-AU" dirty="0"/>
              <a:t>@ -72 dBm or </a:t>
            </a:r>
            <a:r>
              <a:rPr lang="en-AU" i="1" dirty="0"/>
              <a:t>PD/ED </a:t>
            </a:r>
            <a:r>
              <a:rPr lang="en-AU" dirty="0"/>
              <a:t>at -82/-72 dBm performs much worse than …</a:t>
            </a:r>
          </a:p>
          <a:p>
            <a:pPr lvl="2"/>
            <a:r>
              <a:rPr lang="en-AU" dirty="0"/>
              <a:t>… 802.11a/n/ac/</a:t>
            </a:r>
            <a:r>
              <a:rPr lang="en-AU" dirty="0" err="1"/>
              <a:t>ax</a:t>
            </a:r>
            <a:r>
              <a:rPr lang="en-AU" dirty="0"/>
              <a:t> using </a:t>
            </a:r>
            <a:r>
              <a:rPr lang="en-AU" i="1" dirty="0"/>
              <a:t>PD/ED </a:t>
            </a:r>
            <a:r>
              <a:rPr lang="en-AU" dirty="0"/>
              <a:t>at -82/-62 dBm </a:t>
            </a:r>
          </a:p>
          <a:p>
            <a:pPr lvl="1"/>
            <a:r>
              <a:rPr lang="en-AU" dirty="0"/>
              <a:t>The key factor driving this conclusion is the assertion </a:t>
            </a:r>
            <a:r>
              <a:rPr lang="en-AU" i="1" dirty="0"/>
              <a:t>PD</a:t>
            </a:r>
            <a:r>
              <a:rPr lang="en-AU" dirty="0"/>
              <a:t> use is very rare for OBSS sharing in practice</a:t>
            </a:r>
          </a:p>
          <a:p>
            <a:pPr lvl="1"/>
            <a:r>
              <a:rPr lang="en-AU" dirty="0"/>
              <a:t>Discussion in BRAN#108 covered the usual arguments about the assumptions and the simulations … without conclusion </a:t>
            </a:r>
            <a:r>
              <a:rPr lang="en-AU" dirty="0">
                <a:sym typeface="Wingdings" panose="05000000000000000000" pitchFamily="2" charset="2"/>
              </a:rPr>
              <a:t></a:t>
            </a:r>
            <a:r>
              <a:rPr lang="en-AU" dirty="0"/>
              <a:t> </a:t>
            </a:r>
          </a:p>
          <a:p>
            <a:pPr lvl="1"/>
            <a:endParaRPr lang="en-AU" dirty="0"/>
          </a:p>
          <a:p>
            <a:pPr lvl="2"/>
            <a:endParaRPr lang="en-AU" dirty="0"/>
          </a:p>
        </p:txBody>
      </p:sp>
      <p:sp>
        <p:nvSpPr>
          <p:cNvPr id="4" name="Footer Placeholder 3">
            <a:extLst>
              <a:ext uri="{FF2B5EF4-FFF2-40B4-BE49-F238E27FC236}">
                <a16:creationId xmlns:a16="http://schemas.microsoft.com/office/drawing/2014/main" id="{14BC4BC9-3E39-430F-A53F-A21DBA68C790}"/>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32DF2E08-81F1-4278-901B-35EDD6BF7D4B}"/>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68</a:t>
            </a:fld>
            <a:endParaRPr lang="en-US"/>
          </a:p>
        </p:txBody>
      </p:sp>
    </p:spTree>
    <p:extLst>
      <p:ext uri="{BB962C8B-B14F-4D97-AF65-F5344CB8AC3E}">
        <p14:creationId xmlns:p14="http://schemas.microsoft.com/office/powerpoint/2010/main" val="2563210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C2D62-FE08-4571-BB48-839423C2F160}"/>
              </a:ext>
            </a:extLst>
          </p:cNvPr>
          <p:cNvSpPr>
            <a:spLocks noGrp="1"/>
          </p:cNvSpPr>
          <p:nvPr>
            <p:ph type="title"/>
          </p:nvPr>
        </p:nvSpPr>
        <p:spPr/>
        <p:txBody>
          <a:bodyPr/>
          <a:lstStyle/>
          <a:p>
            <a:r>
              <a:rPr lang="en-AU" dirty="0"/>
              <a:t>The Coex SC may hear a submission discussing </a:t>
            </a:r>
            <a:r>
              <a:rPr lang="en-AU" i="1" dirty="0"/>
              <a:t>ED-only</a:t>
            </a:r>
            <a:r>
              <a:rPr lang="en-AU" dirty="0"/>
              <a:t> at -62 dBm &amp; -72 dBm</a:t>
            </a:r>
          </a:p>
        </p:txBody>
      </p:sp>
      <p:sp>
        <p:nvSpPr>
          <p:cNvPr id="3" name="Content Placeholder 2">
            <a:extLst>
              <a:ext uri="{FF2B5EF4-FFF2-40B4-BE49-F238E27FC236}">
                <a16:creationId xmlns:a16="http://schemas.microsoft.com/office/drawing/2014/main" id="{80D3565D-B3C1-4C24-A735-031C13288138}"/>
              </a:ext>
            </a:extLst>
          </p:cNvPr>
          <p:cNvSpPr>
            <a:spLocks noGrp="1"/>
          </p:cNvSpPr>
          <p:nvPr>
            <p:ph idx="1"/>
          </p:nvPr>
        </p:nvSpPr>
        <p:spPr/>
        <p:txBody>
          <a:bodyPr/>
          <a:lstStyle/>
          <a:p>
            <a:pPr lvl="1"/>
            <a:r>
              <a:rPr lang="en-AU" dirty="0"/>
              <a:t>A submission was uploaded to Mentor before the Nov 2020 Coex SC session that discusses </a:t>
            </a:r>
            <a:r>
              <a:rPr lang="en-AU" i="1" dirty="0"/>
              <a:t>ED-only</a:t>
            </a:r>
            <a:r>
              <a:rPr lang="en-AU" dirty="0"/>
              <a:t> at -62 dBm vs -72 dBm</a:t>
            </a:r>
          </a:p>
          <a:p>
            <a:pPr lvl="2"/>
            <a:r>
              <a:rPr lang="en-AU" dirty="0"/>
              <a:t>See: </a:t>
            </a:r>
            <a:r>
              <a:rPr lang="en-AU" dirty="0">
                <a:hlinkClick r:id="rId2"/>
              </a:rPr>
              <a:t>11-20-1782-00</a:t>
            </a:r>
            <a:r>
              <a:rPr lang="en-AU" dirty="0"/>
              <a:t> by </a:t>
            </a:r>
            <a:r>
              <a:rPr lang="en-AU" dirty="0">
                <a:latin typeface="+mj-lt"/>
              </a:rPr>
              <a:t>Shubhodeep Adhikari &amp; </a:t>
            </a:r>
            <a:r>
              <a:rPr lang="en-GB" dirty="0">
                <a:effectLst/>
                <a:latin typeface="+mj-lt"/>
                <a:ea typeface="Times New Roman" panose="02020603050405020304" pitchFamily="18" charset="0"/>
              </a:rPr>
              <a:t>Sindhu Verma </a:t>
            </a:r>
            <a:r>
              <a:rPr lang="en-AU" dirty="0">
                <a:latin typeface="+mj-lt"/>
              </a:rPr>
              <a:t>(Broadcom)</a:t>
            </a:r>
          </a:p>
          <a:p>
            <a:pPr lvl="2"/>
            <a:r>
              <a:rPr lang="en-GB" dirty="0"/>
              <a:t>Abstract: </a:t>
            </a:r>
            <a:r>
              <a:rPr lang="en-GB" i="1" dirty="0"/>
              <a:t>This document discusses the factors that should influence the choice of any sensing threshold in the unlicensed spectrum. In particular, it compares the performance of an ED threshold of -62dBm with that of an ED threshold of -72dBm in relation to these factors. </a:t>
            </a:r>
          </a:p>
          <a:p>
            <a:pPr lvl="2"/>
            <a:r>
              <a:rPr lang="en-GB" i="1" dirty="0"/>
              <a:t>Conclusions: </a:t>
            </a:r>
            <a:r>
              <a:rPr lang="en-GB" dirty="0"/>
              <a:t>lower EDTs are generally better for spectral efficiency and fairness</a:t>
            </a:r>
            <a:endParaRPr lang="en-AU" dirty="0"/>
          </a:p>
          <a:p>
            <a:pPr lvl="1"/>
            <a:r>
              <a:rPr lang="en-AU" dirty="0"/>
              <a:t>The Coex SC may hear a presentation based on this submission today</a:t>
            </a:r>
          </a:p>
        </p:txBody>
      </p:sp>
      <p:sp>
        <p:nvSpPr>
          <p:cNvPr id="4" name="Footer Placeholder 3">
            <a:extLst>
              <a:ext uri="{FF2B5EF4-FFF2-40B4-BE49-F238E27FC236}">
                <a16:creationId xmlns:a16="http://schemas.microsoft.com/office/drawing/2014/main" id="{AACA5A6C-2914-4BE1-ADEB-DC025F4A69E3}"/>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76C916FD-7E03-448F-892C-2B9B20CFA32B}"/>
              </a:ext>
            </a:extLst>
          </p:cNvPr>
          <p:cNvSpPr>
            <a:spLocks noGrp="1"/>
          </p:cNvSpPr>
          <p:nvPr>
            <p:ph type="sldNum" sz="quarter" idx="11"/>
          </p:nvPr>
        </p:nvSpPr>
        <p:spPr/>
        <p:txBody>
          <a:bodyPr/>
          <a:lstStyle/>
          <a:p>
            <a:r>
              <a:rPr lang="en-US"/>
              <a:t>Slide </a:t>
            </a:r>
            <a:fld id="{EF4002E7-DB4D-4CC3-8382-1939D19420D8}" type="slidenum">
              <a:rPr lang="en-US" smtClean="0"/>
              <a:pPr/>
              <a:t>69</a:t>
            </a:fld>
            <a:endParaRPr lang="en-US"/>
          </a:p>
        </p:txBody>
      </p:sp>
    </p:spTree>
    <p:extLst>
      <p:ext uri="{BB962C8B-B14F-4D97-AF65-F5344CB8AC3E}">
        <p14:creationId xmlns:p14="http://schemas.microsoft.com/office/powerpoint/2010/main" val="7521263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IEEE-SA standards activities shall allow the fair &amp;</a:t>
            </a:r>
            <a:br>
              <a:rPr lang="en-US"/>
            </a:br>
            <a:r>
              <a:rPr lang="en-US"/>
              <a:t>equitable consideration of all viewpoints</a:t>
            </a:r>
            <a:endParaRPr lang="en-US" dirty="0"/>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(clause 5.2.1.3) specifies that “the standards development process shall not be dominated by any single interest category, individual, or organization”</a:t>
            </a:r>
          </a:p>
          <a:p>
            <a:pPr lvl="2"/>
            <a:r>
              <a:rPr lang="en-US" dirty="0"/>
              <a:t>This means no participant </a:t>
            </a:r>
            <a:r>
              <a:rPr lang="en-US" i="1" dirty="0"/>
              <a:t>may</a:t>
            </a:r>
            <a:r>
              <a:rPr lang="en-US" dirty="0"/>
              <a:t> </a:t>
            </a:r>
            <a:r>
              <a:rPr lang="en-US" i="1" dirty="0"/>
              <a:t>exercise “authority, leadership, or influence by reason of superior leverage, strength, or representation to the exclusion of fair and equitable consideration of other viewpoints” or “to hinder the progress of the standards development activity”</a:t>
            </a:r>
          </a:p>
          <a:p>
            <a:pPr lvl="1"/>
            <a:r>
              <a:rPr lang="en-US" dirty="0"/>
              <a:t>This rule applies equally to those participating in a standards development project and to that project’s leadership group</a:t>
            </a:r>
          </a:p>
          <a:p>
            <a:pPr lvl="1"/>
            <a:r>
              <a:rPr lang="en-US" dirty="0"/>
              <a:t>Any person who reasonably suspects that dominance is occurring in a standards development project is encouraged to bring the issue to the attention of the Standards Committee or the project’s IEEE-SA Program Manager</a:t>
            </a:r>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7</a:t>
            </a:fld>
            <a:endParaRPr lang="en-GB" dirty="0"/>
          </a:p>
        </p:txBody>
      </p:sp>
      <p:sp>
        <p:nvSpPr>
          <p:cNvPr id="6" name="Rectangle 5"/>
          <p:cNvSpPr/>
          <p:nvPr/>
        </p:nvSpPr>
        <p:spPr bwMode="auto">
          <a:xfrm rot="2228405">
            <a:off x="7658099" y="847535"/>
            <a:ext cx="1600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Approved slide</a:t>
            </a:r>
          </a:p>
        </p:txBody>
      </p:sp>
    </p:spTree>
    <p:extLst>
      <p:ext uri="{BB962C8B-B14F-4D97-AF65-F5344CB8AC3E}">
        <p14:creationId xmlns:p14="http://schemas.microsoft.com/office/powerpoint/2010/main" val="365039143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E2228-664B-44D0-B70A-E3507A071F54}"/>
              </a:ext>
            </a:extLst>
          </p:cNvPr>
          <p:cNvSpPr>
            <a:spLocks noGrp="1"/>
          </p:cNvSpPr>
          <p:nvPr>
            <p:ph type="title"/>
          </p:nvPr>
        </p:nvSpPr>
        <p:spPr/>
        <p:txBody>
          <a:bodyPr/>
          <a:lstStyle/>
          <a:p>
            <a:r>
              <a:rPr lang="en-AU" dirty="0"/>
              <a:t>The Coex SC may hear a submission discussing how often PD is used in practice</a:t>
            </a:r>
          </a:p>
        </p:txBody>
      </p:sp>
      <p:sp>
        <p:nvSpPr>
          <p:cNvPr id="3" name="Content Placeholder 2">
            <a:extLst>
              <a:ext uri="{FF2B5EF4-FFF2-40B4-BE49-F238E27FC236}">
                <a16:creationId xmlns:a16="http://schemas.microsoft.com/office/drawing/2014/main" id="{BEBBAA1C-2381-4F23-B9A0-57CDAF91C64D}"/>
              </a:ext>
            </a:extLst>
          </p:cNvPr>
          <p:cNvSpPr>
            <a:spLocks noGrp="1"/>
          </p:cNvSpPr>
          <p:nvPr>
            <p:ph idx="1"/>
          </p:nvPr>
        </p:nvSpPr>
        <p:spPr/>
        <p:txBody>
          <a:bodyPr/>
          <a:lstStyle/>
          <a:p>
            <a:pPr lvl="1"/>
            <a:r>
              <a:rPr lang="en-AU" dirty="0"/>
              <a:t>A contentious question recently as been related to how often PD</a:t>
            </a:r>
            <a:br>
              <a:rPr lang="en-AU" dirty="0"/>
            </a:br>
            <a:r>
              <a:rPr lang="en-AU" dirty="0"/>
              <a:t>@ -82 dBm is used compared to ED @ -62 dBm</a:t>
            </a:r>
          </a:p>
          <a:p>
            <a:pPr lvl="1"/>
            <a:r>
              <a:rPr lang="en-AU" dirty="0"/>
              <a:t>The Chair has been informed it is likely a submission will be made related to this question</a:t>
            </a:r>
          </a:p>
          <a:p>
            <a:pPr lvl="2"/>
            <a:r>
              <a:rPr lang="en-AU" dirty="0">
                <a:solidFill>
                  <a:srgbClr val="FF0000"/>
                </a:solidFill>
              </a:rPr>
              <a:t>It was apparently not ready </a:t>
            </a:r>
          </a:p>
        </p:txBody>
      </p:sp>
      <p:sp>
        <p:nvSpPr>
          <p:cNvPr id="4" name="Footer Placeholder 3">
            <a:extLst>
              <a:ext uri="{FF2B5EF4-FFF2-40B4-BE49-F238E27FC236}">
                <a16:creationId xmlns:a16="http://schemas.microsoft.com/office/drawing/2014/main" id="{C462F015-2AD9-4429-ABC0-52FD2107059F}"/>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16D7C701-FFE0-408C-B7FD-ACD02ADDC46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70</a:t>
            </a:fld>
            <a:endParaRPr lang="en-US"/>
          </a:p>
        </p:txBody>
      </p:sp>
    </p:spTree>
    <p:extLst>
      <p:ext uri="{BB962C8B-B14F-4D97-AF65-F5344CB8AC3E}">
        <p14:creationId xmlns:p14="http://schemas.microsoft.com/office/powerpoint/2010/main" val="297783640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ETSI BRAN will next meet virtually at BRAN#108a in Jan 2020</a:t>
            </a:r>
          </a:p>
        </p:txBody>
      </p:sp>
      <p:sp>
        <p:nvSpPr>
          <p:cNvPr id="3" name="Content Placeholder 2"/>
          <p:cNvSpPr>
            <a:spLocks noGrp="1"/>
          </p:cNvSpPr>
          <p:nvPr>
            <p:ph idx="1"/>
          </p:nvPr>
        </p:nvSpPr>
        <p:spPr/>
        <p:txBody>
          <a:bodyPr/>
          <a:lstStyle/>
          <a:p>
            <a:r>
              <a:rPr lang="en-GB" dirty="0"/>
              <a:t>ETSI BRAN meeting schedule</a:t>
            </a:r>
          </a:p>
          <a:p>
            <a:pPr lvl="1"/>
            <a:r>
              <a:rPr lang="en-GB" dirty="0"/>
              <a:t>#BRAN108a</a:t>
            </a:r>
          </a:p>
          <a:p>
            <a:pPr lvl="2"/>
            <a:r>
              <a:rPr lang="en-GB" dirty="0"/>
              <a:t>18 Jan 2021 – 25 Jan 2021</a:t>
            </a:r>
          </a:p>
          <a:p>
            <a:pPr lvl="2"/>
            <a:r>
              <a:rPr lang="en-GB" dirty="0"/>
              <a:t>Virtual</a:t>
            </a:r>
          </a:p>
          <a:p>
            <a:pPr lvl="1"/>
            <a:r>
              <a:rPr lang="en-GB" dirty="0"/>
              <a:t>#BRAN109</a:t>
            </a:r>
          </a:p>
          <a:p>
            <a:pPr lvl="2"/>
            <a:r>
              <a:rPr lang="en-GB" dirty="0"/>
              <a:t>5 Mar 2021 – 12 Mar 2021</a:t>
            </a:r>
          </a:p>
          <a:p>
            <a:pPr lvl="2"/>
            <a:r>
              <a:rPr lang="en-GB" dirty="0"/>
              <a:t>Virtual </a:t>
            </a:r>
          </a:p>
          <a:p>
            <a:pPr lvl="1"/>
            <a:r>
              <a:rPr lang="en-GB" dirty="0"/>
              <a:t>#BRAN110</a:t>
            </a:r>
          </a:p>
          <a:p>
            <a:pPr lvl="2"/>
            <a:r>
              <a:rPr lang="en-GB" dirty="0"/>
              <a:t>18 June 2021 – 25 June 2021</a:t>
            </a:r>
          </a:p>
          <a:p>
            <a:pPr lvl="2"/>
            <a:r>
              <a:rPr lang="en-GB" dirty="0"/>
              <a:t>Virtual</a:t>
            </a:r>
          </a:p>
          <a:p>
            <a:pPr lvl="1"/>
            <a:r>
              <a:rPr lang="en-GB" dirty="0"/>
              <a:t>…</a:t>
            </a:r>
          </a:p>
          <a:p>
            <a:pPr lvl="2"/>
            <a:endParaRPr lang="en-GB" dirty="0">
              <a:solidFill>
                <a:srgbClr val="FF0000"/>
              </a:solidFill>
            </a:endParaRPr>
          </a:p>
          <a:p>
            <a:pPr lvl="2"/>
            <a:endParaRPr lang="en-GB" dirty="0"/>
          </a:p>
          <a:p>
            <a:pPr lvl="2"/>
            <a:endParaRPr lang="en-GB" dirty="0"/>
          </a:p>
          <a:p>
            <a:pPr lvl="2"/>
            <a:endParaRPr lang="en-GB" dirty="0"/>
          </a:p>
          <a:p>
            <a:endParaRPr lang="en-AU" dirty="0"/>
          </a:p>
        </p:txBody>
      </p:sp>
      <p:sp>
        <p:nvSpPr>
          <p:cNvPr id="4" name="Footer Placeholder 3"/>
          <p:cNvSpPr>
            <a:spLocks noGrp="1"/>
          </p:cNvSpPr>
          <p:nvPr>
            <p:ph type="ftr" sz="quarter" idx="10"/>
          </p:nvPr>
        </p:nvSpPr>
        <p:spPr/>
        <p:txBody>
          <a:bodyPr/>
          <a:lstStyle/>
          <a:p>
            <a:r>
              <a:rPr lang="en-US"/>
              <a:t>Andrew Myles, Cisco</a:t>
            </a:r>
            <a:endParaRPr lang="en-US" dirty="0"/>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71</a:t>
            </a:fld>
            <a:endParaRPr lang="en-US"/>
          </a:p>
        </p:txBody>
      </p:sp>
      <p:sp>
        <p:nvSpPr>
          <p:cNvPr id="6" name="Rectangle 5">
            <a:extLst>
              <a:ext uri="{FF2B5EF4-FFF2-40B4-BE49-F238E27FC236}">
                <a16:creationId xmlns:a16="http://schemas.microsoft.com/office/drawing/2014/main" id="{FFBFA09B-ABA0-4623-852D-D09DDF6C0A82}"/>
              </a:ext>
            </a:extLst>
          </p:cNvPr>
          <p:cNvSpPr/>
          <p:nvPr/>
        </p:nvSpPr>
        <p:spPr bwMode="auto">
          <a:xfrm>
            <a:off x="5715000" y="4038600"/>
            <a:ext cx="2514600" cy="9906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800" dirty="0">
                <a:latin typeface="+mj-lt"/>
              </a:rPr>
              <a:t>A variety of additional </a:t>
            </a:r>
            <a:r>
              <a:rPr lang="en-AU" sz="1800" i="1" dirty="0">
                <a:latin typeface="+mj-lt"/>
              </a:rPr>
              <a:t>ad </a:t>
            </a:r>
            <a:r>
              <a:rPr lang="en-AU" sz="1800" i="1" dirty="0" err="1">
                <a:latin typeface="+mj-lt"/>
              </a:rPr>
              <a:t>hoc’</a:t>
            </a:r>
            <a:r>
              <a:rPr lang="en-AU" sz="1800" dirty="0" err="1">
                <a:latin typeface="+mj-lt"/>
              </a:rPr>
              <a:t>s</a:t>
            </a:r>
            <a:r>
              <a:rPr lang="en-AU" sz="1800" dirty="0">
                <a:latin typeface="+mj-lt"/>
              </a:rPr>
              <a:t> are also likely to be scheduled</a:t>
            </a:r>
            <a:endParaRPr kumimoji="0" lang="en-AU" sz="1800" b="0" i="0" u="none" strike="noStrike" cap="none" normalizeH="0" baseline="0" dirty="0">
              <a:ln>
                <a:noFill/>
              </a:ln>
              <a:solidFill>
                <a:schemeClr val="tx1"/>
              </a:solidFill>
              <a:effectLst/>
              <a:latin typeface="+mj-lt"/>
            </a:endParaRPr>
          </a:p>
        </p:txBody>
      </p:sp>
    </p:spTree>
    <p:extLst>
      <p:ext uri="{BB962C8B-B14F-4D97-AF65-F5344CB8AC3E}">
        <p14:creationId xmlns:p14="http://schemas.microsoft.com/office/powerpoint/2010/main" val="41634616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Coex SC</a:t>
            </a:r>
          </a:p>
          <a:p>
            <a:pPr marL="342900" lvl="1" indent="-342900" algn="ctr">
              <a:buNone/>
            </a:pPr>
            <a:r>
              <a:rPr lang="en-AU" sz="2400" b="1" dirty="0">
                <a:solidFill>
                  <a:srgbClr val="FF0000"/>
                </a:solidFill>
              </a:rPr>
              <a:t>Plans for next meeting</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72</a:t>
            </a:fld>
            <a:endParaRPr lang="en-US"/>
          </a:p>
        </p:txBody>
      </p:sp>
    </p:spTree>
    <p:extLst>
      <p:ext uri="{BB962C8B-B14F-4D97-AF65-F5344CB8AC3E}">
        <p14:creationId xmlns:p14="http://schemas.microsoft.com/office/powerpoint/2010/main" val="227517803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Coex SC will continue its normal business in March 2021</a:t>
            </a:r>
          </a:p>
        </p:txBody>
      </p:sp>
      <p:sp>
        <p:nvSpPr>
          <p:cNvPr id="3" name="Content Placeholder 2"/>
          <p:cNvSpPr>
            <a:spLocks noGrp="1"/>
          </p:cNvSpPr>
          <p:nvPr>
            <p:ph idx="1"/>
          </p:nvPr>
        </p:nvSpPr>
        <p:spPr/>
        <p:txBody>
          <a:bodyPr/>
          <a:lstStyle/>
          <a:p>
            <a:r>
              <a:rPr lang="en-AU" dirty="0"/>
              <a:t>Possible agenda items</a:t>
            </a:r>
          </a:p>
          <a:p>
            <a:pPr lvl="1"/>
            <a:r>
              <a:rPr lang="en-AU" dirty="0"/>
              <a:t>Review ETSI BRAN </a:t>
            </a:r>
            <a:r>
              <a:rPr lang="en-AU" dirty="0" err="1"/>
              <a:t>coex</a:t>
            </a:r>
            <a:r>
              <a:rPr lang="en-AU" dirty="0"/>
              <a:t> activities</a:t>
            </a:r>
          </a:p>
          <a:p>
            <a:pPr lvl="2"/>
            <a:r>
              <a:rPr lang="en-AU" dirty="0"/>
              <a:t>EN 301 893 (5 GHz)</a:t>
            </a:r>
          </a:p>
          <a:p>
            <a:pPr lvl="2"/>
            <a:r>
              <a:rPr lang="en-AU" dirty="0"/>
              <a:t>EN 303 687 (6 GHz)</a:t>
            </a:r>
          </a:p>
          <a:p>
            <a:pPr lvl="1"/>
            <a:r>
              <a:rPr lang="en-AU" dirty="0"/>
              <a:t>Review 3GPP coexistence activities</a:t>
            </a:r>
          </a:p>
          <a:p>
            <a:pPr lvl="1"/>
            <a:r>
              <a:rPr lang="en-AU" dirty="0"/>
              <a:t>…</a:t>
            </a:r>
          </a:p>
          <a:p>
            <a:pPr lvl="1"/>
            <a:r>
              <a:rPr lang="en-AU" b="1" dirty="0">
                <a:solidFill>
                  <a:srgbClr val="FF0000"/>
                </a:solidFill>
              </a:rPr>
              <a:t>Submissions are requested!</a:t>
            </a:r>
          </a:p>
          <a:p>
            <a:pPr lvl="1"/>
            <a:endParaRPr lang="en-AU"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73</a:t>
            </a:fld>
            <a:endParaRPr lang="en-US"/>
          </a:p>
        </p:txBody>
      </p:sp>
    </p:spTree>
    <p:extLst>
      <p:ext uri="{BB962C8B-B14F-4D97-AF65-F5344CB8AC3E}">
        <p14:creationId xmlns:p14="http://schemas.microsoft.com/office/powerpoint/2010/main" val="246197908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t>
            </a:r>
            <a:r>
              <a:rPr lang="en-AU" i="1" dirty="0"/>
              <a:t>IEEE 802.11 Coexistence SC </a:t>
            </a:r>
            <a:r>
              <a:rPr lang="en-AU" dirty="0"/>
              <a:t>virtual</a:t>
            </a:r>
            <a:r>
              <a:rPr lang="en-AU" i="1" dirty="0"/>
              <a:t> </a:t>
            </a:r>
            <a:r>
              <a:rPr lang="en-AU" dirty="0"/>
              <a:t>meeting in January 2021 is adjourned!</a:t>
            </a:r>
          </a:p>
        </p:txBody>
      </p:sp>
      <p:sp>
        <p:nvSpPr>
          <p:cNvPr id="3" name="Content Placeholder 2"/>
          <p:cNvSpPr>
            <a:spLocks noGrp="1"/>
          </p:cNvSpPr>
          <p:nvPr>
            <p:ph idx="1"/>
          </p:nvPr>
        </p:nvSpPr>
        <p:spPr/>
        <p:txBody>
          <a:bodyPr/>
          <a:lstStyle/>
          <a:p>
            <a:pPr lvl="1"/>
            <a:endParaRPr lang="en-AU"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74</a:t>
            </a:fld>
            <a:endParaRPr lang="en-US"/>
          </a:p>
        </p:txBody>
      </p:sp>
    </p:spTree>
    <p:extLst>
      <p:ext uri="{BB962C8B-B14F-4D97-AF65-F5344CB8AC3E}">
        <p14:creationId xmlns:p14="http://schemas.microsoft.com/office/powerpoint/2010/main" val="5621556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ltLang="en-US" dirty="0"/>
              <a:t>By participating in this activity, you agree to comply with the IEEE Code of Ethics, all applicable laws, and all IEEE policies and procedures including, but not limited to, the IEEE SA Copyright Policy. </a:t>
            </a:r>
          </a:p>
          <a:p>
            <a:pPr lvl="2"/>
            <a:r>
              <a:rPr lang="en-US" altLang="en-US" dirty="0"/>
              <a:t>Previously Published material (copyright assertion indicated) shall not be presented/submitted to the Working Group nor incorporated into a Working Group draft unless permission is granted. </a:t>
            </a:r>
          </a:p>
          <a:p>
            <a:pPr lvl="2"/>
            <a:r>
              <a:rPr lang="en-US" altLang="en-US" dirty="0"/>
              <a:t>Prior to presentation or submission, you shall notify the Working Group Chair of previously Published material and should assist the Chair in obtaining copyright permission acceptable to IEEE SA.</a:t>
            </a:r>
          </a:p>
          <a:p>
            <a:pPr lvl="2"/>
            <a:r>
              <a:rPr lang="en-US" altLang="en-US" dirty="0"/>
              <a:t>For material that is not previously Published, IEEE is automatically granted a license to use any material that is presented or submitted.</a:t>
            </a:r>
          </a:p>
        </p:txBody>
      </p:sp>
      <p:sp>
        <p:nvSpPr>
          <p:cNvPr id="6" name="Footer Placeholder 5"/>
          <p:cNvSpPr>
            <a:spLocks noGrp="1"/>
          </p:cNvSpPr>
          <p:nvPr>
            <p:ph type="ft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p:txBody>
          <a:bodyPr/>
          <a:lstStyle/>
          <a:p>
            <a:fld id="{A3979A82-1A5E-4C7B-AFC0-111CA6C3130A}" type="slidenum">
              <a:rPr lang="en-US" altLang="en-US" smtClean="0"/>
              <a:pPr/>
              <a:t>8</a:t>
            </a:fld>
            <a:endParaRPr lang="en-US" altLang="en-US"/>
          </a:p>
        </p:txBody>
      </p:sp>
      <p:sp>
        <p:nvSpPr>
          <p:cNvPr id="5" name="Rectangle 4"/>
          <p:cNvSpPr/>
          <p:nvPr/>
        </p:nvSpPr>
        <p:spPr bwMode="auto">
          <a:xfrm rot="2228405">
            <a:off x="7658099" y="847535"/>
            <a:ext cx="1600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Approved slide</a:t>
            </a:r>
          </a:p>
        </p:txBody>
      </p:sp>
    </p:spTree>
    <p:extLst>
      <p:ext uri="{BB962C8B-B14F-4D97-AF65-F5344CB8AC3E}">
        <p14:creationId xmlns:p14="http://schemas.microsoft.com/office/powerpoint/2010/main" val="4442805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dirty="0"/>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t>The IEEE SA Copyright Policy is described in the IEEE SA Standards Board Bylaws and IEEE SA Standards Board Operations Manual</a:t>
            </a:r>
          </a:p>
          <a:p>
            <a:pPr lvl="2"/>
            <a:r>
              <a:rPr lang="en-US"/>
              <a:t>IEEE SA Copyright Policy, see:</a:t>
            </a:r>
          </a:p>
          <a:p>
            <a:pPr lvl="3"/>
            <a:r>
              <a:rPr lang="en-US">
                <a:hlinkClick r:id="rId2"/>
              </a:rPr>
              <a:t>Clause 7</a:t>
            </a:r>
            <a:r>
              <a:rPr lang="en-US"/>
              <a:t> of the IEEE SA Standards Board Bylaws</a:t>
            </a:r>
          </a:p>
          <a:p>
            <a:pPr lvl="3"/>
            <a:r>
              <a:rPr lang="en-US">
                <a:hlinkClick r:id="rId3"/>
              </a:rPr>
              <a:t>Clause 6.1</a:t>
            </a:r>
            <a:r>
              <a:rPr lang="en-US"/>
              <a:t> of the IEEE SA Standards Board Operations Manual</a:t>
            </a:r>
          </a:p>
          <a:p>
            <a:pPr lvl="1"/>
            <a:r>
              <a:rPr lang="en-US">
                <a:hlinkClick r:id="rId4"/>
              </a:rPr>
              <a:t>IEEE SA Copyright Permission</a:t>
            </a:r>
            <a:endParaRPr lang="en-US"/>
          </a:p>
          <a:p>
            <a:pPr lvl="1"/>
            <a:r>
              <a:rPr lang="en-US">
                <a:hlinkClick r:id="rId5"/>
              </a:rPr>
              <a:t>IEEE SA Copyright FAQs</a:t>
            </a:r>
            <a:endParaRPr lang="en-US"/>
          </a:p>
          <a:p>
            <a:pPr lvl="1"/>
            <a:r>
              <a:rPr lang="en-US">
                <a:hlinkClick r:id="rId6"/>
              </a:rPr>
              <a:t>IEEE SA Best Practices for IEEE Standards Development</a:t>
            </a:r>
            <a:r>
              <a:rPr lang="en-US"/>
              <a:t> </a:t>
            </a:r>
          </a:p>
          <a:p>
            <a:pPr lvl="1"/>
            <a:r>
              <a:rPr lang="en-US"/>
              <a:t>Distribution of Draft Standards (see </a:t>
            </a:r>
            <a:r>
              <a:rPr lang="en-US">
                <a:hlinkClick r:id="rId3"/>
              </a:rPr>
              <a:t>Clause 6.1.3</a:t>
            </a:r>
            <a:r>
              <a:rPr lang="en-US"/>
              <a:t> of the SASB Operations Manual)</a:t>
            </a:r>
            <a:endParaRPr lang="en-US" dirty="0"/>
          </a:p>
        </p:txBody>
      </p:sp>
      <p:sp>
        <p:nvSpPr>
          <p:cNvPr id="6" name="Footer Placeholder 5"/>
          <p:cNvSpPr>
            <a:spLocks noGrp="1"/>
          </p:cNvSpPr>
          <p:nvPr>
            <p:ph type="ft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p:txBody>
          <a:bodyPr/>
          <a:lstStyle/>
          <a:p>
            <a:fld id="{A3979A82-1A5E-4C7B-AFC0-111CA6C3130A}" type="slidenum">
              <a:rPr lang="en-US" altLang="en-US" smtClean="0"/>
              <a:pPr/>
              <a:t>9</a:t>
            </a:fld>
            <a:endParaRPr lang="en-US" altLang="en-US"/>
          </a:p>
        </p:txBody>
      </p:sp>
      <p:sp>
        <p:nvSpPr>
          <p:cNvPr id="7" name="Rectangle 6"/>
          <p:cNvSpPr/>
          <p:nvPr/>
        </p:nvSpPr>
        <p:spPr bwMode="auto">
          <a:xfrm rot="2228405">
            <a:off x="7658099" y="847535"/>
            <a:ext cx="1600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Approved slide</a:t>
            </a:r>
          </a:p>
        </p:txBody>
      </p:sp>
    </p:spTree>
    <p:extLst>
      <p:ext uri="{BB962C8B-B14F-4D97-AF65-F5344CB8AC3E}">
        <p14:creationId xmlns:p14="http://schemas.microsoft.com/office/powerpoint/2010/main" val="3418694379"/>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E645426CC3C3348B900E57479C898EF" ma:contentTypeVersion="7" ma:contentTypeDescription="Create a new document." ma:contentTypeScope="" ma:versionID="20581ac4d4e1cf06b882b2090646b5db">
  <xsd:schema xmlns:xsd="http://www.w3.org/2001/XMLSchema" xmlns:xs="http://www.w3.org/2001/XMLSchema" xmlns:p="http://schemas.microsoft.com/office/2006/metadata/properties" xmlns:ns3="cc328e4a-acc5-4db9-8edf-03a7e14d7082" xmlns:ns4="5a361508-a8bd-49ac-aae1-a5acde08ec86" targetNamespace="http://schemas.microsoft.com/office/2006/metadata/properties" ma:root="true" ma:fieldsID="d210bc8034f12f17859d2536c7ebacac" ns3:_="" ns4:_="">
    <xsd:import namespace="cc328e4a-acc5-4db9-8edf-03a7e14d7082"/>
    <xsd:import namespace="5a361508-a8bd-49ac-aae1-a5acde08ec86"/>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328e4a-acc5-4db9-8edf-03a7e14d708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a361508-a8bd-49ac-aae1-a5acde08ec8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A38C53E-8796-4535-A3A8-9DA00DBD6D2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c328e4a-acc5-4db9-8edf-03a7e14d7082"/>
    <ds:schemaRef ds:uri="5a361508-a8bd-49ac-aae1-a5acde08ec8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6FAB900-7467-4130-B404-E9BDBB9A20AC}">
  <ds:schemaRefs>
    <ds:schemaRef ds:uri="http://schemas.microsoft.com/sharepoint/v3/contenttype/forms"/>
  </ds:schemaRefs>
</ds:datastoreItem>
</file>

<file path=customXml/itemProps3.xml><?xml version="1.0" encoding="utf-8"?>
<ds:datastoreItem xmlns:ds="http://schemas.openxmlformats.org/officeDocument/2006/customXml" ds:itemID="{C620A1CA-E773-4E8B-B272-7C4819948743}">
  <ds:schemaRefs>
    <ds:schemaRef ds:uri="http://purl.org/dc/dcmitype/"/>
    <ds:schemaRef ds:uri="5a361508-a8bd-49ac-aae1-a5acde08ec86"/>
    <ds:schemaRef ds:uri="http://purl.org/dc/terms/"/>
    <ds:schemaRef ds:uri="http://schemas.microsoft.com/office/2006/metadata/properties"/>
    <ds:schemaRef ds:uri="http://schemas.microsoft.com/office/2006/documentManagement/types"/>
    <ds:schemaRef ds:uri="http://purl.org/dc/elements/1.1/"/>
    <ds:schemaRef ds:uri="http://www.w3.org/XML/1998/namespace"/>
    <ds:schemaRef ds:uri="http://schemas.microsoft.com/office/infopath/2007/PartnerControls"/>
    <ds:schemaRef ds:uri="http://schemas.openxmlformats.org/package/2006/metadata/core-properties"/>
    <ds:schemaRef ds:uri="cc328e4a-acc5-4db9-8edf-03a7e14d7082"/>
  </ds:schemaRefs>
</ds:datastoreItem>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7534</Words>
  <Application>Microsoft Office PowerPoint</Application>
  <PresentationFormat>On-screen Show (4:3)</PresentationFormat>
  <Paragraphs>917</Paragraphs>
  <Slides>74</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74</vt:i4>
      </vt:variant>
    </vt:vector>
  </HeadingPairs>
  <TitlesOfParts>
    <vt:vector size="79" baseType="lpstr">
      <vt:lpstr>Arial</vt:lpstr>
      <vt:lpstr>Arial (Body)</vt:lpstr>
      <vt:lpstr>Roboto</vt:lpstr>
      <vt:lpstr>Times New Roman</vt:lpstr>
      <vt:lpstr>802-11-Submission</vt:lpstr>
      <vt:lpstr>Agenda for IEEE 802.11 Coexistence SC virtual meeting in January 2021</vt:lpstr>
      <vt:lpstr>Welcome to the 4th virtual plenary meeting of the Coex SC in Jan 2021</vt:lpstr>
      <vt:lpstr>Coex SC minutes today will be kept by our permanent SC secretary</vt:lpstr>
      <vt:lpstr>Meetings shall be conducted in compliance with all applicable laws, including antitrust &amp; competition laws</vt:lpstr>
      <vt:lpstr>Participant behavior in IEEE-SA activities is guided by the IEEE Codes of Ethics &amp; Conduct</vt:lpstr>
      <vt:lpstr>Participants in the IEEE-SA “individual process” shall act independently of others, including employers</vt:lpstr>
      <vt:lpstr>IEEE-SA standards activities shall allow the fair &amp; equitable consideration of all viewpoints</vt:lpstr>
      <vt:lpstr>IEEE SA Copyright Policy</vt:lpstr>
      <vt:lpstr>IEEE SA Copyright Policy</vt:lpstr>
      <vt:lpstr>The Coex SC will meet once during the virtual IEEE 802.11 WG interim meeting in Jan 2021</vt:lpstr>
      <vt:lpstr>The Coex SC will consider a proposed agenda for its virtual meeting in Jan 2021</vt:lpstr>
      <vt:lpstr>PowerPoint Presentation</vt:lpstr>
      <vt:lpstr>The Coex SC scope was revised in Sept 2020 </vt:lpstr>
      <vt:lpstr>PowerPoint Presentation</vt:lpstr>
      <vt:lpstr>The Coex SC will consider the approval of its virtual meeting minutes from November 2020</vt:lpstr>
      <vt:lpstr>PowerPoint Presentation</vt:lpstr>
      <vt:lpstr>There are few key message for the Coex SC that arise out of today’s session</vt:lpstr>
      <vt:lpstr>PowerPoint Presentation</vt:lpstr>
      <vt:lpstr>The number planned/testing &amp; deployed LAA networks globally is currently steady</vt:lpstr>
      <vt:lpstr>The number planned/testing &amp; deployed LAA networks globally is currently steady</vt:lpstr>
      <vt:lpstr>The number planned/testing &amp; deployed LAA networks globally is currently roughly steady</vt:lpstr>
      <vt:lpstr>In at least in Chicago, there is a significant LAA deployment …</vt:lpstr>
      <vt:lpstr>… suggesting that the need for coexistence between Wi-Fi &amp; LAA is real … not just theoretical</vt:lpstr>
      <vt:lpstr>PowerPoint Presentation</vt:lpstr>
      <vt:lpstr>The Coex SC will hear about some results from a LAA/Wi-Fi coexistence study in Chicago</vt:lpstr>
      <vt:lpstr>PowerPoint Presentation</vt:lpstr>
      <vt:lpstr>The status of LAA/NR-U in 5/6 GHz is unclear …</vt:lpstr>
      <vt:lpstr>… which means Wi-Fi has a potential head start over LAA/NR-U</vt:lpstr>
      <vt:lpstr>3GPP will not complete definition of even partial 6 GHz operation in Europe until about Sept 2021</vt:lpstr>
      <vt:lpstr>PowerPoint Presentation</vt:lpstr>
      <vt:lpstr>A stable draft of EN 303 687 includes the previously agreed 6 GHz compromise for ED-only @ -72 dBm</vt:lpstr>
      <vt:lpstr>Note that ESTI BRAN documents are available to IEEE 802.11 WG members</vt:lpstr>
      <vt:lpstr>PowerPoint Presentation</vt:lpstr>
      <vt:lpstr>BRAN has previously discussed the addition of contention based FBE (frame based) in 5 GHz …</vt:lpstr>
      <vt:lpstr>… and BRAN#108 agreed on the addition of contention based FBE in 6 GHz …</vt:lpstr>
      <vt:lpstr>… but the adoption of contention based FBE should have no practical impact on Wi-Fi</vt:lpstr>
      <vt:lpstr>PowerPoint Presentation</vt:lpstr>
      <vt:lpstr>Four submissions were made to BRAN#108 on the topic of synchronous access</vt:lpstr>
      <vt:lpstr>Discussion on the four synchronous access submissions was delayed to the future</vt:lpstr>
      <vt:lpstr>The Wi-Fi community have an opportunity to evaluate the pro’s/con’s of synchronous access</vt:lpstr>
      <vt:lpstr>There are many input documents on the topic of synchronous access </vt:lpstr>
      <vt:lpstr>There are many input documents on the topic of synchronous access </vt:lpstr>
      <vt:lpstr>PowerPoint Presentation</vt:lpstr>
      <vt:lpstr>BRAN continues to discuss the use of a new wideband EDT based access mechanism …</vt:lpstr>
      <vt:lpstr>… the Wi-Fi community needs to decide on its view of wideband EDT based access</vt:lpstr>
      <vt:lpstr>PowerPoint Presentation</vt:lpstr>
      <vt:lpstr>Mediatek proposed significant changes to the LBT mechanisms in 6 GHz … </vt:lpstr>
      <vt:lpstr>… but the proposed changes to the LBT mechanisms in 6 GHz were rejected by most stakeholders</vt:lpstr>
      <vt:lpstr>PowerPoint Presentation</vt:lpstr>
      <vt:lpstr>Many believe NB FH systems are a potential new threat to coexistence in the 6 GHz band in Europe</vt:lpstr>
      <vt:lpstr>The ECC decision that allows NB FH also requires ETSI BRAN to agree on a spectrum sharing mechanism</vt:lpstr>
      <vt:lpstr>There were two very different proposals on how to implement the ECC decision related to NB FH </vt:lpstr>
      <vt:lpstr>There were many objections &amp; some support for the NB FH proposal from Apple</vt:lpstr>
      <vt:lpstr>There was agreement that there was an ECC decision but nothing more … </vt:lpstr>
      <vt:lpstr>PowerPoint Presentation</vt:lpstr>
      <vt:lpstr>There is work required to enable good coexistence in 6 GHz in the future (and 5 GHz)</vt:lpstr>
      <vt:lpstr>PowerPoint Presentation</vt:lpstr>
      <vt:lpstr>The stable draft of EN 301 893 (5 GHz) does not yet include a proposed adaptivity compromise</vt:lpstr>
      <vt:lpstr>PowerPoint Presentation</vt:lpstr>
      <vt:lpstr>ETSI BRAN agreed on compromise solutions for coexistence in 5 GHz in ~2016 &amp; ~2018 </vt:lpstr>
      <vt:lpstr>In 2020, some stakeholders wanted to revisit the current 5 GHz compromise </vt:lpstr>
      <vt:lpstr>A 5 GHz compromise that restricts 802.11be from using PD/ED @ -82/-62 dBm was proposed to BRAN#108 </vt:lpstr>
      <vt:lpstr>The proposed 5 GHz compromise was based on a few agreed principles</vt:lpstr>
      <vt:lpstr>Unfortunately, not all stakeholders agree with the proposed 5 GHz compromise</vt:lpstr>
      <vt:lpstr>It seems ETSI BRAN is still faced with a decision on 5 GHz adaptivity based on three broad options</vt:lpstr>
      <vt:lpstr>Another proposal may be recycled …</vt:lpstr>
      <vt:lpstr>There is not yet agreement on the “best” of the three main options</vt:lpstr>
      <vt:lpstr>Qualcomm claimed 802.11be suffers compared to 802.11a/n/ac/ax when forced to use ED-only @ -72 dBm</vt:lpstr>
      <vt:lpstr>The Coex SC may hear a submission discussing ED-only at -62 dBm &amp; -72 dBm</vt:lpstr>
      <vt:lpstr>The Coex SC may hear a submission discussing how often PD is used in practice</vt:lpstr>
      <vt:lpstr>ETSI BRAN will next meet virtually at BRAN#108a in Jan 2020</vt:lpstr>
      <vt:lpstr>PowerPoint Presentation</vt:lpstr>
      <vt:lpstr>The Coex SC will continue its normal business in March 2021</vt:lpstr>
      <vt:lpstr>The IEEE 802.11 Coexistence SC virtual meeting in January 2021 is adjourned!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2021-01-13T05:19:41Z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0x0101008E645426CC3C3348B900E57479C898EF</vt:lpwstr>
  </property>
</Properties>
</file>