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4"/>
  </p:sldMasterIdLst>
  <p:notesMasterIdLst>
    <p:notesMasterId r:id="rId78"/>
  </p:notesMasterIdLst>
  <p:handoutMasterIdLst>
    <p:handoutMasterId r:id="rId79"/>
  </p:handoutMasterIdLst>
  <p:sldIdLst>
    <p:sldId id="269" r:id="rId5"/>
    <p:sldId id="302" r:id="rId6"/>
    <p:sldId id="300" r:id="rId7"/>
    <p:sldId id="286" r:id="rId8"/>
    <p:sldId id="1722" r:id="rId9"/>
    <p:sldId id="1723" r:id="rId10"/>
    <p:sldId id="1724" r:id="rId11"/>
    <p:sldId id="1725" r:id="rId12"/>
    <p:sldId id="1726" r:id="rId13"/>
    <p:sldId id="1787" r:id="rId14"/>
    <p:sldId id="738" r:id="rId15"/>
    <p:sldId id="306" r:id="rId16"/>
    <p:sldId id="516" r:id="rId17"/>
    <p:sldId id="1095" r:id="rId18"/>
    <p:sldId id="1096" r:id="rId19"/>
    <p:sldId id="1991" r:id="rId20"/>
    <p:sldId id="1992" r:id="rId21"/>
    <p:sldId id="1561" r:id="rId22"/>
    <p:sldId id="1562" r:id="rId23"/>
    <p:sldId id="2044" r:id="rId24"/>
    <p:sldId id="1596" r:id="rId25"/>
    <p:sldId id="1896" r:id="rId26"/>
    <p:sldId id="1898" r:id="rId27"/>
    <p:sldId id="2041" r:id="rId28"/>
    <p:sldId id="2042" r:id="rId29"/>
    <p:sldId id="1968" r:id="rId30"/>
    <p:sldId id="1976" r:id="rId31"/>
    <p:sldId id="1969" r:id="rId32"/>
    <p:sldId id="2020" r:id="rId33"/>
    <p:sldId id="1946" r:id="rId34"/>
    <p:sldId id="1964" r:id="rId35"/>
    <p:sldId id="2005" r:id="rId36"/>
    <p:sldId id="1989" r:id="rId37"/>
    <p:sldId id="2016" r:id="rId38"/>
    <p:sldId id="2029" r:id="rId39"/>
    <p:sldId id="2003" r:id="rId40"/>
    <p:sldId id="2015" r:id="rId41"/>
    <p:sldId id="2025" r:id="rId42"/>
    <p:sldId id="2021" r:id="rId43"/>
    <p:sldId id="2023" r:id="rId44"/>
    <p:sldId id="2024" r:id="rId45"/>
    <p:sldId id="2004" r:id="rId46"/>
    <p:sldId id="1970" r:id="rId47"/>
    <p:sldId id="2030" r:id="rId48"/>
    <p:sldId id="2026" r:id="rId49"/>
    <p:sldId id="2017" r:id="rId50"/>
    <p:sldId id="2028" r:id="rId51"/>
    <p:sldId id="1965" r:id="rId52"/>
    <p:sldId id="1967" r:id="rId53"/>
    <p:sldId id="1999" r:id="rId54"/>
    <p:sldId id="2031" r:id="rId55"/>
    <p:sldId id="2018" r:id="rId56"/>
    <p:sldId id="2019" r:id="rId57"/>
    <p:sldId id="2038" r:id="rId58"/>
    <p:sldId id="2039" r:id="rId59"/>
    <p:sldId id="1936" r:id="rId60"/>
    <p:sldId id="2032" r:id="rId61"/>
    <p:sldId id="2033" r:id="rId62"/>
    <p:sldId id="1984" r:id="rId63"/>
    <p:sldId id="1985" r:id="rId64"/>
    <p:sldId id="268" r:id="rId65"/>
    <p:sldId id="2007" r:id="rId66"/>
    <p:sldId id="2034" r:id="rId67"/>
    <p:sldId id="2035" r:id="rId68"/>
    <p:sldId id="2043" r:id="rId69"/>
    <p:sldId id="2036" r:id="rId70"/>
    <p:sldId id="2010" r:id="rId71"/>
    <p:sldId id="1995" r:id="rId72"/>
    <p:sldId id="2037" r:id="rId73"/>
    <p:sldId id="1541" r:id="rId74"/>
    <p:sldId id="1932" r:id="rId75"/>
    <p:sldId id="874" r:id="rId76"/>
    <p:sldId id="305" r:id="rId7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9900"/>
    <a:srgbClr val="2D2DB9"/>
    <a:srgbClr val="FF9999"/>
    <a:srgbClr val="FFCC99"/>
    <a:srgbClr val="99FF99"/>
    <a:srgbClr val="B2B2B2"/>
    <a:srgbClr val="FFCCCC"/>
    <a:srgbClr val="FF66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31" autoAdjust="0"/>
    <p:restoredTop sz="96727" autoAdjust="0"/>
  </p:normalViewPr>
  <p:slideViewPr>
    <p:cSldViewPr>
      <p:cViewPr varScale="1">
        <p:scale>
          <a:sx n="63" d="100"/>
          <a:sy n="63" d="100"/>
        </p:scale>
        <p:origin x="1640" y="64"/>
      </p:cViewPr>
      <p:guideLst>
        <p:guide orient="horz" pos="2160"/>
        <p:guide pos="2880"/>
      </p:guideLst>
    </p:cSldViewPr>
  </p:slideViewPr>
  <p:outlineViewPr>
    <p:cViewPr>
      <p:scale>
        <a:sx n="50" d="100"/>
        <a:sy n="50" d="100"/>
      </p:scale>
      <p:origin x="0" y="-5804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Deployed</c:v>
                </c:pt>
              </c:strCache>
            </c:strRef>
          </c:tx>
          <c:spPr>
            <a:solidFill>
              <a:srgbClr val="2D2DB9"/>
            </a:solidFill>
            <a:ln w="28575">
              <a:noFill/>
            </a:ln>
            <a:effectLst/>
          </c:spPr>
          <c:invertIfNegative val="0"/>
          <c:cat>
            <c:numRef>
              <c:f>Sheet1!$A$2:$A$11</c:f>
              <c:numCache>
                <c:formatCode>mmm\-yy</c:formatCode>
                <c:ptCount val="10"/>
                <c:pt idx="0">
                  <c:v>43282</c:v>
                </c:pt>
                <c:pt idx="1">
                  <c:v>43374</c:v>
                </c:pt>
                <c:pt idx="2">
                  <c:v>43466</c:v>
                </c:pt>
                <c:pt idx="3">
                  <c:v>43647</c:v>
                </c:pt>
                <c:pt idx="4">
                  <c:v>43770</c:v>
                </c:pt>
                <c:pt idx="5">
                  <c:v>43800</c:v>
                </c:pt>
                <c:pt idx="6">
                  <c:v>43891</c:v>
                </c:pt>
                <c:pt idx="7">
                  <c:v>44044</c:v>
                </c:pt>
                <c:pt idx="8">
                  <c:v>44105</c:v>
                </c:pt>
                <c:pt idx="9">
                  <c:v>44197</c:v>
                </c:pt>
              </c:numCache>
            </c:numRef>
          </c:cat>
          <c:val>
            <c:numRef>
              <c:f>Sheet1!$B$2:$B$11</c:f>
              <c:numCache>
                <c:formatCode>General</c:formatCode>
                <c:ptCount val="10"/>
                <c:pt idx="0">
                  <c:v>4</c:v>
                </c:pt>
                <c:pt idx="1">
                  <c:v>6</c:v>
                </c:pt>
                <c:pt idx="2">
                  <c:v>6</c:v>
                </c:pt>
                <c:pt idx="3">
                  <c:v>8</c:v>
                </c:pt>
                <c:pt idx="4">
                  <c:v>8</c:v>
                </c:pt>
                <c:pt idx="5">
                  <c:v>8</c:v>
                </c:pt>
                <c:pt idx="6">
                  <c:v>9</c:v>
                </c:pt>
                <c:pt idx="7">
                  <c:v>9</c:v>
                </c:pt>
                <c:pt idx="8">
                  <c:v>9</c:v>
                </c:pt>
                <c:pt idx="9">
                  <c:v>9</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Planned, testing</c:v>
                </c:pt>
              </c:strCache>
            </c:strRef>
          </c:tx>
          <c:spPr>
            <a:solidFill>
              <a:srgbClr val="00B0F0"/>
            </a:solidFill>
            <a:ln w="25400">
              <a:noFill/>
            </a:ln>
            <a:effectLst/>
          </c:spPr>
          <c:invertIfNegative val="0"/>
          <c:cat>
            <c:numRef>
              <c:f>Sheet1!$A$2:$A$11</c:f>
              <c:numCache>
                <c:formatCode>mmm\-yy</c:formatCode>
                <c:ptCount val="10"/>
                <c:pt idx="0">
                  <c:v>43282</c:v>
                </c:pt>
                <c:pt idx="1">
                  <c:v>43374</c:v>
                </c:pt>
                <c:pt idx="2">
                  <c:v>43466</c:v>
                </c:pt>
                <c:pt idx="3">
                  <c:v>43647</c:v>
                </c:pt>
                <c:pt idx="4">
                  <c:v>43770</c:v>
                </c:pt>
                <c:pt idx="5">
                  <c:v>43800</c:v>
                </c:pt>
                <c:pt idx="6">
                  <c:v>43891</c:v>
                </c:pt>
                <c:pt idx="7">
                  <c:v>44044</c:v>
                </c:pt>
                <c:pt idx="8">
                  <c:v>44105</c:v>
                </c:pt>
                <c:pt idx="9">
                  <c:v>44197</c:v>
                </c:pt>
              </c:numCache>
            </c:numRef>
          </c:cat>
          <c:val>
            <c:numRef>
              <c:f>Sheet1!$C$2:$C$11</c:f>
              <c:numCache>
                <c:formatCode>General</c:formatCode>
                <c:ptCount val="10"/>
                <c:pt idx="0">
                  <c:v>23</c:v>
                </c:pt>
                <c:pt idx="1">
                  <c:v>22</c:v>
                </c:pt>
                <c:pt idx="2">
                  <c:v>26</c:v>
                </c:pt>
                <c:pt idx="3">
                  <c:v>29</c:v>
                </c:pt>
                <c:pt idx="4">
                  <c:v>30</c:v>
                </c:pt>
                <c:pt idx="5">
                  <c:v>29</c:v>
                </c:pt>
                <c:pt idx="6">
                  <c:v>29</c:v>
                </c:pt>
                <c:pt idx="7">
                  <c:v>28</c:v>
                </c:pt>
                <c:pt idx="8">
                  <c:v>27</c:v>
                </c:pt>
                <c:pt idx="9">
                  <c:v>27</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228"/>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5.7412382275744946E-2"/>
          <c:y val="0.11101414406532518"/>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a:t>Andrew Myles, Cisco</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AE465DD-DB35-4F14-8731-6C893FDC4B95}" type="slidenum">
              <a:rPr lang="en-AU" smtClean="0"/>
              <a:t>61</a:t>
            </a:fld>
            <a:endParaRPr lang="en-AU"/>
          </a:p>
        </p:txBody>
      </p:sp>
    </p:spTree>
    <p:extLst>
      <p:ext uri="{BB962C8B-B14F-4D97-AF65-F5344CB8AC3E}">
        <p14:creationId xmlns:p14="http://schemas.microsoft.com/office/powerpoint/2010/main" val="618551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802.11-20/1928r2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Jan 2021</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m/url?q=https://ieeesa.webex.com/ieeesa/globalcallin.php?MTID%3Dm1541d908e36ec9c25b8cdd62f54b3006&amp;sa=D&amp;source=calendar&amp;usd=2&amp;usg=AOvVaw187n9tNQEQHGderXz6FZec" TargetMode="External"/><Relationship Id="rId2" Type="http://schemas.openxmlformats.org/officeDocument/2006/relationships/hyperlink" Target="https://ieeesa.webex.com/ieeesa/j.php?MTID=m1541d908e36ec9c25b8cdd62f54b3006"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mentor.ieee.org/802.11/dcn/20/11-20-1898-00-coex-minutes-of-the-november-2020-meeting-of-the-coexistence-standing-committee.doc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mentor.ieee.org/802.11/dcn/20/11-20-1973-00-coex-issues-wi-fi-client-association-and-data-transmission.ppt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s://portal.3gpp.org/desktopmodules/Specifications/SpecificationDetails.aspx?specificationId=3436"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3gpp.org/ftp/tsg_ran/TSG_RAN/TSGR_90e/Docs/RP-202844.zip" TargetMode="External"/><Relationship Id="rId2" Type="http://schemas.openxmlformats.org/officeDocument/2006/relationships/hyperlink" Target="https://www.3gpp.org/ftp/tsg_ran/TSG_RAN/TSGR_90e/Docs/RP-202592.zi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2" Type="http://schemas.openxmlformats.org/officeDocument/2006/relationships/hyperlink" Target="https://docdb.cept.org/download/50365191-a99d/ECC%20Decision%20(20)01.pdf"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mentor.ieee.org/802.11/dcn/20/11-20-1782-00-coex-discussion-on-the-sensing-threshold-in-unlicensed-spectrum.docx"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a:t>Andrew Myles, Cisco</a:t>
            </a:r>
          </a:p>
        </p:txBody>
      </p:sp>
      <p:sp>
        <p:nvSpPr>
          <p:cNvPr id="8" name="Slide Number Placeholder 5"/>
          <p:cNvSpPr>
            <a:spLocks noGrp="1"/>
          </p:cNvSpPr>
          <p:nvPr>
            <p:ph type="sldNum" sz="quarter" idx="11"/>
          </p:nvPr>
        </p:nvSpPr>
        <p:spPr/>
        <p:txBody>
          <a:bodyPr/>
          <a:lstStyle/>
          <a:p>
            <a:pPr>
              <a:defRPr/>
            </a:pPr>
            <a:r>
              <a:rPr lang="en-US"/>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a:t>
            </a:r>
            <a:br>
              <a:rPr lang="en-US" i="1" dirty="0">
                <a:solidFill>
                  <a:schemeClr val="accent6"/>
                </a:solidFill>
              </a:rPr>
            </a:br>
            <a:r>
              <a:rPr lang="en-US" dirty="0">
                <a:solidFill>
                  <a:schemeClr val="accent6"/>
                </a:solidFill>
              </a:rPr>
              <a:t>virtual</a:t>
            </a:r>
            <a:r>
              <a:rPr lang="en-US" i="1" dirty="0">
                <a:solidFill>
                  <a:schemeClr val="accent6"/>
                </a:solidFill>
              </a:rPr>
              <a:t> </a:t>
            </a:r>
            <a:r>
              <a:rPr lang="en-US" dirty="0">
                <a:solidFill>
                  <a:schemeClr val="accent6"/>
                </a:solidFill>
              </a:rPr>
              <a:t>meeting in January 2021</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11 January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p:txBody>
          <a:bodyPr/>
          <a:lstStyle/>
          <a:p>
            <a:r>
              <a:rPr lang="en-AU" dirty="0"/>
              <a:t>The Coex SC will meet once during the virtual</a:t>
            </a:r>
            <a:br>
              <a:rPr lang="en-AU" dirty="0"/>
            </a:br>
            <a:r>
              <a:rPr lang="en-AU" dirty="0"/>
              <a:t>IEEE 802.11 WG interim meeting in Jan 2021</a:t>
            </a:r>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a:t>
            </a:fld>
            <a:endParaRPr lang="en-US"/>
          </a:p>
        </p:txBody>
      </p:sp>
      <p:sp>
        <p:nvSpPr>
          <p:cNvPr id="6" name="Content Placeholder 5">
            <a:extLst>
              <a:ext uri="{FF2B5EF4-FFF2-40B4-BE49-F238E27FC236}">
                <a16:creationId xmlns:a16="http://schemas.microsoft.com/office/drawing/2014/main" id="{A87C75F5-233E-4C4A-A72C-DE12D8B438F1}"/>
              </a:ext>
            </a:extLst>
          </p:cNvPr>
          <p:cNvSpPr>
            <a:spLocks noGrp="1"/>
          </p:cNvSpPr>
          <p:nvPr>
            <p:ph idx="1"/>
          </p:nvPr>
        </p:nvSpPr>
        <p:spPr/>
        <p:txBody>
          <a:bodyPr/>
          <a:lstStyle/>
          <a:p>
            <a:r>
              <a:rPr lang="en-AU" dirty="0"/>
              <a:t>IEEE 802.11 Coex teleconference</a:t>
            </a:r>
          </a:p>
          <a:p>
            <a:pPr lvl="1"/>
            <a:r>
              <a:rPr lang="en-AU" dirty="0">
                <a:latin typeface="+mj-lt"/>
              </a:rPr>
              <a:t>Wednesday, 13 Jan 2020 @ 4-6pm ET</a:t>
            </a:r>
          </a:p>
          <a:p>
            <a:pPr lvl="1"/>
            <a:r>
              <a:rPr lang="en-AU" dirty="0" err="1">
                <a:latin typeface="+mj-lt"/>
              </a:rPr>
              <a:t>Webex</a:t>
            </a:r>
            <a:r>
              <a:rPr lang="en-AU" dirty="0">
                <a:latin typeface="+mj-lt"/>
              </a:rPr>
              <a:t> details:</a:t>
            </a:r>
          </a:p>
          <a:p>
            <a:pPr lvl="2"/>
            <a:r>
              <a:rPr lang="en-AU" dirty="0">
                <a:effectLst/>
                <a:latin typeface="+mj-lt"/>
                <a:ea typeface="Calibri" panose="020F0502020204030204" pitchFamily="34" charset="0"/>
              </a:rPr>
              <a:t>Join the </a:t>
            </a:r>
            <a:r>
              <a:rPr lang="en-AU" dirty="0" err="1">
                <a:effectLst/>
                <a:latin typeface="+mj-lt"/>
                <a:ea typeface="Calibri" panose="020F0502020204030204" pitchFamily="34" charset="0"/>
              </a:rPr>
              <a:t>Webex</a:t>
            </a:r>
            <a:r>
              <a:rPr lang="en-AU" dirty="0">
                <a:effectLst/>
                <a:latin typeface="+mj-lt"/>
                <a:ea typeface="Calibri" panose="020F0502020204030204" pitchFamily="34" charset="0"/>
              </a:rPr>
              <a:t> meeting </a:t>
            </a:r>
            <a:r>
              <a:rPr lang="en-AU" dirty="0">
                <a:effectLst/>
                <a:latin typeface="+mj-lt"/>
                <a:ea typeface="Calibri" panose="020F0502020204030204" pitchFamily="34" charset="0"/>
                <a:hlinkClick r:id="rId2"/>
              </a:rPr>
              <a:t>here</a:t>
            </a:r>
            <a:endParaRPr lang="en-AU" dirty="0">
              <a:effectLst/>
              <a:latin typeface="+mj-lt"/>
              <a:ea typeface="Calibri" panose="020F0502020204030204" pitchFamily="34" charset="0"/>
            </a:endParaRPr>
          </a:p>
          <a:p>
            <a:pPr lvl="2"/>
            <a:r>
              <a:rPr lang="en-AU" dirty="0">
                <a:effectLst/>
                <a:latin typeface="+mj-lt"/>
                <a:ea typeface="Calibri" panose="020F0502020204030204" pitchFamily="34" charset="0"/>
              </a:rPr>
              <a:t>Meeting number: </a:t>
            </a:r>
            <a:r>
              <a:rPr lang="en-AU" b="0" i="0" dirty="0">
                <a:solidFill>
                  <a:srgbClr val="3C4043"/>
                </a:solidFill>
                <a:effectLst/>
                <a:latin typeface="Roboto"/>
              </a:rPr>
              <a:t>179 938 0934</a:t>
            </a:r>
            <a:endParaRPr lang="en-AU" dirty="0">
              <a:solidFill>
                <a:srgbClr val="FF0000"/>
              </a:solidFill>
              <a:effectLst/>
              <a:latin typeface="+mj-lt"/>
              <a:ea typeface="Calibri" panose="020F0502020204030204" pitchFamily="34" charset="0"/>
            </a:endParaRPr>
          </a:p>
          <a:p>
            <a:pPr lvl="2"/>
            <a:r>
              <a:rPr lang="en-AU" dirty="0">
                <a:latin typeface="+mj-lt"/>
                <a:ea typeface="Calibri" panose="020F0502020204030204" pitchFamily="34" charset="0"/>
              </a:rPr>
              <a:t>M</a:t>
            </a:r>
            <a:r>
              <a:rPr lang="en-AU" dirty="0">
                <a:effectLst/>
                <a:latin typeface="+mj-lt"/>
                <a:ea typeface="Calibri" panose="020F0502020204030204" pitchFamily="34" charset="0"/>
              </a:rPr>
              <a:t>eeting password: wireless (94735377 from phones and video systems)</a:t>
            </a:r>
          </a:p>
          <a:p>
            <a:pPr lvl="2"/>
            <a:r>
              <a:rPr lang="en-AU" dirty="0">
                <a:effectLst/>
                <a:latin typeface="+mj-lt"/>
                <a:ea typeface="Calibri" panose="020F0502020204030204" pitchFamily="34" charset="0"/>
              </a:rPr>
              <a:t>Join by phone:</a:t>
            </a:r>
          </a:p>
          <a:p>
            <a:pPr lvl="3"/>
            <a:r>
              <a:rPr lang="en-AU" b="0" i="0" u="none" strike="noStrike" dirty="0">
                <a:solidFill>
                  <a:srgbClr val="3C4043"/>
                </a:solidFill>
                <a:effectLst/>
                <a:latin typeface="Roboto"/>
              </a:rPr>
              <a:t>+1-408-418-9388</a:t>
            </a:r>
            <a:r>
              <a:rPr lang="en-AU" b="0" i="0" dirty="0">
                <a:solidFill>
                  <a:srgbClr val="3C4043"/>
                </a:solidFill>
                <a:effectLst/>
                <a:latin typeface="Roboto"/>
              </a:rPr>
              <a:t> USA Toll</a:t>
            </a:r>
          </a:p>
          <a:p>
            <a:pPr lvl="3"/>
            <a:r>
              <a:rPr lang="en-AU" b="0" i="0" u="sng" dirty="0">
                <a:solidFill>
                  <a:srgbClr val="1A73E8"/>
                </a:solidFill>
                <a:effectLst/>
                <a:latin typeface="Roboto"/>
                <a:hlinkClick r:id="rId3"/>
              </a:rPr>
              <a:t>Global call-in numbers</a:t>
            </a:r>
            <a:endParaRPr lang="en-AU" u="sng" dirty="0">
              <a:solidFill>
                <a:srgbClr val="3C4043"/>
              </a:solidFill>
              <a:latin typeface="Roboto"/>
            </a:endParaRPr>
          </a:p>
          <a:p>
            <a:pPr lvl="3"/>
            <a:r>
              <a:rPr lang="en-AU" b="0" i="0" dirty="0">
                <a:solidFill>
                  <a:srgbClr val="3C4043"/>
                </a:solidFill>
                <a:effectLst/>
                <a:latin typeface="Roboto"/>
              </a:rPr>
              <a:t>Access code: 179 938 0934</a:t>
            </a:r>
            <a:endParaRPr lang="en-AU" dirty="0">
              <a:solidFill>
                <a:srgbClr val="FF0000"/>
              </a:solidFill>
              <a:effectLst/>
              <a:latin typeface="+mj-lt"/>
              <a:ea typeface="Calibri" panose="020F0502020204030204" pitchFamily="34" charset="0"/>
            </a:endParaRPr>
          </a:p>
        </p:txBody>
      </p:sp>
    </p:spTree>
    <p:extLst>
      <p:ext uri="{BB962C8B-B14F-4D97-AF65-F5344CB8AC3E}">
        <p14:creationId xmlns:p14="http://schemas.microsoft.com/office/powerpoint/2010/main" val="4291185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 proposed agenda for its virtual meeting in Jan 2021</a:t>
            </a:r>
          </a:p>
        </p:txBody>
      </p:sp>
      <p:sp>
        <p:nvSpPr>
          <p:cNvPr id="3" name="Content Placeholder 2"/>
          <p:cNvSpPr>
            <a:spLocks noGrp="1"/>
          </p:cNvSpPr>
          <p:nvPr>
            <p:ph idx="1"/>
          </p:nvPr>
        </p:nvSpPr>
        <p:spPr/>
        <p:txBody>
          <a:bodyPr/>
          <a:lstStyle/>
          <a:p>
            <a:r>
              <a:rPr lang="en-AU" dirty="0"/>
              <a:t>Proposed Agenda</a:t>
            </a:r>
          </a:p>
          <a:p>
            <a:pPr lvl="1"/>
            <a:r>
              <a:rPr lang="en-AU" dirty="0"/>
              <a:t>Bureaucratic stuff</a:t>
            </a:r>
          </a:p>
          <a:p>
            <a:pPr lvl="2"/>
            <a:r>
              <a:rPr lang="en-AU" dirty="0"/>
              <a:t>Scope of IEEE 802.11 Coexistence SC (a reminder)</a:t>
            </a:r>
          </a:p>
          <a:p>
            <a:pPr lvl="2"/>
            <a:r>
              <a:rPr lang="en-AU" dirty="0"/>
              <a:t>Approve minutes</a:t>
            </a:r>
          </a:p>
          <a:p>
            <a:pPr lvl="1"/>
            <a:r>
              <a:rPr lang="en-AU" dirty="0"/>
              <a:t>What is happening this week? (in no particular order)</a:t>
            </a:r>
          </a:p>
          <a:p>
            <a:pPr lvl="2"/>
            <a:r>
              <a:rPr lang="en-AU" dirty="0"/>
              <a:t>Presentation of Chicago coexistence deployment studies</a:t>
            </a:r>
          </a:p>
          <a:p>
            <a:pPr lvl="2"/>
            <a:r>
              <a:rPr lang="en-AU" dirty="0"/>
              <a:t>Review of ETSI BRAN activities</a:t>
            </a:r>
          </a:p>
          <a:p>
            <a:pPr lvl="3"/>
            <a:r>
              <a:rPr lang="en-AU" dirty="0"/>
              <a:t>EN 303 687 issues (6 GHz) </a:t>
            </a:r>
          </a:p>
          <a:p>
            <a:pPr lvl="4"/>
            <a:r>
              <a:rPr lang="en-AU" sz="1400" dirty="0"/>
              <a:t>Including a discussion of NB FH in 6 GHz</a:t>
            </a:r>
          </a:p>
          <a:p>
            <a:pPr lvl="3"/>
            <a:r>
              <a:rPr lang="en-AU" dirty="0"/>
              <a:t>EN 301 893 issues (5 GHz)</a:t>
            </a:r>
          </a:p>
          <a:p>
            <a:pPr lvl="2"/>
            <a:r>
              <a:rPr lang="en-AU" dirty="0"/>
              <a:t>Review of 3GPP activities</a:t>
            </a:r>
          </a:p>
          <a:p>
            <a:pPr lvl="2"/>
            <a:r>
              <a:rPr lang="en-AU" dirty="0"/>
              <a:t>Plans for next meeting</a:t>
            </a:r>
          </a:p>
          <a:p>
            <a:pPr lvl="2"/>
            <a:r>
              <a:rPr lang="en-AU" dirty="0"/>
              <a:t>Other business</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a:t>
            </a:fld>
            <a:endParaRPr lang="en-US"/>
          </a:p>
        </p:txBody>
      </p:sp>
    </p:spTree>
    <p:extLst>
      <p:ext uri="{BB962C8B-B14F-4D97-AF65-F5344CB8AC3E}">
        <p14:creationId xmlns:p14="http://schemas.microsoft.com/office/powerpoint/2010/main" val="1456581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14693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scope was revised in Sept 2020 </a:t>
            </a:r>
          </a:p>
        </p:txBody>
      </p:sp>
      <p:sp>
        <p:nvSpPr>
          <p:cNvPr id="12" name="Content Placeholder 11">
            <a:extLst>
              <a:ext uri="{FF2B5EF4-FFF2-40B4-BE49-F238E27FC236}">
                <a16:creationId xmlns:a16="http://schemas.microsoft.com/office/drawing/2014/main" id="{22C2F833-62FB-4AB1-8334-9BA30F1F28F6}"/>
              </a:ext>
            </a:extLst>
          </p:cNvPr>
          <p:cNvSpPr>
            <a:spLocks noGrp="1"/>
          </p:cNvSpPr>
          <p:nvPr>
            <p:ph idx="1"/>
          </p:nvPr>
        </p:nvSpPr>
        <p:spPr/>
        <p:txBody>
          <a:bodyPr/>
          <a:lstStyle/>
          <a:p>
            <a:r>
              <a:rPr lang="en-AU" dirty="0"/>
              <a:t>IEEE 802.11 Coex SC Scope</a:t>
            </a:r>
          </a:p>
          <a:p>
            <a:pPr lvl="1"/>
            <a:r>
              <a:rPr lang="en-AU" i="1" dirty="0"/>
              <a:t>The Coex SC shall promote, within the 802.11 WG and externally, an environment that enables IEEE 802.11 technologies to have equitable access to unlicensed spectrum globally</a:t>
            </a:r>
          </a:p>
          <a:p>
            <a:pPr lvl="1"/>
            <a:r>
              <a:rPr lang="en-AU" i="1" dirty="0"/>
              <a:t>The Coex SC should focus particularly on coexistence of 802.11ax &amp; 802.11be with LAA &amp; NR-U in the 5 GHz &amp; 6 GHz bands globally</a:t>
            </a:r>
          </a:p>
          <a:p>
            <a:pPr lvl="1"/>
            <a:r>
              <a:rPr lang="en-AU" i="1" dirty="0"/>
              <a:t>The Coex SC may consider coexistence with other technologies and in other bands as directed by the Chair of the 802.11 WG</a:t>
            </a:r>
          </a:p>
          <a:p>
            <a:r>
              <a:rPr lang="en-AU" dirty="0"/>
              <a:t>IEEE 802.11 Coex SC close down criteria</a:t>
            </a:r>
          </a:p>
          <a:p>
            <a:pPr lvl="1"/>
            <a:r>
              <a:rPr lang="en-AU" dirty="0"/>
              <a:t>802.11 WG Chair </a:t>
            </a:r>
            <a:r>
              <a:rPr lang="en-AU" sz="1600" dirty="0"/>
              <a:t>has</a:t>
            </a:r>
            <a:r>
              <a:rPr lang="en-AU" dirty="0"/>
              <a:t> authority to close down SC</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a:t>
            </a:fld>
            <a:endParaRPr lang="en-US"/>
          </a:p>
        </p:txBody>
      </p:sp>
    </p:spTree>
    <p:extLst>
      <p:ext uri="{BB962C8B-B14F-4D97-AF65-F5344CB8AC3E}">
        <p14:creationId xmlns:p14="http://schemas.microsoft.com/office/powerpoint/2010/main" val="3764971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2771728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the approval of its virtual meeting minutes from November 2020</a:t>
            </a:r>
          </a:p>
        </p:txBody>
      </p:sp>
      <p:sp>
        <p:nvSpPr>
          <p:cNvPr id="3" name="Content Placeholder 2"/>
          <p:cNvSpPr>
            <a:spLocks noGrp="1"/>
          </p:cNvSpPr>
          <p:nvPr>
            <p:ph idx="1"/>
          </p:nvPr>
        </p:nvSpPr>
        <p:spPr/>
        <p:txBody>
          <a:bodyPr/>
          <a:lstStyle/>
          <a:p>
            <a:pPr lvl="1"/>
            <a:r>
              <a:rPr lang="en-AU" dirty="0"/>
              <a:t>The draft minutes for the Coex SC at the virtual meeting in November 2020 are available on Mentor:</a:t>
            </a:r>
          </a:p>
          <a:p>
            <a:pPr lvl="2"/>
            <a:r>
              <a:rPr lang="en-AU" dirty="0"/>
              <a:t>See </a:t>
            </a:r>
            <a:r>
              <a:rPr lang="en-AU" dirty="0">
                <a:hlinkClick r:id="rId2"/>
              </a:rPr>
              <a:t>11-20-1898-00</a:t>
            </a:r>
            <a:endParaRPr lang="en-AU" dirty="0"/>
          </a:p>
          <a:p>
            <a:pPr lvl="1"/>
            <a:r>
              <a:rPr lang="en-AU" dirty="0"/>
              <a:t>Motion:</a:t>
            </a:r>
          </a:p>
          <a:p>
            <a:pPr lvl="2"/>
            <a:r>
              <a:rPr lang="en-AU" i="1" dirty="0"/>
              <a:t>The IEEE 802 Coex SC approves </a:t>
            </a:r>
            <a:r>
              <a:rPr lang="en-AU" i="1" dirty="0">
                <a:hlinkClick r:id="rId2"/>
              </a:rPr>
              <a:t>11-20-1898-00</a:t>
            </a:r>
            <a:r>
              <a:rPr lang="en-AU" i="1" dirty="0"/>
              <a:t> as the minutes of its virtual meeting in November 2020</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1024488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2DB854-73D5-473A-AEF3-DCA887FDDE14}"/>
              </a:ext>
            </a:extLst>
          </p:cNvPr>
          <p:cNvSpPr>
            <a:spLocks noGrp="1"/>
          </p:cNvSpPr>
          <p:nvPr>
            <p:ph idx="1"/>
          </p:nvPr>
        </p:nvSpPr>
        <p:spPr/>
        <p:txBody>
          <a:bodyPr/>
          <a:lstStyle/>
          <a:p>
            <a:r>
              <a:rPr lang="en-AU" dirty="0">
                <a:solidFill>
                  <a:srgbClr val="FF0000"/>
                </a:solidFill>
              </a:rPr>
              <a:t>Key messages</a:t>
            </a:r>
          </a:p>
        </p:txBody>
      </p:sp>
      <p:sp>
        <p:nvSpPr>
          <p:cNvPr id="3" name="Footer Placeholder 2">
            <a:extLst>
              <a:ext uri="{FF2B5EF4-FFF2-40B4-BE49-F238E27FC236}">
                <a16:creationId xmlns:a16="http://schemas.microsoft.com/office/drawing/2014/main" id="{121AA8FB-063F-4C8E-B6F3-C22334D085F8}"/>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5DE9D8EC-64A7-4839-84F9-16A2EC838FB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515306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5B1F-B8D2-4778-AA4D-345C2212F4A1}"/>
              </a:ext>
            </a:extLst>
          </p:cNvPr>
          <p:cNvSpPr>
            <a:spLocks noGrp="1"/>
          </p:cNvSpPr>
          <p:nvPr>
            <p:ph type="title"/>
          </p:nvPr>
        </p:nvSpPr>
        <p:spPr/>
        <p:txBody>
          <a:bodyPr/>
          <a:lstStyle/>
          <a:p>
            <a:r>
              <a:rPr lang="en-AU" dirty="0"/>
              <a:t>There are few key message for the Coex SC that arise out of today’s session</a:t>
            </a:r>
          </a:p>
        </p:txBody>
      </p:sp>
      <p:sp>
        <p:nvSpPr>
          <p:cNvPr id="3" name="Content Placeholder 2">
            <a:extLst>
              <a:ext uri="{FF2B5EF4-FFF2-40B4-BE49-F238E27FC236}">
                <a16:creationId xmlns:a16="http://schemas.microsoft.com/office/drawing/2014/main" id="{67183165-9AB9-41A8-9DB8-48EE14491AC2}"/>
              </a:ext>
            </a:extLst>
          </p:cNvPr>
          <p:cNvSpPr>
            <a:spLocks noGrp="1"/>
          </p:cNvSpPr>
          <p:nvPr>
            <p:ph idx="1"/>
          </p:nvPr>
        </p:nvSpPr>
        <p:spPr/>
        <p:txBody>
          <a:bodyPr/>
          <a:lstStyle/>
          <a:p>
            <a:r>
              <a:rPr lang="en-AU" dirty="0"/>
              <a:t>Key messages from today’s session …</a:t>
            </a:r>
          </a:p>
          <a:p>
            <a:pPr lvl="1"/>
            <a:r>
              <a:rPr lang="en-AU" dirty="0"/>
              <a:t>Deployment studies are providing an alternative way of evaluating coexistence between Wi-Fi &amp; LAA</a:t>
            </a:r>
          </a:p>
          <a:p>
            <a:pPr lvl="1"/>
            <a:r>
              <a:rPr lang="en-AU" dirty="0"/>
              <a:t>3GPP has not yet completed work to enable LAA/NR-U globally in the</a:t>
            </a:r>
            <a:br>
              <a:rPr lang="en-AU" dirty="0"/>
            </a:br>
            <a:r>
              <a:rPr lang="en-AU" dirty="0"/>
              <a:t>6 GHz band</a:t>
            </a:r>
          </a:p>
          <a:p>
            <a:pPr lvl="1"/>
            <a:r>
              <a:rPr lang="en-AU" dirty="0"/>
              <a:t>EN 303 687 (6 GHz) is progressing with consensus on adaptivity clause, but no agreement on issues such as synch access &amp; NR FH access</a:t>
            </a:r>
          </a:p>
          <a:p>
            <a:pPr lvl="1"/>
            <a:r>
              <a:rPr lang="en-AU" dirty="0"/>
              <a:t>There is not yet consensus on adaptivity in EN 301 893 (5 GHz), although most other </a:t>
            </a:r>
            <a:r>
              <a:rPr lang="en-AU" dirty="0" err="1"/>
              <a:t>coex</a:t>
            </a:r>
            <a:r>
              <a:rPr lang="en-AU" dirty="0"/>
              <a:t> issues are resolved</a:t>
            </a:r>
          </a:p>
          <a:p>
            <a:pPr lvl="1"/>
            <a:r>
              <a:rPr lang="en-AU" dirty="0"/>
              <a:t>Work is probably required to adapt 802.11be (and 802.11ax) for operation in 5 &amp; 6 GHz</a:t>
            </a:r>
          </a:p>
          <a:p>
            <a:r>
              <a:rPr lang="en-AU" dirty="0"/>
              <a:t>… you can leave if you are not interested in the details </a:t>
            </a:r>
            <a:r>
              <a:rPr lang="en-AU" dirty="0">
                <a:sym typeface="Wingdings" panose="05000000000000000000" pitchFamily="2" charset="2"/>
              </a:rPr>
              <a:t></a:t>
            </a:r>
            <a:endParaRPr lang="en-AU" dirty="0"/>
          </a:p>
          <a:p>
            <a:pPr lvl="1"/>
            <a:endParaRPr lang="en-AU" dirty="0"/>
          </a:p>
          <a:p>
            <a:pPr lvl="1"/>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FE675D0A-56D9-4410-8C46-66AAE5215DF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209FA71-BEF0-4CD3-B817-371A26F1720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4077686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1255292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58126" cy="1066800"/>
          </a:xfrm>
        </p:spPr>
        <p:txBody>
          <a:bodyPr/>
          <a:lstStyle/>
          <a:p>
            <a:r>
              <a:rPr lang="en-AU" dirty="0"/>
              <a:t>The number planned/testing &amp; deployed LAA networks globally is currently steady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61595"/>
              </p:ext>
            </p:extLst>
          </p:nvPr>
        </p:nvGraphicFramePr>
        <p:xfrm>
          <a:off x="76201" y="2031144"/>
          <a:ext cx="8991594" cy="2662776"/>
        </p:xfrm>
        <a:graphic>
          <a:graphicData uri="http://schemas.openxmlformats.org/drawingml/2006/table">
            <a:tbl>
              <a:tblPr firstRow="1" bandRow="1">
                <a:tableStyleId>{21E4AEA4-8DFA-4A89-87EB-49C32662AFE0}</a:tableStyleId>
              </a:tblPr>
              <a:tblGrid>
                <a:gridCol w="671977">
                  <a:extLst>
                    <a:ext uri="{9D8B030D-6E8A-4147-A177-3AD203B41FA5}">
                      <a16:colId xmlns:a16="http://schemas.microsoft.com/office/drawing/2014/main" val="3409454223"/>
                    </a:ext>
                  </a:extLst>
                </a:gridCol>
                <a:gridCol w="1004422">
                  <a:extLst>
                    <a:ext uri="{9D8B030D-6E8A-4147-A177-3AD203B41FA5}">
                      <a16:colId xmlns:a16="http://schemas.microsoft.com/office/drawing/2014/main" val="1001302695"/>
                    </a:ext>
                  </a:extLst>
                </a:gridCol>
                <a:gridCol w="874705">
                  <a:extLst>
                    <a:ext uri="{9D8B030D-6E8A-4147-A177-3AD203B41FA5}">
                      <a16:colId xmlns:a16="http://schemas.microsoft.com/office/drawing/2014/main" val="4129828934"/>
                    </a:ext>
                  </a:extLst>
                </a:gridCol>
                <a:gridCol w="920070">
                  <a:extLst>
                    <a:ext uri="{9D8B030D-6E8A-4147-A177-3AD203B41FA5}">
                      <a16:colId xmlns:a16="http://schemas.microsoft.com/office/drawing/2014/main" val="175375953"/>
                    </a:ext>
                  </a:extLst>
                </a:gridCol>
                <a:gridCol w="920070">
                  <a:extLst>
                    <a:ext uri="{9D8B030D-6E8A-4147-A177-3AD203B41FA5}">
                      <a16:colId xmlns:a16="http://schemas.microsoft.com/office/drawing/2014/main" val="3937962473"/>
                    </a:ext>
                  </a:extLst>
                </a:gridCol>
                <a:gridCol w="920070">
                  <a:extLst>
                    <a:ext uri="{9D8B030D-6E8A-4147-A177-3AD203B41FA5}">
                      <a16:colId xmlns:a16="http://schemas.microsoft.com/office/drawing/2014/main" val="4245245893"/>
                    </a:ext>
                  </a:extLst>
                </a:gridCol>
                <a:gridCol w="920070">
                  <a:extLst>
                    <a:ext uri="{9D8B030D-6E8A-4147-A177-3AD203B41FA5}">
                      <a16:colId xmlns:a16="http://schemas.microsoft.com/office/drawing/2014/main" val="1539556242"/>
                    </a:ext>
                  </a:extLst>
                </a:gridCol>
                <a:gridCol w="920070">
                  <a:extLst>
                    <a:ext uri="{9D8B030D-6E8A-4147-A177-3AD203B41FA5}">
                      <a16:colId xmlns:a16="http://schemas.microsoft.com/office/drawing/2014/main" val="2641848087"/>
                    </a:ext>
                  </a:extLst>
                </a:gridCol>
                <a:gridCol w="920070">
                  <a:extLst>
                    <a:ext uri="{9D8B030D-6E8A-4147-A177-3AD203B41FA5}">
                      <a16:colId xmlns:a16="http://schemas.microsoft.com/office/drawing/2014/main" val="2450901583"/>
                    </a:ext>
                  </a:extLst>
                </a:gridCol>
                <a:gridCol w="920070">
                  <a:extLst>
                    <a:ext uri="{9D8B030D-6E8A-4147-A177-3AD203B41FA5}">
                      <a16:colId xmlns:a16="http://schemas.microsoft.com/office/drawing/2014/main" val="758354042"/>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GSMA</a:t>
                      </a:r>
                      <a:r>
                        <a:rPr lang="en-AU" sz="1200" b="1" kern="1200" baseline="30000" dirty="0">
                          <a:solidFill>
                            <a:schemeClr val="lt1"/>
                          </a:solidFill>
                          <a:latin typeface="+mn-lt"/>
                          <a:ea typeface="+mn-ea"/>
                          <a:cs typeface="+mn-cs"/>
                        </a:rPr>
                        <a:t>1</a:t>
                      </a:r>
                      <a:br>
                        <a:rPr lang="en-AU" sz="1200" dirty="0"/>
                      </a:br>
                      <a:r>
                        <a:rPr lang="en-AU" sz="1200" dirty="0"/>
                        <a:t>(July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2</a:t>
                      </a:r>
                      <a:br>
                        <a:rPr lang="en-AU" sz="1200" dirty="0"/>
                      </a:br>
                      <a:r>
                        <a:rPr lang="en-AU" sz="1200" dirty="0"/>
                        <a:t>(Oct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3</a:t>
                      </a:r>
                      <a:br>
                        <a:rPr lang="en-AU" sz="1200" dirty="0"/>
                      </a:br>
                      <a:r>
                        <a:rPr lang="en-AU" sz="1200" dirty="0"/>
                        <a:t>(Jan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(Jul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5</a:t>
                      </a:r>
                      <a:br>
                        <a:rPr lang="en-AU" sz="1200" dirty="0"/>
                      </a:br>
                      <a:r>
                        <a:rPr lang="en-AU" sz="1200" dirty="0"/>
                        <a:t>(Nov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6</a:t>
                      </a:r>
                      <a:br>
                        <a:rPr lang="en-AU" sz="1200" dirty="0"/>
                      </a:br>
                      <a:r>
                        <a:rPr lang="en-AU" sz="1200" dirty="0"/>
                        <a:t>(Dec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7</a:t>
                      </a:r>
                      <a:br>
                        <a:rPr lang="en-AU" sz="1200" dirty="0"/>
                      </a:br>
                      <a:r>
                        <a:rPr lang="en-AU" sz="1200" dirty="0"/>
                        <a:t>(Mar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8</a:t>
                      </a:r>
                      <a:br>
                        <a:rPr lang="en-AU" sz="1200" dirty="0"/>
                      </a:br>
                      <a:r>
                        <a:rPr lang="en-AU" sz="1200" dirty="0"/>
                        <a:t>(Aug ‘20)</a:t>
                      </a:r>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23</a:t>
                      </a:r>
                    </a:p>
                  </a:txBody>
                  <a:tcPr anchor="ctr"/>
                </a:tc>
                <a:tc>
                  <a:txBody>
                    <a:bodyPr/>
                    <a:lstStyle/>
                    <a:p>
                      <a:pPr algn="ctr"/>
                      <a:r>
                        <a:rPr lang="en-AU" sz="1200" dirty="0">
                          <a:solidFill>
                            <a:schemeClr val="tx1"/>
                          </a:solidFill>
                        </a:rPr>
                        <a:t>22</a:t>
                      </a:r>
                    </a:p>
                  </a:txBody>
                  <a:tcPr anchor="ctr"/>
                </a:tc>
                <a:tc>
                  <a:txBody>
                    <a:bodyPr/>
                    <a:lstStyle/>
                    <a:p>
                      <a:pPr algn="ctr"/>
                      <a:r>
                        <a:rPr lang="en-AU" sz="1200" dirty="0">
                          <a:solidFill>
                            <a:schemeClr val="tx1"/>
                          </a:solidFill>
                        </a:rPr>
                        <a:t>26</a:t>
                      </a:r>
                    </a:p>
                  </a:txBody>
                  <a:tcPr anchor="ctr"/>
                </a:tc>
                <a:tc>
                  <a:txBody>
                    <a:bodyPr/>
                    <a:lstStyle/>
                    <a:p>
                      <a:pPr algn="ctr"/>
                      <a:r>
                        <a:rPr lang="en-AU" sz="1200" dirty="0">
                          <a:solidFill>
                            <a:schemeClr val="tx1"/>
                          </a:solidFill>
                        </a:rPr>
                        <a:t>29</a:t>
                      </a:r>
                    </a:p>
                  </a:txBody>
                  <a:tcPr anchor="ctr"/>
                </a:tc>
                <a:tc>
                  <a:txBody>
                    <a:bodyPr/>
                    <a:lstStyle/>
                    <a:p>
                      <a:pPr algn="ctr"/>
                      <a:r>
                        <a:rPr lang="en-AU" sz="1200" dirty="0">
                          <a:solidFill>
                            <a:schemeClr val="tx1"/>
                          </a:solidFill>
                        </a:rPr>
                        <a:t>30</a:t>
                      </a:r>
                    </a:p>
                  </a:txBody>
                  <a:tcPr anchor="ctr"/>
                </a:tc>
                <a:tc>
                  <a:txBody>
                    <a:bodyPr/>
                    <a:lstStyle/>
                    <a:p>
                      <a:pPr algn="ctr"/>
                      <a:r>
                        <a:rPr lang="en-AU" sz="1200" dirty="0">
                          <a:solidFill>
                            <a:schemeClr val="tx1"/>
                          </a:solidFill>
                        </a:rPr>
                        <a:t>29</a:t>
                      </a:r>
                    </a:p>
                  </a:txBody>
                  <a:tcPr anchor="ctr"/>
                </a:tc>
                <a:tc>
                  <a:txBody>
                    <a:bodyPr/>
                    <a:lstStyle/>
                    <a:p>
                      <a:pPr algn="ctr"/>
                      <a:r>
                        <a:rPr lang="en-US" sz="1200" dirty="0">
                          <a:solidFill>
                            <a:schemeClr val="tx1"/>
                          </a:solidFill>
                        </a:rPr>
                        <a:t>29</a:t>
                      </a:r>
                      <a:endParaRPr lang="en-AU" sz="1200" dirty="0">
                        <a:solidFill>
                          <a:schemeClr val="tx1"/>
                        </a:solidFill>
                      </a:endParaRPr>
                    </a:p>
                  </a:txBody>
                  <a:tcPr anchor="ctr"/>
                </a:tc>
                <a:tc>
                  <a:txBody>
                    <a:bodyPr/>
                    <a:lstStyle/>
                    <a:p>
                      <a:pPr algn="ctr"/>
                      <a:r>
                        <a:rPr lang="en-AU" sz="1200" dirty="0">
                          <a:solidFill>
                            <a:schemeClr val="tx1"/>
                          </a:solidFill>
                        </a:rPr>
                        <a:t>28</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4</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US" sz="1200" dirty="0">
                          <a:solidFill>
                            <a:schemeClr val="tx1"/>
                          </a:solidFill>
                        </a:rPr>
                        <a:t>9</a:t>
                      </a:r>
                      <a:endParaRPr lang="en-AU" sz="1200" dirty="0">
                        <a:solidFill>
                          <a:schemeClr val="tx1"/>
                        </a:solidFill>
                      </a:endParaRP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err="1"/>
                        <a:t>eLAA</a:t>
                      </a:r>
                      <a:endParaRPr lang="en-AU" sz="1200" dirty="0"/>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US" sz="1200" dirty="0"/>
                        <a:t>0</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a:t>
                      </a:r>
                    </a:p>
                  </a:txBody>
                  <a:tcPr anchor="ctr"/>
                </a:tc>
                <a:tc>
                  <a:txBody>
                    <a:bodyPr/>
                    <a:lstStyle/>
                    <a:p>
                      <a:pPr algn="ctr"/>
                      <a:r>
                        <a:rPr lang="en-US" sz="1200" dirty="0"/>
                        <a:t>1</a:t>
                      </a:r>
                      <a:endParaRPr lang="en-AU" sz="1200" dirty="0"/>
                    </a:p>
                  </a:txBody>
                  <a:tcPr anchor="ctr"/>
                </a:tc>
                <a:tc>
                  <a:txBody>
                    <a:bodyPr/>
                    <a:lstStyle/>
                    <a:p>
                      <a:pPr algn="ctr"/>
                      <a:r>
                        <a:rPr lang="en-AU" sz="1200" dirty="0"/>
                        <a:t>0</a:t>
                      </a:r>
                    </a:p>
                  </a:txBody>
                  <a:tcPr anchor="ctr"/>
                </a:tc>
                <a:extLst>
                  <a:ext uri="{0D108BD9-81ED-4DB2-BD59-A6C34878D82A}">
                    <a16:rowId xmlns:a16="http://schemas.microsoft.com/office/drawing/2014/main" val="104372372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US" sz="1200" dirty="0"/>
                        <a:t>2</a:t>
                      </a:r>
                      <a:endParaRPr lang="en-AU" sz="1200" dirty="0"/>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US" sz="1200" dirty="0"/>
                        <a:t>1</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9</a:t>
                      </a:r>
                    </a:p>
                  </a:txBody>
                  <a:tcPr anchor="ctr"/>
                </a:tc>
                <a:tc>
                  <a:txBody>
                    <a:bodyPr/>
                    <a:lstStyle/>
                    <a:p>
                      <a:pPr algn="ctr"/>
                      <a:r>
                        <a:rPr lang="en-US" sz="1200" dirty="0"/>
                        <a:t>9</a:t>
                      </a:r>
                      <a:endParaRPr lang="en-AU" sz="1200" dirty="0"/>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US" sz="1200" dirty="0"/>
                        <a:t>3</a:t>
                      </a:r>
                      <a:endParaRPr lang="en-AU" sz="1200" dirty="0"/>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19</a:t>
            </a:fld>
            <a:endParaRPr lang="en-US"/>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a:tabLst>
                <a:tab pos="182563" algn="l"/>
              </a:tabLst>
            </a:pPr>
            <a:r>
              <a:rPr lang="en-AU" sz="900" dirty="0">
                <a:latin typeface="+mj-lt"/>
              </a:rPr>
              <a:t>GSMA (July 2018)</a:t>
            </a:r>
          </a:p>
          <a:p>
            <a:pPr marL="228600" indent="-228600" eaLnBrk="0" hangingPunct="0">
              <a:spcBef>
                <a:spcPts val="700"/>
              </a:spcBef>
              <a:buAutoNum type="arabicPlain" startAt="2"/>
              <a:tabLst>
                <a:tab pos="182563" algn="l"/>
              </a:tabLst>
            </a:pPr>
            <a:r>
              <a:rPr lang="en-AU" sz="900" dirty="0">
                <a:latin typeface="+mj-lt"/>
              </a:rPr>
              <a:t>GSA: Evolution from LTE to 5G: Global Market Status (Nov 2018)</a:t>
            </a:r>
          </a:p>
          <a:p>
            <a:pPr marL="228600" indent="-228600" eaLnBrk="0" hangingPunct="0">
              <a:spcBef>
                <a:spcPts val="700"/>
              </a:spcBef>
              <a:buAutoNum type="arabicPlain" startAt="3"/>
              <a:tabLst>
                <a:tab pos="182563" algn="l"/>
              </a:tabLst>
            </a:pPr>
            <a:r>
              <a:rPr lang="en-AU" sz="900" dirty="0">
                <a:latin typeface="+mj-lt"/>
              </a:rPr>
              <a:t>GSA: LTE in unlicensed and shared spectrum (Jan 2019)</a:t>
            </a:r>
          </a:p>
          <a:p>
            <a:pPr marL="228600" indent="-228600" eaLnBrk="0" hangingPunct="0">
              <a:spcBef>
                <a:spcPts val="700"/>
              </a:spcBef>
              <a:buAutoNum type="arabicPlain" startAt="4"/>
              <a:tabLst>
                <a:tab pos="182563" algn="l"/>
              </a:tabLst>
            </a:pPr>
            <a:r>
              <a:rPr lang="en-AU" sz="900" dirty="0">
                <a:latin typeface="+mj-lt"/>
              </a:rPr>
              <a:t>GSA: Evolution from LTE to 5G: Global Market Status (Aug 2019)</a:t>
            </a:r>
          </a:p>
          <a:p>
            <a:pPr marL="228600" indent="-228600" eaLnBrk="0" hangingPunct="0">
              <a:spcBef>
                <a:spcPts val="700"/>
              </a:spcBef>
              <a:buAutoNum type="arabicPlain" startAt="5"/>
              <a:tabLst>
                <a:tab pos="182563" algn="l"/>
              </a:tabLst>
            </a:pPr>
            <a:r>
              <a:rPr lang="en-AU" sz="900" dirty="0">
                <a:latin typeface="+mj-lt"/>
              </a:rPr>
              <a:t>GSA: LTE Unlicensed - LTE in Unlicensed and Shared Spectrum (Nov 2019</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3" name="Rectangle 2">
            <a:extLst>
              <a:ext uri="{FF2B5EF4-FFF2-40B4-BE49-F238E27FC236}">
                <a16:creationId xmlns:a16="http://schemas.microsoft.com/office/drawing/2014/main" id="{3BB15F64-BDB7-4902-89CA-7A17DABF32E4}"/>
              </a:ext>
            </a:extLst>
          </p:cNvPr>
          <p:cNvSpPr/>
          <p:nvPr/>
        </p:nvSpPr>
        <p:spPr bwMode="auto">
          <a:xfrm>
            <a:off x="4571999" y="5026819"/>
            <a:ext cx="7772399"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5"/>
              <a:tabLst>
                <a:tab pos="182563" algn="l"/>
              </a:tabLst>
            </a:pPr>
            <a:endParaRPr lang="en-AU" sz="1100" dirty="0">
              <a:latin typeface="+mj-lt"/>
            </a:endParaRPr>
          </a:p>
        </p:txBody>
      </p:sp>
      <p:sp>
        <p:nvSpPr>
          <p:cNvPr id="10" name="Rectangle 9">
            <a:extLst>
              <a:ext uri="{FF2B5EF4-FFF2-40B4-BE49-F238E27FC236}">
                <a16:creationId xmlns:a16="http://schemas.microsoft.com/office/drawing/2014/main" id="{88C48245-A526-40C5-9838-3E713F8CC6D4}"/>
              </a:ext>
            </a:extLst>
          </p:cNvPr>
          <p:cNvSpPr/>
          <p:nvPr/>
        </p:nvSpPr>
        <p:spPr bwMode="auto">
          <a:xfrm>
            <a:off x="4656081" y="5026025"/>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startAt="6"/>
              <a:tabLst>
                <a:tab pos="182563" algn="l"/>
              </a:tabLst>
            </a:pPr>
            <a:r>
              <a:rPr lang="en-AU" sz="900" dirty="0">
                <a:latin typeface="+mj-lt"/>
              </a:rPr>
              <a:t>GSA: LTE and 5G Market Statistics (Dec 2019)</a:t>
            </a:r>
          </a:p>
          <a:p>
            <a:pPr marL="228600" indent="-228600" eaLnBrk="0" hangingPunct="0">
              <a:spcBef>
                <a:spcPts val="700"/>
              </a:spcBef>
              <a:buAutoNum type="arabicPlain" startAt="7"/>
              <a:tabLst>
                <a:tab pos="182563" algn="l"/>
              </a:tabLst>
            </a:pPr>
            <a:r>
              <a:rPr lang="en-AU" sz="900" dirty="0">
                <a:latin typeface="+mj-lt"/>
              </a:rPr>
              <a:t>GSA: LTE in Unlicensed Spectrum and Shared Spectrum (Mar 2020)</a:t>
            </a:r>
          </a:p>
          <a:p>
            <a:pPr marL="228600" indent="-228600" eaLnBrk="0" hangingPunct="0">
              <a:spcBef>
                <a:spcPts val="700"/>
              </a:spcBef>
              <a:buAutoNum type="arabicPlain" startAt="7"/>
              <a:tabLst>
                <a:tab pos="182563" algn="l"/>
              </a:tabLst>
            </a:pPr>
            <a:r>
              <a:rPr lang="en-AU" sz="900" dirty="0">
                <a:latin typeface="+mj-lt"/>
              </a:rPr>
              <a:t>GSA: LTE and 5G in Unlicensed Spectrum: Trials, Deployments &amp; Devices (Aug 2020)</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Tree>
    <p:extLst>
      <p:ext uri="{BB962C8B-B14F-4D97-AF65-F5344CB8AC3E}">
        <p14:creationId xmlns:p14="http://schemas.microsoft.com/office/powerpoint/2010/main" val="2065023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4</a:t>
            </a:r>
            <a:r>
              <a:rPr lang="en-AU" baseline="30000" dirty="0"/>
              <a:t>th</a:t>
            </a:r>
            <a:r>
              <a:rPr lang="en-AU" dirty="0"/>
              <a:t>  virtual plenary meeting of the </a:t>
            </a:r>
            <a:r>
              <a:rPr lang="en-AU" i="1" dirty="0"/>
              <a:t>Coex SC </a:t>
            </a:r>
            <a:r>
              <a:rPr lang="en-AU" dirty="0"/>
              <a:t>in Jan 2021</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a:t>
            </a:fld>
            <a:endParaRPr lang="en-US"/>
          </a:p>
        </p:txBody>
      </p:sp>
      <p:graphicFrame>
        <p:nvGraphicFramePr>
          <p:cNvPr id="8" name="Table 6">
            <a:extLst>
              <a:ext uri="{FF2B5EF4-FFF2-40B4-BE49-F238E27FC236}">
                <a16:creationId xmlns:a16="http://schemas.microsoft.com/office/drawing/2014/main" id="{6151548C-ED86-4F47-88ED-8A2DC78EDC93}"/>
              </a:ext>
            </a:extLst>
          </p:cNvPr>
          <p:cNvGraphicFramePr>
            <a:graphicFrameLocks noGrp="1"/>
          </p:cNvGraphicFramePr>
          <p:nvPr>
            <p:extLst>
              <p:ext uri="{D42A27DB-BD31-4B8C-83A1-F6EECF244321}">
                <p14:modId xmlns:p14="http://schemas.microsoft.com/office/powerpoint/2010/main" val="1190187068"/>
              </p:ext>
            </p:extLst>
          </p:nvPr>
        </p:nvGraphicFramePr>
        <p:xfrm>
          <a:off x="4914900" y="1752600"/>
          <a:ext cx="2667000" cy="45720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2873240473"/>
                  </a:ext>
                </a:extLst>
              </a:tr>
              <a:tr h="158845">
                <a:tc>
                  <a:txBody>
                    <a:bodyPr/>
                    <a:lstStyle/>
                    <a:p>
                      <a:pPr algn="ctr"/>
                      <a:r>
                        <a:rPr lang="en-AU" sz="1400" dirty="0"/>
                        <a:t>8</a:t>
                      </a:r>
                    </a:p>
                  </a:txBody>
                  <a:tcPr/>
                </a:tc>
                <a:tc>
                  <a:txBody>
                    <a:bodyPr/>
                    <a:lstStyle/>
                    <a:p>
                      <a:pPr algn="ctr"/>
                      <a:r>
                        <a:rPr lang="en-AU" sz="1400" dirty="0"/>
                        <a:t>Hawaii</a:t>
                      </a:r>
                    </a:p>
                  </a:txBody>
                  <a:tcPr/>
                </a:tc>
                <a:tc>
                  <a:txBody>
                    <a:bodyPr/>
                    <a:lstStyle/>
                    <a:p>
                      <a:pPr algn="ctr"/>
                      <a:r>
                        <a:rPr lang="en-AU" sz="1400" dirty="0"/>
                        <a:t>Sep 2018</a:t>
                      </a:r>
                    </a:p>
                  </a:txBody>
                  <a:tcPr/>
                </a:tc>
                <a:extLst>
                  <a:ext uri="{0D108BD9-81ED-4DB2-BD59-A6C34878D82A}">
                    <a16:rowId xmlns:a16="http://schemas.microsoft.com/office/drawing/2014/main" val="2138476038"/>
                  </a:ext>
                </a:extLst>
              </a:tr>
              <a:tr h="158845">
                <a:tc>
                  <a:txBody>
                    <a:bodyPr/>
                    <a:lstStyle/>
                    <a:p>
                      <a:pPr algn="ctr"/>
                      <a:r>
                        <a:rPr lang="en-AU" sz="1400" dirty="0"/>
                        <a:t>9</a:t>
                      </a:r>
                    </a:p>
                  </a:txBody>
                  <a:tcPr/>
                </a:tc>
                <a:tc>
                  <a:txBody>
                    <a:bodyPr/>
                    <a:lstStyle/>
                    <a:p>
                      <a:pPr algn="ctr"/>
                      <a:r>
                        <a:rPr lang="en-AU" sz="1400" dirty="0"/>
                        <a:t>Bangkok</a:t>
                      </a:r>
                    </a:p>
                  </a:txBody>
                  <a:tcPr/>
                </a:tc>
                <a:tc>
                  <a:txBody>
                    <a:bodyPr/>
                    <a:lstStyle/>
                    <a:p>
                      <a:pPr algn="ctr"/>
                      <a:r>
                        <a:rPr lang="en-AU" sz="1400" dirty="0"/>
                        <a:t>Nov 2018 </a:t>
                      </a:r>
                    </a:p>
                  </a:txBody>
                  <a:tcPr/>
                </a:tc>
                <a:extLst>
                  <a:ext uri="{0D108BD9-81ED-4DB2-BD59-A6C34878D82A}">
                    <a16:rowId xmlns:a16="http://schemas.microsoft.com/office/drawing/2014/main" val="605224903"/>
                  </a:ext>
                </a:extLst>
              </a:tr>
              <a:tr h="158845">
                <a:tc>
                  <a:txBody>
                    <a:bodyPr/>
                    <a:lstStyle/>
                    <a:p>
                      <a:pPr algn="ctr"/>
                      <a:r>
                        <a:rPr lang="en-AU" sz="1400" dirty="0"/>
                        <a:t>10</a:t>
                      </a:r>
                    </a:p>
                  </a:txBody>
                  <a:tcPr/>
                </a:tc>
                <a:tc>
                  <a:txBody>
                    <a:bodyPr/>
                    <a:lstStyle/>
                    <a:p>
                      <a:pPr algn="ctr"/>
                      <a:r>
                        <a:rPr lang="en-AU" sz="1400" dirty="0"/>
                        <a:t>St Louis</a:t>
                      </a:r>
                    </a:p>
                  </a:txBody>
                  <a:tcPr/>
                </a:tc>
                <a:tc>
                  <a:txBody>
                    <a:bodyPr/>
                    <a:lstStyle/>
                    <a:p>
                      <a:pPr algn="ctr"/>
                      <a:r>
                        <a:rPr lang="en-AU" sz="1400" dirty="0"/>
                        <a:t>Jan 2019 </a:t>
                      </a:r>
                    </a:p>
                  </a:txBody>
                  <a:tcPr/>
                </a:tc>
                <a:extLst>
                  <a:ext uri="{0D108BD9-81ED-4DB2-BD59-A6C34878D82A}">
                    <a16:rowId xmlns:a16="http://schemas.microsoft.com/office/drawing/2014/main" val="240571227"/>
                  </a:ext>
                </a:extLst>
              </a:tr>
              <a:tr h="158845">
                <a:tc>
                  <a:txBody>
                    <a:bodyPr/>
                    <a:lstStyle/>
                    <a:p>
                      <a:pPr algn="ctr"/>
                      <a:r>
                        <a:rPr lang="en-AU" sz="1400" dirty="0"/>
                        <a:t>11</a:t>
                      </a:r>
                    </a:p>
                  </a:txBody>
                  <a:tcPr/>
                </a:tc>
                <a:tc>
                  <a:txBody>
                    <a:bodyPr/>
                    <a:lstStyle/>
                    <a:p>
                      <a:pPr algn="ctr"/>
                      <a:r>
                        <a:rPr lang="en-AU" sz="1400" dirty="0"/>
                        <a:t>Vancouver</a:t>
                      </a:r>
                    </a:p>
                  </a:txBody>
                  <a:tcPr/>
                </a:tc>
                <a:tc>
                  <a:txBody>
                    <a:bodyPr/>
                    <a:lstStyle/>
                    <a:p>
                      <a:pPr algn="ctr"/>
                      <a:r>
                        <a:rPr lang="en-AU" sz="1400" dirty="0"/>
                        <a:t>Mar 2019 </a:t>
                      </a:r>
                    </a:p>
                  </a:txBody>
                  <a:tcPr/>
                </a:tc>
                <a:extLst>
                  <a:ext uri="{0D108BD9-81ED-4DB2-BD59-A6C34878D82A}">
                    <a16:rowId xmlns:a16="http://schemas.microsoft.com/office/drawing/2014/main" val="1656154372"/>
                  </a:ext>
                </a:extLst>
              </a:tr>
              <a:tr h="158845">
                <a:tc>
                  <a:txBody>
                    <a:bodyPr/>
                    <a:lstStyle/>
                    <a:p>
                      <a:pPr algn="ctr"/>
                      <a:r>
                        <a:rPr lang="en-AU" sz="1400" dirty="0"/>
                        <a:t>12</a:t>
                      </a:r>
                    </a:p>
                  </a:txBody>
                  <a:tcPr/>
                </a:tc>
                <a:tc>
                  <a:txBody>
                    <a:bodyPr/>
                    <a:lstStyle/>
                    <a:p>
                      <a:pPr algn="ctr"/>
                      <a:r>
                        <a:rPr lang="en-AU" sz="1400" dirty="0"/>
                        <a:t>Atlanta</a:t>
                      </a:r>
                    </a:p>
                  </a:txBody>
                  <a:tcPr/>
                </a:tc>
                <a:tc>
                  <a:txBody>
                    <a:bodyPr/>
                    <a:lstStyle/>
                    <a:p>
                      <a:pPr algn="ctr"/>
                      <a:r>
                        <a:rPr lang="en-AU" sz="1400" dirty="0"/>
                        <a:t>May 2019 </a:t>
                      </a:r>
                    </a:p>
                  </a:txBody>
                  <a:tcPr/>
                </a:tc>
                <a:extLst>
                  <a:ext uri="{0D108BD9-81ED-4DB2-BD59-A6C34878D82A}">
                    <a16:rowId xmlns:a16="http://schemas.microsoft.com/office/drawing/2014/main" val="298386339"/>
                  </a:ext>
                </a:extLst>
              </a:tr>
              <a:tr h="158845">
                <a:tc>
                  <a:txBody>
                    <a:bodyPr/>
                    <a:lstStyle/>
                    <a:p>
                      <a:pPr algn="ctr"/>
                      <a:r>
                        <a:rPr lang="en-AU" sz="1400" dirty="0"/>
                        <a:t>13</a:t>
                      </a:r>
                    </a:p>
                  </a:txBody>
                  <a:tcPr/>
                </a:tc>
                <a:tc>
                  <a:txBody>
                    <a:bodyPr/>
                    <a:lstStyle/>
                    <a:p>
                      <a:pPr algn="ctr"/>
                      <a:r>
                        <a:rPr lang="en-AU" sz="1400" dirty="0"/>
                        <a:t>Vienna</a:t>
                      </a:r>
                    </a:p>
                  </a:txBody>
                  <a:tcPr/>
                </a:tc>
                <a:tc>
                  <a:txBody>
                    <a:bodyPr/>
                    <a:lstStyle/>
                    <a:p>
                      <a:pPr algn="ctr"/>
                      <a:r>
                        <a:rPr lang="en-AU" sz="1400" dirty="0"/>
                        <a:t>Jul 2019 </a:t>
                      </a:r>
                    </a:p>
                  </a:txBody>
                  <a:tcPr/>
                </a:tc>
                <a:extLst>
                  <a:ext uri="{0D108BD9-81ED-4DB2-BD59-A6C34878D82A}">
                    <a16:rowId xmlns:a16="http://schemas.microsoft.com/office/drawing/2014/main" val="2145421217"/>
                  </a:ext>
                </a:extLst>
              </a:tr>
              <a:tr h="158845">
                <a:tc>
                  <a:txBody>
                    <a:bodyPr/>
                    <a:lstStyle/>
                    <a:p>
                      <a:pPr algn="ctr"/>
                      <a:r>
                        <a:rPr lang="en-AU" sz="1400" dirty="0"/>
                        <a:t>14</a:t>
                      </a:r>
                    </a:p>
                  </a:txBody>
                  <a:tcPr/>
                </a:tc>
                <a:tc>
                  <a:txBody>
                    <a:bodyPr/>
                    <a:lstStyle/>
                    <a:p>
                      <a:pPr algn="ctr"/>
                      <a:r>
                        <a:rPr lang="en-AU" sz="1400" dirty="0"/>
                        <a:t>Hanoi</a:t>
                      </a:r>
                    </a:p>
                  </a:txBody>
                  <a:tcPr/>
                </a:tc>
                <a:tc>
                  <a:txBody>
                    <a:bodyPr/>
                    <a:lstStyle/>
                    <a:p>
                      <a:pPr algn="ctr"/>
                      <a:r>
                        <a:rPr lang="en-AU" sz="1400" dirty="0"/>
                        <a:t>Sep 2019 </a:t>
                      </a:r>
                    </a:p>
                  </a:txBody>
                  <a:tcPr/>
                </a:tc>
                <a:extLst>
                  <a:ext uri="{0D108BD9-81ED-4DB2-BD59-A6C34878D82A}">
                    <a16:rowId xmlns:a16="http://schemas.microsoft.com/office/drawing/2014/main" val="552046209"/>
                  </a:ext>
                </a:extLst>
              </a:tr>
              <a:tr h="158845">
                <a:tc>
                  <a:txBody>
                    <a:bodyPr/>
                    <a:lstStyle/>
                    <a:p>
                      <a:pPr algn="ctr"/>
                      <a:r>
                        <a:rPr lang="en-AU" sz="1400" dirty="0"/>
                        <a:t>15</a:t>
                      </a:r>
                    </a:p>
                  </a:txBody>
                  <a:tcPr/>
                </a:tc>
                <a:tc>
                  <a:txBody>
                    <a:bodyPr/>
                    <a:lstStyle/>
                    <a:p>
                      <a:pPr algn="ctr"/>
                      <a:r>
                        <a:rPr lang="en-AU" sz="1400" dirty="0"/>
                        <a:t>Hawaii</a:t>
                      </a:r>
                    </a:p>
                  </a:txBody>
                  <a:tcPr/>
                </a:tc>
                <a:tc>
                  <a:txBody>
                    <a:bodyPr/>
                    <a:lstStyle/>
                    <a:p>
                      <a:pPr algn="ctr"/>
                      <a:r>
                        <a:rPr lang="en-AU" sz="1400" dirty="0"/>
                        <a:t>Nov 2019</a:t>
                      </a:r>
                    </a:p>
                  </a:txBody>
                  <a:tcPr/>
                </a:tc>
                <a:extLst>
                  <a:ext uri="{0D108BD9-81ED-4DB2-BD59-A6C34878D82A}">
                    <a16:rowId xmlns:a16="http://schemas.microsoft.com/office/drawing/2014/main" val="1326901077"/>
                  </a:ext>
                </a:extLst>
              </a:tr>
              <a:tr h="158845">
                <a:tc>
                  <a:txBody>
                    <a:bodyPr/>
                    <a:lstStyle/>
                    <a:p>
                      <a:pPr algn="ctr"/>
                      <a:r>
                        <a:rPr lang="en-AU" sz="1400" dirty="0"/>
                        <a:t>16</a:t>
                      </a:r>
                    </a:p>
                  </a:txBody>
                  <a:tcPr/>
                </a:tc>
                <a:tc>
                  <a:txBody>
                    <a:bodyPr/>
                    <a:lstStyle/>
                    <a:p>
                      <a:pPr algn="ctr"/>
                      <a:r>
                        <a:rPr lang="en-AU" sz="1400" dirty="0"/>
                        <a:t>Irvine</a:t>
                      </a:r>
                    </a:p>
                  </a:txBody>
                  <a:tcPr/>
                </a:tc>
                <a:tc>
                  <a:txBody>
                    <a:bodyPr/>
                    <a:lstStyle/>
                    <a:p>
                      <a:pPr algn="ctr"/>
                      <a:r>
                        <a:rPr lang="en-AU" sz="1400" dirty="0"/>
                        <a:t>Jan 2020</a:t>
                      </a:r>
                    </a:p>
                  </a:txBody>
                  <a:tcPr/>
                </a:tc>
                <a:extLst>
                  <a:ext uri="{0D108BD9-81ED-4DB2-BD59-A6C34878D82A}">
                    <a16:rowId xmlns:a16="http://schemas.microsoft.com/office/drawing/2014/main" val="3594898333"/>
                  </a:ext>
                </a:extLst>
              </a:tr>
              <a:tr h="158845">
                <a:tc>
                  <a:txBody>
                    <a:bodyPr/>
                    <a:lstStyle/>
                    <a:p>
                      <a:pPr algn="ctr"/>
                      <a:r>
                        <a:rPr lang="en-AU" sz="1400" dirty="0"/>
                        <a:t>17</a:t>
                      </a:r>
                    </a:p>
                  </a:txBody>
                  <a:tcPr/>
                </a:tc>
                <a:tc>
                  <a:txBody>
                    <a:bodyPr/>
                    <a:lstStyle/>
                    <a:p>
                      <a:pPr algn="ctr"/>
                      <a:r>
                        <a:rPr lang="en-AU" sz="1400" dirty="0"/>
                        <a:t>Virtual 1</a:t>
                      </a:r>
                    </a:p>
                  </a:txBody>
                  <a:tcPr/>
                </a:tc>
                <a:tc>
                  <a:txBody>
                    <a:bodyPr/>
                    <a:lstStyle/>
                    <a:p>
                      <a:pPr algn="ctr"/>
                      <a:r>
                        <a:rPr lang="en-AU" sz="1400" dirty="0"/>
                        <a:t>Jul 2020</a:t>
                      </a:r>
                    </a:p>
                  </a:txBody>
                  <a:tcPr/>
                </a:tc>
                <a:extLst>
                  <a:ext uri="{0D108BD9-81ED-4DB2-BD59-A6C34878D82A}">
                    <a16:rowId xmlns:a16="http://schemas.microsoft.com/office/drawing/2014/main" val="1550002336"/>
                  </a:ext>
                </a:extLst>
              </a:tr>
              <a:tr h="158845">
                <a:tc>
                  <a:txBody>
                    <a:bodyPr/>
                    <a:lstStyle/>
                    <a:p>
                      <a:pPr algn="ctr"/>
                      <a:r>
                        <a:rPr lang="en-AU" sz="1400" dirty="0"/>
                        <a:t>18</a:t>
                      </a:r>
                    </a:p>
                  </a:txBody>
                  <a:tcPr/>
                </a:tc>
                <a:tc>
                  <a:txBody>
                    <a:bodyPr/>
                    <a:lstStyle/>
                    <a:p>
                      <a:pPr algn="ctr"/>
                      <a:r>
                        <a:rPr lang="en-AU" sz="1400" dirty="0"/>
                        <a:t>Virtual 2</a:t>
                      </a:r>
                    </a:p>
                  </a:txBody>
                  <a:tcPr/>
                </a:tc>
                <a:tc>
                  <a:txBody>
                    <a:bodyPr/>
                    <a:lstStyle/>
                    <a:p>
                      <a:pPr algn="ctr"/>
                      <a:r>
                        <a:rPr lang="en-AU" sz="1400" dirty="0"/>
                        <a:t>Sep 2020</a:t>
                      </a:r>
                    </a:p>
                  </a:txBody>
                  <a:tcPr/>
                </a:tc>
                <a:extLst>
                  <a:ext uri="{0D108BD9-81ED-4DB2-BD59-A6C34878D82A}">
                    <a16:rowId xmlns:a16="http://schemas.microsoft.com/office/drawing/2014/main" val="2475254383"/>
                  </a:ext>
                </a:extLst>
              </a:tr>
              <a:tr h="158845">
                <a:tc>
                  <a:txBody>
                    <a:bodyPr/>
                    <a:lstStyle/>
                    <a:p>
                      <a:pPr algn="ctr"/>
                      <a:r>
                        <a:rPr lang="en-AU" sz="1400" dirty="0"/>
                        <a:t>19</a:t>
                      </a:r>
                    </a:p>
                  </a:txBody>
                  <a:tcPr/>
                </a:tc>
                <a:tc>
                  <a:txBody>
                    <a:bodyPr/>
                    <a:lstStyle/>
                    <a:p>
                      <a:pPr algn="ctr"/>
                      <a:r>
                        <a:rPr lang="en-AU" sz="1400" dirty="0">
                          <a:solidFill>
                            <a:schemeClr val="tx1"/>
                          </a:solidFill>
                        </a:rPr>
                        <a:t>Virtual 3</a:t>
                      </a:r>
                    </a:p>
                  </a:txBody>
                  <a:tcPr/>
                </a:tc>
                <a:tc>
                  <a:txBody>
                    <a:bodyPr/>
                    <a:lstStyle/>
                    <a:p>
                      <a:pPr algn="ctr"/>
                      <a:r>
                        <a:rPr lang="en-AU" sz="1400" dirty="0">
                          <a:solidFill>
                            <a:schemeClr val="tx1"/>
                          </a:solidFill>
                        </a:rPr>
                        <a:t>Nov 2020</a:t>
                      </a:r>
                    </a:p>
                  </a:txBody>
                  <a:tcPr/>
                </a:tc>
                <a:extLst>
                  <a:ext uri="{0D108BD9-81ED-4DB2-BD59-A6C34878D82A}">
                    <a16:rowId xmlns:a16="http://schemas.microsoft.com/office/drawing/2014/main" val="199211192"/>
                  </a:ext>
                </a:extLst>
              </a:tr>
              <a:tr h="158845">
                <a:tc>
                  <a:txBody>
                    <a:bodyPr/>
                    <a:lstStyle/>
                    <a:p>
                      <a:pPr algn="ctr"/>
                      <a:r>
                        <a:rPr lang="en-AU" sz="1400" dirty="0"/>
                        <a:t>20</a:t>
                      </a:r>
                    </a:p>
                  </a:txBody>
                  <a:tcPr/>
                </a:tc>
                <a:tc>
                  <a:txBody>
                    <a:bodyPr/>
                    <a:lstStyle/>
                    <a:p>
                      <a:pPr algn="ctr"/>
                      <a:r>
                        <a:rPr lang="en-AU" sz="1400" dirty="0">
                          <a:solidFill>
                            <a:schemeClr val="tx1"/>
                          </a:solidFill>
                        </a:rPr>
                        <a:t>Virtual 4</a:t>
                      </a:r>
                    </a:p>
                  </a:txBody>
                  <a:tcPr/>
                </a:tc>
                <a:tc>
                  <a:txBody>
                    <a:bodyPr/>
                    <a:lstStyle/>
                    <a:p>
                      <a:pPr algn="ctr"/>
                      <a:r>
                        <a:rPr lang="en-AU" sz="1400" dirty="0">
                          <a:solidFill>
                            <a:schemeClr val="tx1"/>
                          </a:solidFill>
                        </a:rPr>
                        <a:t>Jan 2020</a:t>
                      </a:r>
                    </a:p>
                  </a:txBody>
                  <a:tcPr/>
                </a:tc>
                <a:extLst>
                  <a:ext uri="{0D108BD9-81ED-4DB2-BD59-A6C34878D82A}">
                    <a16:rowId xmlns:a16="http://schemas.microsoft.com/office/drawing/2014/main" val="257561072"/>
                  </a:ext>
                </a:extLst>
              </a:tr>
            </a:tbl>
          </a:graphicData>
        </a:graphic>
      </p:graphicFrame>
      <p:graphicFrame>
        <p:nvGraphicFramePr>
          <p:cNvPr id="10" name="Table 6">
            <a:extLst>
              <a:ext uri="{FF2B5EF4-FFF2-40B4-BE49-F238E27FC236}">
                <a16:creationId xmlns:a16="http://schemas.microsoft.com/office/drawing/2014/main" id="{2CEEDA1B-3899-4834-A3F8-D216E355F3CE}"/>
              </a:ext>
            </a:extLst>
          </p:cNvPr>
          <p:cNvGraphicFramePr>
            <a:graphicFrameLocks noGrp="1"/>
          </p:cNvGraphicFramePr>
          <p:nvPr>
            <p:extLst>
              <p:ext uri="{D42A27DB-BD31-4B8C-83A1-F6EECF244321}">
                <p14:modId xmlns:p14="http://schemas.microsoft.com/office/powerpoint/2010/main" val="869374232"/>
              </p:ext>
            </p:extLst>
          </p:nvPr>
        </p:nvGraphicFramePr>
        <p:xfrm>
          <a:off x="1676400" y="1752600"/>
          <a:ext cx="2667000" cy="1828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PDED ad hoc </a:t>
                      </a:r>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r>
                        <a:rPr lang="en-AU" sz="1400" dirty="0"/>
                        <a:t>Warsaw</a:t>
                      </a:r>
                    </a:p>
                  </a:txBody>
                  <a:tcPr/>
                </a:tc>
                <a:tc>
                  <a:txBody>
                    <a:bodyPr/>
                    <a:lstStyle/>
                    <a:p>
                      <a:r>
                        <a:rPr lang="en-AU" sz="1400" dirty="0"/>
                        <a:t>Sep 2016 </a:t>
                      </a:r>
                    </a:p>
                  </a:txBody>
                  <a:tcPr/>
                </a:tc>
                <a:extLst>
                  <a:ext uri="{0D108BD9-81ED-4DB2-BD59-A6C34878D82A}">
                    <a16:rowId xmlns:a16="http://schemas.microsoft.com/office/drawing/2014/main" val="418937306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San Antonio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Nov 2016 </a:t>
                      </a:r>
                    </a:p>
                  </a:txBody>
                  <a:tcPr/>
                </a:tc>
                <a:extLst>
                  <a:ext uri="{0D108BD9-81ED-4DB2-BD59-A6C34878D82A}">
                    <a16:rowId xmlns:a16="http://schemas.microsoft.com/office/drawing/2014/main" val="2259142925"/>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Atlanta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Jan 2017 </a:t>
                      </a:r>
                    </a:p>
                  </a:txBody>
                  <a:tcPr/>
                </a:tc>
                <a:extLst>
                  <a:ext uri="{0D108BD9-81ED-4DB2-BD59-A6C34878D82A}">
                    <a16:rowId xmlns:a16="http://schemas.microsoft.com/office/drawing/2014/main" val="25817634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Vancouver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Mar 2017</a:t>
                      </a:r>
                    </a:p>
                  </a:txBody>
                  <a:tcPr/>
                </a:tc>
                <a:extLst>
                  <a:ext uri="{0D108BD9-81ED-4DB2-BD59-A6C34878D82A}">
                    <a16:rowId xmlns:a16="http://schemas.microsoft.com/office/drawing/2014/main" val="3621181084"/>
                  </a:ext>
                </a:extLst>
              </a:tr>
              <a:tr h="158845">
                <a:tc>
                  <a:txBody>
                    <a:bodyPr/>
                    <a:lstStyle/>
                    <a:p>
                      <a:pPr algn="ctr"/>
                      <a:r>
                        <a:rPr lang="en-AU" sz="1400" dirty="0"/>
                        <a:t>5</a:t>
                      </a:r>
                    </a:p>
                  </a:txBody>
                  <a:tcPr/>
                </a:tc>
                <a:tc>
                  <a:txBody>
                    <a:bodyPr/>
                    <a:lstStyle/>
                    <a:p>
                      <a:r>
                        <a:rPr lang="en-AU" sz="1400" dirty="0"/>
                        <a:t>Daejeon </a:t>
                      </a:r>
                    </a:p>
                  </a:txBody>
                  <a:tcPr/>
                </a:tc>
                <a:tc>
                  <a:txBody>
                    <a:bodyPr/>
                    <a:lstStyle/>
                    <a:p>
                      <a:r>
                        <a:rPr lang="en-AU" sz="1400" dirty="0"/>
                        <a:t>May 2017</a:t>
                      </a:r>
                    </a:p>
                  </a:txBody>
                  <a:tcPr/>
                </a:tc>
                <a:extLst>
                  <a:ext uri="{0D108BD9-81ED-4DB2-BD59-A6C34878D82A}">
                    <a16:rowId xmlns:a16="http://schemas.microsoft.com/office/drawing/2014/main" val="4192081657"/>
                  </a:ext>
                </a:extLst>
              </a:tr>
            </a:tbl>
          </a:graphicData>
        </a:graphic>
      </p:graphicFrame>
      <p:graphicFrame>
        <p:nvGraphicFramePr>
          <p:cNvPr id="12" name="Table 11">
            <a:extLst>
              <a:ext uri="{FF2B5EF4-FFF2-40B4-BE49-F238E27FC236}">
                <a16:creationId xmlns:a16="http://schemas.microsoft.com/office/drawing/2014/main" id="{7D6EE9AF-FA37-4FF2-A092-40562528D6AC}"/>
              </a:ext>
            </a:extLst>
          </p:cNvPr>
          <p:cNvGraphicFramePr>
            <a:graphicFrameLocks noGrp="1"/>
          </p:cNvGraphicFramePr>
          <p:nvPr>
            <p:extLst>
              <p:ext uri="{D42A27DB-BD31-4B8C-83A1-F6EECF244321}">
                <p14:modId xmlns:p14="http://schemas.microsoft.com/office/powerpoint/2010/main" val="2839327601"/>
              </p:ext>
            </p:extLst>
          </p:nvPr>
        </p:nvGraphicFramePr>
        <p:xfrm>
          <a:off x="1698171" y="3810000"/>
          <a:ext cx="2667000" cy="24384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920549869"/>
                    </a:ext>
                  </a:extLst>
                </a:gridCol>
                <a:gridCol w="1143000">
                  <a:extLst>
                    <a:ext uri="{9D8B030D-6E8A-4147-A177-3AD203B41FA5}">
                      <a16:colId xmlns:a16="http://schemas.microsoft.com/office/drawing/2014/main" val="706761366"/>
                    </a:ext>
                  </a:extLst>
                </a:gridCol>
                <a:gridCol w="1143000">
                  <a:extLst>
                    <a:ext uri="{9D8B030D-6E8A-4147-A177-3AD203B41FA5}">
                      <a16:colId xmlns:a16="http://schemas.microsoft.com/office/drawing/2014/main" val="4222309458"/>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66486665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Berlin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July 2017 </a:t>
                      </a:r>
                    </a:p>
                  </a:txBody>
                  <a:tcPr/>
                </a:tc>
                <a:extLst>
                  <a:ext uri="{0D108BD9-81ED-4DB2-BD59-A6C34878D82A}">
                    <a16:rowId xmlns:a16="http://schemas.microsoft.com/office/drawing/2014/main" val="3534860888"/>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Hawaii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Sep 2017 </a:t>
                      </a:r>
                    </a:p>
                  </a:txBody>
                  <a:tcPr/>
                </a:tc>
                <a:extLst>
                  <a:ext uri="{0D108BD9-81ED-4DB2-BD59-A6C34878D82A}">
                    <a16:rowId xmlns:a16="http://schemas.microsoft.com/office/drawing/2014/main" val="1937158592"/>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Orlando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Nov 2017</a:t>
                      </a:r>
                    </a:p>
                  </a:txBody>
                  <a:tcPr/>
                </a:tc>
                <a:extLst>
                  <a:ext uri="{0D108BD9-81ED-4DB2-BD59-A6C34878D82A}">
                    <a16:rowId xmlns:a16="http://schemas.microsoft.com/office/drawing/2014/main" val="107386823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Irvine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Jan 2018 </a:t>
                      </a:r>
                    </a:p>
                  </a:txBody>
                  <a:tcPr/>
                </a:tc>
                <a:extLst>
                  <a:ext uri="{0D108BD9-81ED-4DB2-BD59-A6C34878D82A}">
                    <a16:rowId xmlns:a16="http://schemas.microsoft.com/office/drawing/2014/main" val="356596531"/>
                  </a:ext>
                </a:extLst>
              </a:tr>
              <a:tr h="158845">
                <a:tc>
                  <a:txBody>
                    <a:bodyPr/>
                    <a:lstStyle/>
                    <a:p>
                      <a:pPr algn="ctr"/>
                      <a:r>
                        <a:rPr lang="en-AU" sz="1400" dirty="0"/>
                        <a:t>5</a:t>
                      </a:r>
                    </a:p>
                  </a:txBody>
                  <a:tcPr/>
                </a:tc>
                <a:tc>
                  <a:txBody>
                    <a:bodyPr/>
                    <a:lstStyle/>
                    <a:p>
                      <a:pPr algn="ctr"/>
                      <a:r>
                        <a:rPr lang="en-AU" sz="1400" dirty="0"/>
                        <a:t>Chicago</a:t>
                      </a:r>
                    </a:p>
                  </a:txBody>
                  <a:tcPr/>
                </a:tc>
                <a:tc>
                  <a:txBody>
                    <a:bodyPr/>
                    <a:lstStyle/>
                    <a:p>
                      <a:pPr algn="ctr"/>
                      <a:r>
                        <a:rPr lang="en-AU" sz="1400" dirty="0"/>
                        <a:t>Mar 2018 </a:t>
                      </a:r>
                    </a:p>
                  </a:txBody>
                  <a:tcPr/>
                </a:tc>
                <a:extLst>
                  <a:ext uri="{0D108BD9-81ED-4DB2-BD59-A6C34878D82A}">
                    <a16:rowId xmlns:a16="http://schemas.microsoft.com/office/drawing/2014/main" val="3851472675"/>
                  </a:ext>
                </a:extLst>
              </a:tr>
              <a:tr h="158845">
                <a:tc>
                  <a:txBody>
                    <a:bodyPr/>
                    <a:lstStyle/>
                    <a:p>
                      <a:pPr algn="ctr"/>
                      <a:r>
                        <a:rPr lang="en-AU" sz="1400" dirty="0"/>
                        <a:t>6</a:t>
                      </a:r>
                    </a:p>
                  </a:txBody>
                  <a:tcPr/>
                </a:tc>
                <a:tc>
                  <a:txBody>
                    <a:bodyPr/>
                    <a:lstStyle/>
                    <a:p>
                      <a:pPr algn="ctr"/>
                      <a:r>
                        <a:rPr lang="en-AU" sz="1400" dirty="0"/>
                        <a:t>Warsaw</a:t>
                      </a:r>
                    </a:p>
                  </a:txBody>
                  <a:tcPr/>
                </a:tc>
                <a:tc>
                  <a:txBody>
                    <a:bodyPr/>
                    <a:lstStyle/>
                    <a:p>
                      <a:pPr algn="ctr"/>
                      <a:r>
                        <a:rPr lang="en-AU" sz="1400" dirty="0"/>
                        <a:t>May 2018 </a:t>
                      </a:r>
                    </a:p>
                  </a:txBody>
                  <a:tcPr/>
                </a:tc>
                <a:extLst>
                  <a:ext uri="{0D108BD9-81ED-4DB2-BD59-A6C34878D82A}">
                    <a16:rowId xmlns:a16="http://schemas.microsoft.com/office/drawing/2014/main" val="3733173465"/>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3142616069"/>
                  </a:ext>
                </a:extLst>
              </a:tr>
            </a:tbl>
          </a:graphicData>
        </a:graphic>
      </p:graphicFrame>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58126" cy="1066800"/>
          </a:xfrm>
        </p:spPr>
        <p:txBody>
          <a:bodyPr/>
          <a:lstStyle/>
          <a:p>
            <a:r>
              <a:rPr lang="en-AU" dirty="0"/>
              <a:t>The number planned/testing &amp; deployed LAA networks globally is currently steady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00340108"/>
              </p:ext>
            </p:extLst>
          </p:nvPr>
        </p:nvGraphicFramePr>
        <p:xfrm>
          <a:off x="76201" y="2031144"/>
          <a:ext cx="8991593" cy="2662776"/>
        </p:xfrm>
        <a:graphic>
          <a:graphicData uri="http://schemas.openxmlformats.org/drawingml/2006/table">
            <a:tbl>
              <a:tblPr firstRow="1" bandRow="1">
                <a:tableStyleId>{21E4AEA4-8DFA-4A89-87EB-49C32662AFE0}</a:tableStyleId>
              </a:tblPr>
              <a:tblGrid>
                <a:gridCol w="667545">
                  <a:extLst>
                    <a:ext uri="{9D8B030D-6E8A-4147-A177-3AD203B41FA5}">
                      <a16:colId xmlns:a16="http://schemas.microsoft.com/office/drawing/2014/main" val="3409454223"/>
                    </a:ext>
                  </a:extLst>
                </a:gridCol>
                <a:gridCol w="1012032">
                  <a:extLst>
                    <a:ext uri="{9D8B030D-6E8A-4147-A177-3AD203B41FA5}">
                      <a16:colId xmlns:a16="http://schemas.microsoft.com/office/drawing/2014/main" val="1001302695"/>
                    </a:ext>
                  </a:extLst>
                </a:gridCol>
                <a:gridCol w="914002">
                  <a:extLst>
                    <a:ext uri="{9D8B030D-6E8A-4147-A177-3AD203B41FA5}">
                      <a16:colId xmlns:a16="http://schemas.microsoft.com/office/drawing/2014/main" val="175375953"/>
                    </a:ext>
                  </a:extLst>
                </a:gridCol>
                <a:gridCol w="914002">
                  <a:extLst>
                    <a:ext uri="{9D8B030D-6E8A-4147-A177-3AD203B41FA5}">
                      <a16:colId xmlns:a16="http://schemas.microsoft.com/office/drawing/2014/main" val="3937962473"/>
                    </a:ext>
                  </a:extLst>
                </a:gridCol>
                <a:gridCol w="914002">
                  <a:extLst>
                    <a:ext uri="{9D8B030D-6E8A-4147-A177-3AD203B41FA5}">
                      <a16:colId xmlns:a16="http://schemas.microsoft.com/office/drawing/2014/main" val="4245245893"/>
                    </a:ext>
                  </a:extLst>
                </a:gridCol>
                <a:gridCol w="914002">
                  <a:extLst>
                    <a:ext uri="{9D8B030D-6E8A-4147-A177-3AD203B41FA5}">
                      <a16:colId xmlns:a16="http://schemas.microsoft.com/office/drawing/2014/main" val="1539556242"/>
                    </a:ext>
                  </a:extLst>
                </a:gridCol>
                <a:gridCol w="914002">
                  <a:extLst>
                    <a:ext uri="{9D8B030D-6E8A-4147-A177-3AD203B41FA5}">
                      <a16:colId xmlns:a16="http://schemas.microsoft.com/office/drawing/2014/main" val="2641848087"/>
                    </a:ext>
                  </a:extLst>
                </a:gridCol>
                <a:gridCol w="914002">
                  <a:extLst>
                    <a:ext uri="{9D8B030D-6E8A-4147-A177-3AD203B41FA5}">
                      <a16:colId xmlns:a16="http://schemas.microsoft.com/office/drawing/2014/main" val="2450901583"/>
                    </a:ext>
                  </a:extLst>
                </a:gridCol>
                <a:gridCol w="914002">
                  <a:extLst>
                    <a:ext uri="{9D8B030D-6E8A-4147-A177-3AD203B41FA5}">
                      <a16:colId xmlns:a16="http://schemas.microsoft.com/office/drawing/2014/main" val="758354042"/>
                    </a:ext>
                  </a:extLst>
                </a:gridCol>
                <a:gridCol w="914002">
                  <a:extLst>
                    <a:ext uri="{9D8B030D-6E8A-4147-A177-3AD203B41FA5}">
                      <a16:colId xmlns:a16="http://schemas.microsoft.com/office/drawing/2014/main" val="486417155"/>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10</a:t>
                      </a:r>
                      <a:br>
                        <a:rPr lang="en-AU" sz="1200" dirty="0"/>
                      </a:br>
                      <a:r>
                        <a:rPr lang="en-AU" sz="1200" dirty="0"/>
                        <a:t> (Oct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11</a:t>
                      </a:r>
                      <a:br>
                        <a:rPr lang="en-AU" sz="1200" dirty="0"/>
                      </a:br>
                      <a:r>
                        <a:rPr lang="en-AU" sz="1200" dirty="0"/>
                        <a:t> (Jan ’21)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200" dirty="0"/>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extLst>
                  <a:ext uri="{0D108BD9-81ED-4DB2-BD59-A6C34878D82A}">
                    <a16:rowId xmlns:a16="http://schemas.microsoft.com/office/drawing/2014/main" val="2912597888"/>
                  </a:ext>
                </a:extLst>
              </a:tr>
              <a:tr h="275697">
                <a:tc rowSpan="2">
                  <a:txBody>
                    <a:bodyPr/>
                    <a:lstStyle/>
                    <a:p>
                      <a:r>
                        <a:rPr lang="en-AU" sz="1200" dirty="0" err="1"/>
                        <a:t>eLAA</a:t>
                      </a:r>
                      <a:endParaRPr lang="en-AU" sz="1200" dirty="0"/>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04372372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20</a:t>
            </a:fld>
            <a:endParaRPr lang="en-US"/>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9"/>
              <a:tabLst>
                <a:tab pos="182563" algn="l"/>
              </a:tabLst>
            </a:pPr>
            <a:r>
              <a:rPr lang="en-AU" sz="900" dirty="0">
                <a:latin typeface="+mj-lt"/>
              </a:rPr>
              <a:t>GSA: LTE and 5G Market Statistics (Oct 2020)</a:t>
            </a:r>
          </a:p>
          <a:p>
            <a:pPr marL="228600" indent="-228600" eaLnBrk="0" hangingPunct="0">
              <a:spcBef>
                <a:spcPts val="700"/>
              </a:spcBef>
              <a:buFont typeface="+mj-lt"/>
              <a:buAutoNum type="arabicPeriod" startAt="9"/>
              <a:tabLst>
                <a:tab pos="182563" algn="l"/>
              </a:tabLst>
            </a:pPr>
            <a:r>
              <a:rPr lang="en-AU" sz="900" dirty="0">
                <a:latin typeface="+mj-lt"/>
              </a:rPr>
              <a:t>GSA: LTE and 5G Market Statistics (Jan 2021)</a:t>
            </a:r>
          </a:p>
          <a:p>
            <a:pPr marL="228600" indent="-228600" eaLnBrk="0" hangingPunct="0">
              <a:spcBef>
                <a:spcPts val="700"/>
              </a:spcBef>
              <a:buFont typeface="+mj-lt"/>
              <a:buAutoNum type="arabicPeriod" startAt="9"/>
              <a:tabLst>
                <a:tab pos="182563" algn="l"/>
              </a:tabLst>
            </a:pPr>
            <a:endParaRPr lang="en-AU" sz="900" b="1" dirty="0">
              <a:latin typeface="+mj-lt"/>
            </a:endParaRPr>
          </a:p>
          <a:p>
            <a:pPr marL="228600" indent="-228600" eaLnBrk="0" hangingPunct="0">
              <a:spcBef>
                <a:spcPts val="700"/>
              </a:spcBef>
              <a:buFont typeface="+mj-lt"/>
              <a:buAutoNum type="arabicPeriod" startAt="9"/>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3" name="Rectangle 2">
            <a:extLst>
              <a:ext uri="{FF2B5EF4-FFF2-40B4-BE49-F238E27FC236}">
                <a16:creationId xmlns:a16="http://schemas.microsoft.com/office/drawing/2014/main" id="{3BB15F64-BDB7-4902-89CA-7A17DABF32E4}"/>
              </a:ext>
            </a:extLst>
          </p:cNvPr>
          <p:cNvSpPr/>
          <p:nvPr/>
        </p:nvSpPr>
        <p:spPr bwMode="auto">
          <a:xfrm>
            <a:off x="4571999" y="5026819"/>
            <a:ext cx="7772399"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5"/>
              <a:tabLst>
                <a:tab pos="182563" algn="l"/>
              </a:tabLst>
            </a:pPr>
            <a:endParaRPr lang="en-AU" sz="1100" dirty="0">
              <a:latin typeface="+mj-lt"/>
            </a:endParaRPr>
          </a:p>
        </p:txBody>
      </p:sp>
    </p:spTree>
    <p:extLst>
      <p:ext uri="{BB962C8B-B14F-4D97-AF65-F5344CB8AC3E}">
        <p14:creationId xmlns:p14="http://schemas.microsoft.com/office/powerpoint/2010/main" val="378155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planned/testing &amp; deployed LAA networks globally is currently roughly steady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65636676"/>
              </p:ext>
            </p:extLst>
          </p:nvPr>
        </p:nvGraphicFramePr>
        <p:xfrm>
          <a:off x="6096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2277572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In at least in Chicago, there is a significant LAA deployment …</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641725" cy="4114800"/>
          </a:xfrm>
        </p:spPr>
        <p:txBody>
          <a:bodyPr/>
          <a:lstStyle/>
          <a:p>
            <a:pPr lvl="1"/>
            <a:r>
              <a:rPr lang="en-AU" dirty="0"/>
              <a:t>A recent study in Chicago shows a significant LAA deployment, that is expanding rapidly</a:t>
            </a:r>
          </a:p>
          <a:p>
            <a:pPr lvl="1"/>
            <a:r>
              <a:rPr lang="en-AU" dirty="0"/>
              <a:t>In Jan 2020, AT&amp;T mostly used channel 149 &amp; Verizon mostly used channel 36</a:t>
            </a:r>
          </a:p>
          <a:p>
            <a:pPr lvl="1"/>
            <a:r>
              <a:rPr lang="en-AU" dirty="0"/>
              <a:t>See </a:t>
            </a:r>
            <a:r>
              <a:rPr lang="en-AU" i="1" dirty="0"/>
              <a:t>Measurement-based coexistence studies of LAA &amp; Wi-Fi deployments in Chicago</a:t>
            </a:r>
            <a:r>
              <a:rPr lang="en-AU" dirty="0"/>
              <a:t> by Vanlin Sathya, Muhammad Iqbal </a:t>
            </a:r>
            <a:r>
              <a:rPr lang="en-AU" dirty="0" err="1"/>
              <a:t>Rochman</a:t>
            </a:r>
            <a:r>
              <a:rPr lang="en-AU" dirty="0"/>
              <a:t>, &amp; Monisha Ghosh (Uni of Chicago)</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pic>
        <p:nvPicPr>
          <p:cNvPr id="7" name="Picture 6">
            <a:extLst>
              <a:ext uri="{FF2B5EF4-FFF2-40B4-BE49-F238E27FC236}">
                <a16:creationId xmlns:a16="http://schemas.microsoft.com/office/drawing/2014/main" id="{7354B37E-0330-407A-8D56-C36B64FAB31B}"/>
              </a:ext>
            </a:extLst>
          </p:cNvPr>
          <p:cNvPicPr>
            <a:picLocks noChangeAspect="1"/>
          </p:cNvPicPr>
          <p:nvPr/>
        </p:nvPicPr>
        <p:blipFill rotWithShape="1">
          <a:blip r:embed="rId2"/>
          <a:srcRect t="5856" r="21266"/>
          <a:stretch/>
        </p:blipFill>
        <p:spPr>
          <a:xfrm>
            <a:off x="4577443" y="1897187"/>
            <a:ext cx="3866628" cy="4282826"/>
          </a:xfrm>
          <a:prstGeom prst="rect">
            <a:avLst/>
          </a:prstGeom>
        </p:spPr>
      </p:pic>
      <p:sp>
        <p:nvSpPr>
          <p:cNvPr id="9" name="Rectangle 8">
            <a:extLst>
              <a:ext uri="{FF2B5EF4-FFF2-40B4-BE49-F238E27FC236}">
                <a16:creationId xmlns:a16="http://schemas.microsoft.com/office/drawing/2014/main" id="{90084381-D30F-4C54-9D76-1ABE8C50088A}"/>
              </a:ext>
            </a:extLst>
          </p:cNvPr>
          <p:cNvSpPr/>
          <p:nvPr/>
        </p:nvSpPr>
        <p:spPr bwMode="auto">
          <a:xfrm>
            <a:off x="5638800" y="5105400"/>
            <a:ext cx="1137557" cy="9906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AT&amp;T</a:t>
            </a:r>
          </a:p>
          <a:p>
            <a:pPr marL="0" marR="0" indent="0" algn="l" defTabSz="914400" rtl="0" eaLnBrk="0" fontAlgn="base" latinLnBrk="0" hangingPunct="0">
              <a:lnSpc>
                <a:spcPct val="100000"/>
              </a:lnSpc>
              <a:spcBef>
                <a:spcPts val="400"/>
              </a:spcBef>
              <a:spcAft>
                <a:spcPct val="0"/>
              </a:spcAft>
              <a:buClrTx/>
              <a:buSzTx/>
              <a:buFontTx/>
              <a:buNone/>
              <a:tabLst/>
            </a:pPr>
            <a:r>
              <a:rPr lang="en-AU" sz="1600" b="1" dirty="0">
                <a:solidFill>
                  <a:schemeClr val="accent6"/>
                </a:solidFill>
                <a:latin typeface="+mj-lt"/>
              </a:rPr>
              <a:t>Verizon</a:t>
            </a:r>
          </a:p>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T-M</a:t>
            </a:r>
            <a:r>
              <a:rPr lang="en-AU" sz="1600" b="1" dirty="0">
                <a:solidFill>
                  <a:srgbClr val="00B050"/>
                </a:solidFill>
                <a:latin typeface="+mj-lt"/>
              </a:rPr>
              <a:t>obile</a:t>
            </a:r>
            <a:endParaRPr kumimoji="0" lang="en-AU" sz="1600" b="1" i="0" u="none" strike="noStrike" cap="none" normalizeH="0" baseline="0" dirty="0">
              <a:ln>
                <a:noFill/>
              </a:ln>
              <a:solidFill>
                <a:srgbClr val="00B050"/>
              </a:solidFill>
              <a:effectLst/>
              <a:latin typeface="+mj-lt"/>
            </a:endParaRPr>
          </a:p>
        </p:txBody>
      </p:sp>
      <p:sp>
        <p:nvSpPr>
          <p:cNvPr id="10" name="Rectangle 9">
            <a:extLst>
              <a:ext uri="{FF2B5EF4-FFF2-40B4-BE49-F238E27FC236}">
                <a16:creationId xmlns:a16="http://schemas.microsoft.com/office/drawing/2014/main" id="{DC78D765-62DC-42E8-873C-39D5C1C90BA2}"/>
              </a:ext>
            </a:extLst>
          </p:cNvPr>
          <p:cNvSpPr/>
          <p:nvPr/>
        </p:nvSpPr>
        <p:spPr bwMode="auto">
          <a:xfrm>
            <a:off x="4572000" y="1524000"/>
            <a:ext cx="3866628" cy="37318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Chicago LAA deployment (Jan 2020)</a:t>
            </a:r>
          </a:p>
        </p:txBody>
      </p:sp>
      <p:sp>
        <p:nvSpPr>
          <p:cNvPr id="11" name="Rectangle 10">
            <a:extLst>
              <a:ext uri="{FF2B5EF4-FFF2-40B4-BE49-F238E27FC236}">
                <a16:creationId xmlns:a16="http://schemas.microsoft.com/office/drawing/2014/main" id="{7E057FA4-2945-4D28-B68C-8F9CFC627AE4}"/>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Sept 2020</a:t>
            </a:r>
          </a:p>
        </p:txBody>
      </p:sp>
    </p:spTree>
    <p:extLst>
      <p:ext uri="{BB962C8B-B14F-4D97-AF65-F5344CB8AC3E}">
        <p14:creationId xmlns:p14="http://schemas.microsoft.com/office/powerpoint/2010/main" val="2201971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 suggesting that the need for coexistence between Wi-Fi &amp; LAA is real … not just theoretical</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143771" cy="4114800"/>
          </a:xfrm>
        </p:spPr>
        <p:txBody>
          <a:bodyPr/>
          <a:lstStyle/>
          <a:p>
            <a:pPr lvl="1"/>
            <a:r>
              <a:rPr lang="en-AU" dirty="0"/>
              <a:t>A recent study in Chicago shows a significant overlap between Wi-Fi &amp; LAA</a:t>
            </a:r>
          </a:p>
          <a:p>
            <a:pPr lvl="1"/>
            <a:r>
              <a:rPr lang="en-AU" dirty="0"/>
              <a:t>The overlap is shown for  channel 36</a:t>
            </a:r>
          </a:p>
          <a:p>
            <a:pPr lvl="2"/>
            <a:r>
              <a:rPr lang="en-AU" dirty="0"/>
              <a:t>Wi-Fi using 20 MHz, 40 MHz &amp; 80 MHz channels, from mostly indoor locations</a:t>
            </a:r>
          </a:p>
          <a:p>
            <a:pPr lvl="2"/>
            <a:r>
              <a:rPr lang="en-AU" dirty="0"/>
              <a:t>LAA mostly using 60 MHz channels, from mostly outdoor locations</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pic>
        <p:nvPicPr>
          <p:cNvPr id="6" name="Picture 5">
            <a:extLst>
              <a:ext uri="{FF2B5EF4-FFF2-40B4-BE49-F238E27FC236}">
                <a16:creationId xmlns:a16="http://schemas.microsoft.com/office/drawing/2014/main" id="{082D701A-22D9-4696-8C5A-EF61F031368D}"/>
              </a:ext>
            </a:extLst>
          </p:cNvPr>
          <p:cNvPicPr>
            <a:picLocks noChangeAspect="1"/>
          </p:cNvPicPr>
          <p:nvPr/>
        </p:nvPicPr>
        <p:blipFill rotWithShape="1">
          <a:blip r:embed="rId2"/>
          <a:srcRect l="65619" t="17407" r="11927" b="14445"/>
          <a:stretch/>
        </p:blipFill>
        <p:spPr>
          <a:xfrm>
            <a:off x="3945949" y="2146291"/>
            <a:ext cx="4610333" cy="3935431"/>
          </a:xfrm>
          <a:prstGeom prst="rect">
            <a:avLst/>
          </a:prstGeom>
        </p:spPr>
      </p:pic>
      <p:sp>
        <p:nvSpPr>
          <p:cNvPr id="8" name="Rectangle 7">
            <a:extLst>
              <a:ext uri="{FF2B5EF4-FFF2-40B4-BE49-F238E27FC236}">
                <a16:creationId xmlns:a16="http://schemas.microsoft.com/office/drawing/2014/main" id="{F1F6B2F1-BBDD-4CC0-B7D0-47C7AE3C1E0E}"/>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Sept 2020</a:t>
            </a:r>
          </a:p>
        </p:txBody>
      </p:sp>
    </p:spTree>
    <p:extLst>
      <p:ext uri="{BB962C8B-B14F-4D97-AF65-F5344CB8AC3E}">
        <p14:creationId xmlns:p14="http://schemas.microsoft.com/office/powerpoint/2010/main" val="684477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a:p>
            <a:pPr marL="342900" lvl="1" indent="-342900" algn="ctr">
              <a:buNone/>
            </a:pPr>
            <a:r>
              <a:rPr lang="en-AU" sz="2400" b="1" dirty="0">
                <a:solidFill>
                  <a:srgbClr val="FF0000"/>
                </a:solidFill>
              </a:rPr>
              <a:t>Real measurements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3831584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0FD4-432B-443D-8C42-75D2648E21B6}"/>
              </a:ext>
            </a:extLst>
          </p:cNvPr>
          <p:cNvSpPr>
            <a:spLocks noGrp="1"/>
          </p:cNvSpPr>
          <p:nvPr>
            <p:ph type="title"/>
          </p:nvPr>
        </p:nvSpPr>
        <p:spPr/>
        <p:txBody>
          <a:bodyPr/>
          <a:lstStyle/>
          <a:p>
            <a:r>
              <a:rPr lang="en-AU" dirty="0"/>
              <a:t>The Coex SC will hear about some results from a LAA/Wi-Fi coexistence study in Chicago</a:t>
            </a:r>
          </a:p>
        </p:txBody>
      </p:sp>
      <p:sp>
        <p:nvSpPr>
          <p:cNvPr id="3" name="Content Placeholder 2">
            <a:extLst>
              <a:ext uri="{FF2B5EF4-FFF2-40B4-BE49-F238E27FC236}">
                <a16:creationId xmlns:a16="http://schemas.microsoft.com/office/drawing/2014/main" id="{BE99F0BB-4ADD-4D3E-8222-FB1214EB22D5}"/>
              </a:ext>
            </a:extLst>
          </p:cNvPr>
          <p:cNvSpPr>
            <a:spLocks noGrp="1"/>
          </p:cNvSpPr>
          <p:nvPr>
            <p:ph idx="1"/>
          </p:nvPr>
        </p:nvSpPr>
        <p:spPr/>
        <p:txBody>
          <a:bodyPr/>
          <a:lstStyle/>
          <a:p>
            <a:pPr lvl="1"/>
            <a:r>
              <a:rPr lang="en-AU" dirty="0"/>
              <a:t>One of concerns with many of the conclusions drawn in relation to coexistence is that they are based on simulation studies …</a:t>
            </a:r>
          </a:p>
          <a:p>
            <a:pPr lvl="1"/>
            <a:r>
              <a:rPr lang="en-AU" dirty="0"/>
              <a:t>… which have been used over the year to provide evidence for just about any conclusion one might want to draw</a:t>
            </a:r>
          </a:p>
          <a:p>
            <a:pPr lvl="1"/>
            <a:r>
              <a:rPr lang="en-AU" dirty="0"/>
              <a:t>A good complement to simulation studies is measurements of actual deployments …</a:t>
            </a:r>
          </a:p>
          <a:p>
            <a:pPr lvl="1"/>
            <a:r>
              <a:rPr lang="en-AU" dirty="0"/>
              <a:t>… recognising they also have limitations </a:t>
            </a:r>
          </a:p>
          <a:p>
            <a:pPr lvl="1"/>
            <a:r>
              <a:rPr lang="en-AU" dirty="0"/>
              <a:t>Today, the Coex SC will hear from one of the authors of the Chicago Wi-Fi deployment study noted in previous meetings …</a:t>
            </a:r>
          </a:p>
          <a:p>
            <a:pPr lvl="2"/>
            <a:r>
              <a:rPr lang="en-AU" dirty="0"/>
              <a:t>See </a:t>
            </a:r>
            <a:r>
              <a:rPr lang="en-AU" dirty="0">
                <a:hlinkClick r:id="rId2"/>
              </a:rPr>
              <a:t>11-20-1973-00</a:t>
            </a:r>
            <a:endParaRPr lang="en-AU" dirty="0"/>
          </a:p>
        </p:txBody>
      </p:sp>
      <p:sp>
        <p:nvSpPr>
          <p:cNvPr id="4" name="Footer Placeholder 3">
            <a:extLst>
              <a:ext uri="{FF2B5EF4-FFF2-40B4-BE49-F238E27FC236}">
                <a16:creationId xmlns:a16="http://schemas.microsoft.com/office/drawing/2014/main" id="{D820E4C3-CB67-48D6-94C7-B0A1BBF327F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1ABE8B4-02D0-4A5F-A388-D8D12913443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297213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3GPP update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1146438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CE41C-0359-4FE5-BFCE-375F552F748F}"/>
              </a:ext>
            </a:extLst>
          </p:cNvPr>
          <p:cNvSpPr>
            <a:spLocks noGrp="1"/>
          </p:cNvSpPr>
          <p:nvPr>
            <p:ph type="title"/>
          </p:nvPr>
        </p:nvSpPr>
        <p:spPr/>
        <p:txBody>
          <a:bodyPr/>
          <a:lstStyle/>
          <a:p>
            <a:r>
              <a:rPr lang="en-AU" dirty="0"/>
              <a:t>The status of LAA/NR-U in 5/6 GHz is unclear …</a:t>
            </a:r>
          </a:p>
        </p:txBody>
      </p:sp>
      <p:sp>
        <p:nvSpPr>
          <p:cNvPr id="9" name="Content Placeholder 8">
            <a:extLst>
              <a:ext uri="{FF2B5EF4-FFF2-40B4-BE49-F238E27FC236}">
                <a16:creationId xmlns:a16="http://schemas.microsoft.com/office/drawing/2014/main" id="{4FF8C58C-4313-48F3-8312-704807100E42}"/>
              </a:ext>
            </a:extLst>
          </p:cNvPr>
          <p:cNvSpPr>
            <a:spLocks noGrp="1"/>
          </p:cNvSpPr>
          <p:nvPr>
            <p:ph idx="1"/>
          </p:nvPr>
        </p:nvSpPr>
        <p:spPr>
          <a:xfrm>
            <a:off x="685800" y="1752600"/>
            <a:ext cx="7772400" cy="4114800"/>
          </a:xfrm>
        </p:spPr>
        <p:txBody>
          <a:bodyPr/>
          <a:lstStyle/>
          <a:p>
            <a:pPr lvl="1"/>
            <a:r>
              <a:rPr lang="en-AU" dirty="0"/>
              <a:t>NR-U definition in both the 5 &amp; 6 GHz band is incomplete</a:t>
            </a:r>
          </a:p>
          <a:p>
            <a:pPr lvl="2"/>
            <a:r>
              <a:rPr lang="en-AU" dirty="0"/>
              <a:t>The definition of NR-U in 5 &amp; 6 GHz was not completed in R16, with outstanding items (in RAN4) including:</a:t>
            </a:r>
          </a:p>
          <a:p>
            <a:pPr lvl="3"/>
            <a:r>
              <a:rPr lang="en-AU" dirty="0"/>
              <a:t>UE sensitivity</a:t>
            </a:r>
          </a:p>
          <a:p>
            <a:pPr lvl="3"/>
            <a:r>
              <a:rPr lang="en-AU" dirty="0"/>
              <a:t>Optional sub-carrier spacing (i.e. whether to down scope 60 </a:t>
            </a:r>
            <a:r>
              <a:rPr lang="en-AU" dirty="0" err="1"/>
              <a:t>KHz</a:t>
            </a:r>
            <a:r>
              <a:rPr lang="en-AU" dirty="0"/>
              <a:t> subcarrier spacing),</a:t>
            </a:r>
          </a:p>
          <a:p>
            <a:pPr lvl="3"/>
            <a:r>
              <a:rPr lang="en-AU" dirty="0"/>
              <a:t>Use of 5925 - 6425 MHz in Europe before EU regulations in place</a:t>
            </a:r>
          </a:p>
          <a:p>
            <a:pPr lvl="3"/>
            <a:r>
              <a:rPr lang="en-AU" dirty="0"/>
              <a:t>OOB emissions at the UE &amp; base station</a:t>
            </a:r>
          </a:p>
          <a:p>
            <a:pPr lvl="2"/>
            <a:r>
              <a:rPr lang="en-AU" dirty="0"/>
              <a:t>A WI extension (RP-202099) was agreed to allow time until March 2021 for the last details of NR-U in unlicensed spectrum to be defined</a:t>
            </a:r>
          </a:p>
          <a:p>
            <a:pPr lvl="3"/>
            <a:r>
              <a:rPr lang="en-AU" dirty="0"/>
              <a:t>If the WI extension does not compete, the complete definition of NR-U will be delayed until R17 (end 2021)</a:t>
            </a:r>
          </a:p>
          <a:p>
            <a:pPr lvl="3"/>
            <a:r>
              <a:rPr lang="en-AU" dirty="0"/>
              <a:t>Even assuming the WI completes, NR-U definition in 6 GHz may be limited initially to the US because European use will require a Spectrum WI starting after Mar 2021</a:t>
            </a:r>
          </a:p>
          <a:p>
            <a:pPr lvl="1"/>
            <a:r>
              <a:rPr lang="en-AU" dirty="0"/>
              <a:t>While LAA is operating the 5 GHz band today, its definition in 6 GHz is incomplete</a:t>
            </a:r>
          </a:p>
          <a:p>
            <a:pPr lvl="2"/>
            <a:r>
              <a:rPr lang="en-AU" dirty="0"/>
              <a:t>The technical report for regulatory requirements in 6 GHz (</a:t>
            </a:r>
            <a:r>
              <a:rPr lang="en-AU" dirty="0">
                <a:hlinkClick r:id="rId2"/>
              </a:rPr>
              <a:t>TR 37.890</a:t>
            </a:r>
            <a:r>
              <a:rPr lang="en-AU" dirty="0"/>
              <a:t>) is work-in-progress in 3GPP</a:t>
            </a:r>
          </a:p>
          <a:p>
            <a:pPr lvl="3"/>
            <a:endParaRPr lang="en-AU" dirty="0"/>
          </a:p>
        </p:txBody>
      </p:sp>
      <p:sp>
        <p:nvSpPr>
          <p:cNvPr id="4" name="Footer Placeholder 3">
            <a:extLst>
              <a:ext uri="{FF2B5EF4-FFF2-40B4-BE49-F238E27FC236}">
                <a16:creationId xmlns:a16="http://schemas.microsoft.com/office/drawing/2014/main" id="{A70A27A2-02FC-4266-8051-AF9DFF39DA4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6B2A66E-1EE5-4148-9CE6-993C912B30ED}"/>
              </a:ext>
            </a:extLst>
          </p:cNvPr>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sp>
        <p:nvSpPr>
          <p:cNvPr id="6" name="Rectangle 5">
            <a:extLst>
              <a:ext uri="{FF2B5EF4-FFF2-40B4-BE49-F238E27FC236}">
                <a16:creationId xmlns:a16="http://schemas.microsoft.com/office/drawing/2014/main" id="{70F96354-A030-461C-B7D3-72208ABBA24B}"/>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Nov 2020</a:t>
            </a:r>
          </a:p>
        </p:txBody>
      </p:sp>
    </p:spTree>
    <p:extLst>
      <p:ext uri="{BB962C8B-B14F-4D97-AF65-F5344CB8AC3E}">
        <p14:creationId xmlns:p14="http://schemas.microsoft.com/office/powerpoint/2010/main" val="3180534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CE41C-0359-4FE5-BFCE-375F552F748F}"/>
              </a:ext>
            </a:extLst>
          </p:cNvPr>
          <p:cNvSpPr>
            <a:spLocks noGrp="1"/>
          </p:cNvSpPr>
          <p:nvPr>
            <p:ph type="title"/>
          </p:nvPr>
        </p:nvSpPr>
        <p:spPr/>
        <p:txBody>
          <a:bodyPr/>
          <a:lstStyle/>
          <a:p>
            <a:r>
              <a:rPr lang="en-AU" dirty="0"/>
              <a:t>… which means Wi-Fi has a potential head start over LAA/NR-U</a:t>
            </a:r>
          </a:p>
        </p:txBody>
      </p:sp>
      <p:sp>
        <p:nvSpPr>
          <p:cNvPr id="9" name="Content Placeholder 8">
            <a:extLst>
              <a:ext uri="{FF2B5EF4-FFF2-40B4-BE49-F238E27FC236}">
                <a16:creationId xmlns:a16="http://schemas.microsoft.com/office/drawing/2014/main" id="{4FF8C58C-4313-48F3-8312-704807100E42}"/>
              </a:ext>
            </a:extLst>
          </p:cNvPr>
          <p:cNvSpPr>
            <a:spLocks noGrp="1"/>
          </p:cNvSpPr>
          <p:nvPr>
            <p:ph idx="1"/>
          </p:nvPr>
        </p:nvSpPr>
        <p:spPr>
          <a:xfrm>
            <a:off x="685800" y="1828800"/>
            <a:ext cx="7772400" cy="4114800"/>
          </a:xfrm>
        </p:spPr>
        <p:txBody>
          <a:bodyPr/>
          <a:lstStyle/>
          <a:p>
            <a:pPr lvl="1"/>
            <a:r>
              <a:rPr lang="en-AU" dirty="0"/>
              <a:t>It is not known if there are plans to deploy NR-U in 5 GHz or 6 GHz, or LAA in 6 GHz, before the various issues are resolved</a:t>
            </a:r>
          </a:p>
          <a:p>
            <a:pPr lvl="2"/>
            <a:r>
              <a:rPr lang="en-AU" dirty="0"/>
              <a:t>Technically, the functional requirements for NR-U &amp; LAA are sufficient to enable operation in both 5 GHz &amp; 6 GHz bands; the operator just needs to ensure regulatory requirements are met</a:t>
            </a:r>
          </a:p>
          <a:p>
            <a:pPr lvl="1"/>
            <a:r>
              <a:rPr lang="en-AU" dirty="0"/>
              <a:t>In contrast, Wi-Fi is operating in or about to operate in both bands</a:t>
            </a:r>
          </a:p>
          <a:p>
            <a:pPr lvl="2"/>
            <a:r>
              <a:rPr lang="en-AU" dirty="0"/>
              <a:t>Already certifying 802.11ax operation in the 5 GHz band (aka Wi-Fi 6) </a:t>
            </a:r>
          </a:p>
          <a:p>
            <a:pPr lvl="2"/>
            <a:r>
              <a:rPr lang="en-AU" dirty="0"/>
              <a:t>Planning to certify 802.11ax operation the 6 GHz (aka Wi-Fi 6E) in early 2021 </a:t>
            </a:r>
          </a:p>
          <a:p>
            <a:pPr lvl="1"/>
            <a:r>
              <a:rPr lang="en-AU" dirty="0"/>
              <a:t>The definitional delays in 3GPP for LAA &amp; NR-U, especially in the 6 GHz band, may give Wi-Fi a small window opportunity to establish itself before coexistence becomes an issue</a:t>
            </a:r>
          </a:p>
        </p:txBody>
      </p:sp>
      <p:sp>
        <p:nvSpPr>
          <p:cNvPr id="4" name="Footer Placeholder 3">
            <a:extLst>
              <a:ext uri="{FF2B5EF4-FFF2-40B4-BE49-F238E27FC236}">
                <a16:creationId xmlns:a16="http://schemas.microsoft.com/office/drawing/2014/main" id="{A70A27A2-02FC-4266-8051-AF9DFF39DA4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6B2A66E-1EE5-4148-9CE6-993C912B30ED}"/>
              </a:ext>
            </a:extLst>
          </p:cNvPr>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sp>
        <p:nvSpPr>
          <p:cNvPr id="6" name="Rectangle 5">
            <a:extLst>
              <a:ext uri="{FF2B5EF4-FFF2-40B4-BE49-F238E27FC236}">
                <a16:creationId xmlns:a16="http://schemas.microsoft.com/office/drawing/2014/main" id="{81A329A8-63D4-4318-85CC-F8DF92869762}"/>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Nov 2020</a:t>
            </a:r>
          </a:p>
        </p:txBody>
      </p:sp>
    </p:spTree>
    <p:extLst>
      <p:ext uri="{BB962C8B-B14F-4D97-AF65-F5344CB8AC3E}">
        <p14:creationId xmlns:p14="http://schemas.microsoft.com/office/powerpoint/2010/main" val="2058432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19F1E-E77E-4374-BDD0-0D1C5D43FA50}"/>
              </a:ext>
            </a:extLst>
          </p:cNvPr>
          <p:cNvSpPr>
            <a:spLocks noGrp="1"/>
          </p:cNvSpPr>
          <p:nvPr>
            <p:ph type="title"/>
          </p:nvPr>
        </p:nvSpPr>
        <p:spPr/>
        <p:txBody>
          <a:bodyPr/>
          <a:lstStyle/>
          <a:p>
            <a:r>
              <a:rPr lang="en-AU" dirty="0"/>
              <a:t>3GPP will not complete definition of even partial</a:t>
            </a:r>
            <a:br>
              <a:rPr lang="en-AU" dirty="0"/>
            </a:br>
            <a:r>
              <a:rPr lang="en-AU" dirty="0"/>
              <a:t>6 GHz operation in Europe until about Sept 2021</a:t>
            </a:r>
          </a:p>
        </p:txBody>
      </p:sp>
      <p:sp>
        <p:nvSpPr>
          <p:cNvPr id="3" name="Content Placeholder 2">
            <a:extLst>
              <a:ext uri="{FF2B5EF4-FFF2-40B4-BE49-F238E27FC236}">
                <a16:creationId xmlns:a16="http://schemas.microsoft.com/office/drawing/2014/main" id="{26E15542-16B4-4862-9B51-99370047ED9B}"/>
              </a:ext>
            </a:extLst>
          </p:cNvPr>
          <p:cNvSpPr>
            <a:spLocks noGrp="1"/>
          </p:cNvSpPr>
          <p:nvPr>
            <p:ph idx="1"/>
          </p:nvPr>
        </p:nvSpPr>
        <p:spPr/>
        <p:txBody>
          <a:bodyPr/>
          <a:lstStyle/>
          <a:p>
            <a:pPr lvl="1"/>
            <a:r>
              <a:rPr lang="en-AU" dirty="0"/>
              <a:t>3GPP RAN held an electronic meeting (RAN#90e) in December 2020</a:t>
            </a:r>
          </a:p>
          <a:p>
            <a:pPr lvl="1"/>
            <a:r>
              <a:rPr lang="en-AU" dirty="0"/>
              <a:t>It appears that RAN#90e decided to:</a:t>
            </a:r>
          </a:p>
          <a:p>
            <a:pPr lvl="2"/>
            <a:r>
              <a:rPr lang="en-AU" dirty="0"/>
              <a:t>Approve a WI to define NR-U operation in 5945 to 6425 MHz in Europe for R17 </a:t>
            </a:r>
          </a:p>
          <a:p>
            <a:pPr lvl="3"/>
            <a:r>
              <a:rPr lang="en-AU" dirty="0"/>
              <a:t>Target date for approval is Sept 2021 at RAN#93</a:t>
            </a:r>
          </a:p>
          <a:p>
            <a:pPr lvl="3"/>
            <a:r>
              <a:rPr lang="en-AU" dirty="0"/>
              <a:t>See </a:t>
            </a:r>
            <a:r>
              <a:rPr lang="en-AU" dirty="0">
                <a:hlinkClick r:id="rId2"/>
              </a:rPr>
              <a:t>RP-202592</a:t>
            </a:r>
            <a:endParaRPr lang="en-AU" dirty="0"/>
          </a:p>
          <a:p>
            <a:pPr lvl="3"/>
            <a:r>
              <a:rPr lang="en-AU" dirty="0"/>
              <a:t>Note: </a:t>
            </a:r>
            <a:r>
              <a:rPr lang="en-AU" dirty="0">
                <a:hlinkClick r:id="rId2"/>
              </a:rPr>
              <a:t>RP-202592</a:t>
            </a:r>
            <a:r>
              <a:rPr lang="en-AU" dirty="0"/>
              <a:t> suggests that R16 already supports NR-U operation in 5925-7125 MHz in the US (band n96)</a:t>
            </a:r>
          </a:p>
          <a:p>
            <a:pPr lvl="2"/>
            <a:r>
              <a:rPr lang="en-AU" dirty="0"/>
              <a:t>Approve a WI to define NR operation (</a:t>
            </a:r>
            <a:r>
              <a:rPr lang="en-AU" dirty="0" err="1"/>
              <a:t>ie</a:t>
            </a:r>
            <a:r>
              <a:rPr lang="en-AU" dirty="0"/>
              <a:t> licensed) in various parts of</a:t>
            </a:r>
            <a:br>
              <a:rPr lang="en-AU" dirty="0"/>
            </a:br>
            <a:r>
              <a:rPr lang="en-AU" dirty="0"/>
              <a:t>5925-7125 MHz in different parts of the world</a:t>
            </a:r>
          </a:p>
          <a:p>
            <a:pPr lvl="3"/>
            <a:r>
              <a:rPr lang="en-AU" dirty="0"/>
              <a:t>Target dates depend are dependent on the regulations becoming available but dates mentioned are between March &amp; June in 2022</a:t>
            </a:r>
          </a:p>
          <a:p>
            <a:pPr lvl="3"/>
            <a:r>
              <a:rPr lang="en-AU" dirty="0"/>
              <a:t>See </a:t>
            </a:r>
            <a:r>
              <a:rPr lang="en-AU" dirty="0">
                <a:hlinkClick r:id="rId3"/>
              </a:rPr>
              <a:t>RP-202844</a:t>
            </a:r>
            <a:endParaRPr lang="en-AU" dirty="0"/>
          </a:p>
          <a:p>
            <a:pPr lvl="3"/>
            <a:endParaRPr lang="en-AU" dirty="0"/>
          </a:p>
          <a:p>
            <a:pPr lvl="3"/>
            <a:endParaRPr lang="en-AU" dirty="0"/>
          </a:p>
          <a:p>
            <a:pPr lvl="3"/>
            <a:endParaRPr lang="en-AU" dirty="0"/>
          </a:p>
        </p:txBody>
      </p:sp>
      <p:sp>
        <p:nvSpPr>
          <p:cNvPr id="4" name="Footer Placeholder 3">
            <a:extLst>
              <a:ext uri="{FF2B5EF4-FFF2-40B4-BE49-F238E27FC236}">
                <a16:creationId xmlns:a16="http://schemas.microsoft.com/office/drawing/2014/main" id="{83D5509B-4EEC-4658-8FD4-3B9C31A8BA0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38D48AB-61FF-423B-A6BE-9C64954B667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1523253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a:t>
            </a:r>
          </a:p>
          <a:p>
            <a:pPr lvl="1"/>
            <a:r>
              <a:rPr lang="en-AU" dirty="0">
                <a:sym typeface="Wingdings" panose="05000000000000000000" pitchFamily="2" charset="2"/>
              </a:rPr>
              <a:t>Fortunately, Guido Hiertz (Ericsson) agreed in Berlin (in July 2017) to be appointed the IEEE 802.11 Coexistence SC’s permanent Secretary …</a:t>
            </a:r>
          </a:p>
          <a:p>
            <a:pPr lvl="1"/>
            <a:r>
              <a:rPr lang="en-AU" dirty="0">
                <a:sym typeface="Wingdings" panose="05000000000000000000" pitchFamily="2" charset="2"/>
              </a:rPr>
              <a:t>… is Guido here today?</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434706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A stable draft of EN 303 687 includes the previously agreed 6 GHz compromise for ED-only @ -72 dBm</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r>
              <a:rPr lang="en-AU" dirty="0"/>
              <a:t>Result of BRAN#108</a:t>
            </a:r>
          </a:p>
          <a:p>
            <a:pPr lvl="1"/>
            <a:r>
              <a:rPr lang="en-US" dirty="0"/>
              <a:t>Draft EN 303 687 </a:t>
            </a:r>
            <a:r>
              <a:rPr lang="en-AU" dirty="0"/>
              <a:t>v0.0.11 (stable draft)</a:t>
            </a:r>
            <a:endParaRPr lang="en-GB" dirty="0"/>
          </a:p>
          <a:p>
            <a:r>
              <a:rPr lang="en-GB" dirty="0"/>
              <a:t>Summary of discussion at </a:t>
            </a:r>
            <a:r>
              <a:rPr lang="en-AU" dirty="0"/>
              <a:t>BRAN#108</a:t>
            </a:r>
          </a:p>
          <a:p>
            <a:pPr lvl="1"/>
            <a:r>
              <a:rPr lang="en-AU" dirty="0"/>
              <a:t> All agreements are included in EN 303 687 v0.0.11, including:</a:t>
            </a:r>
          </a:p>
          <a:p>
            <a:pPr lvl="2"/>
            <a:r>
              <a:rPr lang="en-AU" dirty="0"/>
              <a:t>ED-only at -72 dBm (reflecting previous compromise)</a:t>
            </a:r>
          </a:p>
          <a:p>
            <a:pPr lvl="2"/>
            <a:r>
              <a:rPr lang="en-AU" dirty="0">
                <a:solidFill>
                  <a:schemeClr val="accent2"/>
                </a:solidFill>
              </a:rPr>
              <a:t>Contention based FBE</a:t>
            </a:r>
          </a:p>
          <a:p>
            <a:pPr lvl="2"/>
            <a:r>
              <a:rPr lang="en-AU" dirty="0"/>
              <a:t>Variety of editorial issues  &amp; issues with less relevance to coexistence</a:t>
            </a:r>
          </a:p>
          <a:p>
            <a:pPr lvl="1"/>
            <a:r>
              <a:rPr lang="en-AU" dirty="0"/>
              <a:t>Issues without agreement are not incorporated into EN 303 687 v0.0.11, including:</a:t>
            </a:r>
          </a:p>
          <a:p>
            <a:pPr lvl="2"/>
            <a:r>
              <a:rPr lang="en-AU" dirty="0">
                <a:solidFill>
                  <a:schemeClr val="accent2"/>
                </a:solidFill>
              </a:rPr>
              <a:t>Synchronous access</a:t>
            </a:r>
          </a:p>
          <a:p>
            <a:pPr lvl="2"/>
            <a:r>
              <a:rPr lang="en-AU" dirty="0">
                <a:solidFill>
                  <a:schemeClr val="accent2"/>
                </a:solidFill>
              </a:rPr>
              <a:t>Wideband access</a:t>
            </a:r>
          </a:p>
          <a:p>
            <a:pPr lvl="2"/>
            <a:r>
              <a:rPr lang="en-AU" dirty="0">
                <a:solidFill>
                  <a:schemeClr val="accent2"/>
                </a:solidFill>
              </a:rPr>
              <a:t>LBT mechanisms</a:t>
            </a:r>
          </a:p>
          <a:p>
            <a:pPr lvl="2"/>
            <a:r>
              <a:rPr lang="en-AU" dirty="0">
                <a:solidFill>
                  <a:schemeClr val="accent2"/>
                </a:solidFill>
              </a:rPr>
              <a:t>Narrow Band Frequency Hopping access</a:t>
            </a:r>
          </a:p>
          <a:p>
            <a:pPr marL="184150" lvl="2" indent="0">
              <a:buNone/>
            </a:pPr>
            <a:endParaRPr lang="en-GB" dirty="0"/>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spTree>
    <p:extLst>
      <p:ext uri="{BB962C8B-B14F-4D97-AF65-F5344CB8AC3E}">
        <p14:creationId xmlns:p14="http://schemas.microsoft.com/office/powerpoint/2010/main" val="350068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Contention based FBE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588666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1FA3-9BDE-4DA6-8C28-463D85706C55}"/>
              </a:ext>
            </a:extLst>
          </p:cNvPr>
          <p:cNvSpPr>
            <a:spLocks noGrp="1"/>
          </p:cNvSpPr>
          <p:nvPr>
            <p:ph type="title"/>
          </p:nvPr>
        </p:nvSpPr>
        <p:spPr/>
        <p:txBody>
          <a:bodyPr/>
          <a:lstStyle/>
          <a:p>
            <a:r>
              <a:rPr lang="en-AU" dirty="0"/>
              <a:t>BRAN has previously discussed the addition of contention based FBE (frame based) in 5 GHz …</a:t>
            </a:r>
          </a:p>
        </p:txBody>
      </p:sp>
      <p:sp>
        <p:nvSpPr>
          <p:cNvPr id="3" name="Content Placeholder 2">
            <a:extLst>
              <a:ext uri="{FF2B5EF4-FFF2-40B4-BE49-F238E27FC236}">
                <a16:creationId xmlns:a16="http://schemas.microsoft.com/office/drawing/2014/main" id="{DD6E94A7-73E2-481E-9F7E-96BA7CA5FA60}"/>
              </a:ext>
            </a:extLst>
          </p:cNvPr>
          <p:cNvSpPr>
            <a:spLocks noGrp="1"/>
          </p:cNvSpPr>
          <p:nvPr>
            <p:ph idx="1"/>
          </p:nvPr>
        </p:nvSpPr>
        <p:spPr/>
        <p:txBody>
          <a:bodyPr/>
          <a:lstStyle/>
          <a:p>
            <a:r>
              <a:rPr lang="en-AU" dirty="0"/>
              <a:t>Submissions to BRAN#108</a:t>
            </a:r>
          </a:p>
          <a:p>
            <a:pPr lvl="1"/>
            <a:r>
              <a:rPr lang="en-US" dirty="0"/>
              <a:t>BRAN(20)108004: </a:t>
            </a:r>
            <a:r>
              <a:rPr lang="en-AU" i="1" dirty="0"/>
              <a:t>Proposed FBE modification for 6GHz </a:t>
            </a:r>
            <a:r>
              <a:rPr lang="en-AU" dirty="0"/>
              <a:t>(</a:t>
            </a:r>
            <a:r>
              <a:rPr lang="en-AU" dirty="0" err="1"/>
              <a:t>Mediatek</a:t>
            </a:r>
            <a:r>
              <a:rPr lang="en-AU" dirty="0"/>
              <a:t>)</a:t>
            </a:r>
          </a:p>
          <a:p>
            <a:pPr lvl="1"/>
            <a:r>
              <a:rPr lang="en-AU" dirty="0"/>
              <a:t>BRAN(20)108026: </a:t>
            </a:r>
            <a:r>
              <a:rPr lang="en-AU" sz="1800" i="1" dirty="0">
                <a:solidFill>
                  <a:schemeClr val="tx1"/>
                </a:solidFill>
                <a:effectLst/>
                <a:latin typeface="+mj-lt"/>
                <a:ea typeface="Times New Roman"/>
              </a:rPr>
              <a:t>Observations On Proposed FBE Modification (floating COT)</a:t>
            </a:r>
            <a:r>
              <a:rPr lang="en-AU" sz="1800" dirty="0">
                <a:solidFill>
                  <a:schemeClr val="tx1"/>
                </a:solidFill>
                <a:effectLst/>
                <a:latin typeface="+mj-lt"/>
                <a:ea typeface="Times New Roman"/>
              </a:rPr>
              <a:t> (Nokia)</a:t>
            </a:r>
            <a:endParaRPr lang="en-US" dirty="0"/>
          </a:p>
          <a:p>
            <a:r>
              <a:rPr lang="en-GB" dirty="0"/>
              <a:t>Summary of discussion before </a:t>
            </a:r>
            <a:r>
              <a:rPr lang="en-AU" dirty="0"/>
              <a:t>BRAN#108</a:t>
            </a:r>
          </a:p>
          <a:p>
            <a:pPr lvl="1"/>
            <a:r>
              <a:rPr lang="en-AU" dirty="0"/>
              <a:t>Previously, </a:t>
            </a:r>
            <a:r>
              <a:rPr lang="en-AU" dirty="0" err="1"/>
              <a:t>Mediatek</a:t>
            </a:r>
            <a:r>
              <a:rPr lang="en-AU" dirty="0"/>
              <a:t> had proposed a mechanism to enable multiple FBE systems to coexist in 5 GHz</a:t>
            </a:r>
          </a:p>
          <a:p>
            <a:pPr lvl="1"/>
            <a:r>
              <a:rPr lang="en-AU" dirty="0"/>
              <a:t>There had not been a lot of enthusiasm from other stakeholders</a:t>
            </a:r>
          </a:p>
          <a:p>
            <a:pPr lvl="2"/>
            <a:r>
              <a:rPr lang="en-AU" dirty="0"/>
              <a:t>Assertion that there is no need for FBE from many Wi-Fi stakeholders</a:t>
            </a:r>
          </a:p>
          <a:p>
            <a:pPr lvl="2"/>
            <a:r>
              <a:rPr lang="en-AU" dirty="0"/>
              <a:t>Some NR-U/LAA stakeholders (see </a:t>
            </a:r>
            <a:r>
              <a:rPr lang="en-US" dirty="0"/>
              <a:t>BRAN(20)107016) </a:t>
            </a:r>
            <a:r>
              <a:rPr lang="en-AU" dirty="0"/>
              <a:t>would like any FBE scheme relevant to NR-U/LAA to be developed in 3GPP</a:t>
            </a:r>
          </a:p>
        </p:txBody>
      </p:sp>
      <p:sp>
        <p:nvSpPr>
          <p:cNvPr id="4" name="Footer Placeholder 3">
            <a:extLst>
              <a:ext uri="{FF2B5EF4-FFF2-40B4-BE49-F238E27FC236}">
                <a16:creationId xmlns:a16="http://schemas.microsoft.com/office/drawing/2014/main" id="{E42A13DC-942D-4EC6-9BEA-641952671D4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D53ABC-CB7C-4762-923B-3EED5CBEA25D}"/>
              </a:ext>
            </a:extLst>
          </p:cNvPr>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spTree>
    <p:extLst>
      <p:ext uri="{BB962C8B-B14F-4D97-AF65-F5344CB8AC3E}">
        <p14:creationId xmlns:p14="http://schemas.microsoft.com/office/powerpoint/2010/main" val="3979884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C748504-152F-42DB-81D0-1B201D007D0C}"/>
              </a:ext>
            </a:extLst>
          </p:cNvPr>
          <p:cNvSpPr>
            <a:spLocks noGrp="1"/>
          </p:cNvSpPr>
          <p:nvPr>
            <p:ph type="title"/>
          </p:nvPr>
        </p:nvSpPr>
        <p:spPr/>
        <p:txBody>
          <a:bodyPr/>
          <a:lstStyle/>
          <a:p>
            <a:r>
              <a:rPr lang="en-AU" dirty="0"/>
              <a:t>… and BRAN#108 agreed on the addition of contention based FBE in 6 GHz …</a:t>
            </a:r>
          </a:p>
        </p:txBody>
      </p:sp>
      <p:sp>
        <p:nvSpPr>
          <p:cNvPr id="3" name="Content Placeholder 2">
            <a:extLst>
              <a:ext uri="{FF2B5EF4-FFF2-40B4-BE49-F238E27FC236}">
                <a16:creationId xmlns:a16="http://schemas.microsoft.com/office/drawing/2014/main" id="{9B26C5B4-CF96-47A4-9996-85A2960F76A8}"/>
              </a:ext>
            </a:extLst>
          </p:cNvPr>
          <p:cNvSpPr>
            <a:spLocks noGrp="1"/>
          </p:cNvSpPr>
          <p:nvPr>
            <p:ph idx="1"/>
          </p:nvPr>
        </p:nvSpPr>
        <p:spPr/>
        <p:txBody>
          <a:bodyPr/>
          <a:lstStyle/>
          <a:p>
            <a:r>
              <a:rPr lang="en-GB" dirty="0"/>
              <a:t>Summary of discussion at </a:t>
            </a:r>
            <a:r>
              <a:rPr lang="en-AU" dirty="0"/>
              <a:t>BRAN#108</a:t>
            </a:r>
          </a:p>
          <a:p>
            <a:pPr lvl="1"/>
            <a:r>
              <a:rPr lang="en-AU" dirty="0"/>
              <a:t>In BRAN#108, </a:t>
            </a:r>
            <a:r>
              <a:rPr lang="en-AU" dirty="0" err="1"/>
              <a:t>Mediatek</a:t>
            </a:r>
            <a:r>
              <a:rPr lang="en-AU" dirty="0"/>
              <a:t> made the same proposal for 6 GHz, asserting it could be used by NR-U without modification</a:t>
            </a:r>
          </a:p>
          <a:p>
            <a:pPr lvl="1"/>
            <a:r>
              <a:rPr lang="en-AU" dirty="0"/>
              <a:t>There was similar opposition in BRAN#108, but not strong enough to cause the proposal to be blocked</a:t>
            </a:r>
          </a:p>
          <a:p>
            <a:pPr lvl="2"/>
            <a:r>
              <a:rPr lang="en-AU" dirty="0"/>
              <a:t>Ericsson accepted on basis it was backward compatible with FBE</a:t>
            </a:r>
          </a:p>
          <a:p>
            <a:pPr lvl="2"/>
            <a:r>
              <a:rPr lang="en-AU" dirty="0"/>
              <a:t>Nokia made similar objections to past but did not object to adoption</a:t>
            </a:r>
          </a:p>
          <a:p>
            <a:pPr lvl="2"/>
            <a:r>
              <a:rPr lang="en-AU" dirty="0"/>
              <a:t>Qualcomm suggested the use of LBE if random access required, but deferred to others given the lack of strong objection</a:t>
            </a:r>
          </a:p>
          <a:p>
            <a:pPr lvl="1"/>
            <a:r>
              <a:rPr lang="en-AU" dirty="0"/>
              <a:t>The result was that contention based FBE will be included in EN 303 687 (6 GHz)</a:t>
            </a:r>
          </a:p>
          <a:p>
            <a:pPr lvl="2"/>
            <a:r>
              <a:rPr lang="en-AU" dirty="0">
                <a:solidFill>
                  <a:srgbClr val="FF0000"/>
                </a:solidFill>
              </a:rPr>
              <a:t>What about EN 301 893 (5 GHz)?</a:t>
            </a:r>
          </a:p>
        </p:txBody>
      </p:sp>
      <p:sp>
        <p:nvSpPr>
          <p:cNvPr id="4" name="Footer Placeholder 3">
            <a:extLst>
              <a:ext uri="{FF2B5EF4-FFF2-40B4-BE49-F238E27FC236}">
                <a16:creationId xmlns:a16="http://schemas.microsoft.com/office/drawing/2014/main" id="{B2304BDD-4A2A-4082-ADF8-15677778ACB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9FDACD-14E8-454F-B257-75E66EA86107}"/>
              </a:ext>
            </a:extLst>
          </p:cNvPr>
          <p:cNvSpPr>
            <a:spLocks noGrp="1"/>
          </p:cNvSpPr>
          <p:nvPr>
            <p:ph type="sldNum" sz="quarter" idx="11"/>
          </p:nvPr>
        </p:nvSpPr>
        <p:spPr/>
        <p:txBody>
          <a:bodyPr/>
          <a:lstStyle/>
          <a:p>
            <a:r>
              <a:rPr lang="en-US"/>
              <a:t>Slide </a:t>
            </a:r>
            <a:fld id="{EF4002E7-DB4D-4CC3-8382-1939D19420D8}" type="slidenum">
              <a:rPr lang="en-US" smtClean="0"/>
              <a:pPr/>
              <a:t>34</a:t>
            </a:fld>
            <a:endParaRPr lang="en-US"/>
          </a:p>
        </p:txBody>
      </p:sp>
    </p:spTree>
    <p:extLst>
      <p:ext uri="{BB962C8B-B14F-4D97-AF65-F5344CB8AC3E}">
        <p14:creationId xmlns:p14="http://schemas.microsoft.com/office/powerpoint/2010/main" val="22197999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C748504-152F-42DB-81D0-1B201D007D0C}"/>
              </a:ext>
            </a:extLst>
          </p:cNvPr>
          <p:cNvSpPr>
            <a:spLocks noGrp="1"/>
          </p:cNvSpPr>
          <p:nvPr>
            <p:ph type="title"/>
          </p:nvPr>
        </p:nvSpPr>
        <p:spPr/>
        <p:txBody>
          <a:bodyPr/>
          <a:lstStyle/>
          <a:p>
            <a:r>
              <a:rPr lang="en-AU" dirty="0"/>
              <a:t>… but the adoption of contention based FBE should have no practical impact on Wi-Fi</a:t>
            </a:r>
          </a:p>
        </p:txBody>
      </p:sp>
      <p:sp>
        <p:nvSpPr>
          <p:cNvPr id="3" name="Content Placeholder 2">
            <a:extLst>
              <a:ext uri="{FF2B5EF4-FFF2-40B4-BE49-F238E27FC236}">
                <a16:creationId xmlns:a16="http://schemas.microsoft.com/office/drawing/2014/main" id="{9B26C5B4-CF96-47A4-9996-85A2960F76A8}"/>
              </a:ext>
            </a:extLst>
          </p:cNvPr>
          <p:cNvSpPr>
            <a:spLocks noGrp="1"/>
          </p:cNvSpPr>
          <p:nvPr>
            <p:ph idx="1"/>
          </p:nvPr>
        </p:nvSpPr>
        <p:spPr/>
        <p:txBody>
          <a:bodyPr/>
          <a:lstStyle/>
          <a:p>
            <a:r>
              <a:rPr lang="en-GB" dirty="0"/>
              <a:t>Commentary on discussion at </a:t>
            </a:r>
            <a:r>
              <a:rPr lang="en-AU" dirty="0"/>
              <a:t>BRAN#108</a:t>
            </a:r>
          </a:p>
          <a:p>
            <a:pPr lvl="1"/>
            <a:r>
              <a:rPr lang="en-AU" dirty="0"/>
              <a:t>Wi-Fi does not use FBE today but could decide to use either FBE or </a:t>
            </a:r>
            <a:r>
              <a:rPr lang="en-AU" dirty="0" err="1"/>
              <a:t>Mediatek’s</a:t>
            </a:r>
            <a:r>
              <a:rPr lang="en-AU" dirty="0"/>
              <a:t> contention based FBE in the future</a:t>
            </a:r>
          </a:p>
          <a:p>
            <a:pPr lvl="2"/>
            <a:r>
              <a:rPr lang="en-AU" dirty="0"/>
              <a:t>Apparently NR-U can use FBE</a:t>
            </a:r>
          </a:p>
          <a:p>
            <a:pPr lvl="2"/>
            <a:r>
              <a:rPr lang="en-AU" dirty="0"/>
              <a:t>Does Wi-Fi have a use for FBE, perhaps in 802.11be?</a:t>
            </a:r>
          </a:p>
          <a:p>
            <a:pPr lvl="1"/>
            <a:r>
              <a:rPr lang="en-AU" dirty="0"/>
              <a:t>In the meantime, Wi-Fi should not be affected by FBE because 3GPP specifies the use of FBE only in the absence of other systems, such as Wi-Fi</a:t>
            </a:r>
          </a:p>
        </p:txBody>
      </p:sp>
      <p:sp>
        <p:nvSpPr>
          <p:cNvPr id="4" name="Footer Placeholder 3">
            <a:extLst>
              <a:ext uri="{FF2B5EF4-FFF2-40B4-BE49-F238E27FC236}">
                <a16:creationId xmlns:a16="http://schemas.microsoft.com/office/drawing/2014/main" id="{B2304BDD-4A2A-4082-ADF8-15677778ACB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9FDACD-14E8-454F-B257-75E66EA86107}"/>
              </a:ext>
            </a:extLst>
          </p:cNvPr>
          <p:cNvSpPr>
            <a:spLocks noGrp="1"/>
          </p:cNvSpPr>
          <p:nvPr>
            <p:ph type="sldNum" sz="quarter" idx="11"/>
          </p:nvPr>
        </p:nvSpPr>
        <p:spPr/>
        <p:txBody>
          <a:bodyPr/>
          <a:lstStyle/>
          <a:p>
            <a:r>
              <a:rPr lang="en-US"/>
              <a:t>Slide </a:t>
            </a:r>
            <a:fld id="{EF4002E7-DB4D-4CC3-8382-1939D19420D8}" type="slidenum">
              <a:rPr lang="en-US" smtClean="0"/>
              <a:pPr/>
              <a:t>35</a:t>
            </a:fld>
            <a:endParaRPr lang="en-US"/>
          </a:p>
        </p:txBody>
      </p:sp>
    </p:spTree>
    <p:extLst>
      <p:ext uri="{BB962C8B-B14F-4D97-AF65-F5344CB8AC3E}">
        <p14:creationId xmlns:p14="http://schemas.microsoft.com/office/powerpoint/2010/main" val="22845052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Synchronous access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18269790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EFD291E-3C5A-4D91-A30A-F1F80CD96142}"/>
              </a:ext>
            </a:extLst>
          </p:cNvPr>
          <p:cNvSpPr>
            <a:spLocks noGrp="1"/>
          </p:cNvSpPr>
          <p:nvPr>
            <p:ph type="title"/>
          </p:nvPr>
        </p:nvSpPr>
        <p:spPr/>
        <p:txBody>
          <a:bodyPr/>
          <a:lstStyle/>
          <a:p>
            <a:r>
              <a:rPr lang="en-AU" dirty="0"/>
              <a:t>Four submissions were made to BRAN#108 on the topic of synchronous access</a:t>
            </a:r>
          </a:p>
        </p:txBody>
      </p:sp>
      <p:sp>
        <p:nvSpPr>
          <p:cNvPr id="9" name="Content Placeholder 8">
            <a:extLst>
              <a:ext uri="{FF2B5EF4-FFF2-40B4-BE49-F238E27FC236}">
                <a16:creationId xmlns:a16="http://schemas.microsoft.com/office/drawing/2014/main" id="{01E8C6E2-2DF7-475F-AA54-C2B45F04D42A}"/>
              </a:ext>
            </a:extLst>
          </p:cNvPr>
          <p:cNvSpPr>
            <a:spLocks noGrp="1"/>
          </p:cNvSpPr>
          <p:nvPr>
            <p:ph idx="1"/>
          </p:nvPr>
        </p:nvSpPr>
        <p:spPr/>
        <p:txBody>
          <a:bodyPr/>
          <a:lstStyle/>
          <a:p>
            <a:r>
              <a:rPr lang="en-AU" dirty="0"/>
              <a:t>Submissions to BRAN#108</a:t>
            </a:r>
          </a:p>
          <a:p>
            <a:pPr lvl="1"/>
            <a:r>
              <a:rPr lang="en-US" sz="1800" dirty="0"/>
              <a:t>BRAN(20)107g004: </a:t>
            </a:r>
            <a:r>
              <a:rPr lang="en-GB" sz="1800" i="1" dirty="0"/>
              <a:t>Verification of the optimized sync access procedure</a:t>
            </a:r>
            <a:r>
              <a:rPr lang="en-US" sz="1800" i="1" dirty="0"/>
              <a:t> </a:t>
            </a:r>
            <a:r>
              <a:rPr lang="en-US" sz="1800" dirty="0"/>
              <a:t>(</a:t>
            </a:r>
            <a:r>
              <a:rPr lang="en-GB" sz="1800" dirty="0"/>
              <a:t>Qualcomm</a:t>
            </a:r>
            <a:r>
              <a:rPr lang="en-US" sz="1800" dirty="0"/>
              <a:t>)</a:t>
            </a:r>
          </a:p>
          <a:p>
            <a:pPr lvl="1"/>
            <a:r>
              <a:rPr lang="en-US" sz="1800" dirty="0"/>
              <a:t>BRAN(20)107g005: </a:t>
            </a:r>
            <a:r>
              <a:rPr lang="en-GB" sz="1800" i="1" dirty="0"/>
              <a:t>Benefits of sync access on coexistence with VLP devices</a:t>
            </a:r>
            <a:r>
              <a:rPr lang="en-US" sz="1800" dirty="0"/>
              <a:t> (</a:t>
            </a:r>
            <a:r>
              <a:rPr lang="en-GB" sz="1800" dirty="0"/>
              <a:t>Qualcomm</a:t>
            </a:r>
            <a:r>
              <a:rPr lang="en-US" sz="1800" dirty="0"/>
              <a:t>)</a:t>
            </a:r>
          </a:p>
          <a:p>
            <a:pPr lvl="1"/>
            <a:r>
              <a:rPr lang="en-AU" dirty="0"/>
              <a:t>BRAN(20)108035: </a:t>
            </a:r>
            <a:r>
              <a:rPr lang="en-AU" sz="1800" i="1" dirty="0">
                <a:solidFill>
                  <a:schemeClr val="tx1"/>
                </a:solidFill>
                <a:effectLst/>
                <a:latin typeface="+mj-lt"/>
                <a:ea typeface="Times New Roman"/>
              </a:rPr>
              <a:t>Further Simulation results of async &amp; sync access </a:t>
            </a:r>
            <a:r>
              <a:rPr lang="en-AU" sz="1800" i="0" dirty="0">
                <a:solidFill>
                  <a:schemeClr val="tx1"/>
                </a:solidFill>
                <a:effectLst/>
                <a:latin typeface="+mj-lt"/>
                <a:ea typeface="Times New Roman"/>
              </a:rPr>
              <a:t>(Intel)</a:t>
            </a:r>
            <a:endParaRPr lang="en-AU" dirty="0"/>
          </a:p>
          <a:p>
            <a:pPr lvl="1"/>
            <a:r>
              <a:rPr lang="en-AU" dirty="0"/>
              <a:t>BRAN(20)108036: </a:t>
            </a:r>
            <a:r>
              <a:rPr lang="en-AU" sz="1800" i="1" dirty="0">
                <a:solidFill>
                  <a:schemeClr val="tx1"/>
                </a:solidFill>
                <a:effectLst/>
                <a:latin typeface="+mj-lt"/>
                <a:ea typeface="Times New Roman"/>
              </a:rPr>
              <a:t>Response to BRAN(20)107g004 &amp; </a:t>
            </a:r>
            <a:r>
              <a:rPr lang="en-AU" sz="1800" i="1" kern="1200" dirty="0">
                <a:solidFill>
                  <a:schemeClr val="tx1"/>
                </a:solidFill>
                <a:effectLst/>
                <a:latin typeface="+mn-lt"/>
                <a:ea typeface="Times New Roman"/>
                <a:cs typeface="+mn-cs"/>
              </a:rPr>
              <a:t>BRAN(20)107g005 </a:t>
            </a:r>
            <a:r>
              <a:rPr lang="en-AU" sz="1800" i="0" kern="1200" dirty="0">
                <a:solidFill>
                  <a:schemeClr val="tx1"/>
                </a:solidFill>
                <a:effectLst/>
                <a:latin typeface="+mn-lt"/>
                <a:ea typeface="Times New Roman"/>
                <a:cs typeface="+mn-cs"/>
              </a:rPr>
              <a:t>(Intel)</a:t>
            </a:r>
            <a:endParaRPr lang="en-AU" dirty="0"/>
          </a:p>
        </p:txBody>
      </p:sp>
      <p:sp>
        <p:nvSpPr>
          <p:cNvPr id="3" name="Footer Placeholder 2">
            <a:extLst>
              <a:ext uri="{FF2B5EF4-FFF2-40B4-BE49-F238E27FC236}">
                <a16:creationId xmlns:a16="http://schemas.microsoft.com/office/drawing/2014/main" id="{4FA431A3-E9C3-4170-B07B-4E53D5BB8526}"/>
              </a:ext>
            </a:extLst>
          </p:cNvPr>
          <p:cNvSpPr>
            <a:spLocks noGrp="1"/>
          </p:cNvSpPr>
          <p:nvPr>
            <p:ph type="ftr" sz="quarte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B0311CD0-4AB5-46E5-89D4-30894E715D4B}"/>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26439358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EFD291E-3C5A-4D91-A30A-F1F80CD96142}"/>
              </a:ext>
            </a:extLst>
          </p:cNvPr>
          <p:cNvSpPr>
            <a:spLocks noGrp="1"/>
          </p:cNvSpPr>
          <p:nvPr>
            <p:ph type="title"/>
          </p:nvPr>
        </p:nvSpPr>
        <p:spPr/>
        <p:txBody>
          <a:bodyPr/>
          <a:lstStyle/>
          <a:p>
            <a:r>
              <a:rPr lang="en-AU" dirty="0"/>
              <a:t>Discussion on the four synchronous access submissions was delayed to the future</a:t>
            </a:r>
          </a:p>
        </p:txBody>
      </p:sp>
      <p:sp>
        <p:nvSpPr>
          <p:cNvPr id="9" name="Content Placeholder 8">
            <a:extLst>
              <a:ext uri="{FF2B5EF4-FFF2-40B4-BE49-F238E27FC236}">
                <a16:creationId xmlns:a16="http://schemas.microsoft.com/office/drawing/2014/main" id="{01E8C6E2-2DF7-475F-AA54-C2B45F04D42A}"/>
              </a:ext>
            </a:extLst>
          </p:cNvPr>
          <p:cNvSpPr>
            <a:spLocks noGrp="1"/>
          </p:cNvSpPr>
          <p:nvPr>
            <p:ph idx="1"/>
          </p:nvPr>
        </p:nvSpPr>
        <p:spPr/>
        <p:txBody>
          <a:bodyPr/>
          <a:lstStyle/>
          <a:p>
            <a:r>
              <a:rPr lang="en-GB" dirty="0"/>
              <a:t>Summary of discussion at </a:t>
            </a:r>
            <a:r>
              <a:rPr lang="en-AU" dirty="0"/>
              <a:t>BRAN#108</a:t>
            </a:r>
          </a:p>
          <a:p>
            <a:pPr lvl="1"/>
            <a:r>
              <a:rPr lang="en-AU" dirty="0"/>
              <a:t>A few submissions were made to BRAN#108 wrt synchronous access mechanisms</a:t>
            </a:r>
          </a:p>
          <a:p>
            <a:pPr lvl="1"/>
            <a:r>
              <a:rPr lang="en-AU" dirty="0"/>
              <a:t>Qualcomm’s submissions were in favour of synchronous access </a:t>
            </a:r>
          </a:p>
          <a:p>
            <a:pPr lvl="2"/>
            <a:r>
              <a:rPr lang="en-AU" dirty="0"/>
              <a:t>Showed how sync access could be added in EN 303 687</a:t>
            </a:r>
          </a:p>
          <a:p>
            <a:pPr lvl="2"/>
            <a:r>
              <a:rPr lang="en-AU" dirty="0"/>
              <a:t>Concluded sync access has benefits for VLP devices</a:t>
            </a:r>
          </a:p>
          <a:p>
            <a:pPr lvl="1"/>
            <a:r>
              <a:rPr lang="en-AU" dirty="0"/>
              <a:t>Intel’s submissions were against synchronous access </a:t>
            </a:r>
          </a:p>
          <a:p>
            <a:pPr lvl="2"/>
            <a:r>
              <a:rPr lang="en-AU" dirty="0"/>
              <a:t>Concluded </a:t>
            </a:r>
            <a:r>
              <a:rPr lang="en-AU" dirty="0">
                <a:latin typeface="Arial (Body)"/>
              </a:rPr>
              <a:t>t</a:t>
            </a:r>
            <a:r>
              <a:rPr lang="en-US" b="0" dirty="0">
                <a:latin typeface="Arial (Body)"/>
              </a:rPr>
              <a:t>hey </a:t>
            </a:r>
            <a:r>
              <a:rPr lang="en-US" b="0" i="1" dirty="0">
                <a:latin typeface="Arial (Body)"/>
              </a:rPr>
              <a:t>do not see the clear benefit to the overall system performance with the introduction of the synchronous access mode for LBE </a:t>
            </a:r>
          </a:p>
          <a:p>
            <a:pPr lvl="2"/>
            <a:r>
              <a:rPr lang="en-AU" dirty="0"/>
              <a:t>Concluded </a:t>
            </a:r>
            <a:r>
              <a:rPr lang="en-US" dirty="0">
                <a:latin typeface="Arial (Body)"/>
              </a:rPr>
              <a:t>s</a:t>
            </a:r>
            <a:r>
              <a:rPr lang="en-US" b="0" i="1" dirty="0">
                <a:latin typeface="Arial (Body)"/>
              </a:rPr>
              <a:t>ync access with COT extension should not be introduced into EN 303 687 at this moment</a:t>
            </a:r>
            <a:endParaRPr lang="en-AU" i="1" dirty="0"/>
          </a:p>
          <a:p>
            <a:pPr lvl="1"/>
            <a:r>
              <a:rPr lang="en-AU" dirty="0"/>
              <a:t>However, there was no substantive discussion beyond deciding synchronous access will be discussed at a future session</a:t>
            </a:r>
          </a:p>
        </p:txBody>
      </p:sp>
      <p:sp>
        <p:nvSpPr>
          <p:cNvPr id="3" name="Footer Placeholder 2">
            <a:extLst>
              <a:ext uri="{FF2B5EF4-FFF2-40B4-BE49-F238E27FC236}">
                <a16:creationId xmlns:a16="http://schemas.microsoft.com/office/drawing/2014/main" id="{4FA431A3-E9C3-4170-B07B-4E53D5BB8526}"/>
              </a:ext>
            </a:extLst>
          </p:cNvPr>
          <p:cNvSpPr>
            <a:spLocks noGrp="1"/>
          </p:cNvSpPr>
          <p:nvPr>
            <p:ph type="ftr" sz="quarte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B0311CD0-4AB5-46E5-89D4-30894E715D4B}"/>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1111655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A9F5C-7381-45F7-BF99-44ED5CEBD9DE}"/>
              </a:ext>
            </a:extLst>
          </p:cNvPr>
          <p:cNvSpPr>
            <a:spLocks noGrp="1"/>
          </p:cNvSpPr>
          <p:nvPr>
            <p:ph type="title"/>
          </p:nvPr>
        </p:nvSpPr>
        <p:spPr/>
        <p:txBody>
          <a:bodyPr/>
          <a:lstStyle/>
          <a:p>
            <a:r>
              <a:rPr lang="en-AU" dirty="0"/>
              <a:t>The Wi-Fi community have an opportunity to evaluate the pro’s/con’s of synchronous access</a:t>
            </a:r>
          </a:p>
        </p:txBody>
      </p:sp>
      <p:sp>
        <p:nvSpPr>
          <p:cNvPr id="3" name="Content Placeholder 2">
            <a:extLst>
              <a:ext uri="{FF2B5EF4-FFF2-40B4-BE49-F238E27FC236}">
                <a16:creationId xmlns:a16="http://schemas.microsoft.com/office/drawing/2014/main" id="{3A4C87E5-D1CE-464C-A3E1-0B92F1E2E4C4}"/>
              </a:ext>
            </a:extLst>
          </p:cNvPr>
          <p:cNvSpPr>
            <a:spLocks noGrp="1"/>
          </p:cNvSpPr>
          <p:nvPr>
            <p:ph idx="1"/>
          </p:nvPr>
        </p:nvSpPr>
        <p:spPr/>
        <p:txBody>
          <a:bodyPr/>
          <a:lstStyle/>
          <a:p>
            <a:r>
              <a:rPr lang="en-GB" dirty="0"/>
              <a:t>Commentary on discussion at </a:t>
            </a:r>
            <a:r>
              <a:rPr lang="en-AU" dirty="0"/>
              <a:t>BRAN#108</a:t>
            </a:r>
          </a:p>
          <a:p>
            <a:pPr lvl="1"/>
            <a:r>
              <a:rPr lang="en-AU" dirty="0"/>
              <a:t>The debate about synchronous access has continued for more than a year … </a:t>
            </a:r>
          </a:p>
          <a:p>
            <a:pPr lvl="1"/>
            <a:r>
              <a:rPr lang="en-AU" dirty="0"/>
              <a:t>… without conclusion</a:t>
            </a:r>
          </a:p>
          <a:p>
            <a:pPr lvl="1"/>
            <a:r>
              <a:rPr lang="en-AU" dirty="0"/>
              <a:t>Qualcomm is particularly enthusiastic about synchronous access …</a:t>
            </a:r>
          </a:p>
          <a:p>
            <a:pPr lvl="1"/>
            <a:r>
              <a:rPr lang="en-AU" dirty="0"/>
              <a:t>… while many others (including many Wi-Fi companies) are not keen</a:t>
            </a:r>
          </a:p>
          <a:p>
            <a:pPr lvl="1"/>
            <a:r>
              <a:rPr lang="en-AU" dirty="0"/>
              <a:t>… and some are interested in hearing more evidence before taking a position either way</a:t>
            </a:r>
          </a:p>
          <a:p>
            <a:pPr lvl="1"/>
            <a:r>
              <a:rPr lang="en-AU" dirty="0"/>
              <a:t>The Wi-Fi community is encouraged to review the various submissions (listed on the following pages) to evaluate:</a:t>
            </a:r>
          </a:p>
          <a:p>
            <a:pPr lvl="2"/>
            <a:r>
              <a:rPr lang="en-AU" dirty="0"/>
              <a:t>Is synchronous access good/bad for Wi-Fi/spectrum?</a:t>
            </a:r>
          </a:p>
          <a:p>
            <a:pPr lvl="2"/>
            <a:r>
              <a:rPr lang="en-AU" dirty="0"/>
              <a:t>Is synchronous access  something that could be used by 802.11?</a:t>
            </a:r>
          </a:p>
          <a:p>
            <a:endParaRPr lang="en-AU" dirty="0"/>
          </a:p>
        </p:txBody>
      </p:sp>
      <p:sp>
        <p:nvSpPr>
          <p:cNvPr id="4" name="Footer Placeholder 3">
            <a:extLst>
              <a:ext uri="{FF2B5EF4-FFF2-40B4-BE49-F238E27FC236}">
                <a16:creationId xmlns:a16="http://schemas.microsoft.com/office/drawing/2014/main" id="{2AECDCAF-2FC1-4DFF-8BBF-559CAAC09E3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CD95ECB-410E-4057-8587-B357CD6E55A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1990696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7845249F-2465-4952-84E3-4A08F00E696C}"/>
              </a:ext>
            </a:extLst>
          </p:cNvPr>
          <p:cNvSpPr>
            <a:spLocks noGrp="1" noChangeArrowheads="1"/>
          </p:cNvSpPr>
          <p:nvPr>
            <p:ph type="title"/>
          </p:nvPr>
        </p:nvSpPr>
        <p:spPr>
          <a:xfrm>
            <a:off x="685800" y="685800"/>
            <a:ext cx="8305800" cy="1066800"/>
          </a:xfrm>
        </p:spPr>
        <p:txBody>
          <a:bodyPr/>
          <a:lstStyle/>
          <a:p>
            <a:r>
              <a:rPr lang="en-US" altLang="en-US" dirty="0"/>
              <a:t>Meetings shall be conducted in compliance with all applicable laws, including antitrust &amp; competition laws</a:t>
            </a:r>
          </a:p>
        </p:txBody>
      </p:sp>
      <p:sp>
        <p:nvSpPr>
          <p:cNvPr id="10243" name="Rectangle 1027">
            <a:extLst>
              <a:ext uri="{FF2B5EF4-FFF2-40B4-BE49-F238E27FC236}">
                <a16:creationId xmlns:a16="http://schemas.microsoft.com/office/drawing/2014/main" id="{4C4544FB-FEF3-466C-AD6B-6744D52CA26E}"/>
              </a:ext>
            </a:extLst>
          </p:cNvPr>
          <p:cNvSpPr>
            <a:spLocks noGrp="1" noChangeArrowheads="1"/>
          </p:cNvSpPr>
          <p:nvPr>
            <p:ph type="body" idx="1"/>
          </p:nvPr>
        </p:nvSpPr>
        <p:spPr>
          <a:xfrm>
            <a:off x="685800" y="1828800"/>
            <a:ext cx="7772400" cy="4114800"/>
          </a:xfrm>
        </p:spPr>
        <p:txBody>
          <a:bodyPr/>
          <a:lstStyle/>
          <a:p>
            <a:pPr lvl="1"/>
            <a:r>
              <a:rPr lang="en-US" altLang="en-US" dirty="0"/>
              <a:t>Don’t discuss the interpretation, validity, or essentiality of patents/patent claims</a:t>
            </a:r>
          </a:p>
          <a:p>
            <a:pPr lvl="1"/>
            <a:r>
              <a:rPr lang="en-US" altLang="en-US" dirty="0"/>
              <a:t>Don’t discuss specific license rates, terms, or conditions</a:t>
            </a:r>
          </a:p>
          <a:p>
            <a:pPr lvl="2"/>
            <a:r>
              <a:rPr lang="en-US" altLang="en-US" dirty="0"/>
              <a:t>Relative costs of different technical approaches that include relative costs of patent licensing terms may be discussed in standards development meetings</a:t>
            </a:r>
          </a:p>
          <a:p>
            <a:pPr lvl="3"/>
            <a:r>
              <a:rPr lang="en-GB" altLang="en-US" dirty="0"/>
              <a:t>Technical considerations remain the primary focus</a:t>
            </a:r>
            <a:endParaRPr lang="en-US" altLang="en-US" dirty="0"/>
          </a:p>
          <a:p>
            <a:pPr lvl="1"/>
            <a:r>
              <a:rPr lang="en-US" altLang="en-US" dirty="0"/>
              <a:t>Don’t discuss or engage in the fixing of product prices, allocation of customers, or division of sales markets</a:t>
            </a:r>
          </a:p>
          <a:p>
            <a:pPr lvl="1"/>
            <a:r>
              <a:rPr lang="en-US" altLang="en-US" dirty="0"/>
              <a:t>Don’t discuss the status or substance of ongoing or threatened litigation</a:t>
            </a:r>
          </a:p>
          <a:p>
            <a:pPr lvl="1"/>
            <a:r>
              <a:rPr lang="en-US" altLang="en-US" dirty="0"/>
              <a:t>Don’t be silent if inappropriate topics are discussed … do formally object</a:t>
            </a:r>
          </a:p>
          <a:p>
            <a:pPr lvl="1"/>
            <a:r>
              <a:rPr lang="en-US" altLang="en-US" dirty="0"/>
              <a:t>For more details, see IEEE-SA Standards Board Ops Man, 5.3.10 and </a:t>
            </a:r>
            <a:r>
              <a:rPr lang="en-US" altLang="en-US" i="1" dirty="0"/>
              <a:t>Antitrust and Competition Policy: What You Need to Know</a:t>
            </a:r>
            <a:r>
              <a:rPr lang="en-US" altLang="en-US" dirty="0"/>
              <a:t> available </a:t>
            </a:r>
            <a:r>
              <a:rPr lang="en-US" altLang="en-US" dirty="0">
                <a:hlinkClick r:id="rId2"/>
              </a:rPr>
              <a:t>here</a:t>
            </a:r>
            <a:endParaRPr lang="en-US" altLang="en-US" dirty="0"/>
          </a:p>
          <a:p>
            <a:pPr lvl="1"/>
            <a:r>
              <a:rPr lang="en-US" altLang="en-US" dirty="0"/>
              <a:t>If you have questions, contact the IEEE-SA Standards Board Patent Committee Administrator at patcom@ieee.org</a:t>
            </a:r>
            <a:br>
              <a:rPr lang="en-US" altLang="en-US" dirty="0"/>
            </a:br>
            <a:endParaRPr lang="en-US" altLang="en-US" dirty="0"/>
          </a:p>
          <a:p>
            <a:endParaRPr lang="en-US" altLang="en-US" dirty="0"/>
          </a:p>
        </p:txBody>
      </p:sp>
      <p:sp>
        <p:nvSpPr>
          <p:cNvPr id="7" name="Rectangle 6">
            <a:extLst>
              <a:ext uri="{FF2B5EF4-FFF2-40B4-BE49-F238E27FC236}">
                <a16:creationId xmlns:a16="http://schemas.microsoft.com/office/drawing/2014/main" id="{BAF5A41B-0124-48EC-9B34-EFA3D404D446}"/>
              </a:ext>
            </a:extLst>
          </p:cNvPr>
          <p:cNvSpPr/>
          <p:nvPr/>
        </p:nvSpPr>
        <p:spPr bwMode="auto">
          <a:xfrm rot="2228405">
            <a:off x="7658099" y="15908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39E302C-384C-4CA7-B3AD-AA22A53942FE}"/>
              </a:ext>
            </a:extLst>
          </p:cNvPr>
          <p:cNvSpPr>
            <a:spLocks noGrp="1"/>
          </p:cNvSpPr>
          <p:nvPr>
            <p:ph type="title"/>
          </p:nvPr>
        </p:nvSpPr>
        <p:spPr/>
        <p:txBody>
          <a:bodyPr/>
          <a:lstStyle/>
          <a:p>
            <a:r>
              <a:rPr lang="en-AU" dirty="0"/>
              <a:t>There are many input documents on the topic of </a:t>
            </a:r>
            <a:r>
              <a:rPr lang="en-US" dirty="0"/>
              <a:t>synchronous access </a:t>
            </a:r>
            <a:endParaRPr lang="en-AU" dirty="0"/>
          </a:p>
        </p:txBody>
      </p:sp>
      <p:sp>
        <p:nvSpPr>
          <p:cNvPr id="3" name="Content Placeholder 2">
            <a:extLst>
              <a:ext uri="{FF2B5EF4-FFF2-40B4-BE49-F238E27FC236}">
                <a16:creationId xmlns:a16="http://schemas.microsoft.com/office/drawing/2014/main" id="{604536AC-3CDB-460D-818F-E0834E36917B}"/>
              </a:ext>
            </a:extLst>
          </p:cNvPr>
          <p:cNvSpPr>
            <a:spLocks noGrp="1"/>
          </p:cNvSpPr>
          <p:nvPr>
            <p:ph idx="1"/>
          </p:nvPr>
        </p:nvSpPr>
        <p:spPr/>
        <p:txBody>
          <a:bodyPr/>
          <a:lstStyle/>
          <a:p>
            <a:r>
              <a:rPr lang="en-US" dirty="0"/>
              <a:t>Documents related to synchronous access (1/2)</a:t>
            </a:r>
          </a:p>
          <a:p>
            <a:pPr lvl="1"/>
            <a:r>
              <a:rPr lang="en-US" sz="1600" dirty="0"/>
              <a:t>BRAN(19)104018: </a:t>
            </a:r>
            <a:r>
              <a:rPr lang="en-GB" sz="1600" i="1" dirty="0"/>
              <a:t>Technology neutral synchronous access </a:t>
            </a:r>
            <a:r>
              <a:rPr lang="en-GB" sz="1600" dirty="0"/>
              <a:t>(</a:t>
            </a:r>
            <a:r>
              <a:rPr lang="en-US" sz="1600" dirty="0"/>
              <a:t>Qualcomm)</a:t>
            </a:r>
          </a:p>
          <a:p>
            <a:pPr lvl="1"/>
            <a:r>
              <a:rPr lang="en-US" sz="1600" dirty="0"/>
              <a:t>BRAN(20)104e007r2: </a:t>
            </a:r>
            <a:r>
              <a:rPr lang="en-GB" sz="1600" i="1" dirty="0"/>
              <a:t>Response to 6GHz synchronous channel access proposal, </a:t>
            </a:r>
            <a:r>
              <a:rPr lang="en-US" sz="1600" i="1" dirty="0"/>
              <a:t>BRAN(19)104018 </a:t>
            </a:r>
            <a:r>
              <a:rPr lang="en-US" sz="1600" dirty="0"/>
              <a:t>(MediaTek)</a:t>
            </a:r>
          </a:p>
          <a:p>
            <a:pPr lvl="1"/>
            <a:r>
              <a:rPr lang="en-US" sz="1600" dirty="0"/>
              <a:t>BRAN(20)105027: </a:t>
            </a:r>
            <a:r>
              <a:rPr lang="en-GB" sz="1600" i="1" dirty="0"/>
              <a:t>Further evaluation of the proposed optimized sync access </a:t>
            </a:r>
            <a:r>
              <a:rPr lang="en-GB" sz="1600" dirty="0"/>
              <a:t>(</a:t>
            </a:r>
            <a:r>
              <a:rPr lang="en-US" sz="1600" dirty="0"/>
              <a:t>Qualcomm)</a:t>
            </a:r>
          </a:p>
          <a:p>
            <a:pPr lvl="1"/>
            <a:r>
              <a:rPr lang="en-US" sz="1600" dirty="0"/>
              <a:t>BRAN(20)105028: </a:t>
            </a:r>
            <a:r>
              <a:rPr lang="en-GB" sz="1600" i="1" dirty="0"/>
              <a:t>Channel Access Parameters for Technology Neutral Synchronous Access</a:t>
            </a:r>
            <a:r>
              <a:rPr lang="en-US" sz="1600" i="1" dirty="0"/>
              <a:t> </a:t>
            </a:r>
            <a:r>
              <a:rPr lang="en-US" sz="1600" dirty="0"/>
              <a:t>(Qualcomm)</a:t>
            </a:r>
          </a:p>
          <a:p>
            <a:pPr lvl="1"/>
            <a:r>
              <a:rPr lang="en-US" sz="1600" dirty="0"/>
              <a:t>BRAN(20)105044r1: </a:t>
            </a:r>
            <a:r>
              <a:rPr lang="en-US" sz="1600" i="1" dirty="0"/>
              <a:t>Response to BRAN(20)105027 &amp; BRAN(20)105028: Channel Access Parameters for Technology Neutral Synchronous Access </a:t>
            </a:r>
            <a:r>
              <a:rPr lang="en-US" sz="1600" dirty="0"/>
              <a:t>(HPE,)</a:t>
            </a:r>
          </a:p>
          <a:p>
            <a:pPr lvl="1"/>
            <a:r>
              <a:rPr lang="en-US" sz="1600" dirty="0"/>
              <a:t>BRAN(20)105048: </a:t>
            </a:r>
            <a:r>
              <a:rPr lang="en-US" sz="1600" i="1" dirty="0"/>
              <a:t>Synchronized Access with COT Extension Simulations </a:t>
            </a:r>
            <a:r>
              <a:rPr lang="en-US" sz="1600" dirty="0"/>
              <a:t>(Qualcomm)</a:t>
            </a:r>
          </a:p>
          <a:p>
            <a:pPr lvl="1"/>
            <a:r>
              <a:rPr lang="en-US" sz="1600" dirty="0"/>
              <a:t>BRAN(20)106012: </a:t>
            </a:r>
            <a:r>
              <a:rPr lang="en-AU" sz="1600" i="1" dirty="0"/>
              <a:t>Simulation results of async and sync access</a:t>
            </a:r>
            <a:r>
              <a:rPr lang="en-US" sz="1600" i="1" dirty="0"/>
              <a:t> </a:t>
            </a:r>
            <a:r>
              <a:rPr lang="en-US" sz="1600" dirty="0"/>
              <a:t>(Intel)</a:t>
            </a:r>
          </a:p>
          <a:p>
            <a:pPr lvl="1"/>
            <a:r>
              <a:rPr lang="en-US" sz="1600" dirty="0"/>
              <a:t>…</a:t>
            </a:r>
          </a:p>
          <a:p>
            <a:pPr lvl="1"/>
            <a:endParaRPr lang="en-AU" sz="1400" dirty="0"/>
          </a:p>
        </p:txBody>
      </p:sp>
      <p:sp>
        <p:nvSpPr>
          <p:cNvPr id="4" name="Footer Placeholder 3">
            <a:extLst>
              <a:ext uri="{FF2B5EF4-FFF2-40B4-BE49-F238E27FC236}">
                <a16:creationId xmlns:a16="http://schemas.microsoft.com/office/drawing/2014/main" id="{302EEFAE-F6CC-4A33-B561-BF04C87B5CFC}"/>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9B13002-AF16-4FD9-8D8D-A2C1BEDD7964}"/>
              </a:ext>
            </a:extLst>
          </p:cNvPr>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spTree>
    <p:extLst>
      <p:ext uri="{BB962C8B-B14F-4D97-AF65-F5344CB8AC3E}">
        <p14:creationId xmlns:p14="http://schemas.microsoft.com/office/powerpoint/2010/main" val="2687208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39E302C-384C-4CA7-B3AD-AA22A53942FE}"/>
              </a:ext>
            </a:extLst>
          </p:cNvPr>
          <p:cNvSpPr>
            <a:spLocks noGrp="1"/>
          </p:cNvSpPr>
          <p:nvPr>
            <p:ph type="title"/>
          </p:nvPr>
        </p:nvSpPr>
        <p:spPr/>
        <p:txBody>
          <a:bodyPr/>
          <a:lstStyle/>
          <a:p>
            <a:r>
              <a:rPr lang="en-AU" dirty="0"/>
              <a:t>There are many input documents on the topic of </a:t>
            </a:r>
            <a:r>
              <a:rPr lang="en-US" dirty="0"/>
              <a:t>synchronous access </a:t>
            </a:r>
            <a:endParaRPr lang="en-AU" dirty="0"/>
          </a:p>
        </p:txBody>
      </p:sp>
      <p:sp>
        <p:nvSpPr>
          <p:cNvPr id="3" name="Content Placeholder 2">
            <a:extLst>
              <a:ext uri="{FF2B5EF4-FFF2-40B4-BE49-F238E27FC236}">
                <a16:creationId xmlns:a16="http://schemas.microsoft.com/office/drawing/2014/main" id="{604536AC-3CDB-460D-818F-E0834E36917B}"/>
              </a:ext>
            </a:extLst>
          </p:cNvPr>
          <p:cNvSpPr>
            <a:spLocks noGrp="1"/>
          </p:cNvSpPr>
          <p:nvPr>
            <p:ph idx="1"/>
          </p:nvPr>
        </p:nvSpPr>
        <p:spPr/>
        <p:txBody>
          <a:bodyPr/>
          <a:lstStyle/>
          <a:p>
            <a:r>
              <a:rPr lang="en-US" dirty="0"/>
              <a:t>Documents related to synchronous access (2/2)</a:t>
            </a:r>
          </a:p>
          <a:p>
            <a:pPr lvl="1"/>
            <a:r>
              <a:rPr lang="en-GB" sz="1600" dirty="0"/>
              <a:t>…</a:t>
            </a:r>
          </a:p>
          <a:p>
            <a:pPr lvl="1"/>
            <a:r>
              <a:rPr lang="en-GB" sz="1600" dirty="0"/>
              <a:t>BRAN(20)106f004: </a:t>
            </a:r>
            <a:r>
              <a:rPr lang="en-GB" sz="1600" i="1" dirty="0"/>
              <a:t>Benefits of sync access in exposed node scenarios </a:t>
            </a:r>
            <a:r>
              <a:rPr lang="en-GB" sz="1600" dirty="0"/>
              <a:t>(Qualcomm)</a:t>
            </a:r>
          </a:p>
          <a:p>
            <a:pPr lvl="1"/>
            <a:r>
              <a:rPr lang="en-GB" sz="1600" dirty="0"/>
              <a:t>BRAN(20)107017: </a:t>
            </a:r>
            <a:r>
              <a:rPr lang="en-GB" sz="1600" i="1" dirty="0"/>
              <a:t>Channel access parameters for technology neutral synchronous access </a:t>
            </a:r>
            <a:r>
              <a:rPr lang="en-GB" sz="1600" dirty="0"/>
              <a:t>(Qualcomm)</a:t>
            </a:r>
          </a:p>
          <a:p>
            <a:pPr lvl="1"/>
            <a:r>
              <a:rPr lang="en-US" sz="1600" dirty="0"/>
              <a:t>BRAN(20)107g004: </a:t>
            </a:r>
            <a:r>
              <a:rPr lang="en-GB" sz="1600" i="1" dirty="0"/>
              <a:t>Verification of the optimized sync access procedure</a:t>
            </a:r>
            <a:r>
              <a:rPr lang="en-US" sz="1600" i="1" dirty="0"/>
              <a:t> </a:t>
            </a:r>
            <a:r>
              <a:rPr lang="en-US" sz="1600" dirty="0"/>
              <a:t>(</a:t>
            </a:r>
            <a:r>
              <a:rPr lang="en-GB" sz="1600" dirty="0"/>
              <a:t>Qualcomm</a:t>
            </a:r>
            <a:r>
              <a:rPr lang="en-US" sz="1600" dirty="0"/>
              <a:t>)</a:t>
            </a:r>
          </a:p>
          <a:p>
            <a:pPr lvl="1"/>
            <a:r>
              <a:rPr lang="en-US" sz="1600" dirty="0"/>
              <a:t>BRAN(20)107g005: </a:t>
            </a:r>
            <a:r>
              <a:rPr lang="en-GB" sz="1600" i="1" dirty="0"/>
              <a:t>Benefits of sync access on coexistence with VLP devices</a:t>
            </a:r>
            <a:r>
              <a:rPr lang="en-US" sz="1600" dirty="0"/>
              <a:t> (</a:t>
            </a:r>
            <a:r>
              <a:rPr lang="en-GB" sz="1600" dirty="0"/>
              <a:t>Qualcomm</a:t>
            </a:r>
            <a:r>
              <a:rPr lang="en-US" sz="1600" dirty="0"/>
              <a:t>)</a:t>
            </a:r>
          </a:p>
          <a:p>
            <a:pPr lvl="1"/>
            <a:r>
              <a:rPr lang="en-AU" sz="1600" dirty="0"/>
              <a:t>BRAN(20)108035: </a:t>
            </a:r>
            <a:r>
              <a:rPr lang="en-AU" sz="1600" i="1" dirty="0">
                <a:solidFill>
                  <a:schemeClr val="tx1"/>
                </a:solidFill>
                <a:effectLst/>
                <a:latin typeface="+mj-lt"/>
                <a:ea typeface="Times New Roman"/>
              </a:rPr>
              <a:t>Further Simulation results of async &amp; sync access </a:t>
            </a:r>
            <a:r>
              <a:rPr lang="en-AU" sz="1600" i="0" dirty="0">
                <a:solidFill>
                  <a:schemeClr val="tx1"/>
                </a:solidFill>
                <a:effectLst/>
                <a:latin typeface="+mj-lt"/>
                <a:ea typeface="Times New Roman"/>
              </a:rPr>
              <a:t>(Intel)</a:t>
            </a:r>
            <a:endParaRPr lang="en-AU" sz="1600" dirty="0"/>
          </a:p>
          <a:p>
            <a:pPr lvl="1"/>
            <a:r>
              <a:rPr lang="en-AU" sz="1600" dirty="0"/>
              <a:t>BRAN(20)108036: </a:t>
            </a:r>
            <a:r>
              <a:rPr lang="en-AU" sz="1600" i="1" dirty="0">
                <a:solidFill>
                  <a:schemeClr val="tx1"/>
                </a:solidFill>
                <a:effectLst/>
                <a:latin typeface="+mj-lt"/>
                <a:ea typeface="Times New Roman"/>
              </a:rPr>
              <a:t>Response to BRAN(20)107g004 &amp; </a:t>
            </a:r>
            <a:r>
              <a:rPr lang="en-AU" sz="1600" i="1" kern="1200" dirty="0">
                <a:solidFill>
                  <a:schemeClr val="tx1"/>
                </a:solidFill>
                <a:effectLst/>
                <a:latin typeface="+mn-lt"/>
                <a:ea typeface="Times New Roman"/>
                <a:cs typeface="+mn-cs"/>
              </a:rPr>
              <a:t>BRAN(20)107g005 </a:t>
            </a:r>
            <a:r>
              <a:rPr lang="en-AU" sz="1600" i="0" kern="1200" dirty="0">
                <a:solidFill>
                  <a:schemeClr val="tx1"/>
                </a:solidFill>
                <a:effectLst/>
                <a:latin typeface="+mn-lt"/>
                <a:ea typeface="Times New Roman"/>
                <a:cs typeface="+mn-cs"/>
              </a:rPr>
              <a:t>(Intel)</a:t>
            </a:r>
            <a:endParaRPr lang="en-AU" sz="1600" dirty="0"/>
          </a:p>
          <a:p>
            <a:pPr lvl="1"/>
            <a:endParaRPr lang="en-US" dirty="0"/>
          </a:p>
          <a:p>
            <a:endParaRPr lang="en-AU" sz="1600" dirty="0"/>
          </a:p>
        </p:txBody>
      </p:sp>
      <p:sp>
        <p:nvSpPr>
          <p:cNvPr id="4" name="Footer Placeholder 3">
            <a:extLst>
              <a:ext uri="{FF2B5EF4-FFF2-40B4-BE49-F238E27FC236}">
                <a16:creationId xmlns:a16="http://schemas.microsoft.com/office/drawing/2014/main" id="{302EEFAE-F6CC-4A33-B561-BF04C87B5CFC}"/>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9B13002-AF16-4FD9-8D8D-A2C1BEDD7964}"/>
              </a:ext>
            </a:extLst>
          </p:cNvPr>
          <p:cNvSpPr>
            <a:spLocks noGrp="1"/>
          </p:cNvSpPr>
          <p:nvPr>
            <p:ph type="sldNum" sz="quarter" idx="11"/>
          </p:nvPr>
        </p:nvSpPr>
        <p:spPr/>
        <p:txBody>
          <a:bodyPr/>
          <a:lstStyle/>
          <a:p>
            <a:r>
              <a:rPr lang="en-US"/>
              <a:t>Slide </a:t>
            </a:r>
            <a:fld id="{EF4002E7-DB4D-4CC3-8382-1939D19420D8}" type="slidenum">
              <a:rPr lang="en-US" smtClean="0"/>
              <a:pPr/>
              <a:t>41</a:t>
            </a:fld>
            <a:endParaRPr lang="en-US"/>
          </a:p>
        </p:txBody>
      </p:sp>
    </p:spTree>
    <p:extLst>
      <p:ext uri="{BB962C8B-B14F-4D97-AF65-F5344CB8AC3E}">
        <p14:creationId xmlns:p14="http://schemas.microsoft.com/office/powerpoint/2010/main" val="8982824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Wide channel LBT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31970808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F60B1F0-413F-442E-AA74-EC222F7A1EE5}"/>
              </a:ext>
            </a:extLst>
          </p:cNvPr>
          <p:cNvSpPr>
            <a:spLocks noGrp="1"/>
          </p:cNvSpPr>
          <p:nvPr>
            <p:ph type="title"/>
          </p:nvPr>
        </p:nvSpPr>
        <p:spPr/>
        <p:txBody>
          <a:bodyPr/>
          <a:lstStyle/>
          <a:p>
            <a:r>
              <a:rPr lang="en-AU" dirty="0"/>
              <a:t>BRAN continues to discuss the use of a new wideband EDT based access mechanism …</a:t>
            </a:r>
          </a:p>
        </p:txBody>
      </p:sp>
      <p:sp>
        <p:nvSpPr>
          <p:cNvPr id="3" name="Content Placeholder 2">
            <a:extLst>
              <a:ext uri="{FF2B5EF4-FFF2-40B4-BE49-F238E27FC236}">
                <a16:creationId xmlns:a16="http://schemas.microsoft.com/office/drawing/2014/main" id="{5638ED03-FED9-4C0B-AE87-BBA3ED1F81BB}"/>
              </a:ext>
            </a:extLst>
          </p:cNvPr>
          <p:cNvSpPr>
            <a:spLocks noGrp="1"/>
          </p:cNvSpPr>
          <p:nvPr>
            <p:ph idx="1"/>
          </p:nvPr>
        </p:nvSpPr>
        <p:spPr/>
        <p:txBody>
          <a:bodyPr/>
          <a:lstStyle/>
          <a:p>
            <a:r>
              <a:rPr lang="en-AU" dirty="0"/>
              <a:t>Submission to BRAN#108</a:t>
            </a:r>
          </a:p>
          <a:p>
            <a:pPr lvl="1"/>
            <a:r>
              <a:rPr lang="en-AU" dirty="0"/>
              <a:t>BRAN(20)108020: </a:t>
            </a:r>
            <a:r>
              <a:rPr lang="en-AU" i="1" dirty="0"/>
              <a:t>Wideband LBT coexistence simulations </a:t>
            </a:r>
            <a:r>
              <a:rPr lang="en-AU" dirty="0"/>
              <a:t>(Huawei)</a:t>
            </a:r>
            <a:endParaRPr lang="en-GB" dirty="0"/>
          </a:p>
          <a:p>
            <a:r>
              <a:rPr lang="en-GB" dirty="0"/>
              <a:t>Summary of discussion at </a:t>
            </a:r>
            <a:r>
              <a:rPr lang="en-AU" dirty="0"/>
              <a:t>BRAN#108</a:t>
            </a:r>
            <a:endParaRPr lang="en-GB" dirty="0"/>
          </a:p>
          <a:p>
            <a:pPr lvl="1"/>
            <a:r>
              <a:rPr lang="en-AU" dirty="0"/>
              <a:t>Previously, it has been proposed to make the EDT a function of the bandwidth, and allow the use of a wideband EDT as an alternative to the current multi-channel mechanisms in EN 303 687 (&amp; EN 301 893)</a:t>
            </a:r>
          </a:p>
          <a:p>
            <a:pPr lvl="2"/>
            <a:r>
              <a:rPr lang="en-AU" dirty="0"/>
              <a:t>BRAN(20)107008: </a:t>
            </a:r>
            <a:r>
              <a:rPr lang="en-AU" i="1" dirty="0"/>
              <a:t>LBT bandwidth in EN 303 687 </a:t>
            </a:r>
            <a:r>
              <a:rPr lang="en-AU" dirty="0"/>
              <a:t>(Huawei)</a:t>
            </a:r>
          </a:p>
          <a:p>
            <a:pPr lvl="2"/>
            <a:r>
              <a:rPr lang="en-AU" dirty="0"/>
              <a:t>BRAN(20)107g006: </a:t>
            </a:r>
            <a:r>
              <a:rPr lang="en-AU" i="1" dirty="0"/>
              <a:t>On the energy detection threshold EDT for 6GHz access </a:t>
            </a:r>
            <a:r>
              <a:rPr lang="en-AU" dirty="0"/>
              <a:t>(Qualcomm)</a:t>
            </a:r>
          </a:p>
          <a:p>
            <a:pPr lvl="1"/>
            <a:r>
              <a:rPr lang="en-AU" dirty="0"/>
              <a:t>BRAN(20)108020 documents some simulations that apparently show Wi-Fi/NR-U coexistence is not adversely affect by this mechanism</a:t>
            </a:r>
          </a:p>
          <a:p>
            <a:pPr lvl="1"/>
            <a:r>
              <a:rPr lang="en-AU" dirty="0"/>
              <a:t>There was no conclusion with Ericsson claiming this sort of wideband access is already allowed based on PSD spec – Qualcomm disagreed</a:t>
            </a:r>
          </a:p>
        </p:txBody>
      </p:sp>
      <p:sp>
        <p:nvSpPr>
          <p:cNvPr id="4" name="Footer Placeholder 3">
            <a:extLst>
              <a:ext uri="{FF2B5EF4-FFF2-40B4-BE49-F238E27FC236}">
                <a16:creationId xmlns:a16="http://schemas.microsoft.com/office/drawing/2014/main" id="{E16DB327-0667-4045-B7CB-3C05E1AA5B49}"/>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07B8CCF-9B15-4A58-A734-8125555AEA7D}"/>
              </a:ext>
            </a:extLst>
          </p:cNvPr>
          <p:cNvSpPr>
            <a:spLocks noGrp="1"/>
          </p:cNvSpPr>
          <p:nvPr>
            <p:ph type="sldNum" sz="quarter" idx="11"/>
          </p:nvPr>
        </p:nvSpPr>
        <p:spPr/>
        <p:txBody>
          <a:bodyPr/>
          <a:lstStyle/>
          <a:p>
            <a:r>
              <a:rPr lang="en-US"/>
              <a:t>Slide </a:t>
            </a:r>
            <a:fld id="{EF4002E7-DB4D-4CC3-8382-1939D19420D8}" type="slidenum">
              <a:rPr lang="en-US" smtClean="0"/>
              <a:pPr/>
              <a:t>43</a:t>
            </a:fld>
            <a:endParaRPr lang="en-US"/>
          </a:p>
        </p:txBody>
      </p:sp>
    </p:spTree>
    <p:extLst>
      <p:ext uri="{BB962C8B-B14F-4D97-AF65-F5344CB8AC3E}">
        <p14:creationId xmlns:p14="http://schemas.microsoft.com/office/powerpoint/2010/main" val="214171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F60B1F0-413F-442E-AA74-EC222F7A1EE5}"/>
              </a:ext>
            </a:extLst>
          </p:cNvPr>
          <p:cNvSpPr>
            <a:spLocks noGrp="1"/>
          </p:cNvSpPr>
          <p:nvPr>
            <p:ph type="title"/>
          </p:nvPr>
        </p:nvSpPr>
        <p:spPr/>
        <p:txBody>
          <a:bodyPr/>
          <a:lstStyle/>
          <a:p>
            <a:r>
              <a:rPr lang="en-AU" dirty="0"/>
              <a:t>… the Wi-Fi community needs to decide on its view of wideband EDT based access</a:t>
            </a:r>
          </a:p>
        </p:txBody>
      </p:sp>
      <p:sp>
        <p:nvSpPr>
          <p:cNvPr id="3" name="Content Placeholder 2">
            <a:extLst>
              <a:ext uri="{FF2B5EF4-FFF2-40B4-BE49-F238E27FC236}">
                <a16:creationId xmlns:a16="http://schemas.microsoft.com/office/drawing/2014/main" id="{5638ED03-FED9-4C0B-AE87-BBA3ED1F81BB}"/>
              </a:ext>
            </a:extLst>
          </p:cNvPr>
          <p:cNvSpPr>
            <a:spLocks noGrp="1"/>
          </p:cNvSpPr>
          <p:nvPr>
            <p:ph idx="1"/>
          </p:nvPr>
        </p:nvSpPr>
        <p:spPr/>
        <p:txBody>
          <a:bodyPr/>
          <a:lstStyle/>
          <a:p>
            <a:r>
              <a:rPr lang="en-AU" dirty="0"/>
              <a:t>Commentary on </a:t>
            </a:r>
            <a:r>
              <a:rPr lang="en-GB" dirty="0"/>
              <a:t>discussion at </a:t>
            </a:r>
            <a:r>
              <a:rPr lang="en-AU" dirty="0"/>
              <a:t>BRAN#108</a:t>
            </a:r>
            <a:endParaRPr lang="en-GB" dirty="0"/>
          </a:p>
          <a:p>
            <a:pPr lvl="1"/>
            <a:r>
              <a:rPr lang="en-AU" dirty="0"/>
              <a:t>It was noted during discussion that an EDT based on the bandwidth used may be required by Wi-Fi too</a:t>
            </a:r>
          </a:p>
          <a:p>
            <a:pPr lvl="2"/>
            <a:r>
              <a:rPr lang="en-AU" dirty="0"/>
              <a:t>Wi-Fi uses an EDT that is a function of the bandwidth when checking the secondary channels for PIFS …</a:t>
            </a:r>
          </a:p>
          <a:p>
            <a:pPr lvl="2"/>
            <a:r>
              <a:rPr lang="en-AU" dirty="0"/>
              <a:t>… although it is a very complex part of  the 802.11 spec and so the answer is not entirely clear</a:t>
            </a:r>
          </a:p>
          <a:p>
            <a:pPr lvl="1"/>
            <a:r>
              <a:rPr lang="en-AU" dirty="0"/>
              <a:t>Does the Wi-Fi community have any objection to LBT access using a wideband EDT?</a:t>
            </a:r>
          </a:p>
          <a:p>
            <a:pPr lvl="2"/>
            <a:r>
              <a:rPr lang="en-AU" dirty="0"/>
              <a:t>Noting its use essentially averages energy in a 20 MHz channel over a wider bandwidth, thus making it more likely a 20 MHz channel containing a Wi-Fi signal will ignored</a:t>
            </a:r>
          </a:p>
        </p:txBody>
      </p:sp>
      <p:sp>
        <p:nvSpPr>
          <p:cNvPr id="4" name="Footer Placeholder 3">
            <a:extLst>
              <a:ext uri="{FF2B5EF4-FFF2-40B4-BE49-F238E27FC236}">
                <a16:creationId xmlns:a16="http://schemas.microsoft.com/office/drawing/2014/main" id="{E16DB327-0667-4045-B7CB-3C05E1AA5B49}"/>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07B8CCF-9B15-4A58-A734-8125555AEA7D}"/>
              </a:ext>
            </a:extLst>
          </p:cNvPr>
          <p:cNvSpPr>
            <a:spLocks noGrp="1"/>
          </p:cNvSpPr>
          <p:nvPr>
            <p:ph type="sldNum" sz="quarter" idx="11"/>
          </p:nvPr>
        </p:nvSpPr>
        <p:spPr/>
        <p:txBody>
          <a:bodyPr/>
          <a:lstStyle/>
          <a:p>
            <a:r>
              <a:rPr lang="en-US"/>
              <a:t>Slide </a:t>
            </a:r>
            <a:fld id="{EF4002E7-DB4D-4CC3-8382-1939D19420D8}" type="slidenum">
              <a:rPr lang="en-US" smtClean="0"/>
              <a:pPr/>
              <a:t>44</a:t>
            </a:fld>
            <a:endParaRPr lang="en-US"/>
          </a:p>
        </p:txBody>
      </p:sp>
    </p:spTree>
    <p:extLst>
      <p:ext uri="{BB962C8B-B14F-4D97-AF65-F5344CB8AC3E}">
        <p14:creationId xmlns:p14="http://schemas.microsoft.com/office/powerpoint/2010/main" val="28480988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LBT mechanisms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41439506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1FA3-9BDE-4DA6-8C28-463D85706C55}"/>
              </a:ext>
            </a:extLst>
          </p:cNvPr>
          <p:cNvSpPr>
            <a:spLocks noGrp="1"/>
          </p:cNvSpPr>
          <p:nvPr>
            <p:ph type="title"/>
          </p:nvPr>
        </p:nvSpPr>
        <p:spPr/>
        <p:txBody>
          <a:bodyPr/>
          <a:lstStyle/>
          <a:p>
            <a:r>
              <a:rPr lang="en-AU" dirty="0" err="1"/>
              <a:t>Mediatek</a:t>
            </a:r>
            <a:r>
              <a:rPr lang="en-AU" dirty="0"/>
              <a:t> proposed significant changes to the LBT mechanisms in 6 GHz …</a:t>
            </a:r>
            <a:br>
              <a:rPr lang="en-AU" dirty="0"/>
            </a:br>
            <a:endParaRPr lang="en-AU" dirty="0"/>
          </a:p>
        </p:txBody>
      </p:sp>
      <p:sp>
        <p:nvSpPr>
          <p:cNvPr id="3" name="Content Placeholder 2">
            <a:extLst>
              <a:ext uri="{FF2B5EF4-FFF2-40B4-BE49-F238E27FC236}">
                <a16:creationId xmlns:a16="http://schemas.microsoft.com/office/drawing/2014/main" id="{DD6E94A7-73E2-481E-9F7E-96BA7CA5FA60}"/>
              </a:ext>
            </a:extLst>
          </p:cNvPr>
          <p:cNvSpPr>
            <a:spLocks noGrp="1"/>
          </p:cNvSpPr>
          <p:nvPr>
            <p:ph idx="1"/>
          </p:nvPr>
        </p:nvSpPr>
        <p:spPr/>
        <p:txBody>
          <a:bodyPr/>
          <a:lstStyle/>
          <a:p>
            <a:r>
              <a:rPr lang="en-AU" dirty="0"/>
              <a:t>Submission to BRAN#108</a:t>
            </a:r>
          </a:p>
          <a:p>
            <a:pPr lvl="1"/>
            <a:r>
              <a:rPr lang="en-US" dirty="0"/>
              <a:t>BRAN(20)108006: </a:t>
            </a:r>
            <a:r>
              <a:rPr lang="en-AU" dirty="0"/>
              <a:t>(</a:t>
            </a:r>
            <a:r>
              <a:rPr lang="en-AU" dirty="0" err="1"/>
              <a:t>Mediatek</a:t>
            </a:r>
            <a:r>
              <a:rPr lang="en-AU" dirty="0"/>
              <a:t>)</a:t>
            </a:r>
            <a:endParaRPr lang="en-US" dirty="0"/>
          </a:p>
          <a:p>
            <a:r>
              <a:rPr lang="en-GB" dirty="0"/>
              <a:t>Summary of discussion at </a:t>
            </a:r>
            <a:r>
              <a:rPr lang="en-AU" dirty="0"/>
              <a:t>BRAN#108</a:t>
            </a:r>
          </a:p>
          <a:p>
            <a:pPr lvl="1"/>
            <a:r>
              <a:rPr lang="en-AU" dirty="0" err="1"/>
              <a:t>Mediatek</a:t>
            </a:r>
            <a:r>
              <a:rPr lang="en-AU" dirty="0"/>
              <a:t> proposed that EN 303 687 (6 GHz) drop many of the adaptivity mechanisms from EN 301 893 (5 GHz) on assertions they do not work</a:t>
            </a:r>
          </a:p>
          <a:p>
            <a:pPr lvl="2"/>
            <a:r>
              <a:rPr lang="en-AU" dirty="0"/>
              <a:t>Traffic classes do not work because there are no rules on their use</a:t>
            </a:r>
          </a:p>
          <a:p>
            <a:pPr lvl="2"/>
            <a:r>
              <a:rPr lang="en-AU" dirty="0"/>
              <a:t>One of the high priority classes should be dropped because its use will almost completely block access by lower priority classes</a:t>
            </a:r>
          </a:p>
          <a:p>
            <a:pPr lvl="2"/>
            <a:r>
              <a:rPr lang="en-AU" dirty="0"/>
              <a:t>Higher priority classes should not be used for multi-channel access because there is not justification for multi-channel voice/management  </a:t>
            </a:r>
          </a:p>
          <a:p>
            <a:pPr lvl="2"/>
            <a:r>
              <a:rPr lang="en-AU" dirty="0"/>
              <a:t>Admission control should be imposed on the highest priority class to avoid overloading</a:t>
            </a:r>
          </a:p>
          <a:p>
            <a:pPr lvl="2"/>
            <a:r>
              <a:rPr lang="en-AU" dirty="0"/>
              <a:t>…</a:t>
            </a:r>
          </a:p>
        </p:txBody>
      </p:sp>
      <p:sp>
        <p:nvSpPr>
          <p:cNvPr id="4" name="Footer Placeholder 3">
            <a:extLst>
              <a:ext uri="{FF2B5EF4-FFF2-40B4-BE49-F238E27FC236}">
                <a16:creationId xmlns:a16="http://schemas.microsoft.com/office/drawing/2014/main" id="{E42A13DC-942D-4EC6-9BEA-641952671D4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D53ABC-CB7C-4762-923B-3EED5CBEA25D}"/>
              </a:ext>
            </a:extLst>
          </p:cNvPr>
          <p:cNvSpPr>
            <a:spLocks noGrp="1"/>
          </p:cNvSpPr>
          <p:nvPr>
            <p:ph type="sldNum" sz="quarter" idx="11"/>
          </p:nvPr>
        </p:nvSpPr>
        <p:spPr/>
        <p:txBody>
          <a:bodyPr/>
          <a:lstStyle/>
          <a:p>
            <a:r>
              <a:rPr lang="en-US"/>
              <a:t>Slide </a:t>
            </a:r>
            <a:fld id="{EF4002E7-DB4D-4CC3-8382-1939D19420D8}" type="slidenum">
              <a:rPr lang="en-US" smtClean="0"/>
              <a:pPr/>
              <a:t>46</a:t>
            </a:fld>
            <a:endParaRPr lang="en-US"/>
          </a:p>
        </p:txBody>
      </p:sp>
    </p:spTree>
    <p:extLst>
      <p:ext uri="{BB962C8B-B14F-4D97-AF65-F5344CB8AC3E}">
        <p14:creationId xmlns:p14="http://schemas.microsoft.com/office/powerpoint/2010/main" val="28245424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1FA3-9BDE-4DA6-8C28-463D85706C55}"/>
              </a:ext>
            </a:extLst>
          </p:cNvPr>
          <p:cNvSpPr>
            <a:spLocks noGrp="1"/>
          </p:cNvSpPr>
          <p:nvPr>
            <p:ph type="title"/>
          </p:nvPr>
        </p:nvSpPr>
        <p:spPr>
          <a:xfrm>
            <a:off x="685800" y="685800"/>
            <a:ext cx="8001000" cy="1066800"/>
          </a:xfrm>
        </p:spPr>
        <p:txBody>
          <a:bodyPr/>
          <a:lstStyle/>
          <a:p>
            <a:r>
              <a:rPr lang="en-AU" dirty="0"/>
              <a:t>… but the proposed changes to the LBT mechanisms in 6 GHz were rejected by most stakeholders</a:t>
            </a:r>
          </a:p>
        </p:txBody>
      </p:sp>
      <p:sp>
        <p:nvSpPr>
          <p:cNvPr id="3" name="Content Placeholder 2">
            <a:extLst>
              <a:ext uri="{FF2B5EF4-FFF2-40B4-BE49-F238E27FC236}">
                <a16:creationId xmlns:a16="http://schemas.microsoft.com/office/drawing/2014/main" id="{DD6E94A7-73E2-481E-9F7E-96BA7CA5FA60}"/>
              </a:ext>
            </a:extLst>
          </p:cNvPr>
          <p:cNvSpPr>
            <a:spLocks noGrp="1"/>
          </p:cNvSpPr>
          <p:nvPr>
            <p:ph idx="1"/>
          </p:nvPr>
        </p:nvSpPr>
        <p:spPr/>
        <p:txBody>
          <a:bodyPr/>
          <a:lstStyle/>
          <a:p>
            <a:r>
              <a:rPr lang="en-GB" dirty="0"/>
              <a:t>Summary of discussion at </a:t>
            </a:r>
            <a:r>
              <a:rPr lang="en-AU" dirty="0"/>
              <a:t>BRAN#108</a:t>
            </a:r>
          </a:p>
          <a:p>
            <a:pPr lvl="2"/>
            <a:r>
              <a:rPr lang="en-AU" dirty="0"/>
              <a:t>…</a:t>
            </a:r>
          </a:p>
          <a:p>
            <a:pPr lvl="2"/>
            <a:r>
              <a:rPr lang="en-AU" dirty="0"/>
              <a:t>CWmax should be increased for most traffic classes because they do not support enough devices</a:t>
            </a:r>
          </a:p>
          <a:p>
            <a:pPr lvl="2"/>
            <a:r>
              <a:rPr lang="en-AU" dirty="0"/>
              <a:t>Broadcast traffic should more often use CWmax rather than </a:t>
            </a:r>
            <a:r>
              <a:rPr lang="en-AU" dirty="0" err="1"/>
              <a:t>Cwmin</a:t>
            </a:r>
            <a:r>
              <a:rPr lang="en-AU" dirty="0"/>
              <a:t> because there is not feedback for broadcast traffic</a:t>
            </a:r>
          </a:p>
          <a:p>
            <a:pPr lvl="2"/>
            <a:r>
              <a:rPr lang="en-AU" dirty="0"/>
              <a:t>CW should not reset after a successful transmission because it causes a capture effect</a:t>
            </a:r>
          </a:p>
          <a:p>
            <a:pPr lvl="1"/>
            <a:r>
              <a:rPr lang="en-AU" dirty="0"/>
              <a:t>There was very little support for these proposals, with opposition from Broadcom, Qualcomm, Cisco, Ruckus &amp; Ericsson </a:t>
            </a:r>
          </a:p>
          <a:p>
            <a:pPr lvl="2"/>
            <a:r>
              <a:rPr lang="en-AU" dirty="0"/>
              <a:t>No actual changes were proposed</a:t>
            </a:r>
          </a:p>
          <a:p>
            <a:pPr lvl="2"/>
            <a:r>
              <a:rPr lang="en-AU" dirty="0"/>
              <a:t>The changes are significant and would cause misalignment with 5 GHz</a:t>
            </a:r>
          </a:p>
          <a:p>
            <a:pPr lvl="2"/>
            <a:r>
              <a:rPr lang="en-AU" dirty="0"/>
              <a:t>These issues have generally not caused problems in practice</a:t>
            </a:r>
          </a:p>
          <a:p>
            <a:pPr lvl="2"/>
            <a:r>
              <a:rPr lang="en-AU" dirty="0"/>
              <a:t>Traffic classes provide a framework that enables (not enforces) coexistence</a:t>
            </a:r>
          </a:p>
          <a:p>
            <a:pPr lvl="2"/>
            <a:endParaRPr lang="en-AU" dirty="0"/>
          </a:p>
        </p:txBody>
      </p:sp>
      <p:sp>
        <p:nvSpPr>
          <p:cNvPr id="4" name="Footer Placeholder 3">
            <a:extLst>
              <a:ext uri="{FF2B5EF4-FFF2-40B4-BE49-F238E27FC236}">
                <a16:creationId xmlns:a16="http://schemas.microsoft.com/office/drawing/2014/main" id="{E42A13DC-942D-4EC6-9BEA-641952671D4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D53ABC-CB7C-4762-923B-3EED5CBEA25D}"/>
              </a:ext>
            </a:extLst>
          </p:cNvPr>
          <p:cNvSpPr>
            <a:spLocks noGrp="1"/>
          </p:cNvSpPr>
          <p:nvPr>
            <p:ph type="sldNum" sz="quarter" idx="11"/>
          </p:nvPr>
        </p:nvSpPr>
        <p:spPr/>
        <p:txBody>
          <a:bodyPr/>
          <a:lstStyle/>
          <a:p>
            <a:r>
              <a:rPr lang="en-US"/>
              <a:t>Slide </a:t>
            </a:r>
            <a:fld id="{EF4002E7-DB4D-4CC3-8382-1939D19420D8}" type="slidenum">
              <a:rPr lang="en-US" smtClean="0"/>
              <a:pPr/>
              <a:t>47</a:t>
            </a:fld>
            <a:endParaRPr lang="en-US"/>
          </a:p>
        </p:txBody>
      </p:sp>
    </p:spTree>
    <p:extLst>
      <p:ext uri="{BB962C8B-B14F-4D97-AF65-F5344CB8AC3E}">
        <p14:creationId xmlns:p14="http://schemas.microsoft.com/office/powerpoint/2010/main" val="9513182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NB FH update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34813686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Many believe NB FH systems are a potential new threat to coexistence in the 6 GHz band in Europe</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pPr lvl="1"/>
            <a:r>
              <a:rPr lang="en-AU" dirty="0"/>
              <a:t>In Nov 2020, the Coex SC were made aware of two PSD limits being discussed for  for VLP devices in Europe:</a:t>
            </a:r>
          </a:p>
          <a:p>
            <a:pPr lvl="2"/>
            <a:r>
              <a:rPr lang="en-AU" dirty="0"/>
              <a:t>Default: 1 dBm/MHz</a:t>
            </a:r>
          </a:p>
          <a:p>
            <a:pPr lvl="2"/>
            <a:r>
              <a:rPr lang="en-AU" dirty="0"/>
              <a:t>Narrowband (NB) devices: </a:t>
            </a:r>
            <a:r>
              <a:rPr lang="en-AU" b="1" dirty="0"/>
              <a:t>10 dBm/MHz with FH</a:t>
            </a:r>
            <a:r>
              <a:rPr lang="en-AU" dirty="0"/>
              <a:t> across at least 15 hops, with NB defined as a BW of less than 20 MHz</a:t>
            </a:r>
          </a:p>
          <a:p>
            <a:pPr lvl="1"/>
            <a:r>
              <a:rPr lang="en-AU" dirty="0"/>
              <a:t>Many in the Wi-Fi/NR-U/LAA industries were concerned that these NB FH systems could have an adverse affect on these systems</a:t>
            </a:r>
          </a:p>
          <a:p>
            <a:pPr lvl="2"/>
            <a:r>
              <a:rPr lang="en-AU" dirty="0" err="1"/>
              <a:t>ie</a:t>
            </a:r>
            <a:r>
              <a:rPr lang="en-AU" dirty="0"/>
              <a:t>, they will randomly “stomp” on Wi-Fi (and LAA/NR-U) systems without LBT leading to poor coexistence </a:t>
            </a:r>
            <a:r>
              <a:rPr lang="en-AU" dirty="0">
                <a:sym typeface="Wingdings" panose="05000000000000000000" pitchFamily="2" charset="2"/>
              </a:rPr>
              <a:t></a:t>
            </a:r>
          </a:p>
          <a:p>
            <a:pPr lvl="1"/>
            <a:r>
              <a:rPr lang="en-AU" dirty="0">
                <a:sym typeface="Wingdings" panose="05000000000000000000" pitchFamily="2" charset="2"/>
              </a:rPr>
              <a:t>A number of proposals were made in BRAN before BRAN#108 to incorporate these new rules …</a:t>
            </a:r>
          </a:p>
          <a:p>
            <a:pPr lvl="1"/>
            <a:r>
              <a:rPr lang="en-AU" dirty="0">
                <a:sym typeface="Wingdings" panose="05000000000000000000" pitchFamily="2" charset="2"/>
              </a:rPr>
              <a:t>… but it was agreed that the LS documenting the request from the  ECC to ETSI BRAN to implement the rules was required first</a:t>
            </a:r>
          </a:p>
          <a:p>
            <a:pPr lvl="2"/>
            <a:endParaRPr lang="en-AU" dirty="0">
              <a:sym typeface="Wingdings" panose="05000000000000000000" pitchFamily="2" charset="2"/>
            </a:endParaRP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4273128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AF675-FB29-41F4-99BB-5B20405EDCC6}"/>
              </a:ext>
            </a:extLst>
          </p:cNvPr>
          <p:cNvSpPr>
            <a:spLocks noGrp="1"/>
          </p:cNvSpPr>
          <p:nvPr>
            <p:ph type="title"/>
          </p:nvPr>
        </p:nvSpPr>
        <p:spPr>
          <a:xfrm>
            <a:off x="685799" y="685800"/>
            <a:ext cx="8219441" cy="1066800"/>
          </a:xfrm>
        </p:spPr>
        <p:txBody>
          <a:bodyPr/>
          <a:lstStyle/>
          <a:p>
            <a:r>
              <a:rPr lang="en-AU" dirty="0"/>
              <a:t>The ECC decision that allows NB FH also requires ETSI BRAN to agree on a spectrum sharing mechanism</a:t>
            </a:r>
          </a:p>
        </p:txBody>
      </p:sp>
      <p:sp>
        <p:nvSpPr>
          <p:cNvPr id="3" name="Footer Placeholder 2">
            <a:extLst>
              <a:ext uri="{FF2B5EF4-FFF2-40B4-BE49-F238E27FC236}">
                <a16:creationId xmlns:a16="http://schemas.microsoft.com/office/drawing/2014/main" id="{56DC3239-1E2C-4E92-9256-7F6C243831E4}"/>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F13668FD-5B59-4500-817A-7D60577A2B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50</a:t>
            </a:fld>
            <a:endParaRPr lang="en-US"/>
          </a:p>
        </p:txBody>
      </p:sp>
      <p:graphicFrame>
        <p:nvGraphicFramePr>
          <p:cNvPr id="7" name="Table 7">
            <a:extLst>
              <a:ext uri="{FF2B5EF4-FFF2-40B4-BE49-F238E27FC236}">
                <a16:creationId xmlns:a16="http://schemas.microsoft.com/office/drawing/2014/main" id="{8CD9CC30-B480-4FDE-8D31-1F48EED69A29}"/>
              </a:ext>
            </a:extLst>
          </p:cNvPr>
          <p:cNvGraphicFramePr>
            <a:graphicFrameLocks noGrp="1"/>
          </p:cNvGraphicFramePr>
          <p:nvPr/>
        </p:nvGraphicFramePr>
        <p:xfrm>
          <a:off x="228599" y="2442964"/>
          <a:ext cx="5943602" cy="3657600"/>
        </p:xfrm>
        <a:graphic>
          <a:graphicData uri="http://schemas.openxmlformats.org/drawingml/2006/table">
            <a:tbl>
              <a:tblPr firstRow="1" bandRow="1">
                <a:tableStyleId>{5C22544A-7EE6-4342-B048-85BDC9FD1C3A}</a:tableStyleId>
              </a:tblPr>
              <a:tblGrid>
                <a:gridCol w="3352801">
                  <a:extLst>
                    <a:ext uri="{9D8B030D-6E8A-4147-A177-3AD203B41FA5}">
                      <a16:colId xmlns:a16="http://schemas.microsoft.com/office/drawing/2014/main" val="2783008684"/>
                    </a:ext>
                  </a:extLst>
                </a:gridCol>
                <a:gridCol w="2590801">
                  <a:extLst>
                    <a:ext uri="{9D8B030D-6E8A-4147-A177-3AD203B41FA5}">
                      <a16:colId xmlns:a16="http://schemas.microsoft.com/office/drawing/2014/main" val="599445618"/>
                    </a:ext>
                  </a:extLst>
                </a:gridCol>
              </a:tblGrid>
              <a:tr h="188320">
                <a:tc>
                  <a:txBody>
                    <a:bodyPr/>
                    <a:lstStyle/>
                    <a:p>
                      <a:r>
                        <a:rPr lang="en-AU" sz="1200" dirty="0"/>
                        <a:t>Permissible operation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tc>
                  <a:txBody>
                    <a:bodyPr/>
                    <a:lstStyle/>
                    <a:p>
                      <a:r>
                        <a:rPr lang="en-AU" sz="1200" dirty="0"/>
                        <a:t>Indoors and outdoors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extLst>
                  <a:ext uri="{0D108BD9-81ED-4DB2-BD59-A6C34878D82A}">
                    <a16:rowId xmlns:a16="http://schemas.microsoft.com/office/drawing/2014/main" val="1787940074"/>
                  </a:ext>
                </a:extLst>
              </a:tr>
              <a:tr h="188320">
                <a:tc>
                  <a:txBody>
                    <a:bodyPr/>
                    <a:lstStyle/>
                    <a:p>
                      <a:r>
                        <a:rPr lang="en-AU" sz="1200" dirty="0"/>
                        <a:t>Category of device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The VLP device is a portable device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720918734"/>
                  </a:ext>
                </a:extLst>
              </a:tr>
              <a:tr h="188320">
                <a:tc>
                  <a:txBody>
                    <a:bodyPr/>
                    <a:lstStyle/>
                    <a:p>
                      <a:r>
                        <a:rPr lang="en-AU" sz="1200" dirty="0"/>
                        <a:t>Frequency band</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5945-6425 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870379334"/>
                  </a:ext>
                </a:extLst>
              </a:tr>
              <a:tr h="232176">
                <a:tc>
                  <a:txBody>
                    <a:bodyPr/>
                    <a:lstStyle/>
                    <a:p>
                      <a:r>
                        <a:rPr lang="en-AU" sz="1200" dirty="0"/>
                        <a:t>Channel access and occupation rules</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An adequate spectrum sharing mechanism shall be implemented.</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473123919"/>
                  </a:ext>
                </a:extLst>
              </a:tr>
              <a:tr h="188320">
                <a:tc>
                  <a:txBody>
                    <a:bodyPr/>
                    <a:lstStyle/>
                    <a:p>
                      <a:r>
                        <a:rPr lang="en-AU" sz="1200" dirty="0"/>
                        <a:t>Maximum mean </a:t>
                      </a:r>
                      <a:r>
                        <a:rPr lang="en-AU" sz="1200" dirty="0" err="1"/>
                        <a:t>e.i.r.p</a:t>
                      </a:r>
                      <a:r>
                        <a:rPr lang="en-AU" sz="1200" dirty="0"/>
                        <a:t>. for in-band emissions (note 1)</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14 dBm</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794860304"/>
                  </a:ext>
                </a:extLst>
              </a:tr>
              <a:tr h="232176">
                <a:tc>
                  <a:txBody>
                    <a:bodyPr/>
                    <a:lstStyle/>
                    <a:p>
                      <a:r>
                        <a:rPr lang="en-AU" sz="1200" dirty="0"/>
                        <a:t>Maximum mean </a:t>
                      </a:r>
                      <a:r>
                        <a:rPr lang="en-AU" sz="1200" dirty="0" err="1"/>
                        <a:t>e.i.r.p</a:t>
                      </a:r>
                      <a:r>
                        <a:rPr lang="en-AU" sz="1200" dirty="0"/>
                        <a:t>. density for in-band emissions (note 1)</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 dBm/MHz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449915946"/>
                  </a:ext>
                </a:extLst>
              </a:tr>
              <a:tr h="232176">
                <a:tc>
                  <a:txBody>
                    <a:bodyPr/>
                    <a:lstStyle/>
                    <a:p>
                      <a:r>
                        <a:rPr lang="en-AU" sz="1200" dirty="0"/>
                        <a:t>Narrowband usage maximum mean </a:t>
                      </a:r>
                      <a:r>
                        <a:rPr lang="en-AU" sz="1200" dirty="0" err="1"/>
                        <a:t>e.i.r.p</a:t>
                      </a:r>
                      <a:r>
                        <a:rPr lang="en-AU" sz="1200" dirty="0"/>
                        <a:t>. density for in-band emissions (note 1) (note 2)</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10 dBm/MHz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44396094"/>
                  </a:ext>
                </a:extLst>
              </a:tr>
              <a:tr h="603657">
                <a:tc gridSpan="2">
                  <a:txBody>
                    <a:bodyPr/>
                    <a:lstStyle/>
                    <a:p>
                      <a:pPr marL="355600" indent="-355600"/>
                      <a:r>
                        <a:rPr lang="en-AU" sz="1200" dirty="0"/>
                        <a:t>Note 2: Narrowband (NB) devices are devices that operate in channels bandwidths below 20 </a:t>
                      </a:r>
                      <a:r>
                        <a:rPr lang="en-AU" sz="1200" dirty="0" err="1"/>
                        <a:t>MHz.</a:t>
                      </a:r>
                      <a:r>
                        <a:rPr lang="en-AU" sz="1200" dirty="0"/>
                        <a:t> Narrowband devices also require a frequency hopping mechanism based on at least 15 hop channels to operate at a PSD value above 1 dBm/</a:t>
                      </a:r>
                      <a:r>
                        <a:rPr lang="en-AU" sz="1200" dirty="0" err="1"/>
                        <a:t>MHz.</a:t>
                      </a:r>
                      <a:r>
                        <a:rPr lang="en-AU" sz="1200" dirty="0"/>
                        <a:t>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hMerge="1">
                  <a:txBody>
                    <a:bodyPr/>
                    <a:lstStyle/>
                    <a:p>
                      <a:endParaRPr lang="en-AU" sz="1200" dirty="0"/>
                    </a:p>
                  </a:txBody>
                  <a:tcPr/>
                </a:tc>
                <a:extLst>
                  <a:ext uri="{0D108BD9-81ED-4DB2-BD59-A6C34878D82A}">
                    <a16:rowId xmlns:a16="http://schemas.microsoft.com/office/drawing/2014/main" val="4089012382"/>
                  </a:ext>
                </a:extLst>
              </a:tr>
            </a:tbl>
          </a:graphicData>
        </a:graphic>
      </p:graphicFrame>
      <p:sp>
        <p:nvSpPr>
          <p:cNvPr id="9" name="TextBox 8">
            <a:extLst>
              <a:ext uri="{FF2B5EF4-FFF2-40B4-BE49-F238E27FC236}">
                <a16:creationId xmlns:a16="http://schemas.microsoft.com/office/drawing/2014/main" id="{501C04FE-A0AC-4A85-9552-A1764C9EFE91}"/>
              </a:ext>
            </a:extLst>
          </p:cNvPr>
          <p:cNvSpPr txBox="1"/>
          <p:nvPr/>
        </p:nvSpPr>
        <p:spPr>
          <a:xfrm>
            <a:off x="238759" y="1752600"/>
            <a:ext cx="5933442" cy="584775"/>
          </a:xfrm>
          <a:prstGeom prst="rect">
            <a:avLst/>
          </a:prstGeom>
          <a:noFill/>
        </p:spPr>
        <p:txBody>
          <a:bodyPr wrap="square">
            <a:spAutoFit/>
          </a:bodyPr>
          <a:lstStyle/>
          <a:p>
            <a:r>
              <a:rPr lang="en-AU" sz="1400" dirty="0">
                <a:solidFill>
                  <a:srgbClr val="FF0000"/>
                </a:solidFill>
                <a:latin typeface="+mj-lt"/>
              </a:rPr>
              <a:t>Table 2: Very Low Power </a:t>
            </a:r>
            <a:r>
              <a:rPr lang="en-AU" sz="1600" dirty="0">
                <a:solidFill>
                  <a:srgbClr val="FF0000"/>
                </a:solidFill>
                <a:latin typeface="+mj-lt"/>
              </a:rPr>
              <a:t>(VLP) WAS/RLAN devices</a:t>
            </a:r>
            <a:br>
              <a:rPr lang="en-AU" sz="1600" dirty="0">
                <a:solidFill>
                  <a:srgbClr val="FF0000"/>
                </a:solidFill>
                <a:latin typeface="+mj-lt"/>
              </a:rPr>
            </a:br>
            <a:r>
              <a:rPr lang="en-AU" sz="1600" dirty="0">
                <a:solidFill>
                  <a:srgbClr val="FF0000"/>
                </a:solidFill>
                <a:latin typeface="+mj-lt"/>
              </a:rPr>
              <a:t>(extract from  </a:t>
            </a:r>
            <a:r>
              <a:rPr lang="en-AU" sz="1600" dirty="0">
                <a:latin typeface="+mj-lt"/>
                <a:hlinkClick r:id="rId2"/>
              </a:rPr>
              <a:t>ECC Decision (20)01</a:t>
            </a:r>
            <a:r>
              <a:rPr lang="en-AU" sz="1600" dirty="0">
                <a:solidFill>
                  <a:srgbClr val="FF0000"/>
                </a:solidFill>
                <a:latin typeface="+mj-lt"/>
              </a:rPr>
              <a:t>)</a:t>
            </a:r>
          </a:p>
        </p:txBody>
      </p:sp>
      <p:sp>
        <p:nvSpPr>
          <p:cNvPr id="10" name="Rectangle 9">
            <a:extLst>
              <a:ext uri="{FF2B5EF4-FFF2-40B4-BE49-F238E27FC236}">
                <a16:creationId xmlns:a16="http://schemas.microsoft.com/office/drawing/2014/main" id="{506956B1-EFC4-4845-B322-16B4E1BD5B66}"/>
              </a:ext>
            </a:extLst>
          </p:cNvPr>
          <p:cNvSpPr/>
          <p:nvPr/>
        </p:nvSpPr>
        <p:spPr bwMode="auto">
          <a:xfrm>
            <a:off x="7086600" y="5033763"/>
            <a:ext cx="1600200" cy="6858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Allows NB FH at 10 dBm/MHz</a:t>
            </a:r>
          </a:p>
        </p:txBody>
      </p:sp>
      <p:cxnSp>
        <p:nvCxnSpPr>
          <p:cNvPr id="12" name="Connector: Elbow 11">
            <a:extLst>
              <a:ext uri="{FF2B5EF4-FFF2-40B4-BE49-F238E27FC236}">
                <a16:creationId xmlns:a16="http://schemas.microsoft.com/office/drawing/2014/main" id="{856E17D2-BAEB-49B2-BB7F-13F2C836AD60}"/>
              </a:ext>
            </a:extLst>
          </p:cNvPr>
          <p:cNvCxnSpPr>
            <a:cxnSpLocks/>
            <a:stCxn id="10" idx="1"/>
            <a:endCxn id="22" idx="3"/>
          </p:cNvCxnSpPr>
          <p:nvPr/>
        </p:nvCxnSpPr>
        <p:spPr bwMode="auto">
          <a:xfrm rot="10800000">
            <a:off x="6172196" y="5051784"/>
            <a:ext cx="914404" cy="324881"/>
          </a:xfrm>
          <a:prstGeom prst="bentConnector3">
            <a:avLst>
              <a:gd name="adj1" fmla="val 50000"/>
            </a:avLst>
          </a:prstGeom>
          <a:solidFill>
            <a:schemeClr val="accent1"/>
          </a:solidFill>
          <a:ln w="57150" cap="flat" cmpd="sng" algn="ctr">
            <a:solidFill>
              <a:srgbClr val="FF0000"/>
            </a:solidFill>
            <a:prstDash val="solid"/>
            <a:round/>
            <a:headEnd type="none" w="sm" len="sm"/>
            <a:tailEnd type="triangle"/>
          </a:ln>
          <a:effectLst/>
        </p:spPr>
      </p:cxnSp>
      <p:cxnSp>
        <p:nvCxnSpPr>
          <p:cNvPr id="13" name="Connector: Elbow 12">
            <a:extLst>
              <a:ext uri="{FF2B5EF4-FFF2-40B4-BE49-F238E27FC236}">
                <a16:creationId xmlns:a16="http://schemas.microsoft.com/office/drawing/2014/main" id="{71C2E8D9-04C5-4F50-B66D-2C21D71D036F}"/>
              </a:ext>
            </a:extLst>
          </p:cNvPr>
          <p:cNvCxnSpPr>
            <a:cxnSpLocks/>
            <a:stCxn id="10" idx="1"/>
            <a:endCxn id="25" idx="3"/>
          </p:cNvCxnSpPr>
          <p:nvPr/>
        </p:nvCxnSpPr>
        <p:spPr bwMode="auto">
          <a:xfrm rot="10800000" flipV="1">
            <a:off x="6172196" y="5376664"/>
            <a:ext cx="914404" cy="308096"/>
          </a:xfrm>
          <a:prstGeom prst="bentConnector3">
            <a:avLst>
              <a:gd name="adj1" fmla="val 50000"/>
            </a:avLst>
          </a:prstGeom>
          <a:solidFill>
            <a:schemeClr val="accent1"/>
          </a:solidFill>
          <a:ln w="57150" cap="flat" cmpd="sng" algn="ctr">
            <a:solidFill>
              <a:srgbClr val="FF0000"/>
            </a:solidFill>
            <a:prstDash val="solid"/>
            <a:round/>
            <a:headEnd type="none" w="sm" len="sm"/>
            <a:tailEnd type="triangle"/>
          </a:ln>
          <a:effectLst/>
        </p:spPr>
      </p:cxnSp>
      <p:sp>
        <p:nvSpPr>
          <p:cNvPr id="22" name="Rectangle 21">
            <a:extLst>
              <a:ext uri="{FF2B5EF4-FFF2-40B4-BE49-F238E27FC236}">
                <a16:creationId xmlns:a16="http://schemas.microsoft.com/office/drawing/2014/main" id="{584F3ACF-9682-4404-8D08-CA800EAA4865}"/>
              </a:ext>
            </a:extLst>
          </p:cNvPr>
          <p:cNvSpPr/>
          <p:nvPr/>
        </p:nvSpPr>
        <p:spPr bwMode="auto">
          <a:xfrm>
            <a:off x="3733795" y="4829771"/>
            <a:ext cx="2438401" cy="44402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25" name="Rectangle 24">
            <a:extLst>
              <a:ext uri="{FF2B5EF4-FFF2-40B4-BE49-F238E27FC236}">
                <a16:creationId xmlns:a16="http://schemas.microsoft.com/office/drawing/2014/main" id="{74253A6F-4FC9-40EF-A800-85B9C3D74DDF}"/>
              </a:ext>
            </a:extLst>
          </p:cNvPr>
          <p:cNvSpPr/>
          <p:nvPr/>
        </p:nvSpPr>
        <p:spPr bwMode="auto">
          <a:xfrm>
            <a:off x="3733795" y="5268956"/>
            <a:ext cx="2438401" cy="831608"/>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36" name="Rectangle 35">
            <a:extLst>
              <a:ext uri="{FF2B5EF4-FFF2-40B4-BE49-F238E27FC236}">
                <a16:creationId xmlns:a16="http://schemas.microsoft.com/office/drawing/2014/main" id="{AFCDF9AB-6988-4A13-806C-C35FDD76A28E}"/>
              </a:ext>
            </a:extLst>
          </p:cNvPr>
          <p:cNvSpPr/>
          <p:nvPr/>
        </p:nvSpPr>
        <p:spPr bwMode="auto">
          <a:xfrm>
            <a:off x="6629400" y="3320910"/>
            <a:ext cx="2438400" cy="6858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Requires an ETSI BRAN defined spectrum sharing mechanism</a:t>
            </a:r>
          </a:p>
          <a:p>
            <a:pPr marL="0" marR="0" indent="0" algn="l"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Maybe it will be based on LBT?</a:t>
            </a:r>
          </a:p>
        </p:txBody>
      </p:sp>
      <p:cxnSp>
        <p:nvCxnSpPr>
          <p:cNvPr id="38" name="Connector: Elbow 37">
            <a:extLst>
              <a:ext uri="{FF2B5EF4-FFF2-40B4-BE49-F238E27FC236}">
                <a16:creationId xmlns:a16="http://schemas.microsoft.com/office/drawing/2014/main" id="{D654F504-5110-4264-A476-581B85CFFEAF}"/>
              </a:ext>
            </a:extLst>
          </p:cNvPr>
          <p:cNvCxnSpPr>
            <a:cxnSpLocks/>
            <a:stCxn id="36" idx="1"/>
            <a:endCxn id="40" idx="3"/>
          </p:cNvCxnSpPr>
          <p:nvPr/>
        </p:nvCxnSpPr>
        <p:spPr bwMode="auto">
          <a:xfrm rot="10800000" flipV="1">
            <a:off x="6172196" y="3663810"/>
            <a:ext cx="457204" cy="1"/>
          </a:xfrm>
          <a:prstGeom prst="bentConnector3">
            <a:avLst>
              <a:gd name="adj1" fmla="val 50000"/>
            </a:avLst>
          </a:prstGeom>
          <a:solidFill>
            <a:schemeClr val="accent1"/>
          </a:solidFill>
          <a:ln w="57150" cap="flat" cmpd="sng" algn="ctr">
            <a:solidFill>
              <a:srgbClr val="FF0000"/>
            </a:solidFill>
            <a:prstDash val="solid"/>
            <a:round/>
            <a:headEnd type="none" w="sm" len="sm"/>
            <a:tailEnd type="triangle"/>
          </a:ln>
          <a:effectLst/>
        </p:spPr>
      </p:cxnSp>
      <p:sp>
        <p:nvSpPr>
          <p:cNvPr id="40" name="Rectangle 39">
            <a:extLst>
              <a:ext uri="{FF2B5EF4-FFF2-40B4-BE49-F238E27FC236}">
                <a16:creationId xmlns:a16="http://schemas.microsoft.com/office/drawing/2014/main" id="{211B6FBF-DD31-43CC-B69B-5EC342D00A5D}"/>
              </a:ext>
            </a:extLst>
          </p:cNvPr>
          <p:cNvSpPr/>
          <p:nvPr/>
        </p:nvSpPr>
        <p:spPr bwMode="auto">
          <a:xfrm>
            <a:off x="4190996" y="3433564"/>
            <a:ext cx="1981200" cy="46049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9311923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9BDBD-BE04-4C79-9B8D-A4CE06E1EF4E}"/>
              </a:ext>
            </a:extLst>
          </p:cNvPr>
          <p:cNvSpPr>
            <a:spLocks noGrp="1"/>
          </p:cNvSpPr>
          <p:nvPr>
            <p:ph type="title"/>
          </p:nvPr>
        </p:nvSpPr>
        <p:spPr/>
        <p:txBody>
          <a:bodyPr/>
          <a:lstStyle/>
          <a:p>
            <a:r>
              <a:rPr lang="en-AU" dirty="0"/>
              <a:t>There were two very different proposals on how to implement the ECC decision related to NB FH </a:t>
            </a:r>
          </a:p>
        </p:txBody>
      </p:sp>
      <p:sp>
        <p:nvSpPr>
          <p:cNvPr id="3" name="Content Placeholder 2">
            <a:extLst>
              <a:ext uri="{FF2B5EF4-FFF2-40B4-BE49-F238E27FC236}">
                <a16:creationId xmlns:a16="http://schemas.microsoft.com/office/drawing/2014/main" id="{C097F16C-A209-49F2-B8ED-659CF0A216C8}"/>
              </a:ext>
            </a:extLst>
          </p:cNvPr>
          <p:cNvSpPr>
            <a:spLocks noGrp="1"/>
          </p:cNvSpPr>
          <p:nvPr>
            <p:ph idx="1"/>
          </p:nvPr>
        </p:nvSpPr>
        <p:spPr>
          <a:xfrm>
            <a:off x="685800" y="1905000"/>
            <a:ext cx="7772400" cy="4114800"/>
          </a:xfrm>
        </p:spPr>
        <p:txBody>
          <a:bodyPr/>
          <a:lstStyle/>
          <a:p>
            <a:r>
              <a:rPr lang="en-AU" dirty="0"/>
              <a:t>Submissions to BRAN#108</a:t>
            </a:r>
          </a:p>
          <a:p>
            <a:pPr lvl="1"/>
            <a:r>
              <a:rPr lang="en-US" dirty="0"/>
              <a:t>BRAN(20)108014: </a:t>
            </a:r>
            <a:r>
              <a:rPr lang="en-AU" i="1" dirty="0"/>
              <a:t>Initial Integration of NB requirements into EN 303 687 as per EC Regulation </a:t>
            </a:r>
            <a:r>
              <a:rPr lang="en-AU" dirty="0"/>
              <a:t>(Apple)</a:t>
            </a:r>
            <a:endParaRPr lang="en-US" dirty="0"/>
          </a:p>
          <a:p>
            <a:pPr lvl="1"/>
            <a:r>
              <a:rPr lang="en-US" dirty="0"/>
              <a:t>BRAN(20)108038: </a:t>
            </a:r>
            <a:r>
              <a:rPr lang="en-US" i="1" dirty="0"/>
              <a:t>6GHz VLP Narrowband </a:t>
            </a:r>
            <a:r>
              <a:rPr lang="en-US" dirty="0"/>
              <a:t>(</a:t>
            </a:r>
            <a:r>
              <a:rPr lang="en-AU" dirty="0"/>
              <a:t>Qualcomm </a:t>
            </a:r>
            <a:r>
              <a:rPr lang="en-AU" i="1" dirty="0"/>
              <a:t>et al</a:t>
            </a:r>
            <a:r>
              <a:rPr lang="en-US" dirty="0"/>
              <a:t>)</a:t>
            </a:r>
          </a:p>
          <a:p>
            <a:pPr lvl="1"/>
            <a:r>
              <a:rPr lang="en-US" dirty="0"/>
              <a:t>BRAN(20)108039 </a:t>
            </a:r>
            <a:r>
              <a:rPr lang="en-US" i="1" dirty="0"/>
              <a:t>NB Analysis </a:t>
            </a:r>
            <a:r>
              <a:rPr lang="en-US" dirty="0"/>
              <a:t>(Qualcomm)</a:t>
            </a:r>
          </a:p>
          <a:p>
            <a:r>
              <a:rPr lang="en-GB" dirty="0"/>
              <a:t>Summary of presentations at </a:t>
            </a:r>
            <a:r>
              <a:rPr lang="en-AU" dirty="0"/>
              <a:t>BRAN#108</a:t>
            </a:r>
          </a:p>
          <a:p>
            <a:pPr lvl="1"/>
            <a:r>
              <a:rPr lang="en-US" dirty="0"/>
              <a:t>BRAN(20)108014 </a:t>
            </a:r>
            <a:r>
              <a:rPr lang="en-GB" dirty="0"/>
              <a:t>from Apple copied the three FH mechanisms in EN 300 328 V2.2.2 (2.4 GHz) into EN 303 687 (6 GHz)</a:t>
            </a:r>
          </a:p>
          <a:p>
            <a:pPr lvl="1"/>
            <a:r>
              <a:rPr lang="en-US" dirty="0"/>
              <a:t>BRAN(20)108038</a:t>
            </a:r>
            <a:r>
              <a:rPr lang="en-GB" dirty="0"/>
              <a:t> from Qualcomm</a:t>
            </a:r>
            <a:r>
              <a:rPr lang="en-GB" i="1" dirty="0"/>
              <a:t> et al</a:t>
            </a:r>
            <a:r>
              <a:rPr lang="en-GB" dirty="0"/>
              <a:t> provided an alternative mechanism for including NB FH into EN 303 687 that requires a COT be obtained using LBE or FBE before transmission</a:t>
            </a:r>
          </a:p>
          <a:p>
            <a:pPr lvl="1"/>
            <a:r>
              <a:rPr lang="en-US" dirty="0"/>
              <a:t>BRAN(20)108039</a:t>
            </a:r>
            <a:r>
              <a:rPr lang="en-GB" dirty="0"/>
              <a:t> from Qualcomm explains why the three FH mechanisms proposed by Apple lead to poor coexistence </a:t>
            </a:r>
          </a:p>
        </p:txBody>
      </p:sp>
      <p:sp>
        <p:nvSpPr>
          <p:cNvPr id="4" name="Footer Placeholder 3">
            <a:extLst>
              <a:ext uri="{FF2B5EF4-FFF2-40B4-BE49-F238E27FC236}">
                <a16:creationId xmlns:a16="http://schemas.microsoft.com/office/drawing/2014/main" id="{4C06E83E-8BBF-4284-892D-8726D14AC4C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58A03D9-144C-4D5B-970C-6C85576C31A6}"/>
              </a:ext>
            </a:extLst>
          </p:cNvPr>
          <p:cNvSpPr>
            <a:spLocks noGrp="1"/>
          </p:cNvSpPr>
          <p:nvPr>
            <p:ph type="sldNum" sz="quarter" idx="11"/>
          </p:nvPr>
        </p:nvSpPr>
        <p:spPr/>
        <p:txBody>
          <a:bodyPr/>
          <a:lstStyle/>
          <a:p>
            <a:r>
              <a:rPr lang="en-US"/>
              <a:t>Slide </a:t>
            </a:r>
            <a:fld id="{EF4002E7-DB4D-4CC3-8382-1939D19420D8}" type="slidenum">
              <a:rPr lang="en-US" smtClean="0"/>
              <a:pPr/>
              <a:t>51</a:t>
            </a:fld>
            <a:endParaRPr lang="en-US"/>
          </a:p>
        </p:txBody>
      </p:sp>
    </p:spTree>
    <p:extLst>
      <p:ext uri="{BB962C8B-B14F-4D97-AF65-F5344CB8AC3E}">
        <p14:creationId xmlns:p14="http://schemas.microsoft.com/office/powerpoint/2010/main" val="581215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DEADF-F103-4414-95BA-CC83279F1A48}"/>
              </a:ext>
            </a:extLst>
          </p:cNvPr>
          <p:cNvSpPr>
            <a:spLocks noGrp="1"/>
          </p:cNvSpPr>
          <p:nvPr>
            <p:ph type="title"/>
          </p:nvPr>
        </p:nvSpPr>
        <p:spPr/>
        <p:txBody>
          <a:bodyPr/>
          <a:lstStyle/>
          <a:p>
            <a:r>
              <a:rPr lang="en-AU" dirty="0"/>
              <a:t>There were many objections &amp; some support for the NB FH proposal from Apple</a:t>
            </a:r>
          </a:p>
        </p:txBody>
      </p:sp>
      <p:sp>
        <p:nvSpPr>
          <p:cNvPr id="3" name="Content Placeholder 2">
            <a:extLst>
              <a:ext uri="{FF2B5EF4-FFF2-40B4-BE49-F238E27FC236}">
                <a16:creationId xmlns:a16="http://schemas.microsoft.com/office/drawing/2014/main" id="{CC3C2693-A263-4476-A31F-BC5FA4ACF653}"/>
              </a:ext>
            </a:extLst>
          </p:cNvPr>
          <p:cNvSpPr>
            <a:spLocks noGrp="1"/>
          </p:cNvSpPr>
          <p:nvPr>
            <p:ph idx="1"/>
          </p:nvPr>
        </p:nvSpPr>
        <p:spPr/>
        <p:txBody>
          <a:bodyPr/>
          <a:lstStyle/>
          <a:p>
            <a:r>
              <a:rPr lang="en-GB" dirty="0"/>
              <a:t>Summary of presentations at </a:t>
            </a:r>
            <a:r>
              <a:rPr lang="en-AU" dirty="0"/>
              <a:t>BRAN#108</a:t>
            </a:r>
          </a:p>
          <a:p>
            <a:pPr lvl="1"/>
            <a:r>
              <a:rPr lang="en-AU" dirty="0"/>
              <a:t>There were many objections to the proposal from Apple</a:t>
            </a:r>
          </a:p>
          <a:p>
            <a:pPr lvl="2"/>
            <a:r>
              <a:rPr lang="en-AU" dirty="0"/>
              <a:t>Microsoft: lack of support studies; 6 GHz has a higher bar than 2.4 GHz (ISM); this new and unknown technology should not get a free pass</a:t>
            </a:r>
          </a:p>
          <a:p>
            <a:pPr lvl="2"/>
            <a:r>
              <a:rPr lang="en-AU" dirty="0" err="1"/>
              <a:t>Quorvo</a:t>
            </a:r>
            <a:r>
              <a:rPr lang="en-AU" dirty="0"/>
              <a:t>: use of EN 300 328 inappropriate in 6GHz; where are the studies?</a:t>
            </a:r>
          </a:p>
          <a:p>
            <a:pPr lvl="2"/>
            <a:r>
              <a:rPr lang="en-AU" dirty="0"/>
              <a:t>Facebook: concerned about coexistence, especially in wider channels</a:t>
            </a:r>
          </a:p>
          <a:p>
            <a:pPr lvl="2"/>
            <a:r>
              <a:rPr lang="en-AU" dirty="0"/>
              <a:t>Cisco: lack of supporting studies</a:t>
            </a:r>
          </a:p>
          <a:p>
            <a:pPr lvl="2"/>
            <a:r>
              <a:rPr lang="en-AU" dirty="0"/>
              <a:t>Qualcomm/Facebook: </a:t>
            </a:r>
            <a:r>
              <a:rPr lang="en-AU" dirty="0" err="1"/>
              <a:t>coex</a:t>
            </a:r>
            <a:r>
              <a:rPr lang="en-AU" dirty="0"/>
              <a:t> in 6 GHz between Wi-Fi/LAA/NR-U is result of many years of work; similar work is required for NB FH before it can be accepted</a:t>
            </a:r>
          </a:p>
          <a:p>
            <a:pPr lvl="2"/>
            <a:r>
              <a:rPr lang="en-AU" dirty="0"/>
              <a:t>OFCOM: 6 GHz is not like 2.4 GHz and some sort of LBT is probably needed</a:t>
            </a:r>
          </a:p>
          <a:p>
            <a:pPr lvl="2"/>
            <a:r>
              <a:rPr lang="en-AU" dirty="0"/>
              <a:t>Qualcomm/Facebook/Microsoft/Intel: – see BRAN(20)108038</a:t>
            </a:r>
          </a:p>
          <a:p>
            <a:pPr lvl="1"/>
            <a:r>
              <a:rPr lang="en-AU" dirty="0"/>
              <a:t>There was some support for the proposal from Apple</a:t>
            </a:r>
          </a:p>
          <a:p>
            <a:pPr lvl="2"/>
            <a:r>
              <a:rPr lang="en-AU" dirty="0"/>
              <a:t>Ericsson/</a:t>
            </a:r>
            <a:r>
              <a:rPr lang="en-AU" dirty="0" err="1"/>
              <a:t>BMWi</a:t>
            </a:r>
            <a:r>
              <a:rPr lang="en-AU" dirty="0"/>
              <a:t>: new new technology deserves same access to the spectrum and it is natural to use 2.4 GHz based schemes; RLAN needs to prove a problem</a:t>
            </a:r>
          </a:p>
          <a:p>
            <a:pPr lvl="1"/>
            <a:endParaRPr lang="en-AU" dirty="0"/>
          </a:p>
        </p:txBody>
      </p:sp>
      <p:sp>
        <p:nvSpPr>
          <p:cNvPr id="4" name="Footer Placeholder 3">
            <a:extLst>
              <a:ext uri="{FF2B5EF4-FFF2-40B4-BE49-F238E27FC236}">
                <a16:creationId xmlns:a16="http://schemas.microsoft.com/office/drawing/2014/main" id="{9A5E6CA0-ED25-4B34-B22A-37B50BAE745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EF8FBC5-1C10-4E72-AC2F-128CA6B8026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32612660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BF7E7-18B4-48A9-BE2D-4B17E433363D}"/>
              </a:ext>
            </a:extLst>
          </p:cNvPr>
          <p:cNvSpPr>
            <a:spLocks noGrp="1"/>
          </p:cNvSpPr>
          <p:nvPr>
            <p:ph type="title"/>
          </p:nvPr>
        </p:nvSpPr>
        <p:spPr/>
        <p:txBody>
          <a:bodyPr/>
          <a:lstStyle/>
          <a:p>
            <a:r>
              <a:rPr lang="en-AU" dirty="0"/>
              <a:t>There was agreement that there was an ECC decision but nothing more …</a:t>
            </a:r>
            <a:br>
              <a:rPr lang="en-AU" dirty="0"/>
            </a:br>
            <a:endParaRPr lang="en-AU" dirty="0"/>
          </a:p>
        </p:txBody>
      </p:sp>
      <p:sp>
        <p:nvSpPr>
          <p:cNvPr id="3" name="Content Placeholder 2">
            <a:extLst>
              <a:ext uri="{FF2B5EF4-FFF2-40B4-BE49-F238E27FC236}">
                <a16:creationId xmlns:a16="http://schemas.microsoft.com/office/drawing/2014/main" id="{500CF7EC-0054-477F-90BF-E99A65777EC5}"/>
              </a:ext>
            </a:extLst>
          </p:cNvPr>
          <p:cNvSpPr>
            <a:spLocks noGrp="1"/>
          </p:cNvSpPr>
          <p:nvPr>
            <p:ph idx="1"/>
          </p:nvPr>
        </p:nvSpPr>
        <p:spPr/>
        <p:txBody>
          <a:bodyPr/>
          <a:lstStyle/>
          <a:p>
            <a:pPr lvl="1"/>
            <a:r>
              <a:rPr lang="en-AU" dirty="0"/>
              <a:t>There was agreement that BRAN had a task to perform based on the ECC decision allowing NB FH …</a:t>
            </a:r>
          </a:p>
          <a:p>
            <a:pPr lvl="1"/>
            <a:r>
              <a:rPr lang="en-AU" dirty="0"/>
              <a:t>… but there was no agreement on how to perform that task!</a:t>
            </a:r>
          </a:p>
          <a:p>
            <a:pPr lvl="1"/>
            <a:r>
              <a:rPr lang="en-AU" dirty="0"/>
              <a:t>One of the problems for many is that this NB FH proposal by Apple came from nowhere (and does not seem to be based on any standard)</a:t>
            </a:r>
          </a:p>
          <a:p>
            <a:pPr lvl="1"/>
            <a:r>
              <a:rPr lang="en-AU" dirty="0"/>
              <a:t>An individual affiliated with Apple was invited to provide further information on the NB FH proposal  to the Coex SC</a:t>
            </a:r>
          </a:p>
          <a:p>
            <a:pPr lvl="2"/>
            <a:r>
              <a:rPr lang="en-AU" dirty="0"/>
              <a:t>They declined</a:t>
            </a:r>
          </a:p>
        </p:txBody>
      </p:sp>
      <p:sp>
        <p:nvSpPr>
          <p:cNvPr id="4" name="Footer Placeholder 3">
            <a:extLst>
              <a:ext uri="{FF2B5EF4-FFF2-40B4-BE49-F238E27FC236}">
                <a16:creationId xmlns:a16="http://schemas.microsoft.com/office/drawing/2014/main" id="{79B59FD2-B719-40A6-8170-08FD6ED77AF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9301D36-A2F3-40D2-8DBA-8C630D94FA4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35391617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Future work for </a:t>
            </a:r>
            <a:r>
              <a:rPr lang="en-AU" sz="2400" b="1" dirty="0" err="1">
                <a:solidFill>
                  <a:srgbClr val="FF0000"/>
                </a:solidFill>
              </a:rPr>
              <a:t>TGbe</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7438379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D1B71-FF6E-4CDC-BEDC-9675FAF30BA4}"/>
              </a:ext>
            </a:extLst>
          </p:cNvPr>
          <p:cNvSpPr>
            <a:spLocks noGrp="1"/>
          </p:cNvSpPr>
          <p:nvPr>
            <p:ph type="title"/>
          </p:nvPr>
        </p:nvSpPr>
        <p:spPr/>
        <p:txBody>
          <a:bodyPr/>
          <a:lstStyle/>
          <a:p>
            <a:r>
              <a:rPr lang="en-AU" dirty="0"/>
              <a:t>There is work required to enable good coexistence in 6 GHz in the future (and 5 GHz)</a:t>
            </a:r>
          </a:p>
        </p:txBody>
      </p:sp>
      <p:sp>
        <p:nvSpPr>
          <p:cNvPr id="3" name="Content Placeholder 2">
            <a:extLst>
              <a:ext uri="{FF2B5EF4-FFF2-40B4-BE49-F238E27FC236}">
                <a16:creationId xmlns:a16="http://schemas.microsoft.com/office/drawing/2014/main" id="{CC9C0572-4529-42DF-A351-42272F126F51}"/>
              </a:ext>
            </a:extLst>
          </p:cNvPr>
          <p:cNvSpPr>
            <a:spLocks noGrp="1"/>
          </p:cNvSpPr>
          <p:nvPr>
            <p:ph idx="1"/>
          </p:nvPr>
        </p:nvSpPr>
        <p:spPr/>
        <p:txBody>
          <a:bodyPr/>
          <a:lstStyle/>
          <a:p>
            <a:pPr lvl="1"/>
            <a:r>
              <a:rPr lang="en-AU" dirty="0"/>
              <a:t>The adaptivity compromise in EN 303 687 means 802.11ax &amp; 802.11be need to operate using </a:t>
            </a:r>
            <a:r>
              <a:rPr lang="en-AU" i="1" dirty="0"/>
              <a:t>ED-only</a:t>
            </a:r>
            <a:r>
              <a:rPr lang="en-AU" dirty="0"/>
              <a:t> at -72 dBm in 6 GHz</a:t>
            </a:r>
          </a:p>
          <a:p>
            <a:pPr lvl="1"/>
            <a:r>
              <a:rPr lang="en-AU" dirty="0"/>
              <a:t>However, the current 802.11 standard effectively specifies 802.11ax &amp; 802.11be operate using </a:t>
            </a:r>
            <a:r>
              <a:rPr lang="en-AU" i="1" dirty="0"/>
              <a:t>PD/ED </a:t>
            </a:r>
            <a:r>
              <a:rPr lang="en-AU" dirty="0"/>
              <a:t>at -82/-72 dBm in 6 GHz</a:t>
            </a:r>
          </a:p>
          <a:p>
            <a:pPr lvl="2"/>
            <a:r>
              <a:rPr lang="en-AU" dirty="0"/>
              <a:t>Which may disadvantage 802.11ax &amp; 802.11be when operating in the same</a:t>
            </a:r>
            <a:br>
              <a:rPr lang="en-AU" dirty="0"/>
            </a:br>
            <a:r>
              <a:rPr lang="en-AU" dirty="0"/>
              <a:t>6 GHz channel as LAA/NR-U</a:t>
            </a:r>
          </a:p>
          <a:p>
            <a:pPr lvl="1"/>
            <a:r>
              <a:rPr lang="en-AU" dirty="0" err="1"/>
              <a:t>TGbe</a:t>
            </a:r>
            <a:r>
              <a:rPr lang="en-AU" dirty="0"/>
              <a:t> might want to consider if &amp; when 802.11ax &amp; 802.11be can operate at </a:t>
            </a:r>
            <a:r>
              <a:rPr lang="en-AU" i="1" dirty="0"/>
              <a:t>ED-only</a:t>
            </a:r>
            <a:r>
              <a:rPr lang="en-AU" dirty="0"/>
              <a:t> at -72 dBm in 6 GHz</a:t>
            </a:r>
          </a:p>
          <a:p>
            <a:pPr lvl="2"/>
            <a:r>
              <a:rPr lang="en-AU" dirty="0"/>
              <a:t>A similar question could be applied to 5 GHz operation under EN 301 893 too!</a:t>
            </a:r>
          </a:p>
          <a:p>
            <a:pPr lvl="1"/>
            <a:r>
              <a:rPr lang="en-AU" dirty="0"/>
              <a:t>In addition, </a:t>
            </a:r>
            <a:r>
              <a:rPr lang="en-AU" dirty="0" err="1"/>
              <a:t>TGbe</a:t>
            </a:r>
            <a:r>
              <a:rPr lang="en-AU" dirty="0"/>
              <a:t> may need to propose revisions to EN 303 687 (6 GHz) to enable 802.11be features not currently envisaged</a:t>
            </a:r>
          </a:p>
          <a:p>
            <a:pPr lvl="2"/>
            <a:r>
              <a:rPr lang="en-AU" dirty="0"/>
              <a:t>Similar revision will be required 5 GHz operation under EN 301 893 too!</a:t>
            </a:r>
          </a:p>
          <a:p>
            <a:pPr lvl="1"/>
            <a:endParaRPr lang="en-AU" dirty="0"/>
          </a:p>
        </p:txBody>
      </p:sp>
      <p:sp>
        <p:nvSpPr>
          <p:cNvPr id="4" name="Footer Placeholder 3">
            <a:extLst>
              <a:ext uri="{FF2B5EF4-FFF2-40B4-BE49-F238E27FC236}">
                <a16:creationId xmlns:a16="http://schemas.microsoft.com/office/drawing/2014/main" id="{083D9B05-C16B-4AC2-AC8A-24AD824ABEC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6F1CF92-BE62-4C47-9C45-B380E76123B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21878527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40359373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2E6A-552E-40DD-B087-F7077677F5E2}"/>
              </a:ext>
            </a:extLst>
          </p:cNvPr>
          <p:cNvSpPr>
            <a:spLocks noGrp="1"/>
          </p:cNvSpPr>
          <p:nvPr>
            <p:ph type="title"/>
          </p:nvPr>
        </p:nvSpPr>
        <p:spPr/>
        <p:txBody>
          <a:bodyPr/>
          <a:lstStyle/>
          <a:p>
            <a:r>
              <a:rPr lang="en-AU" dirty="0"/>
              <a:t>The  stable draft of EN 301 893 (5 GHz) does not yet include a proposed adaptivity compromise</a:t>
            </a:r>
          </a:p>
        </p:txBody>
      </p:sp>
      <p:sp>
        <p:nvSpPr>
          <p:cNvPr id="3" name="Content Placeholder 2">
            <a:extLst>
              <a:ext uri="{FF2B5EF4-FFF2-40B4-BE49-F238E27FC236}">
                <a16:creationId xmlns:a16="http://schemas.microsoft.com/office/drawing/2014/main" id="{4D9782BA-E009-4CC9-9408-97D0AE90B342}"/>
              </a:ext>
            </a:extLst>
          </p:cNvPr>
          <p:cNvSpPr>
            <a:spLocks noGrp="1"/>
          </p:cNvSpPr>
          <p:nvPr>
            <p:ph idx="1"/>
          </p:nvPr>
        </p:nvSpPr>
        <p:spPr/>
        <p:txBody>
          <a:bodyPr/>
          <a:lstStyle/>
          <a:p>
            <a:r>
              <a:rPr lang="en-AU" dirty="0"/>
              <a:t>Result of BRAN#108</a:t>
            </a:r>
          </a:p>
          <a:p>
            <a:pPr lvl="1"/>
            <a:r>
              <a:rPr lang="en-US" dirty="0"/>
              <a:t>Draft EN 301 893 </a:t>
            </a:r>
            <a:r>
              <a:rPr lang="en-AU" dirty="0"/>
              <a:t>v.2.1.41 (stable draft)</a:t>
            </a:r>
            <a:endParaRPr lang="en-GB" dirty="0"/>
          </a:p>
          <a:p>
            <a:r>
              <a:rPr lang="en-GB" dirty="0"/>
              <a:t>Summary of discussion at </a:t>
            </a:r>
            <a:r>
              <a:rPr lang="en-AU" dirty="0"/>
              <a:t>BRAN#108</a:t>
            </a:r>
          </a:p>
          <a:p>
            <a:pPr lvl="1"/>
            <a:r>
              <a:rPr lang="en-AU" dirty="0"/>
              <a:t> All agreements are included in EN 301 893 v2.1.41, including:</a:t>
            </a:r>
          </a:p>
          <a:p>
            <a:pPr lvl="2"/>
            <a:r>
              <a:rPr lang="en-AU" dirty="0"/>
              <a:t>Variety of editorial issues  &amp; issues with less relevance to coexistence</a:t>
            </a:r>
          </a:p>
          <a:p>
            <a:pPr lvl="1"/>
            <a:r>
              <a:rPr lang="en-AU" dirty="0"/>
              <a:t>Issues without agreement are not incorporated into EN 301 893 v2.1.41, including:</a:t>
            </a:r>
          </a:p>
          <a:p>
            <a:pPr lvl="2"/>
            <a:r>
              <a:rPr lang="en-AU" dirty="0">
                <a:solidFill>
                  <a:schemeClr val="accent2"/>
                </a:solidFill>
              </a:rPr>
              <a:t>Compromise for adaptivity</a:t>
            </a:r>
          </a:p>
          <a:p>
            <a:endParaRPr lang="en-AU" dirty="0"/>
          </a:p>
        </p:txBody>
      </p:sp>
      <p:sp>
        <p:nvSpPr>
          <p:cNvPr id="4" name="Footer Placeholder 3">
            <a:extLst>
              <a:ext uri="{FF2B5EF4-FFF2-40B4-BE49-F238E27FC236}">
                <a16:creationId xmlns:a16="http://schemas.microsoft.com/office/drawing/2014/main" id="{E40C40FD-BBDE-4FDF-9EAE-F3870835A53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4DDBDDB-0433-46C4-8D59-48794E98FA2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21924126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 issues</a:t>
            </a:r>
          </a:p>
          <a:p>
            <a:pPr marL="342900" lvl="1" indent="-342900" algn="ctr">
              <a:buNone/>
            </a:pPr>
            <a:r>
              <a:rPr lang="en-AU" sz="2400" b="1" dirty="0">
                <a:solidFill>
                  <a:srgbClr val="FF0000"/>
                </a:solidFill>
              </a:rPr>
              <a:t>Adaptivity compromise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34910965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97BBF-6BB5-43C8-9775-650DB2FEDCC0}"/>
              </a:ext>
            </a:extLst>
          </p:cNvPr>
          <p:cNvSpPr>
            <a:spLocks noGrp="1"/>
          </p:cNvSpPr>
          <p:nvPr>
            <p:ph type="title"/>
          </p:nvPr>
        </p:nvSpPr>
        <p:spPr/>
        <p:txBody>
          <a:bodyPr/>
          <a:lstStyle/>
          <a:p>
            <a:r>
              <a:rPr lang="en-AU" dirty="0"/>
              <a:t>ETSI BRAN agreed on compromise solutions for coexistence in 5 GHz in ~2016 &amp; ~2018</a:t>
            </a:r>
            <a:br>
              <a:rPr lang="en-AU" dirty="0"/>
            </a:br>
            <a:endParaRPr lang="en-AU" dirty="0"/>
          </a:p>
        </p:txBody>
      </p:sp>
      <p:sp>
        <p:nvSpPr>
          <p:cNvPr id="3" name="Content Placeholder 2">
            <a:extLst>
              <a:ext uri="{FF2B5EF4-FFF2-40B4-BE49-F238E27FC236}">
                <a16:creationId xmlns:a16="http://schemas.microsoft.com/office/drawing/2014/main" id="{079FC788-7A81-440D-8DC2-C150F9679029}"/>
              </a:ext>
            </a:extLst>
          </p:cNvPr>
          <p:cNvSpPr>
            <a:spLocks noGrp="1"/>
          </p:cNvSpPr>
          <p:nvPr>
            <p:ph idx="1"/>
          </p:nvPr>
        </p:nvSpPr>
        <p:spPr>
          <a:xfrm>
            <a:off x="685800" y="1752600"/>
            <a:ext cx="7772400" cy="4114800"/>
          </a:xfrm>
        </p:spPr>
        <p:txBody>
          <a:bodyPr/>
          <a:lstStyle/>
          <a:p>
            <a:r>
              <a:rPr lang="en-AU" dirty="0"/>
              <a:t>A problem in Europe (and globally) was understood in ~2014:</a:t>
            </a:r>
          </a:p>
          <a:p>
            <a:pPr lvl="1"/>
            <a:r>
              <a:rPr lang="en-AU" dirty="0"/>
              <a:t>How can different technologies detect each other and defer to each other in a way that enables equitable use of radio resources?</a:t>
            </a:r>
          </a:p>
          <a:p>
            <a:r>
              <a:rPr lang="en-AU" dirty="0"/>
              <a:t>A compromise solution in was agreed ~2016 (EN 301 893 v2.1.1)</a:t>
            </a:r>
          </a:p>
          <a:p>
            <a:pPr lvl="1"/>
            <a:r>
              <a:rPr lang="en-AU" dirty="0"/>
              <a:t>Use EDCA-like LBT, with detection using:</a:t>
            </a:r>
          </a:p>
          <a:p>
            <a:pPr lvl="2"/>
            <a:r>
              <a:rPr lang="en-AU" dirty="0"/>
              <a:t>PD/ED @ -82/-62 dBm for 802.11a/n/ac systems</a:t>
            </a:r>
          </a:p>
          <a:p>
            <a:pPr lvl="2"/>
            <a:r>
              <a:rPr lang="en-AU" dirty="0"/>
              <a:t>ED-only at -72 dBm (scaled) for any systems</a:t>
            </a:r>
          </a:p>
          <a:p>
            <a:pPr lvl="1"/>
            <a:r>
              <a:rPr lang="en-AU" dirty="0"/>
              <a:t>Allowed 802.11ac to be placed on the European market</a:t>
            </a:r>
          </a:p>
          <a:p>
            <a:r>
              <a:rPr lang="en-AU" dirty="0"/>
              <a:t>A new solution was agreed in ~2018 (stable draft of EN 301 893)</a:t>
            </a:r>
          </a:p>
          <a:p>
            <a:pPr lvl="1"/>
            <a:r>
              <a:rPr lang="en-AU" dirty="0"/>
              <a:t>Use EDCA-like LBT, with detection using:</a:t>
            </a:r>
          </a:p>
          <a:p>
            <a:pPr lvl="2"/>
            <a:r>
              <a:rPr lang="en-AU" dirty="0"/>
              <a:t>PD/ED @ -82/-62 dBm for any systems</a:t>
            </a:r>
          </a:p>
          <a:p>
            <a:pPr lvl="2"/>
            <a:r>
              <a:rPr lang="en-AU" dirty="0"/>
              <a:t>ED-only at -72 dBm (scaled) for any systems</a:t>
            </a:r>
          </a:p>
          <a:p>
            <a:pPr lvl="1"/>
            <a:r>
              <a:rPr lang="en-AU" dirty="0"/>
              <a:t>Allowed 802.11ax to be placed on the European market</a:t>
            </a:r>
          </a:p>
        </p:txBody>
      </p:sp>
      <p:sp>
        <p:nvSpPr>
          <p:cNvPr id="4" name="Footer Placeholder 3">
            <a:extLst>
              <a:ext uri="{FF2B5EF4-FFF2-40B4-BE49-F238E27FC236}">
                <a16:creationId xmlns:a16="http://schemas.microsoft.com/office/drawing/2014/main" id="{29E89846-9068-440C-AF5B-A152BA9053B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692B778-462F-4BA4-BA67-B28BF9B7952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1933336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94A82-730F-44F7-9F2A-BF34D4662930}"/>
              </a:ext>
            </a:extLst>
          </p:cNvPr>
          <p:cNvSpPr>
            <a:spLocks noGrp="1"/>
          </p:cNvSpPr>
          <p:nvPr>
            <p:ph type="title"/>
          </p:nvPr>
        </p:nvSpPr>
        <p:spPr/>
        <p:txBody>
          <a:bodyPr/>
          <a:lstStyle/>
          <a:p>
            <a:r>
              <a:rPr lang="en-AU" dirty="0"/>
              <a:t>In 2020, some stakeholders wanted to revisit the current 5 GHz compromise </a:t>
            </a:r>
          </a:p>
        </p:txBody>
      </p:sp>
      <p:sp>
        <p:nvSpPr>
          <p:cNvPr id="3" name="Content Placeholder 2">
            <a:extLst>
              <a:ext uri="{FF2B5EF4-FFF2-40B4-BE49-F238E27FC236}">
                <a16:creationId xmlns:a16="http://schemas.microsoft.com/office/drawing/2014/main" id="{0EB9B854-5846-4136-A244-2A8EC93C64B3}"/>
              </a:ext>
            </a:extLst>
          </p:cNvPr>
          <p:cNvSpPr>
            <a:spLocks noGrp="1"/>
          </p:cNvSpPr>
          <p:nvPr>
            <p:ph idx="1"/>
          </p:nvPr>
        </p:nvSpPr>
        <p:spPr/>
        <p:txBody>
          <a:bodyPr/>
          <a:lstStyle/>
          <a:p>
            <a:pPr lvl="1"/>
            <a:r>
              <a:rPr lang="en-AU" dirty="0"/>
              <a:t>In 2020, some NR-U/LAA stakeholders expressed strong opposition to the compromise documented in the stable draft of EN 301 893</a:t>
            </a:r>
          </a:p>
          <a:p>
            <a:pPr lvl="1"/>
            <a:r>
              <a:rPr lang="en-AU" dirty="0"/>
              <a:t>Reasons are varied, but include:</a:t>
            </a:r>
          </a:p>
          <a:p>
            <a:pPr lvl="2"/>
            <a:r>
              <a:rPr lang="en-AU" dirty="0"/>
              <a:t>Claims testing generalised versions of </a:t>
            </a:r>
            <a:r>
              <a:rPr lang="en-AU" i="1" dirty="0"/>
              <a:t>PD/ED </a:t>
            </a:r>
            <a:r>
              <a:rPr lang="en-AU" dirty="0"/>
              <a:t>is complex</a:t>
            </a:r>
          </a:p>
          <a:p>
            <a:pPr lvl="2"/>
            <a:r>
              <a:rPr lang="en-AU" dirty="0"/>
              <a:t>Discovery that some Wi-Fi gear does not operate as expected</a:t>
            </a:r>
          </a:p>
          <a:p>
            <a:pPr lvl="3"/>
            <a:r>
              <a:rPr lang="en-AU" dirty="0" err="1"/>
              <a:t>eg</a:t>
            </a:r>
            <a:r>
              <a:rPr lang="en-AU" dirty="0"/>
              <a:t> need for more than 802.11a preamble for PD</a:t>
            </a:r>
          </a:p>
          <a:p>
            <a:pPr lvl="3"/>
            <a:r>
              <a:rPr lang="en-AU" dirty="0" err="1"/>
              <a:t>eg</a:t>
            </a:r>
            <a:r>
              <a:rPr lang="en-AU" dirty="0"/>
              <a:t> changing PDT in some situations</a:t>
            </a:r>
          </a:p>
          <a:p>
            <a:pPr lvl="2"/>
            <a:r>
              <a:rPr lang="en-AU" dirty="0"/>
              <a:t>Assertions Wi-Fi gear has a “</a:t>
            </a:r>
            <a:r>
              <a:rPr lang="en-AU" i="1" dirty="0"/>
              <a:t>10 dB advantage</a:t>
            </a:r>
            <a:r>
              <a:rPr lang="en-AU" dirty="0"/>
              <a:t>”</a:t>
            </a:r>
          </a:p>
          <a:p>
            <a:pPr lvl="2"/>
            <a:r>
              <a:rPr lang="en-AU" dirty="0"/>
              <a:t>Assertions secondary channel access is “</a:t>
            </a:r>
            <a:r>
              <a:rPr lang="en-AU" i="1" dirty="0"/>
              <a:t>not fair</a:t>
            </a:r>
            <a:r>
              <a:rPr lang="en-AU" dirty="0"/>
              <a:t>”</a:t>
            </a:r>
          </a:p>
          <a:p>
            <a:pPr lvl="2"/>
            <a:r>
              <a:rPr lang="en-AU" dirty="0"/>
              <a:t>Claims </a:t>
            </a:r>
            <a:r>
              <a:rPr lang="en-AU" i="1" dirty="0"/>
              <a:t>ED-only</a:t>
            </a:r>
            <a:r>
              <a:rPr lang="en-AU" dirty="0"/>
              <a:t> at -62 dBm is better for all</a:t>
            </a:r>
          </a:p>
          <a:p>
            <a:pPr lvl="2"/>
            <a:r>
              <a:rPr lang="en-AU" dirty="0"/>
              <a:t>Assertions Wi-Fi stakeholders reneged on a promise that 802.11ac (or 802.11ax) would be last to use PD/ED</a:t>
            </a:r>
          </a:p>
          <a:p>
            <a:pPr lvl="1"/>
            <a:r>
              <a:rPr lang="en-AU" dirty="0"/>
              <a:t>Some of these reasons are legitimate to some extent, while others not so much … it is complicated!</a:t>
            </a:r>
          </a:p>
        </p:txBody>
      </p:sp>
      <p:sp>
        <p:nvSpPr>
          <p:cNvPr id="4" name="Footer Placeholder 3">
            <a:extLst>
              <a:ext uri="{FF2B5EF4-FFF2-40B4-BE49-F238E27FC236}">
                <a16:creationId xmlns:a16="http://schemas.microsoft.com/office/drawing/2014/main" id="{FF3DAB68-55DE-4267-9312-9C4C1453A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484D1C6-4C08-406B-982E-A644A895197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749713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60221F-42BF-42A0-9B62-58D23553617D}"/>
              </a:ext>
            </a:extLst>
          </p:cNvPr>
          <p:cNvSpPr>
            <a:spLocks noGrp="1"/>
          </p:cNvSpPr>
          <p:nvPr>
            <p:ph type="title"/>
          </p:nvPr>
        </p:nvSpPr>
        <p:spPr/>
        <p:txBody>
          <a:bodyPr>
            <a:normAutofit fontScale="90000"/>
          </a:bodyPr>
          <a:lstStyle/>
          <a:p>
            <a:r>
              <a:rPr lang="en-AU" dirty="0"/>
              <a:t>A 5 GHz compromise that restricts 802.11be from using </a:t>
            </a:r>
            <a:r>
              <a:rPr lang="en-AU" i="1" dirty="0"/>
              <a:t>PD/ED </a:t>
            </a:r>
            <a:r>
              <a:rPr lang="en-AU" dirty="0"/>
              <a:t>@ -82/-62 dBm was proposed to BRAN#108 </a:t>
            </a:r>
          </a:p>
        </p:txBody>
      </p:sp>
      <p:sp>
        <p:nvSpPr>
          <p:cNvPr id="3" name="Content Placeholder 2">
            <a:extLst>
              <a:ext uri="{FF2B5EF4-FFF2-40B4-BE49-F238E27FC236}">
                <a16:creationId xmlns:a16="http://schemas.microsoft.com/office/drawing/2014/main" id="{46DEF0C0-55E9-401C-B1F1-1AF1AC218034}"/>
              </a:ext>
            </a:extLst>
          </p:cNvPr>
          <p:cNvSpPr>
            <a:spLocks noGrp="1"/>
          </p:cNvSpPr>
          <p:nvPr>
            <p:ph idx="1"/>
          </p:nvPr>
        </p:nvSpPr>
        <p:spPr/>
        <p:txBody>
          <a:bodyPr/>
          <a:lstStyle/>
          <a:p>
            <a:r>
              <a:rPr lang="en-AU" dirty="0"/>
              <a:t>Submission to BRAN#108</a:t>
            </a:r>
          </a:p>
          <a:p>
            <a:pPr lvl="1"/>
            <a:r>
              <a:rPr lang="en-AU" dirty="0">
                <a:latin typeface="+mj-lt"/>
              </a:rPr>
              <a:t> BRAN(20)108008r1: </a:t>
            </a:r>
            <a:r>
              <a:rPr lang="en-AU" i="1" dirty="0">
                <a:latin typeface="+mj-lt"/>
              </a:rPr>
              <a:t>Compromise on 5 GHz channel access mechanism </a:t>
            </a:r>
            <a:r>
              <a:rPr lang="en-AU" dirty="0">
                <a:latin typeface="+mj-lt"/>
              </a:rPr>
              <a:t>(HPE, Ericsson, Broadcom, CableLabs, Cisco, Huawei, Intel, Nokia &amp; Ruckus)</a:t>
            </a:r>
            <a:endParaRPr lang="en-US" sz="1800" dirty="0">
              <a:effectLst/>
              <a:latin typeface="+mj-lt"/>
              <a:ea typeface="Times New Roman" panose="02020603050405020304" pitchFamily="18" charset="0"/>
            </a:endParaRPr>
          </a:p>
          <a:p>
            <a:r>
              <a:rPr lang="en-GB" dirty="0"/>
              <a:t>Summary of discussion at BRAN #108</a:t>
            </a:r>
          </a:p>
          <a:p>
            <a:pPr lvl="1"/>
            <a:r>
              <a:rPr lang="en-AU" dirty="0"/>
              <a:t>In the interests of making timely progress, many ETSI BRAN participants proposed a new compromise to ETSI BRAN for EN 301 892</a:t>
            </a:r>
          </a:p>
          <a:p>
            <a:pPr lvl="1"/>
            <a:r>
              <a:rPr lang="en-AU" dirty="0"/>
              <a:t>The LBT mechanism in EN 301 893 is now based on operation by </a:t>
            </a:r>
            <a:r>
              <a:rPr lang="en-AU" i="1" dirty="0"/>
              <a:t>devices</a:t>
            </a:r>
            <a:r>
              <a:rPr lang="en-AU" dirty="0"/>
              <a:t> (with multiple logical </a:t>
            </a:r>
            <a:r>
              <a:rPr lang="en-AU" i="1" dirty="0"/>
              <a:t>devices</a:t>
            </a:r>
            <a:r>
              <a:rPr lang="en-AU" dirty="0"/>
              <a:t> in a physical piece of </a:t>
            </a:r>
            <a:r>
              <a:rPr lang="en-AU" i="1" dirty="0"/>
              <a:t>equipment</a:t>
            </a:r>
            <a:r>
              <a:rPr lang="en-AU" dirty="0"/>
              <a:t>) in two </a:t>
            </a:r>
            <a:r>
              <a:rPr lang="en-AU" i="1" dirty="0"/>
              <a:t>categories</a:t>
            </a:r>
          </a:p>
          <a:p>
            <a:pPr lvl="2"/>
            <a:r>
              <a:rPr lang="en-AU" dirty="0"/>
              <a:t>802.11a/n/ac/</a:t>
            </a:r>
            <a:r>
              <a:rPr lang="en-AU" dirty="0" err="1"/>
              <a:t>ax</a:t>
            </a:r>
            <a:r>
              <a:rPr lang="en-AU" dirty="0"/>
              <a:t> </a:t>
            </a:r>
            <a:r>
              <a:rPr lang="en-AU" i="1" dirty="0"/>
              <a:t>devices</a:t>
            </a:r>
            <a:r>
              <a:rPr lang="en-AU" dirty="0"/>
              <a:t> may use </a:t>
            </a:r>
            <a:r>
              <a:rPr lang="en-AU" i="1" dirty="0"/>
              <a:t>PD/ED </a:t>
            </a:r>
            <a:r>
              <a:rPr lang="en-AU" dirty="0"/>
              <a:t>@ -82/-62 dBm in the primary channel, and </a:t>
            </a:r>
            <a:r>
              <a:rPr lang="en-AU" i="1" dirty="0"/>
              <a:t>ED-only</a:t>
            </a:r>
            <a:r>
              <a:rPr lang="en-AU" dirty="0"/>
              <a:t> @ -62 dBm in the secondary channels (</a:t>
            </a:r>
            <a:r>
              <a:rPr lang="en-AU" i="1" dirty="0"/>
              <a:t>status quo</a:t>
            </a:r>
            <a:r>
              <a:rPr lang="en-AU" dirty="0"/>
              <a:t>)</a:t>
            </a:r>
          </a:p>
          <a:p>
            <a:pPr lvl="2"/>
            <a:r>
              <a:rPr lang="en-AU" dirty="0"/>
              <a:t>Any other </a:t>
            </a:r>
            <a:r>
              <a:rPr lang="en-AU" i="1" dirty="0"/>
              <a:t>devices</a:t>
            </a:r>
            <a:r>
              <a:rPr lang="en-AU" dirty="0"/>
              <a:t> use </a:t>
            </a:r>
            <a:r>
              <a:rPr lang="en-AU" i="1" dirty="0"/>
              <a:t>ED-only</a:t>
            </a:r>
            <a:r>
              <a:rPr lang="en-AU" dirty="0"/>
              <a:t> @ -72 dBm (scaled with </a:t>
            </a:r>
            <a:r>
              <a:rPr lang="en-AU" dirty="0" err="1"/>
              <a:t>tx</a:t>
            </a:r>
            <a:r>
              <a:rPr lang="en-AU" dirty="0"/>
              <a:t> power) in all channels</a:t>
            </a:r>
          </a:p>
        </p:txBody>
      </p:sp>
    </p:spTree>
    <p:extLst>
      <p:ext uri="{BB962C8B-B14F-4D97-AF65-F5344CB8AC3E}">
        <p14:creationId xmlns:p14="http://schemas.microsoft.com/office/powerpoint/2010/main" val="5815935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52D12-23AF-4105-8DF0-21D2D19077FB}"/>
              </a:ext>
            </a:extLst>
          </p:cNvPr>
          <p:cNvSpPr>
            <a:spLocks noGrp="1"/>
          </p:cNvSpPr>
          <p:nvPr>
            <p:ph type="title"/>
          </p:nvPr>
        </p:nvSpPr>
        <p:spPr/>
        <p:txBody>
          <a:bodyPr/>
          <a:lstStyle/>
          <a:p>
            <a:r>
              <a:rPr lang="en-AU" dirty="0"/>
              <a:t>The proposed 5 GHz compromise was based on a few agreed principles</a:t>
            </a:r>
          </a:p>
        </p:txBody>
      </p:sp>
      <p:sp>
        <p:nvSpPr>
          <p:cNvPr id="3" name="Content Placeholder 2">
            <a:extLst>
              <a:ext uri="{FF2B5EF4-FFF2-40B4-BE49-F238E27FC236}">
                <a16:creationId xmlns:a16="http://schemas.microsoft.com/office/drawing/2014/main" id="{F55943E9-9FF3-426E-A9AD-A873AA2825DB}"/>
              </a:ext>
            </a:extLst>
          </p:cNvPr>
          <p:cNvSpPr>
            <a:spLocks noGrp="1"/>
          </p:cNvSpPr>
          <p:nvPr>
            <p:ph idx="1"/>
          </p:nvPr>
        </p:nvSpPr>
        <p:spPr/>
        <p:txBody>
          <a:bodyPr/>
          <a:lstStyle/>
          <a:p>
            <a:r>
              <a:rPr lang="en-GB" dirty="0"/>
              <a:t>Summary of discussion at BRAN #108</a:t>
            </a:r>
          </a:p>
          <a:p>
            <a:pPr lvl="1"/>
            <a:r>
              <a:rPr lang="en-AU" dirty="0"/>
              <a:t>The compromise is based on agreed principles that:</a:t>
            </a:r>
          </a:p>
          <a:p>
            <a:pPr lvl="2"/>
            <a:r>
              <a:rPr lang="en-AU" dirty="0"/>
              <a:t>The new </a:t>
            </a:r>
            <a:r>
              <a:rPr lang="en-AU" i="1" dirty="0"/>
              <a:t>status quo </a:t>
            </a:r>
            <a:r>
              <a:rPr lang="en-AU" dirty="0"/>
              <a:t>means that 802.11be </a:t>
            </a:r>
            <a:r>
              <a:rPr lang="en-AU" i="1" dirty="0"/>
              <a:t>devices</a:t>
            </a:r>
            <a:r>
              <a:rPr lang="en-AU" dirty="0"/>
              <a:t> will not be able to use the traditional </a:t>
            </a:r>
            <a:r>
              <a:rPr lang="en-AU" i="1" dirty="0"/>
              <a:t>PD/ED </a:t>
            </a:r>
            <a:r>
              <a:rPr lang="en-AU" dirty="0"/>
              <a:t>@ -82/-62 dBm category, and will instead have to use the </a:t>
            </a:r>
            <a:r>
              <a:rPr lang="en-AU" i="1" dirty="0"/>
              <a:t>ED-only</a:t>
            </a:r>
            <a:r>
              <a:rPr lang="en-AU" dirty="0"/>
              <a:t> @ -72 dBm category</a:t>
            </a:r>
          </a:p>
          <a:p>
            <a:pPr lvl="2"/>
            <a:r>
              <a:rPr lang="en-AU" dirty="0"/>
              <a:t>802.111a/n/ac/</a:t>
            </a:r>
            <a:r>
              <a:rPr lang="en-AU" dirty="0" err="1"/>
              <a:t>ax</a:t>
            </a:r>
            <a:r>
              <a:rPr lang="en-AU" dirty="0"/>
              <a:t> </a:t>
            </a:r>
            <a:r>
              <a:rPr lang="en-AU" i="1" dirty="0"/>
              <a:t>devices</a:t>
            </a:r>
            <a:r>
              <a:rPr lang="en-AU" dirty="0"/>
              <a:t> can switch between categories, with some limitations</a:t>
            </a:r>
          </a:p>
          <a:p>
            <a:pPr lvl="2"/>
            <a:r>
              <a:rPr lang="en-AU" dirty="0"/>
              <a:t>Any </a:t>
            </a:r>
            <a:r>
              <a:rPr lang="en-AU" i="1" dirty="0"/>
              <a:t>PD</a:t>
            </a:r>
            <a:r>
              <a:rPr lang="en-AU" dirty="0"/>
              <a:t> testing can be 802.11-specific &amp; pragmatic, similar to the testing mechanism proposed in BRAN(20)106a003r1 by Broadcom</a:t>
            </a:r>
          </a:p>
          <a:p>
            <a:pPr lvl="2"/>
            <a:r>
              <a:rPr lang="en-AU" dirty="0"/>
              <a:t>Any </a:t>
            </a:r>
            <a:r>
              <a:rPr lang="en-AU" i="1" dirty="0"/>
              <a:t>device</a:t>
            </a:r>
            <a:r>
              <a:rPr lang="en-AU" dirty="0"/>
              <a:t> can choose to defer more often than required by EN 301 893 using whatever mechanism it chooses, including use of </a:t>
            </a:r>
            <a:r>
              <a:rPr lang="en-AU" i="1" dirty="0"/>
              <a:t>PD</a:t>
            </a:r>
          </a:p>
          <a:p>
            <a:pPr lvl="2"/>
            <a:r>
              <a:rPr lang="en-AU" dirty="0"/>
              <a:t>Multi-channel operations will continue to based on the mechanism defined in EN 301 893</a:t>
            </a:r>
          </a:p>
        </p:txBody>
      </p:sp>
      <p:sp>
        <p:nvSpPr>
          <p:cNvPr id="4" name="Footer Placeholder 3">
            <a:extLst>
              <a:ext uri="{FF2B5EF4-FFF2-40B4-BE49-F238E27FC236}">
                <a16:creationId xmlns:a16="http://schemas.microsoft.com/office/drawing/2014/main" id="{14BC4BC9-3E39-430F-A53F-A21DBA68C79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2DF2E08-81F1-4278-901B-35EDD6BF7D4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8037989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8078F7-3D1F-4F82-8494-9F66AE43C6E6}"/>
              </a:ext>
            </a:extLst>
          </p:cNvPr>
          <p:cNvSpPr>
            <a:spLocks noGrp="1"/>
          </p:cNvSpPr>
          <p:nvPr>
            <p:ph type="title"/>
          </p:nvPr>
        </p:nvSpPr>
        <p:spPr/>
        <p:txBody>
          <a:bodyPr/>
          <a:lstStyle/>
          <a:p>
            <a:r>
              <a:rPr lang="en-AU" dirty="0"/>
              <a:t>Unfortunately, not all stakeholders agree with the proposed 5 GHz compromise</a:t>
            </a:r>
          </a:p>
        </p:txBody>
      </p:sp>
      <p:sp>
        <p:nvSpPr>
          <p:cNvPr id="3" name="Content Placeholder 2">
            <a:extLst>
              <a:ext uri="{FF2B5EF4-FFF2-40B4-BE49-F238E27FC236}">
                <a16:creationId xmlns:a16="http://schemas.microsoft.com/office/drawing/2014/main" id="{38AC539C-5BDA-4531-B965-07FE61594BD2}"/>
              </a:ext>
            </a:extLst>
          </p:cNvPr>
          <p:cNvSpPr>
            <a:spLocks noGrp="1"/>
          </p:cNvSpPr>
          <p:nvPr>
            <p:ph idx="1"/>
          </p:nvPr>
        </p:nvSpPr>
        <p:spPr/>
        <p:txBody>
          <a:bodyPr/>
          <a:lstStyle/>
          <a:p>
            <a:r>
              <a:rPr lang="en-GB" dirty="0"/>
              <a:t>Summary of discussion at BRAN #108</a:t>
            </a:r>
          </a:p>
          <a:p>
            <a:pPr lvl="1"/>
            <a:r>
              <a:rPr lang="en-GB" dirty="0"/>
              <a:t>Generally, most stakeholders were happy that progress was being made towards a compromise … rather than the usual fights</a:t>
            </a:r>
          </a:p>
          <a:p>
            <a:pPr lvl="1"/>
            <a:r>
              <a:rPr lang="en-GB" dirty="0"/>
              <a:t>However, some (especially Qualcomm &amp; Microsoft) are concerned that 802.11be devices will be unable to use an </a:t>
            </a:r>
            <a:r>
              <a:rPr lang="en-GB" i="1" dirty="0"/>
              <a:t>EDT</a:t>
            </a:r>
            <a:r>
              <a:rPr lang="en-GB" dirty="0"/>
              <a:t> at -62 dBm</a:t>
            </a:r>
          </a:p>
          <a:p>
            <a:pPr lvl="2"/>
            <a:r>
              <a:rPr lang="en-GB" dirty="0"/>
              <a:t>Qualcomm asserted that 802.11be devices using </a:t>
            </a:r>
            <a:r>
              <a:rPr lang="en-GB" i="1" dirty="0"/>
              <a:t>ED-only</a:t>
            </a:r>
            <a:r>
              <a:rPr lang="en-GB" dirty="0"/>
              <a:t> @ -72 dBm or </a:t>
            </a:r>
            <a:r>
              <a:rPr lang="en-GB" i="1" dirty="0"/>
              <a:t>PD/ED </a:t>
            </a:r>
            <a:r>
              <a:rPr lang="en-GB" dirty="0"/>
              <a:t>@ -82/-72 dBm would suffer compared to 802.11ax devices using </a:t>
            </a:r>
            <a:r>
              <a:rPr lang="en-GB" i="1" dirty="0"/>
              <a:t>PD/ED</a:t>
            </a:r>
            <a:br>
              <a:rPr lang="en-GB" i="1" dirty="0"/>
            </a:br>
            <a:r>
              <a:rPr lang="en-GB" dirty="0"/>
              <a:t>@ -82/-62 dBm because most deferrals are based on </a:t>
            </a:r>
            <a:r>
              <a:rPr lang="en-GB" i="1" dirty="0"/>
              <a:t>EDT</a:t>
            </a:r>
            <a:r>
              <a:rPr lang="en-GB" dirty="0"/>
              <a:t> @ -62 dBm</a:t>
            </a:r>
          </a:p>
          <a:p>
            <a:pPr lvl="2"/>
            <a:r>
              <a:rPr lang="en-GB" dirty="0"/>
              <a:t>In response, others noted one can’t claim it is fair for LAA/NR-U to ED-only @</a:t>
            </a:r>
            <a:br>
              <a:rPr lang="en-GB" dirty="0"/>
            </a:br>
            <a:r>
              <a:rPr lang="en-GB" dirty="0"/>
              <a:t>-72 dBm when coexisting with 802.11a/n/ac/</a:t>
            </a:r>
            <a:r>
              <a:rPr lang="en-GB" dirty="0" err="1"/>
              <a:t>ax</a:t>
            </a:r>
            <a:r>
              <a:rPr lang="en-GB" dirty="0"/>
              <a:t> but not for 802.11be </a:t>
            </a:r>
          </a:p>
          <a:p>
            <a:pPr lvl="1"/>
            <a:r>
              <a:rPr lang="en-GB" dirty="0"/>
              <a:t>These concerns were not resolved in BRAN#108 and so the compromise was not included in the stable draft EN 301 893 v2.1.41</a:t>
            </a:r>
          </a:p>
          <a:p>
            <a:pPr lvl="2"/>
            <a:r>
              <a:rPr lang="en-GB" dirty="0"/>
              <a:t>The stable draft still specifies any device can use PD/ED at -82/-62 dBm or </a:t>
            </a:r>
            <a:r>
              <a:rPr lang="en-GB" i="1" dirty="0"/>
              <a:t>ED-only </a:t>
            </a:r>
            <a:r>
              <a:rPr lang="en-GB" dirty="0"/>
              <a:t>at -72 dBm (</a:t>
            </a:r>
            <a:r>
              <a:rPr lang="en-GB" dirty="0" err="1"/>
              <a:t>tx</a:t>
            </a:r>
            <a:r>
              <a:rPr lang="en-GB" dirty="0"/>
              <a:t> scaled) … but with testing issues unresolved</a:t>
            </a:r>
          </a:p>
          <a:p>
            <a:pPr lvl="1"/>
            <a:endParaRPr lang="en-AU" dirty="0"/>
          </a:p>
        </p:txBody>
      </p:sp>
      <p:sp>
        <p:nvSpPr>
          <p:cNvPr id="4" name="Footer Placeholder 3">
            <a:extLst>
              <a:ext uri="{FF2B5EF4-FFF2-40B4-BE49-F238E27FC236}">
                <a16:creationId xmlns:a16="http://schemas.microsoft.com/office/drawing/2014/main" id="{5F6D1B38-322E-49DB-BDC3-EE5FF6EAD229}"/>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3386C0F-4821-43D9-9541-68A196BC9767}"/>
              </a:ext>
            </a:extLst>
          </p:cNvPr>
          <p:cNvSpPr>
            <a:spLocks noGrp="1"/>
          </p:cNvSpPr>
          <p:nvPr>
            <p:ph type="sldNum" sz="quarter" idx="11"/>
          </p:nvPr>
        </p:nvSpPr>
        <p:spPr/>
        <p:txBody>
          <a:bodyPr/>
          <a:lstStyle/>
          <a:p>
            <a:r>
              <a:rPr lang="en-US"/>
              <a:t>Slide </a:t>
            </a:r>
            <a:fld id="{EF4002E7-DB4D-4CC3-8382-1939D19420D8}" type="slidenum">
              <a:rPr lang="en-US" smtClean="0"/>
              <a:pPr/>
              <a:t>63</a:t>
            </a:fld>
            <a:endParaRPr lang="en-US"/>
          </a:p>
        </p:txBody>
      </p:sp>
    </p:spTree>
    <p:extLst>
      <p:ext uri="{BB962C8B-B14F-4D97-AF65-F5344CB8AC3E}">
        <p14:creationId xmlns:p14="http://schemas.microsoft.com/office/powerpoint/2010/main" val="22628941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7D160-F6EA-41D7-8734-96661433D7BF}"/>
              </a:ext>
            </a:extLst>
          </p:cNvPr>
          <p:cNvSpPr>
            <a:spLocks noGrp="1"/>
          </p:cNvSpPr>
          <p:nvPr>
            <p:ph type="title"/>
          </p:nvPr>
        </p:nvSpPr>
        <p:spPr/>
        <p:txBody>
          <a:bodyPr/>
          <a:lstStyle/>
          <a:p>
            <a:r>
              <a:rPr lang="en-AU" dirty="0"/>
              <a:t>It seems ETSI BRAN is still faced with a decision on 5 GHz adaptivity based on three broad options</a:t>
            </a:r>
          </a:p>
        </p:txBody>
      </p:sp>
      <p:sp>
        <p:nvSpPr>
          <p:cNvPr id="4" name="Footer Placeholder 3">
            <a:extLst>
              <a:ext uri="{FF2B5EF4-FFF2-40B4-BE49-F238E27FC236}">
                <a16:creationId xmlns:a16="http://schemas.microsoft.com/office/drawing/2014/main" id="{D01DE067-9CBE-44E2-882F-8346C838F7C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F184D79B-0AF7-4559-841F-D44BBE402E9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a:p>
        </p:txBody>
      </p:sp>
      <p:sp>
        <p:nvSpPr>
          <p:cNvPr id="6" name="Rectangle 5">
            <a:extLst>
              <a:ext uri="{FF2B5EF4-FFF2-40B4-BE49-F238E27FC236}">
                <a16:creationId xmlns:a16="http://schemas.microsoft.com/office/drawing/2014/main" id="{ACE85FF0-A872-46F7-96CA-BD81A3D1D0F5}"/>
              </a:ext>
            </a:extLst>
          </p:cNvPr>
          <p:cNvSpPr/>
          <p:nvPr/>
        </p:nvSpPr>
        <p:spPr bwMode="auto">
          <a:xfrm>
            <a:off x="701040" y="1905000"/>
            <a:ext cx="2423160" cy="609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5 GHz compromise</a:t>
            </a:r>
          </a:p>
        </p:txBody>
      </p:sp>
      <p:sp>
        <p:nvSpPr>
          <p:cNvPr id="7" name="Rectangle 6">
            <a:extLst>
              <a:ext uri="{FF2B5EF4-FFF2-40B4-BE49-F238E27FC236}">
                <a16:creationId xmlns:a16="http://schemas.microsoft.com/office/drawing/2014/main" id="{7FA5C197-160A-40BA-9800-47E622476AEC}"/>
              </a:ext>
            </a:extLst>
          </p:cNvPr>
          <p:cNvSpPr/>
          <p:nvPr/>
        </p:nvSpPr>
        <p:spPr bwMode="auto">
          <a:xfrm>
            <a:off x="3398520" y="1905000"/>
            <a:ext cx="2423160" cy="609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1" u="none" strike="noStrike" cap="none" normalizeH="0" baseline="0" dirty="0">
                <a:ln>
                  <a:noFill/>
                </a:ln>
                <a:solidFill>
                  <a:schemeClr val="tx1"/>
                </a:solidFill>
                <a:effectLst/>
                <a:latin typeface="+mj-lt"/>
              </a:rPr>
              <a:t>ED-only</a:t>
            </a:r>
            <a:r>
              <a:rPr kumimoji="0" lang="en-AU" sz="1600" b="1" i="0" u="none" strike="noStrike" cap="none" normalizeH="0" baseline="0" dirty="0">
                <a:ln>
                  <a:noFill/>
                </a:ln>
                <a:solidFill>
                  <a:schemeClr val="tx1"/>
                </a:solidFill>
                <a:effectLst/>
                <a:latin typeface="+mj-lt"/>
              </a:rPr>
              <a:t> @ -62 dBm</a:t>
            </a:r>
          </a:p>
        </p:txBody>
      </p:sp>
      <p:sp>
        <p:nvSpPr>
          <p:cNvPr id="8" name="Rectangle 7">
            <a:extLst>
              <a:ext uri="{FF2B5EF4-FFF2-40B4-BE49-F238E27FC236}">
                <a16:creationId xmlns:a16="http://schemas.microsoft.com/office/drawing/2014/main" id="{36D54F4B-F954-4802-A6C1-EEF290C41025}"/>
              </a:ext>
            </a:extLst>
          </p:cNvPr>
          <p:cNvSpPr/>
          <p:nvPr/>
        </p:nvSpPr>
        <p:spPr bwMode="auto">
          <a:xfrm>
            <a:off x="6096000" y="1899920"/>
            <a:ext cx="2423160" cy="609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PD/ED + ED-</a:t>
            </a:r>
            <a:r>
              <a:rPr lang="en-AU" sz="1600" b="1" dirty="0">
                <a:latin typeface="+mj-lt"/>
              </a:rPr>
              <a:t>o</a:t>
            </a:r>
            <a:r>
              <a:rPr kumimoji="0" lang="en-AU" sz="1600" b="1" i="0" u="none" strike="noStrike" cap="none" normalizeH="0" baseline="0" dirty="0">
                <a:ln>
                  <a:noFill/>
                </a:ln>
                <a:solidFill>
                  <a:schemeClr val="tx1"/>
                </a:solidFill>
                <a:effectLst/>
                <a:latin typeface="+mj-lt"/>
              </a:rPr>
              <a:t>nly</a:t>
            </a:r>
          </a:p>
        </p:txBody>
      </p:sp>
      <p:sp>
        <p:nvSpPr>
          <p:cNvPr id="9" name="Rectangle 8">
            <a:extLst>
              <a:ext uri="{FF2B5EF4-FFF2-40B4-BE49-F238E27FC236}">
                <a16:creationId xmlns:a16="http://schemas.microsoft.com/office/drawing/2014/main" id="{9B7C1D28-391E-4E86-9BBE-48A2206ACA27}"/>
              </a:ext>
            </a:extLst>
          </p:cNvPr>
          <p:cNvSpPr/>
          <p:nvPr/>
        </p:nvSpPr>
        <p:spPr bwMode="auto">
          <a:xfrm>
            <a:off x="701040" y="2499102"/>
            <a:ext cx="2423160" cy="366293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700"/>
              </a:spcBef>
              <a:spcAft>
                <a:spcPct val="0"/>
              </a:spcAft>
              <a:buClrTx/>
              <a:buSzTx/>
              <a:buFontTx/>
              <a:buNone/>
              <a:tabLst/>
            </a:pPr>
            <a:r>
              <a:rPr kumimoji="0" lang="en-AU" sz="1400" b="1" i="0" u="none" strike="noStrike" cap="none" normalizeH="0" baseline="0" dirty="0">
                <a:ln>
                  <a:noFill/>
                </a:ln>
                <a:solidFill>
                  <a:schemeClr val="tx1"/>
                </a:solidFill>
                <a:effectLst/>
                <a:latin typeface="+mj-lt"/>
              </a:rPr>
              <a:t>Benefits</a:t>
            </a:r>
          </a:p>
          <a:p>
            <a:pPr marL="180975" marR="0" indent="-180975"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AU" sz="1400" dirty="0">
                <a:latin typeface="+mj-lt"/>
              </a:rPr>
              <a:t>Enables progress</a:t>
            </a:r>
          </a:p>
          <a:p>
            <a:pPr marL="180975" marR="0" indent="-180975"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AU" sz="1400" dirty="0">
                <a:latin typeface="+mj-lt"/>
              </a:rPr>
              <a:t>Promotes homogenous operation in future</a:t>
            </a:r>
          </a:p>
          <a:p>
            <a:pPr marL="0" marR="0" indent="0" algn="l" defTabSz="914400" rtl="0" eaLnBrk="0" fontAlgn="base" latinLnBrk="0" hangingPunct="0">
              <a:lnSpc>
                <a:spcPct val="100000"/>
              </a:lnSpc>
              <a:spcBef>
                <a:spcPts val="700"/>
              </a:spcBef>
              <a:spcAft>
                <a:spcPct val="0"/>
              </a:spcAft>
              <a:buClrTx/>
              <a:buSzTx/>
              <a:buFontTx/>
              <a:buNone/>
              <a:tabLst/>
            </a:pPr>
            <a:r>
              <a:rPr kumimoji="0" lang="en-AU" sz="1400" b="1" i="0" u="none" strike="noStrike" cap="none" normalizeH="0" baseline="0" dirty="0">
                <a:ln>
                  <a:noFill/>
                </a:ln>
                <a:solidFill>
                  <a:schemeClr val="tx1"/>
                </a:solidFill>
                <a:effectLst/>
                <a:latin typeface="+mj-lt"/>
              </a:rPr>
              <a:t>Objections</a:t>
            </a:r>
          </a:p>
          <a:p>
            <a:pPr marL="180975" marR="0" indent="-180975"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Unfair to 802.11be</a:t>
            </a:r>
          </a:p>
          <a:p>
            <a:pPr marL="0" marR="0" indent="0" algn="l" defTabSz="914400" rtl="0" eaLnBrk="0" fontAlgn="base" latinLnBrk="0" hangingPunct="0">
              <a:lnSpc>
                <a:spcPct val="100000"/>
              </a:lnSpc>
              <a:spcBef>
                <a:spcPts val="700"/>
              </a:spcBef>
              <a:spcAft>
                <a:spcPct val="0"/>
              </a:spcAft>
              <a:buClrTx/>
              <a:buSzTx/>
              <a:buFontTx/>
              <a:buNone/>
              <a:tabLst/>
            </a:pPr>
            <a:r>
              <a:rPr kumimoji="0" lang="en-AU" sz="1400" b="1" i="0" u="none" strike="noStrike" cap="none" normalizeH="0" baseline="0" dirty="0">
                <a:ln>
                  <a:noFill/>
                </a:ln>
                <a:solidFill>
                  <a:schemeClr val="tx1"/>
                </a:solidFill>
                <a:effectLst/>
                <a:latin typeface="+mj-lt"/>
              </a:rPr>
              <a:t>Mitigations</a:t>
            </a:r>
          </a:p>
          <a:p>
            <a:pPr marL="180975" indent="-180975" eaLnBrk="0" hangingPunct="0">
              <a:spcBef>
                <a:spcPts val="300"/>
              </a:spcBef>
              <a:buFont typeface="Arial" panose="020B0604020202020204" pitchFamily="34" charset="0"/>
              <a:buChar char="•"/>
            </a:pPr>
            <a:r>
              <a:rPr lang="en-AU" sz="1400" dirty="0">
                <a:latin typeface="+mj-lt"/>
              </a:rPr>
              <a:t>Arguments can be made in the future to allow 802.11be to use PD/ED @ -82/-62 dBm as more evidence becomes available … and when 802.11be is actually specified</a:t>
            </a:r>
            <a:endParaRPr kumimoji="0" lang="en-AU" sz="1400" b="0" i="0" u="none" strike="noStrike" cap="none" normalizeH="0" baseline="0" dirty="0">
              <a:ln>
                <a:noFill/>
              </a:ln>
              <a:solidFill>
                <a:schemeClr val="tx1"/>
              </a:solidFill>
              <a:effectLst/>
              <a:latin typeface="+mj-lt"/>
            </a:endParaRPr>
          </a:p>
          <a:p>
            <a:pPr marL="285750" marR="0" indent="-285750"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endParaRPr kumimoji="0" lang="en-AU" sz="1400" b="1" i="0" u="none" strike="noStrike" cap="none" normalizeH="0" baseline="0" dirty="0">
              <a:ln>
                <a:noFill/>
              </a:ln>
              <a:solidFill>
                <a:schemeClr val="tx1"/>
              </a:solidFill>
              <a:effectLst/>
              <a:latin typeface="+mj-lt"/>
            </a:endParaRPr>
          </a:p>
        </p:txBody>
      </p:sp>
      <p:sp>
        <p:nvSpPr>
          <p:cNvPr id="10" name="Rectangle 9">
            <a:extLst>
              <a:ext uri="{FF2B5EF4-FFF2-40B4-BE49-F238E27FC236}">
                <a16:creationId xmlns:a16="http://schemas.microsoft.com/office/drawing/2014/main" id="{B81D9B09-8D17-467C-9CCB-A7A11AA3DAE0}"/>
              </a:ext>
            </a:extLst>
          </p:cNvPr>
          <p:cNvSpPr/>
          <p:nvPr/>
        </p:nvSpPr>
        <p:spPr bwMode="auto">
          <a:xfrm>
            <a:off x="3398520" y="2509519"/>
            <a:ext cx="2423160" cy="3652519"/>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700"/>
              </a:spcBef>
              <a:spcAft>
                <a:spcPct val="0"/>
              </a:spcAft>
              <a:buClrTx/>
              <a:buSzTx/>
              <a:buFontTx/>
              <a:buNone/>
              <a:tabLst/>
            </a:pPr>
            <a:r>
              <a:rPr kumimoji="0" lang="en-AU" sz="1400" b="1" i="0" u="none" strike="noStrike" cap="none" normalizeH="0" baseline="0" dirty="0">
                <a:ln>
                  <a:noFill/>
                </a:ln>
                <a:solidFill>
                  <a:schemeClr val="tx1"/>
                </a:solidFill>
                <a:effectLst/>
                <a:latin typeface="+mj-lt"/>
              </a:rPr>
              <a:t>Benefits</a:t>
            </a:r>
          </a:p>
          <a:p>
            <a:pPr marL="180975" marR="0" indent="-180975"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AU" sz="1400" dirty="0">
                <a:latin typeface="+mj-lt"/>
              </a:rPr>
              <a:t>Simple solution</a:t>
            </a:r>
          </a:p>
          <a:p>
            <a:pPr marL="0" marR="0" indent="0" algn="l" defTabSz="914400" rtl="0" eaLnBrk="0" fontAlgn="base" latinLnBrk="0" hangingPunct="0">
              <a:lnSpc>
                <a:spcPct val="100000"/>
              </a:lnSpc>
              <a:spcBef>
                <a:spcPts val="700"/>
              </a:spcBef>
              <a:spcAft>
                <a:spcPct val="0"/>
              </a:spcAft>
              <a:buClrTx/>
              <a:buSzTx/>
              <a:buFontTx/>
              <a:buNone/>
              <a:tabLst/>
            </a:pPr>
            <a:r>
              <a:rPr kumimoji="0" lang="en-AU" sz="1400" b="1" i="0" u="none" strike="noStrike" cap="none" normalizeH="0" baseline="0" dirty="0">
                <a:ln>
                  <a:noFill/>
                </a:ln>
                <a:solidFill>
                  <a:schemeClr val="tx1"/>
                </a:solidFill>
                <a:effectLst/>
                <a:latin typeface="+mj-lt"/>
              </a:rPr>
              <a:t>Objections</a:t>
            </a:r>
          </a:p>
          <a:p>
            <a:pPr marL="180975" marR="0" indent="-180975"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Unfair to 802.11a/n/ac/</a:t>
            </a:r>
            <a:r>
              <a:rPr kumimoji="0" lang="en-AU" sz="1400" b="0" i="0" u="none" strike="noStrike" cap="none" normalizeH="0" baseline="0" dirty="0" err="1">
                <a:ln>
                  <a:noFill/>
                </a:ln>
                <a:solidFill>
                  <a:schemeClr val="tx1"/>
                </a:solidFill>
                <a:effectLst/>
                <a:latin typeface="+mj-lt"/>
              </a:rPr>
              <a:t>ax</a:t>
            </a:r>
            <a:r>
              <a:rPr kumimoji="0" lang="en-AU" sz="1400" b="0" i="0" u="none" strike="noStrike" cap="none" normalizeH="0" baseline="0" dirty="0">
                <a:ln>
                  <a:noFill/>
                </a:ln>
                <a:solidFill>
                  <a:schemeClr val="tx1"/>
                </a:solidFill>
                <a:effectLst/>
                <a:latin typeface="+mj-lt"/>
              </a:rPr>
              <a:t>/be</a:t>
            </a:r>
          </a:p>
          <a:p>
            <a:pPr marL="180975" marR="0" indent="-180975"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AU" sz="1400" dirty="0">
                <a:latin typeface="+mj-lt"/>
              </a:rPr>
              <a:t>Promotes poor use of spectrum</a:t>
            </a:r>
            <a:endParaRPr kumimoji="0" lang="en-AU" sz="1400" b="0" i="0" u="none" strike="noStrike" cap="none" normalizeH="0" baseline="0" dirty="0">
              <a:ln>
                <a:noFill/>
              </a:ln>
              <a:solidFill>
                <a:schemeClr val="tx1"/>
              </a:solidFill>
              <a:effectLst/>
              <a:latin typeface="+mj-lt"/>
            </a:endParaRPr>
          </a:p>
          <a:p>
            <a:pPr marL="0" marR="0" indent="0" algn="l" defTabSz="914400" rtl="0" eaLnBrk="0" fontAlgn="base" latinLnBrk="0" hangingPunct="0">
              <a:lnSpc>
                <a:spcPct val="100000"/>
              </a:lnSpc>
              <a:spcBef>
                <a:spcPts val="700"/>
              </a:spcBef>
              <a:spcAft>
                <a:spcPct val="0"/>
              </a:spcAft>
              <a:buClrTx/>
              <a:buSzTx/>
              <a:buFontTx/>
              <a:buNone/>
              <a:tabLst/>
            </a:pPr>
            <a:r>
              <a:rPr kumimoji="0" lang="en-AU" sz="1400" b="1" i="0" u="none" strike="noStrike" cap="none" normalizeH="0" baseline="0" dirty="0">
                <a:ln>
                  <a:noFill/>
                </a:ln>
                <a:solidFill>
                  <a:schemeClr val="tx1"/>
                </a:solidFill>
                <a:effectLst/>
                <a:latin typeface="+mj-lt"/>
              </a:rPr>
              <a:t>Mitigations</a:t>
            </a:r>
          </a:p>
          <a:p>
            <a:pPr marL="180975" indent="-180975" eaLnBrk="0" hangingPunct="0">
              <a:spcBef>
                <a:spcPts val="300"/>
              </a:spcBef>
              <a:buFont typeface="Arial" panose="020B0604020202020204" pitchFamily="34" charset="0"/>
              <a:buChar char="•"/>
            </a:pPr>
            <a:r>
              <a:rPr lang="en-AU" sz="1400" dirty="0">
                <a:latin typeface="+mj-lt"/>
              </a:rPr>
              <a:t>None … there is no way back once </a:t>
            </a:r>
            <a:r>
              <a:rPr kumimoji="0" lang="en-AU" sz="1400" i="1" u="none" strike="noStrike" cap="none" normalizeH="0" baseline="0" dirty="0">
                <a:ln>
                  <a:noFill/>
                </a:ln>
                <a:solidFill>
                  <a:schemeClr val="tx1"/>
                </a:solidFill>
                <a:effectLst/>
                <a:latin typeface="+mj-lt"/>
              </a:rPr>
              <a:t>ED-only</a:t>
            </a:r>
            <a:r>
              <a:rPr kumimoji="0" lang="en-AU" sz="1400" i="0" u="none" strike="noStrike" cap="none" normalizeH="0" baseline="0" dirty="0">
                <a:ln>
                  <a:noFill/>
                </a:ln>
                <a:solidFill>
                  <a:schemeClr val="tx1"/>
                </a:solidFill>
                <a:effectLst/>
                <a:latin typeface="+mj-lt"/>
              </a:rPr>
              <a:t> @ -62 dBm is allowed</a:t>
            </a:r>
          </a:p>
          <a:p>
            <a:pPr marL="180975" indent="-180975" eaLnBrk="0" hangingPunct="0">
              <a:spcBef>
                <a:spcPts val="300"/>
              </a:spcBef>
              <a:buFont typeface="Arial" panose="020B0604020202020204" pitchFamily="34" charset="0"/>
              <a:buChar char="•"/>
            </a:pPr>
            <a:endParaRPr kumimoji="0" lang="en-AU" sz="1400" b="0" i="0" u="none" strike="noStrike" cap="none" normalizeH="0" baseline="0" dirty="0">
              <a:ln>
                <a:noFill/>
              </a:ln>
              <a:solidFill>
                <a:schemeClr val="tx1"/>
              </a:solidFill>
              <a:effectLst/>
              <a:latin typeface="+mj-lt"/>
            </a:endParaRPr>
          </a:p>
        </p:txBody>
      </p:sp>
      <p:sp>
        <p:nvSpPr>
          <p:cNvPr id="11" name="Rectangle 10">
            <a:extLst>
              <a:ext uri="{FF2B5EF4-FFF2-40B4-BE49-F238E27FC236}">
                <a16:creationId xmlns:a16="http://schemas.microsoft.com/office/drawing/2014/main" id="{BAD9C148-E11B-4DFD-A577-6A98C59C543E}"/>
              </a:ext>
            </a:extLst>
          </p:cNvPr>
          <p:cNvSpPr/>
          <p:nvPr/>
        </p:nvSpPr>
        <p:spPr bwMode="auto">
          <a:xfrm>
            <a:off x="6096000" y="2509262"/>
            <a:ext cx="2423160" cy="3662937"/>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700"/>
              </a:spcBef>
              <a:spcAft>
                <a:spcPct val="0"/>
              </a:spcAft>
              <a:buClrTx/>
              <a:buSzTx/>
              <a:buFontTx/>
              <a:buNone/>
              <a:tabLst/>
            </a:pPr>
            <a:r>
              <a:rPr kumimoji="0" lang="en-AU" sz="1400" b="1" i="0" u="none" strike="noStrike" cap="none" normalizeH="0" baseline="0" dirty="0">
                <a:ln>
                  <a:noFill/>
                </a:ln>
                <a:solidFill>
                  <a:schemeClr val="tx1"/>
                </a:solidFill>
                <a:effectLst/>
                <a:latin typeface="+mj-lt"/>
              </a:rPr>
              <a:t>Benefits</a:t>
            </a:r>
          </a:p>
          <a:p>
            <a:pPr marL="180975" marR="0" indent="-180975"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AU" sz="1400" i="1" dirty="0">
                <a:latin typeface="+mj-lt"/>
              </a:rPr>
              <a:t>Status quo </a:t>
            </a:r>
            <a:r>
              <a:rPr lang="en-AU" sz="1400" dirty="0">
                <a:latin typeface="+mj-lt"/>
              </a:rPr>
              <a:t>using 802.11a preamble</a:t>
            </a:r>
            <a:endParaRPr lang="en-AU" sz="1400" i="1" dirty="0">
              <a:latin typeface="+mj-lt"/>
            </a:endParaRPr>
          </a:p>
          <a:p>
            <a:pPr marL="0" marR="0" indent="0" algn="l" defTabSz="914400" rtl="0" eaLnBrk="0" fontAlgn="base" latinLnBrk="0" hangingPunct="0">
              <a:lnSpc>
                <a:spcPct val="100000"/>
              </a:lnSpc>
              <a:spcBef>
                <a:spcPts val="700"/>
              </a:spcBef>
              <a:spcAft>
                <a:spcPct val="0"/>
              </a:spcAft>
              <a:buClrTx/>
              <a:buSzTx/>
              <a:buFontTx/>
              <a:buNone/>
              <a:tabLst/>
            </a:pPr>
            <a:r>
              <a:rPr kumimoji="0" lang="en-AU" sz="1400" b="1" i="0" u="none" strike="noStrike" cap="none" normalizeH="0" baseline="0" dirty="0">
                <a:ln>
                  <a:noFill/>
                </a:ln>
                <a:solidFill>
                  <a:schemeClr val="tx1"/>
                </a:solidFill>
                <a:effectLst/>
                <a:latin typeface="+mj-lt"/>
              </a:rPr>
              <a:t>Objections</a:t>
            </a:r>
          </a:p>
          <a:p>
            <a:pPr marL="180975" marR="0" indent="-180975"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kumimoji="0" lang="en-AU" sz="1400" b="0" i="0" u="none" strike="noStrike" cap="none" normalizeH="0" baseline="0" dirty="0">
                <a:ln>
                  <a:noFill/>
                </a:ln>
                <a:solidFill>
                  <a:schemeClr val="tx1"/>
                </a:solidFill>
                <a:effectLst/>
                <a:latin typeface="+mj-lt"/>
              </a:rPr>
              <a:t>Unfair to LAA/NR-U</a:t>
            </a:r>
          </a:p>
          <a:p>
            <a:pPr marL="180975" marR="0" indent="-180975" algn="l" defTabSz="914400" rtl="0" eaLnBrk="0" fontAlgn="base" latinLnBrk="0" hangingPunct="0">
              <a:lnSpc>
                <a:spcPct val="100000"/>
              </a:lnSpc>
              <a:spcBef>
                <a:spcPts val="300"/>
              </a:spcBef>
              <a:spcAft>
                <a:spcPct val="0"/>
              </a:spcAft>
              <a:buClrTx/>
              <a:buSzTx/>
              <a:buFont typeface="Arial" panose="020B0604020202020204" pitchFamily="34" charset="0"/>
              <a:buChar char="•"/>
              <a:tabLst/>
            </a:pPr>
            <a:r>
              <a:rPr lang="en-AU" sz="1400" dirty="0">
                <a:latin typeface="+mj-lt"/>
              </a:rPr>
              <a:t>Difficult to test</a:t>
            </a:r>
            <a:endParaRPr kumimoji="0" lang="en-AU" sz="1400" b="0" i="0" u="none" strike="noStrike" cap="none" normalizeH="0" baseline="0" dirty="0">
              <a:ln>
                <a:noFill/>
              </a:ln>
              <a:solidFill>
                <a:schemeClr val="tx1"/>
              </a:solidFill>
              <a:effectLst/>
              <a:latin typeface="+mj-lt"/>
            </a:endParaRPr>
          </a:p>
          <a:p>
            <a:pPr marL="0" marR="0" indent="0" algn="l" defTabSz="914400" rtl="0" eaLnBrk="0" fontAlgn="base" latinLnBrk="0" hangingPunct="0">
              <a:lnSpc>
                <a:spcPct val="100000"/>
              </a:lnSpc>
              <a:spcBef>
                <a:spcPts val="700"/>
              </a:spcBef>
              <a:spcAft>
                <a:spcPct val="0"/>
              </a:spcAft>
              <a:buClrTx/>
              <a:buSzTx/>
              <a:buFontTx/>
              <a:buNone/>
              <a:tabLst/>
            </a:pPr>
            <a:r>
              <a:rPr kumimoji="0" lang="en-AU" sz="1400" b="1" i="0" u="none" strike="noStrike" cap="none" normalizeH="0" baseline="0" dirty="0">
                <a:ln>
                  <a:noFill/>
                </a:ln>
                <a:solidFill>
                  <a:schemeClr val="tx1"/>
                </a:solidFill>
                <a:effectLst/>
                <a:latin typeface="+mj-lt"/>
              </a:rPr>
              <a:t>Mitigations</a:t>
            </a:r>
          </a:p>
          <a:p>
            <a:pPr marL="180975" indent="-180975" eaLnBrk="0" hangingPunct="0">
              <a:spcBef>
                <a:spcPts val="300"/>
              </a:spcBef>
              <a:buFont typeface="Arial" panose="020B0604020202020204" pitchFamily="34" charset="0"/>
              <a:buChar char="•"/>
            </a:pPr>
            <a:r>
              <a:rPr lang="en-AU" sz="1400" dirty="0">
                <a:latin typeface="+mj-lt"/>
              </a:rPr>
              <a:t>There is time available to gather evidence against use of PD/ED by 802.11be</a:t>
            </a:r>
          </a:p>
          <a:p>
            <a:pPr marL="180975" indent="-180975" eaLnBrk="0" hangingPunct="0">
              <a:spcBef>
                <a:spcPts val="300"/>
              </a:spcBef>
              <a:buFont typeface="Arial" panose="020B0604020202020204" pitchFamily="34" charset="0"/>
              <a:buChar char="•"/>
            </a:pPr>
            <a:r>
              <a:rPr lang="en-AU" sz="1400" dirty="0">
                <a:latin typeface="+mj-lt"/>
              </a:rPr>
              <a:t>There is some potential for agreement on appropriate tests</a:t>
            </a:r>
          </a:p>
        </p:txBody>
      </p:sp>
    </p:spTree>
    <p:extLst>
      <p:ext uri="{BB962C8B-B14F-4D97-AF65-F5344CB8AC3E}">
        <p14:creationId xmlns:p14="http://schemas.microsoft.com/office/powerpoint/2010/main" val="5532492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AFF5D4-A05A-4000-BAB5-E47F2A84F302}"/>
              </a:ext>
            </a:extLst>
          </p:cNvPr>
          <p:cNvSpPr>
            <a:spLocks noGrp="1"/>
          </p:cNvSpPr>
          <p:nvPr>
            <p:ph type="title"/>
          </p:nvPr>
        </p:nvSpPr>
        <p:spPr/>
        <p:txBody>
          <a:bodyPr/>
          <a:lstStyle/>
          <a:p>
            <a:r>
              <a:rPr lang="en-AU" dirty="0"/>
              <a:t>Another proposal may be recycled …</a:t>
            </a:r>
          </a:p>
        </p:txBody>
      </p:sp>
      <p:sp>
        <p:nvSpPr>
          <p:cNvPr id="6" name="Content Placeholder 5">
            <a:extLst>
              <a:ext uri="{FF2B5EF4-FFF2-40B4-BE49-F238E27FC236}">
                <a16:creationId xmlns:a16="http://schemas.microsoft.com/office/drawing/2014/main" id="{91E90871-D8A0-4C14-9D07-659E55CE8E86}"/>
              </a:ext>
            </a:extLst>
          </p:cNvPr>
          <p:cNvSpPr>
            <a:spLocks noGrp="1"/>
          </p:cNvSpPr>
          <p:nvPr>
            <p:ph idx="1"/>
          </p:nvPr>
        </p:nvSpPr>
        <p:spPr/>
        <p:txBody>
          <a:bodyPr/>
          <a:lstStyle/>
          <a:p>
            <a:pPr lvl="1"/>
            <a:r>
              <a:rPr lang="en-AU" dirty="0"/>
              <a:t>One stakeholder previously suggested a variant of PD/ED + ED-only</a:t>
            </a:r>
          </a:p>
          <a:p>
            <a:pPr lvl="2"/>
            <a:r>
              <a:rPr lang="en-AU" dirty="0"/>
              <a:t>PD/ED @ -82/-62 dBm using any technology specific preamble OR </a:t>
            </a:r>
          </a:p>
          <a:p>
            <a:pPr lvl="2"/>
            <a:r>
              <a:rPr lang="en-AU" dirty="0"/>
              <a:t>ED-only at -72 dBm</a:t>
            </a:r>
          </a:p>
          <a:p>
            <a:pPr lvl="1"/>
            <a:r>
              <a:rPr lang="en-AU" dirty="0"/>
              <a:t>It was previously rejected by many other stakeholders at the time</a:t>
            </a:r>
          </a:p>
          <a:p>
            <a:pPr lvl="2"/>
            <a:r>
              <a:rPr lang="en-AU" dirty="0"/>
              <a:t>Does not address coexistence between technologies</a:t>
            </a:r>
          </a:p>
          <a:p>
            <a:pPr lvl="2"/>
            <a:r>
              <a:rPr lang="en-AU" dirty="0"/>
              <a:t>Allows NR-U/LAA to ignore Wi-Fi up to -62 dBm, noting that there will often be only one NR-U/LAA device contending in a location, with particular harm caused to legacy devices</a:t>
            </a:r>
          </a:p>
          <a:p>
            <a:pPr lvl="1"/>
            <a:r>
              <a:rPr lang="en-AU" dirty="0"/>
              <a:t>It appears that it is being proposed again ..</a:t>
            </a:r>
          </a:p>
          <a:p>
            <a:pPr lvl="1"/>
            <a:endParaRPr lang="en-AU" dirty="0"/>
          </a:p>
        </p:txBody>
      </p:sp>
      <p:sp>
        <p:nvSpPr>
          <p:cNvPr id="3" name="Footer Placeholder 2">
            <a:extLst>
              <a:ext uri="{FF2B5EF4-FFF2-40B4-BE49-F238E27FC236}">
                <a16:creationId xmlns:a16="http://schemas.microsoft.com/office/drawing/2014/main" id="{EC8FCE97-2CFE-43C0-8C08-C745AFF3DAAF}"/>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CC9464F6-1257-4281-82BD-61A813364E2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9702616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3252D-FCA7-40FE-931F-1E478A4EC7BC}"/>
              </a:ext>
            </a:extLst>
          </p:cNvPr>
          <p:cNvSpPr>
            <a:spLocks noGrp="1"/>
          </p:cNvSpPr>
          <p:nvPr>
            <p:ph type="title"/>
          </p:nvPr>
        </p:nvSpPr>
        <p:spPr/>
        <p:txBody>
          <a:bodyPr/>
          <a:lstStyle/>
          <a:p>
            <a:r>
              <a:rPr lang="en-AU" dirty="0"/>
              <a:t>There is not yet agreement on the “best” of the three main options</a:t>
            </a:r>
          </a:p>
        </p:txBody>
      </p:sp>
      <p:sp>
        <p:nvSpPr>
          <p:cNvPr id="3" name="Content Placeholder 2">
            <a:extLst>
              <a:ext uri="{FF2B5EF4-FFF2-40B4-BE49-F238E27FC236}">
                <a16:creationId xmlns:a16="http://schemas.microsoft.com/office/drawing/2014/main" id="{6CEFFC7B-E68B-46D7-90BB-04B65A4855B0}"/>
              </a:ext>
            </a:extLst>
          </p:cNvPr>
          <p:cNvSpPr>
            <a:spLocks noGrp="1"/>
          </p:cNvSpPr>
          <p:nvPr>
            <p:ph idx="1"/>
          </p:nvPr>
        </p:nvSpPr>
        <p:spPr/>
        <p:txBody>
          <a:bodyPr/>
          <a:lstStyle/>
          <a:p>
            <a:pPr lvl="1"/>
            <a:r>
              <a:rPr lang="en-AU" dirty="0"/>
              <a:t>A key question that still seems to be contentious is the choice for the “best” coexistence in 5 GHz between some combination of </a:t>
            </a:r>
          </a:p>
          <a:p>
            <a:pPr lvl="2"/>
            <a:r>
              <a:rPr lang="en-AU" dirty="0"/>
              <a:t>ED-only @ -72 dBm</a:t>
            </a:r>
          </a:p>
          <a:p>
            <a:pPr lvl="2"/>
            <a:r>
              <a:rPr lang="en-AU" dirty="0"/>
              <a:t>ED-only @ -62 dBm</a:t>
            </a:r>
          </a:p>
          <a:p>
            <a:pPr lvl="2"/>
            <a:r>
              <a:rPr lang="en-AU" dirty="0"/>
              <a:t>PD/ED @ -82/-62 dBm</a:t>
            </a:r>
          </a:p>
          <a:p>
            <a:pPr lvl="1"/>
            <a:r>
              <a:rPr lang="en-AU" dirty="0"/>
              <a:t>Many submissions have been made to BRAN &amp; the Coex SC that come to completely different conclusions</a:t>
            </a:r>
          </a:p>
          <a:p>
            <a:pPr lvl="2"/>
            <a:r>
              <a:rPr lang="en-AU" dirty="0"/>
              <a:t>The submissions mainly seem have succeeded in proving that simulations with well chosen assumptions can be used to show just about anything </a:t>
            </a:r>
          </a:p>
          <a:p>
            <a:pPr lvl="1"/>
            <a:r>
              <a:rPr lang="en-AU" dirty="0"/>
              <a:t>It seems unlikely progress will be made without some agreement on this key question, taking into account</a:t>
            </a:r>
          </a:p>
          <a:p>
            <a:pPr lvl="2"/>
            <a:r>
              <a:rPr lang="en-AU" dirty="0"/>
              <a:t>Existence of legacy 802.11a/n/ac/</a:t>
            </a:r>
            <a:r>
              <a:rPr lang="en-AU" dirty="0" err="1"/>
              <a:t>ax</a:t>
            </a:r>
            <a:endParaRPr lang="en-AU" dirty="0"/>
          </a:p>
          <a:p>
            <a:pPr lvl="2"/>
            <a:r>
              <a:rPr lang="en-AU" dirty="0"/>
              <a:t>Objections to any use of PD by LAA/NR-U</a:t>
            </a:r>
          </a:p>
        </p:txBody>
      </p:sp>
      <p:sp>
        <p:nvSpPr>
          <p:cNvPr id="4" name="Footer Placeholder 3">
            <a:extLst>
              <a:ext uri="{FF2B5EF4-FFF2-40B4-BE49-F238E27FC236}">
                <a16:creationId xmlns:a16="http://schemas.microsoft.com/office/drawing/2014/main" id="{C23D9B86-A551-4ADD-A0E8-29290C88DA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88A1259-26CE-40CE-AF22-95D481C5F99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36190116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52D12-23AF-4105-8DF0-21D2D19077FB}"/>
              </a:ext>
            </a:extLst>
          </p:cNvPr>
          <p:cNvSpPr>
            <a:spLocks noGrp="1"/>
          </p:cNvSpPr>
          <p:nvPr>
            <p:ph type="title"/>
          </p:nvPr>
        </p:nvSpPr>
        <p:spPr>
          <a:xfrm>
            <a:off x="685800" y="685800"/>
            <a:ext cx="8305800" cy="1066800"/>
          </a:xfrm>
        </p:spPr>
        <p:txBody>
          <a:bodyPr/>
          <a:lstStyle/>
          <a:p>
            <a:r>
              <a:rPr lang="en-AU" dirty="0"/>
              <a:t>Qualcomm claimed 802.11be suffers compared to 802.11a/n/ac/</a:t>
            </a:r>
            <a:r>
              <a:rPr lang="en-AU" dirty="0" err="1"/>
              <a:t>ax</a:t>
            </a:r>
            <a:r>
              <a:rPr lang="en-AU" dirty="0"/>
              <a:t> when forced to use </a:t>
            </a:r>
            <a:r>
              <a:rPr lang="en-AU" i="1" dirty="0"/>
              <a:t>ED-only</a:t>
            </a:r>
            <a:r>
              <a:rPr lang="en-AU" dirty="0"/>
              <a:t> @ -72 dBm</a:t>
            </a:r>
          </a:p>
        </p:txBody>
      </p:sp>
      <p:sp>
        <p:nvSpPr>
          <p:cNvPr id="3" name="Content Placeholder 2">
            <a:extLst>
              <a:ext uri="{FF2B5EF4-FFF2-40B4-BE49-F238E27FC236}">
                <a16:creationId xmlns:a16="http://schemas.microsoft.com/office/drawing/2014/main" id="{F55943E9-9FF3-426E-A9AD-A873AA2825DB}"/>
              </a:ext>
            </a:extLst>
          </p:cNvPr>
          <p:cNvSpPr>
            <a:spLocks noGrp="1"/>
          </p:cNvSpPr>
          <p:nvPr>
            <p:ph idx="1"/>
          </p:nvPr>
        </p:nvSpPr>
        <p:spPr/>
        <p:txBody>
          <a:bodyPr/>
          <a:lstStyle/>
          <a:p>
            <a:r>
              <a:rPr lang="en-AU" dirty="0"/>
              <a:t>Submission to BRAN#108</a:t>
            </a:r>
          </a:p>
          <a:p>
            <a:pPr lvl="1"/>
            <a:r>
              <a:rPr lang="en-AU" dirty="0">
                <a:latin typeface="+mj-lt"/>
              </a:rPr>
              <a:t> BRAN(20)108037: </a:t>
            </a:r>
            <a:r>
              <a:rPr lang="en-US" sz="1800" i="1" dirty="0">
                <a:effectLst/>
                <a:latin typeface="+mj-lt"/>
                <a:ea typeface="Times New Roman" panose="02020603050405020304" pitchFamily="18" charset="0"/>
                <a:cs typeface="Times New Roman" panose="02020603050405020304" pitchFamily="18" charset="0"/>
              </a:rPr>
              <a:t>ED threshold simulations with 11be </a:t>
            </a:r>
            <a:r>
              <a:rPr lang="en-AU" dirty="0">
                <a:latin typeface="+mj-lt"/>
              </a:rPr>
              <a:t>(Qualcomm)</a:t>
            </a:r>
            <a:endParaRPr lang="en-US" sz="1800" dirty="0">
              <a:effectLst/>
              <a:latin typeface="+mj-lt"/>
              <a:ea typeface="Times New Roman" panose="02020603050405020304" pitchFamily="18" charset="0"/>
            </a:endParaRPr>
          </a:p>
          <a:p>
            <a:r>
              <a:rPr lang="en-GB" dirty="0"/>
              <a:t>Summary of discussion at BRAN #108</a:t>
            </a:r>
          </a:p>
          <a:p>
            <a:pPr lvl="1"/>
            <a:r>
              <a:rPr lang="en-AU" dirty="0"/>
              <a:t>Qualcomm’s simulations showed:</a:t>
            </a:r>
          </a:p>
          <a:p>
            <a:pPr lvl="2"/>
            <a:r>
              <a:rPr lang="en-AU" dirty="0"/>
              <a:t> 802.11be using </a:t>
            </a:r>
            <a:r>
              <a:rPr lang="en-AU" i="1" dirty="0"/>
              <a:t>ED-only </a:t>
            </a:r>
            <a:r>
              <a:rPr lang="en-AU" dirty="0"/>
              <a:t>@ -72 dBm or </a:t>
            </a:r>
            <a:r>
              <a:rPr lang="en-AU" i="1" dirty="0"/>
              <a:t>PD/ED </a:t>
            </a:r>
            <a:r>
              <a:rPr lang="en-AU" dirty="0"/>
              <a:t>at -82/-72 dBm performs much worse than </a:t>
            </a:r>
          </a:p>
          <a:p>
            <a:pPr lvl="2"/>
            <a:r>
              <a:rPr lang="en-AU" dirty="0"/>
              <a:t>802.11a/n/ac/</a:t>
            </a:r>
            <a:r>
              <a:rPr lang="en-AU" dirty="0" err="1"/>
              <a:t>ax</a:t>
            </a:r>
            <a:r>
              <a:rPr lang="en-AU" dirty="0"/>
              <a:t> using </a:t>
            </a:r>
            <a:r>
              <a:rPr lang="en-AU" i="1" dirty="0"/>
              <a:t>PD/ED </a:t>
            </a:r>
            <a:r>
              <a:rPr lang="en-AU" dirty="0"/>
              <a:t>at -82/-62 dBm </a:t>
            </a:r>
          </a:p>
          <a:p>
            <a:pPr lvl="1"/>
            <a:r>
              <a:rPr lang="en-AU" dirty="0"/>
              <a:t>The key factor driving this conclusion is the assertion </a:t>
            </a:r>
            <a:r>
              <a:rPr lang="en-AU" i="1" dirty="0"/>
              <a:t>PD</a:t>
            </a:r>
            <a:r>
              <a:rPr lang="en-AU" dirty="0"/>
              <a:t> use is very rare for OBSS sharing in </a:t>
            </a:r>
            <a:r>
              <a:rPr lang="en-AU" dirty="0" err="1"/>
              <a:t>practics</a:t>
            </a:r>
            <a:endParaRPr lang="en-AU" dirty="0"/>
          </a:p>
          <a:p>
            <a:pPr lvl="1"/>
            <a:r>
              <a:rPr lang="en-AU" dirty="0"/>
              <a:t>Discussion in BRAN#108 covered the usual arguments about the  assumptions and the simulations … without conclusion </a:t>
            </a:r>
            <a:r>
              <a:rPr lang="en-AU" dirty="0">
                <a:sym typeface="Wingdings" panose="05000000000000000000" pitchFamily="2" charset="2"/>
              </a:rPr>
              <a:t></a:t>
            </a:r>
            <a:r>
              <a:rPr lang="en-AU" dirty="0"/>
              <a:t> </a:t>
            </a:r>
          </a:p>
          <a:p>
            <a:pPr lvl="1"/>
            <a:endParaRPr lang="en-AU" dirty="0"/>
          </a:p>
          <a:p>
            <a:pPr lvl="2"/>
            <a:endParaRPr lang="en-AU" dirty="0"/>
          </a:p>
        </p:txBody>
      </p:sp>
      <p:sp>
        <p:nvSpPr>
          <p:cNvPr id="4" name="Footer Placeholder 3">
            <a:extLst>
              <a:ext uri="{FF2B5EF4-FFF2-40B4-BE49-F238E27FC236}">
                <a16:creationId xmlns:a16="http://schemas.microsoft.com/office/drawing/2014/main" id="{14BC4BC9-3E39-430F-A53F-A21DBA68C79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2DF2E08-81F1-4278-901B-35EDD6BF7D4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256321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2D62-FE08-4571-BB48-839423C2F160}"/>
              </a:ext>
            </a:extLst>
          </p:cNvPr>
          <p:cNvSpPr>
            <a:spLocks noGrp="1"/>
          </p:cNvSpPr>
          <p:nvPr>
            <p:ph type="title"/>
          </p:nvPr>
        </p:nvSpPr>
        <p:spPr/>
        <p:txBody>
          <a:bodyPr/>
          <a:lstStyle/>
          <a:p>
            <a:r>
              <a:rPr lang="en-AU" dirty="0"/>
              <a:t>The Coex SC may hear a submission discussing </a:t>
            </a:r>
            <a:r>
              <a:rPr lang="en-AU" i="1" dirty="0"/>
              <a:t>ED-only</a:t>
            </a:r>
            <a:r>
              <a:rPr lang="en-AU" dirty="0"/>
              <a:t> at -62 dBm &amp; -72 dBm</a:t>
            </a:r>
          </a:p>
        </p:txBody>
      </p:sp>
      <p:sp>
        <p:nvSpPr>
          <p:cNvPr id="3" name="Content Placeholder 2">
            <a:extLst>
              <a:ext uri="{FF2B5EF4-FFF2-40B4-BE49-F238E27FC236}">
                <a16:creationId xmlns:a16="http://schemas.microsoft.com/office/drawing/2014/main" id="{80D3565D-B3C1-4C24-A735-031C13288138}"/>
              </a:ext>
            </a:extLst>
          </p:cNvPr>
          <p:cNvSpPr>
            <a:spLocks noGrp="1"/>
          </p:cNvSpPr>
          <p:nvPr>
            <p:ph idx="1"/>
          </p:nvPr>
        </p:nvSpPr>
        <p:spPr/>
        <p:txBody>
          <a:bodyPr/>
          <a:lstStyle/>
          <a:p>
            <a:pPr lvl="1"/>
            <a:r>
              <a:rPr lang="en-AU" dirty="0"/>
              <a:t>A submission was uploaded to Mentor before the Nov 2020 Coex SC session that discusses </a:t>
            </a:r>
            <a:r>
              <a:rPr lang="en-AU" i="1" dirty="0"/>
              <a:t>ED-only</a:t>
            </a:r>
            <a:r>
              <a:rPr lang="en-AU" dirty="0"/>
              <a:t> at -62 dBm vs -72 dBm</a:t>
            </a:r>
          </a:p>
          <a:p>
            <a:pPr lvl="2"/>
            <a:r>
              <a:rPr lang="en-AU" dirty="0"/>
              <a:t>See: </a:t>
            </a:r>
            <a:r>
              <a:rPr lang="en-AU" dirty="0">
                <a:hlinkClick r:id="rId2"/>
              </a:rPr>
              <a:t>11-20-1782-00</a:t>
            </a:r>
            <a:r>
              <a:rPr lang="en-AU" dirty="0"/>
              <a:t> by </a:t>
            </a:r>
            <a:r>
              <a:rPr lang="en-AU" dirty="0">
                <a:latin typeface="+mj-lt"/>
              </a:rPr>
              <a:t>Shubhodeep Adhikari &amp; </a:t>
            </a:r>
            <a:r>
              <a:rPr lang="en-GB" dirty="0">
                <a:effectLst/>
                <a:latin typeface="+mj-lt"/>
                <a:ea typeface="Times New Roman" panose="02020603050405020304" pitchFamily="18" charset="0"/>
              </a:rPr>
              <a:t>Sindhu Verma </a:t>
            </a:r>
            <a:r>
              <a:rPr lang="en-AU" dirty="0">
                <a:latin typeface="+mj-lt"/>
              </a:rPr>
              <a:t>(Broadcom)</a:t>
            </a:r>
          </a:p>
          <a:p>
            <a:pPr lvl="2"/>
            <a:r>
              <a:rPr lang="en-GB" dirty="0"/>
              <a:t>Abstract: </a:t>
            </a:r>
            <a:r>
              <a:rPr lang="en-GB" i="1" dirty="0"/>
              <a:t>This document discusses the factors that should influence the choice of any sensing threshold in the unlicensed spectrum. In particular, it compares the performance of an ED threshold of -62dBm with that of an ED threshold of -72dBm in relation to these factors. </a:t>
            </a:r>
          </a:p>
          <a:p>
            <a:pPr lvl="2"/>
            <a:r>
              <a:rPr lang="en-GB" i="1" dirty="0"/>
              <a:t>Conclusions: </a:t>
            </a:r>
            <a:r>
              <a:rPr lang="en-GB" dirty="0"/>
              <a:t>lower EDTs are generally better for spectral efficiency and fairness</a:t>
            </a:r>
            <a:endParaRPr lang="en-AU" dirty="0"/>
          </a:p>
          <a:p>
            <a:pPr lvl="1"/>
            <a:r>
              <a:rPr lang="en-AU" dirty="0"/>
              <a:t>The Coex SC may hear a presentation based on this submission today</a:t>
            </a:r>
          </a:p>
        </p:txBody>
      </p:sp>
      <p:sp>
        <p:nvSpPr>
          <p:cNvPr id="4" name="Footer Placeholder 3">
            <a:extLst>
              <a:ext uri="{FF2B5EF4-FFF2-40B4-BE49-F238E27FC236}">
                <a16:creationId xmlns:a16="http://schemas.microsoft.com/office/drawing/2014/main" id="{AACA5A6C-2914-4BE1-ADEB-DC025F4A69E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6C916FD-7E03-448F-892C-2B9B20CFA32B}"/>
              </a:ext>
            </a:extLst>
          </p:cNvPr>
          <p:cNvSpPr>
            <a:spLocks noGrp="1"/>
          </p:cNvSpPr>
          <p:nvPr>
            <p:ph type="sldNum" sz="quarter" idx="11"/>
          </p:nvPr>
        </p:nvSpPr>
        <p:spPr/>
        <p:txBody>
          <a:bodyPr/>
          <a:lstStyle/>
          <a:p>
            <a:r>
              <a:rPr lang="en-US"/>
              <a:t>Slide </a:t>
            </a:r>
            <a:fld id="{EF4002E7-DB4D-4CC3-8382-1939D19420D8}" type="slidenum">
              <a:rPr lang="en-US" smtClean="0"/>
              <a:pPr/>
              <a:t>68</a:t>
            </a:fld>
            <a:endParaRPr lang="en-US"/>
          </a:p>
        </p:txBody>
      </p:sp>
    </p:spTree>
    <p:extLst>
      <p:ext uri="{BB962C8B-B14F-4D97-AF65-F5344CB8AC3E}">
        <p14:creationId xmlns:p14="http://schemas.microsoft.com/office/powerpoint/2010/main" val="7521263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E2228-664B-44D0-B70A-E3507A071F54}"/>
              </a:ext>
            </a:extLst>
          </p:cNvPr>
          <p:cNvSpPr>
            <a:spLocks noGrp="1"/>
          </p:cNvSpPr>
          <p:nvPr>
            <p:ph type="title"/>
          </p:nvPr>
        </p:nvSpPr>
        <p:spPr/>
        <p:txBody>
          <a:bodyPr/>
          <a:lstStyle/>
          <a:p>
            <a:r>
              <a:rPr lang="en-AU" dirty="0"/>
              <a:t>The Coex SC may hear a submission discussing how often PD is used in practice</a:t>
            </a:r>
          </a:p>
        </p:txBody>
      </p:sp>
      <p:sp>
        <p:nvSpPr>
          <p:cNvPr id="3" name="Content Placeholder 2">
            <a:extLst>
              <a:ext uri="{FF2B5EF4-FFF2-40B4-BE49-F238E27FC236}">
                <a16:creationId xmlns:a16="http://schemas.microsoft.com/office/drawing/2014/main" id="{BEBBAA1C-2381-4F23-B9A0-57CDAF91C64D}"/>
              </a:ext>
            </a:extLst>
          </p:cNvPr>
          <p:cNvSpPr>
            <a:spLocks noGrp="1"/>
          </p:cNvSpPr>
          <p:nvPr>
            <p:ph idx="1"/>
          </p:nvPr>
        </p:nvSpPr>
        <p:spPr/>
        <p:txBody>
          <a:bodyPr/>
          <a:lstStyle/>
          <a:p>
            <a:pPr lvl="1"/>
            <a:r>
              <a:rPr lang="en-AU" dirty="0"/>
              <a:t>A contentious question recently as been related to how often PD</a:t>
            </a:r>
            <a:br>
              <a:rPr lang="en-AU" dirty="0"/>
            </a:br>
            <a:r>
              <a:rPr lang="en-AU" dirty="0"/>
              <a:t>@ -82 dBm is used compared to ED @ -62 dBm</a:t>
            </a:r>
          </a:p>
          <a:p>
            <a:pPr lvl="1"/>
            <a:r>
              <a:rPr lang="en-AU" dirty="0"/>
              <a:t>The Chair has been informed it is likely a submission will be made related to this question</a:t>
            </a:r>
          </a:p>
          <a:p>
            <a:pPr lvl="2"/>
            <a:r>
              <a:rPr lang="en-AU" dirty="0"/>
              <a:t>See </a:t>
            </a:r>
            <a:r>
              <a:rPr lang="en-AU" dirty="0">
                <a:solidFill>
                  <a:srgbClr val="FF0000"/>
                </a:solidFill>
              </a:rPr>
              <a:t>&lt;tbd&gt;</a:t>
            </a:r>
          </a:p>
        </p:txBody>
      </p:sp>
      <p:sp>
        <p:nvSpPr>
          <p:cNvPr id="4" name="Footer Placeholder 3">
            <a:extLst>
              <a:ext uri="{FF2B5EF4-FFF2-40B4-BE49-F238E27FC236}">
                <a16:creationId xmlns:a16="http://schemas.microsoft.com/office/drawing/2014/main" id="{C462F015-2AD9-4429-ABC0-52FD2107059F}"/>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6D7C701-FFE0-408C-B7FD-ACD02ADDC46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2977836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next meet virtually at BRAN#108a in Jan 2020</a:t>
            </a:r>
          </a:p>
        </p:txBody>
      </p:sp>
      <p:sp>
        <p:nvSpPr>
          <p:cNvPr id="3" name="Content Placeholder 2"/>
          <p:cNvSpPr>
            <a:spLocks noGrp="1"/>
          </p:cNvSpPr>
          <p:nvPr>
            <p:ph idx="1"/>
          </p:nvPr>
        </p:nvSpPr>
        <p:spPr/>
        <p:txBody>
          <a:bodyPr/>
          <a:lstStyle/>
          <a:p>
            <a:r>
              <a:rPr lang="en-GB" dirty="0"/>
              <a:t>ETSI BRAN meeting schedule</a:t>
            </a:r>
          </a:p>
          <a:p>
            <a:pPr lvl="1"/>
            <a:r>
              <a:rPr lang="en-GB" dirty="0"/>
              <a:t>#BRAN108a</a:t>
            </a:r>
          </a:p>
          <a:p>
            <a:pPr lvl="2"/>
            <a:r>
              <a:rPr lang="en-GB" dirty="0"/>
              <a:t>18 Jan 2021 – 25 Jan 2021</a:t>
            </a:r>
          </a:p>
          <a:p>
            <a:pPr lvl="2"/>
            <a:r>
              <a:rPr lang="en-GB" dirty="0"/>
              <a:t>Virtual</a:t>
            </a:r>
          </a:p>
          <a:p>
            <a:pPr lvl="1"/>
            <a:r>
              <a:rPr lang="en-GB" dirty="0"/>
              <a:t>#BRAN109</a:t>
            </a:r>
          </a:p>
          <a:p>
            <a:pPr lvl="2"/>
            <a:r>
              <a:rPr lang="en-GB" dirty="0"/>
              <a:t>5 Mar 2021 – 12 Mar 2021</a:t>
            </a:r>
          </a:p>
          <a:p>
            <a:pPr lvl="2"/>
            <a:r>
              <a:rPr lang="en-GB" dirty="0"/>
              <a:t>Virtual </a:t>
            </a:r>
          </a:p>
          <a:p>
            <a:pPr lvl="1"/>
            <a:r>
              <a:rPr lang="en-GB" dirty="0"/>
              <a:t>#BRAN110</a:t>
            </a:r>
          </a:p>
          <a:p>
            <a:pPr lvl="2"/>
            <a:r>
              <a:rPr lang="en-GB" dirty="0"/>
              <a:t>18 June 2021 – 25 June 2021</a:t>
            </a:r>
          </a:p>
          <a:p>
            <a:pPr lvl="2"/>
            <a:r>
              <a:rPr lang="en-GB" dirty="0"/>
              <a:t>Virtual</a:t>
            </a:r>
          </a:p>
          <a:p>
            <a:pPr lvl="1"/>
            <a:r>
              <a:rPr lang="en-GB" dirty="0"/>
              <a:t>…</a:t>
            </a:r>
          </a:p>
          <a:p>
            <a:pPr lvl="2"/>
            <a:endParaRPr lang="en-GB" dirty="0">
              <a:solidFill>
                <a:srgbClr val="FF0000"/>
              </a:solidFill>
            </a:endParaRPr>
          </a:p>
          <a:p>
            <a:pPr lvl="2"/>
            <a:endParaRPr lang="en-GB" dirty="0"/>
          </a:p>
          <a:p>
            <a:pPr lvl="2"/>
            <a:endParaRPr lang="en-GB" dirty="0"/>
          </a:p>
          <a:p>
            <a:pPr lvl="2"/>
            <a:endParaRPr lang="en-GB" dirty="0"/>
          </a:p>
          <a:p>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70</a:t>
            </a:fld>
            <a:endParaRPr lang="en-US"/>
          </a:p>
        </p:txBody>
      </p:sp>
      <p:sp>
        <p:nvSpPr>
          <p:cNvPr id="6" name="Rectangle 5">
            <a:extLst>
              <a:ext uri="{FF2B5EF4-FFF2-40B4-BE49-F238E27FC236}">
                <a16:creationId xmlns:a16="http://schemas.microsoft.com/office/drawing/2014/main" id="{FFBFA09B-ABA0-4623-852D-D09DDF6C0A82}"/>
              </a:ext>
            </a:extLst>
          </p:cNvPr>
          <p:cNvSpPr/>
          <p:nvPr/>
        </p:nvSpPr>
        <p:spPr bwMode="auto">
          <a:xfrm>
            <a:off x="5715000" y="4038600"/>
            <a:ext cx="25146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800" dirty="0">
                <a:latin typeface="+mj-lt"/>
              </a:rPr>
              <a:t>A variety of additional </a:t>
            </a:r>
            <a:r>
              <a:rPr lang="en-AU" sz="1800" i="1" dirty="0">
                <a:latin typeface="+mj-lt"/>
              </a:rPr>
              <a:t>ad </a:t>
            </a:r>
            <a:r>
              <a:rPr lang="en-AU" sz="1800" i="1" dirty="0" err="1">
                <a:latin typeface="+mj-lt"/>
              </a:rPr>
              <a:t>hoc’</a:t>
            </a:r>
            <a:r>
              <a:rPr lang="en-AU" sz="1800" dirty="0" err="1">
                <a:latin typeface="+mj-lt"/>
              </a:rPr>
              <a:t>s</a:t>
            </a:r>
            <a:r>
              <a:rPr lang="en-AU" sz="1800" dirty="0">
                <a:latin typeface="+mj-lt"/>
              </a:rPr>
              <a:t> are also likely to be scheduled</a:t>
            </a:r>
            <a:endParaRPr kumimoji="0" lang="en-AU"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4163461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22751780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continue its normal business in March 2021</a:t>
            </a:r>
          </a:p>
        </p:txBody>
      </p:sp>
      <p:sp>
        <p:nvSpPr>
          <p:cNvPr id="3" name="Content Placeholder 2"/>
          <p:cNvSpPr>
            <a:spLocks noGrp="1"/>
          </p:cNvSpPr>
          <p:nvPr>
            <p:ph idx="1"/>
          </p:nvPr>
        </p:nvSpPr>
        <p:spPr/>
        <p:txBody>
          <a:bodyPr/>
          <a:lstStyle/>
          <a:p>
            <a:r>
              <a:rPr lang="en-AU" dirty="0"/>
              <a:t>Possible agenda items</a:t>
            </a:r>
          </a:p>
          <a:p>
            <a:pPr lvl="1"/>
            <a:r>
              <a:rPr lang="en-AU" dirty="0"/>
              <a:t>Review ETSI BRAN </a:t>
            </a:r>
            <a:r>
              <a:rPr lang="en-AU" dirty="0" err="1"/>
              <a:t>coex</a:t>
            </a:r>
            <a:r>
              <a:rPr lang="en-AU" dirty="0"/>
              <a:t> activities</a:t>
            </a:r>
          </a:p>
          <a:p>
            <a:pPr lvl="2"/>
            <a:r>
              <a:rPr lang="en-AU" dirty="0"/>
              <a:t>EN 301 893 (5 GHz)</a:t>
            </a:r>
          </a:p>
          <a:p>
            <a:pPr lvl="2"/>
            <a:r>
              <a:rPr lang="en-AU" dirty="0"/>
              <a:t>EN 303 687 (6 GHz)</a:t>
            </a:r>
          </a:p>
          <a:p>
            <a:pPr lvl="1"/>
            <a:r>
              <a:rPr lang="en-AU" dirty="0"/>
              <a:t>Review 3GPP coexistence activities</a:t>
            </a:r>
          </a:p>
          <a:p>
            <a:pPr lvl="1"/>
            <a:r>
              <a:rPr lang="en-AU" dirty="0"/>
              <a:t>…</a:t>
            </a:r>
          </a:p>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24619790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virtual</a:t>
            </a:r>
            <a:r>
              <a:rPr lang="en-AU" i="1" dirty="0"/>
              <a:t> </a:t>
            </a:r>
            <a:r>
              <a:rPr lang="en-AU" dirty="0"/>
              <a:t>meeting in January 2021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562155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9</a:t>
            </a:fld>
            <a:endParaRPr lang="en-US" altLang="en-US"/>
          </a:p>
        </p:txBody>
      </p:sp>
      <p:sp>
        <p:nvSpPr>
          <p:cNvPr id="7" name="Rectangle 6"/>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41869437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E645426CC3C3348B900E57479C898EF" ma:contentTypeVersion="7" ma:contentTypeDescription="Create a new document." ma:contentTypeScope="" ma:versionID="20581ac4d4e1cf06b882b2090646b5db">
  <xsd:schema xmlns:xsd="http://www.w3.org/2001/XMLSchema" xmlns:xs="http://www.w3.org/2001/XMLSchema" xmlns:p="http://schemas.microsoft.com/office/2006/metadata/properties" xmlns:ns3="cc328e4a-acc5-4db9-8edf-03a7e14d7082" xmlns:ns4="5a361508-a8bd-49ac-aae1-a5acde08ec86" targetNamespace="http://schemas.microsoft.com/office/2006/metadata/properties" ma:root="true" ma:fieldsID="d210bc8034f12f17859d2536c7ebacac" ns3:_="" ns4:_="">
    <xsd:import namespace="cc328e4a-acc5-4db9-8edf-03a7e14d7082"/>
    <xsd:import namespace="5a361508-a8bd-49ac-aae1-a5acde08ec8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28e4a-acc5-4db9-8edf-03a7e14d70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361508-a8bd-49ac-aae1-a5acde08ec8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FAB900-7467-4130-B404-E9BDBB9A20AC}">
  <ds:schemaRefs>
    <ds:schemaRef ds:uri="http://schemas.microsoft.com/sharepoint/v3/contenttype/forms"/>
  </ds:schemaRefs>
</ds:datastoreItem>
</file>

<file path=customXml/itemProps2.xml><?xml version="1.0" encoding="utf-8"?>
<ds:datastoreItem xmlns:ds="http://schemas.openxmlformats.org/officeDocument/2006/customXml" ds:itemID="{C620A1CA-E773-4E8B-B272-7C4819948743}">
  <ds:schemaRefs>
    <ds:schemaRef ds:uri="http://purl.org/dc/dcmitype/"/>
    <ds:schemaRef ds:uri="5a361508-a8bd-49ac-aae1-a5acde08ec86"/>
    <ds:schemaRef ds:uri="http://purl.org/dc/terms/"/>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cc328e4a-acc5-4db9-8edf-03a7e14d7082"/>
  </ds:schemaRefs>
</ds:datastoreItem>
</file>

<file path=customXml/itemProps3.xml><?xml version="1.0" encoding="utf-8"?>
<ds:datastoreItem xmlns:ds="http://schemas.openxmlformats.org/officeDocument/2006/customXml" ds:itemID="{2A38C53E-8796-4535-A3A8-9DA00DBD6D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328e4a-acc5-4db9-8edf-03a7e14d7082"/>
    <ds:schemaRef ds:uri="5a361508-a8bd-49ac-aae1-a5acde08ec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7458</Words>
  <Application>Microsoft Office PowerPoint</Application>
  <PresentationFormat>On-screen Show (4:3)</PresentationFormat>
  <Paragraphs>910</Paragraphs>
  <Slides>73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73</vt:i4>
      </vt:variant>
    </vt:vector>
  </HeadingPairs>
  <TitlesOfParts>
    <vt:vector size="78" baseType="lpstr">
      <vt:lpstr>Arial</vt:lpstr>
      <vt:lpstr>Arial (Body)</vt:lpstr>
      <vt:lpstr>Roboto</vt:lpstr>
      <vt:lpstr>Times New Roman</vt:lpstr>
      <vt:lpstr>802-11-Submission</vt:lpstr>
      <vt:lpstr>Agenda for IEEE 802.11 Coexistence SC virtual meeting in January 2021</vt:lpstr>
      <vt:lpstr>Welcome to the 4th  virtual plenary meeting of the Coex SC in Jan 2021</vt:lpstr>
      <vt:lpstr>Coex SC minutes today will be kept by our permanent SC secretary</vt:lpstr>
      <vt:lpstr>Meetings shall be conducted in compliance with all applicable laws, including antitrust &amp; competition laws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Coex SC will meet once during the virtual IEEE 802.11 WG interim meeting in Jan 2021</vt:lpstr>
      <vt:lpstr>The Coex SC will consider a proposed agenda for its virtual meeting in Jan 2021</vt:lpstr>
      <vt:lpstr>PowerPoint Presentation</vt:lpstr>
      <vt:lpstr>The Coex SC scope was revised in Sept 2020 </vt:lpstr>
      <vt:lpstr>PowerPoint Presentation</vt:lpstr>
      <vt:lpstr>The Coex SC will consider the approval of its virtual meeting minutes from November 2020</vt:lpstr>
      <vt:lpstr>PowerPoint Presentation</vt:lpstr>
      <vt:lpstr>There are few key message for the Coex SC that arise out of today’s session</vt:lpstr>
      <vt:lpstr>PowerPoint Presentation</vt:lpstr>
      <vt:lpstr>The number planned/testing &amp; deployed LAA networks globally is currently steady</vt:lpstr>
      <vt:lpstr>The number planned/testing &amp; deployed LAA networks globally is currently steady</vt:lpstr>
      <vt:lpstr>The number planned/testing &amp; deployed LAA networks globally is currently roughly steady</vt:lpstr>
      <vt:lpstr>In at least in Chicago, there is a significant LAA deployment …</vt:lpstr>
      <vt:lpstr>… suggesting that the need for coexistence between Wi-Fi &amp; LAA is real … not just theoretical</vt:lpstr>
      <vt:lpstr>PowerPoint Presentation</vt:lpstr>
      <vt:lpstr>The Coex SC will hear about some results from a LAA/Wi-Fi coexistence study in Chicago</vt:lpstr>
      <vt:lpstr>PowerPoint Presentation</vt:lpstr>
      <vt:lpstr>The status of LAA/NR-U in 5/6 GHz is unclear …</vt:lpstr>
      <vt:lpstr>… which means Wi-Fi has a potential head start over LAA/NR-U</vt:lpstr>
      <vt:lpstr>3GPP will not complete definition of even partial 6 GHz operation in Europe until about Sept 2021</vt:lpstr>
      <vt:lpstr>PowerPoint Presentation</vt:lpstr>
      <vt:lpstr>A stable draft of EN 303 687 includes the previously agreed 6 GHz compromise for ED-only @ -72 dBm</vt:lpstr>
      <vt:lpstr>PowerPoint Presentation</vt:lpstr>
      <vt:lpstr>BRAN has previously discussed the addition of contention based FBE (frame based) in 5 GHz …</vt:lpstr>
      <vt:lpstr>… and BRAN#108 agreed on the addition of contention based FBE in 6 GHz …</vt:lpstr>
      <vt:lpstr>… but the adoption of contention based FBE should have no practical impact on Wi-Fi</vt:lpstr>
      <vt:lpstr>PowerPoint Presentation</vt:lpstr>
      <vt:lpstr>Four submissions were made to BRAN#108 on the topic of synchronous access</vt:lpstr>
      <vt:lpstr>Discussion on the four synchronous access submissions was delayed to the future</vt:lpstr>
      <vt:lpstr>The Wi-Fi community have an opportunity to evaluate the pro’s/con’s of synchronous access</vt:lpstr>
      <vt:lpstr>There are many input documents on the topic of synchronous access </vt:lpstr>
      <vt:lpstr>There are many input documents on the topic of synchronous access </vt:lpstr>
      <vt:lpstr>PowerPoint Presentation</vt:lpstr>
      <vt:lpstr>BRAN continues to discuss the use of a new wideband EDT based access mechanism …</vt:lpstr>
      <vt:lpstr>… the Wi-Fi community needs to decide on its view of wideband EDT based access</vt:lpstr>
      <vt:lpstr>PowerPoint Presentation</vt:lpstr>
      <vt:lpstr>Mediatek proposed significant changes to the LBT mechanisms in 6 GHz … </vt:lpstr>
      <vt:lpstr>… but the proposed changes to the LBT mechanisms in 6 GHz were rejected by most stakeholders</vt:lpstr>
      <vt:lpstr>PowerPoint Presentation</vt:lpstr>
      <vt:lpstr>Many believe NB FH systems are a potential new threat to coexistence in the 6 GHz band in Europe</vt:lpstr>
      <vt:lpstr>The ECC decision that allows NB FH also requires ETSI BRAN to agree on a spectrum sharing mechanism</vt:lpstr>
      <vt:lpstr>There were two very different proposals on how to implement the ECC decision related to NB FH </vt:lpstr>
      <vt:lpstr>There were many objections &amp; some support for the NB FH proposal from Apple</vt:lpstr>
      <vt:lpstr>There was agreement that there was an ECC decision but nothing more … </vt:lpstr>
      <vt:lpstr>PowerPoint Presentation</vt:lpstr>
      <vt:lpstr>There is work required to enable good coexistence in 6 GHz in the future (and 5 GHz)</vt:lpstr>
      <vt:lpstr>PowerPoint Presentation</vt:lpstr>
      <vt:lpstr>The  stable draft of EN 301 893 (5 GHz) does not yet include a proposed adaptivity compromise</vt:lpstr>
      <vt:lpstr>PowerPoint Presentation</vt:lpstr>
      <vt:lpstr>ETSI BRAN agreed on compromise solutions for coexistence in 5 GHz in ~2016 &amp; ~2018 </vt:lpstr>
      <vt:lpstr>In 2020, some stakeholders wanted to revisit the current 5 GHz compromise </vt:lpstr>
      <vt:lpstr>A 5 GHz compromise that restricts 802.11be from using PD/ED @ -82/-62 dBm was proposed to BRAN#108 </vt:lpstr>
      <vt:lpstr>The proposed 5 GHz compromise was based on a few agreed principles</vt:lpstr>
      <vt:lpstr>Unfortunately, not all stakeholders agree with the proposed 5 GHz compromise</vt:lpstr>
      <vt:lpstr>It seems ETSI BRAN is still faced with a decision on 5 GHz adaptivity based on three broad options</vt:lpstr>
      <vt:lpstr>Another proposal may be recycled …</vt:lpstr>
      <vt:lpstr>There is not yet agreement on the “best” of the three main options</vt:lpstr>
      <vt:lpstr>Qualcomm claimed 802.11be suffers compared to 802.11a/n/ac/ax when forced to use ED-only @ -72 dBm</vt:lpstr>
      <vt:lpstr>The Coex SC may hear a submission discussing ED-only at -62 dBm &amp; -72 dBm</vt:lpstr>
      <vt:lpstr>The Coex SC may hear a submission discussing how often PD is used in practice</vt:lpstr>
      <vt:lpstr>ETSI BRAN will next meet virtually at BRAN#108a in Jan 2020</vt:lpstr>
      <vt:lpstr>PowerPoint Presentation</vt:lpstr>
      <vt:lpstr>The Coex SC will continue its normal business in March 2021</vt:lpstr>
      <vt:lpstr>The IEEE 802.11 Coexistence SC virtual meeting in January 2021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2021-01-11T03:22:01Z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0x0101008E645426CC3C3348B900E57479C898EF</vt:lpwstr>
  </property>
</Properties>
</file>