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7"/>
  </p:notesMasterIdLst>
  <p:handoutMasterIdLst>
    <p:handoutMasterId r:id="rId78"/>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1596" r:id="rId24"/>
    <p:sldId id="1896" r:id="rId25"/>
    <p:sldId id="1898" r:id="rId26"/>
    <p:sldId id="2041" r:id="rId27"/>
    <p:sldId id="2042" r:id="rId28"/>
    <p:sldId id="1968" r:id="rId29"/>
    <p:sldId id="1976" r:id="rId30"/>
    <p:sldId id="1969" r:id="rId31"/>
    <p:sldId id="2020" r:id="rId32"/>
    <p:sldId id="1946" r:id="rId33"/>
    <p:sldId id="1964" r:id="rId34"/>
    <p:sldId id="2005" r:id="rId35"/>
    <p:sldId id="1989" r:id="rId36"/>
    <p:sldId id="2016" r:id="rId37"/>
    <p:sldId id="2029" r:id="rId38"/>
    <p:sldId id="2003" r:id="rId39"/>
    <p:sldId id="2015" r:id="rId40"/>
    <p:sldId id="2025" r:id="rId41"/>
    <p:sldId id="2021" r:id="rId42"/>
    <p:sldId id="2023" r:id="rId43"/>
    <p:sldId id="2024" r:id="rId44"/>
    <p:sldId id="2004" r:id="rId45"/>
    <p:sldId id="1970" r:id="rId46"/>
    <p:sldId id="2030" r:id="rId47"/>
    <p:sldId id="2026" r:id="rId48"/>
    <p:sldId id="2017" r:id="rId49"/>
    <p:sldId id="2028" r:id="rId50"/>
    <p:sldId id="1965" r:id="rId51"/>
    <p:sldId id="1967" r:id="rId52"/>
    <p:sldId id="1999" r:id="rId53"/>
    <p:sldId id="2031" r:id="rId54"/>
    <p:sldId id="2018" r:id="rId55"/>
    <p:sldId id="2019" r:id="rId56"/>
    <p:sldId id="2038" r:id="rId57"/>
    <p:sldId id="2039" r:id="rId58"/>
    <p:sldId id="1936" r:id="rId59"/>
    <p:sldId id="2032" r:id="rId60"/>
    <p:sldId id="2033" r:id="rId61"/>
    <p:sldId id="1984" r:id="rId62"/>
    <p:sldId id="1985" r:id="rId63"/>
    <p:sldId id="268" r:id="rId64"/>
    <p:sldId id="2007" r:id="rId65"/>
    <p:sldId id="2034" r:id="rId66"/>
    <p:sldId id="2035" r:id="rId67"/>
    <p:sldId id="2043" r:id="rId68"/>
    <p:sldId id="2036" r:id="rId69"/>
    <p:sldId id="2010" r:id="rId70"/>
    <p:sldId id="1995" r:id="rId71"/>
    <p:sldId id="2037" r:id="rId72"/>
    <p:sldId id="1541" r:id="rId73"/>
    <p:sldId id="1932" r:id="rId74"/>
    <p:sldId id="874" r:id="rId75"/>
    <p:sldId id="305" r:id="rId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10" d="100"/>
          <a:sy n="110" d="100"/>
        </p:scale>
        <p:origin x="206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Sheet1!$B$2:$B$10</c:f>
              <c:numCache>
                <c:formatCode>General</c:formatCode>
                <c:ptCount val="9"/>
                <c:pt idx="0">
                  <c:v>4</c:v>
                </c:pt>
                <c:pt idx="1">
                  <c:v>6</c:v>
                </c:pt>
                <c:pt idx="2">
                  <c:v>6</c:v>
                </c:pt>
                <c:pt idx="3">
                  <c:v>8</c:v>
                </c:pt>
                <c:pt idx="4">
                  <c:v>8</c:v>
                </c:pt>
                <c:pt idx="5">
                  <c:v>8</c:v>
                </c:pt>
                <c:pt idx="6">
                  <c:v>9</c:v>
                </c:pt>
                <c:pt idx="7">
                  <c:v>9</c:v>
                </c:pt>
                <c:pt idx="8">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Sheet1!$C$2:$C$10</c:f>
              <c:numCache>
                <c:formatCode>General</c:formatCode>
                <c:ptCount val="9"/>
                <c:pt idx="0">
                  <c:v>23</c:v>
                </c:pt>
                <c:pt idx="1">
                  <c:v>22</c:v>
                </c:pt>
                <c:pt idx="2">
                  <c:v>26</c:v>
                </c:pt>
                <c:pt idx="3">
                  <c:v>29</c:v>
                </c:pt>
                <c:pt idx="4">
                  <c:v>30</c:v>
                </c:pt>
                <c:pt idx="5">
                  <c:v>29</c:v>
                </c:pt>
                <c:pt idx="6">
                  <c:v>29</c:v>
                </c:pt>
                <c:pt idx="7">
                  <c:v>28</c:v>
                </c:pt>
                <c:pt idx="8">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197"/>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60</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802.11-20/1928r1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ieeesa.webex.com/ieeesa/globalcallin.php?MTID%3Dm1541d908e36ec9c25b8cdd62f54b3006&amp;sa=D&amp;source=calendar&amp;usd=2&amp;usg=AOvVaw187n9tNQEQHGderXz6FZec" TargetMode="External"/><Relationship Id="rId2" Type="http://schemas.openxmlformats.org/officeDocument/2006/relationships/hyperlink" Target="https://ieeesa.webex.com/ieeesa/j.php?MTID=m1541d908e36ec9c25b8cdd62f54b30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898-00-coex-minutes-of-the-november-2020-meeting-of-the-coexistence-standing-committee.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portal.3gpp.org/desktopmodules/Specifications/SpecificationDetails.aspx?specificationId=343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tsg_ran/TSG_RAN/TSGR_90e/Docs/RP-202844.zip" TargetMode="External"/><Relationship Id="rId2" Type="http://schemas.openxmlformats.org/officeDocument/2006/relationships/hyperlink" Target="https://www.3gpp.org/ftp/tsg_ran/TSG_RAN/TSGR_90e/Docs/RP-202592.zi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December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Jan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13 Jan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a:t>
            </a:r>
            <a:r>
              <a:rPr lang="en-AU" dirty="0">
                <a:effectLst/>
                <a:latin typeface="+mj-lt"/>
                <a:ea typeface="Calibri" panose="020F0502020204030204" pitchFamily="34" charset="0"/>
                <a:hlinkClick r:id="rId2"/>
              </a:rPr>
              <a:t>here</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a:t>
            </a:r>
            <a:r>
              <a:rPr lang="en-AU" b="0" i="0" dirty="0">
                <a:solidFill>
                  <a:srgbClr val="3C4043"/>
                </a:solidFill>
                <a:effectLst/>
                <a:latin typeface="Roboto"/>
              </a:rPr>
              <a:t>179 938 0934</a:t>
            </a:r>
            <a:endParaRPr lang="en-AU" dirty="0">
              <a:solidFill>
                <a:srgbClr val="FF0000"/>
              </a:solidFill>
              <a:effectLst/>
              <a:latin typeface="+mj-lt"/>
              <a:ea typeface="Calibri" panose="020F0502020204030204" pitchFamily="34" charset="0"/>
            </a:endParaRP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b="0" i="0" u="none" strike="noStrike" dirty="0">
                <a:solidFill>
                  <a:srgbClr val="3C4043"/>
                </a:solidFill>
                <a:effectLst/>
                <a:latin typeface="Roboto"/>
              </a:rPr>
              <a:t>+1-408-418-9388</a:t>
            </a:r>
            <a:r>
              <a:rPr lang="en-AU" b="0" i="0" dirty="0">
                <a:solidFill>
                  <a:srgbClr val="3C4043"/>
                </a:solidFill>
                <a:effectLst/>
                <a:latin typeface="Roboto"/>
              </a:rPr>
              <a:t> USA Toll</a:t>
            </a:r>
          </a:p>
          <a:p>
            <a:pPr lvl="3"/>
            <a:r>
              <a:rPr lang="en-AU" b="0" i="0" u="sng" dirty="0">
                <a:solidFill>
                  <a:srgbClr val="1A73E8"/>
                </a:solidFill>
                <a:effectLst/>
                <a:latin typeface="Roboto"/>
                <a:hlinkClick r:id="rId3"/>
              </a:rPr>
              <a:t>Global call-in numbers</a:t>
            </a:r>
            <a:endParaRPr lang="en-AU" u="sng" dirty="0">
              <a:solidFill>
                <a:srgbClr val="3C4043"/>
              </a:solidFill>
              <a:latin typeface="Roboto"/>
            </a:endParaRPr>
          </a:p>
          <a:p>
            <a:pPr lvl="3"/>
            <a:r>
              <a:rPr lang="en-AU" b="0" i="0" dirty="0">
                <a:solidFill>
                  <a:srgbClr val="3C4043"/>
                </a:solidFill>
                <a:effectLst/>
                <a:latin typeface="Roboto"/>
              </a:rPr>
              <a:t>Access code: 179 938 0934</a:t>
            </a:r>
            <a:endParaRPr lang="en-AU" dirty="0">
              <a:solidFill>
                <a:srgbClr val="FF0000"/>
              </a:solidFill>
              <a:effectLst/>
              <a:latin typeface="+mj-lt"/>
              <a:ea typeface="Calibri" panose="020F0502020204030204" pitchFamily="34" charset="0"/>
            </a:endParaRP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Jan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Presentation of Chicago coexistence deployment studies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2020</a:t>
            </a:r>
          </a:p>
        </p:txBody>
      </p:sp>
      <p:sp>
        <p:nvSpPr>
          <p:cNvPr id="3" name="Content Placeholder 2"/>
          <p:cNvSpPr>
            <a:spLocks noGrp="1"/>
          </p:cNvSpPr>
          <p:nvPr>
            <p:ph idx="1"/>
          </p:nvPr>
        </p:nvSpPr>
        <p:spPr/>
        <p:txBody>
          <a:bodyPr/>
          <a:lstStyle/>
          <a:p>
            <a:pPr lvl="1"/>
            <a:r>
              <a:rPr lang="en-AU" dirty="0"/>
              <a:t>The draft minutes for the Coex SC at the virtual meeting in November 2020 are available on Mentor:</a:t>
            </a:r>
          </a:p>
          <a:p>
            <a:pPr lvl="2"/>
            <a:r>
              <a:rPr lang="en-AU" dirty="0"/>
              <a:t>See </a:t>
            </a:r>
            <a:r>
              <a:rPr lang="en-AU" dirty="0">
                <a:hlinkClick r:id="rId2"/>
              </a:rPr>
              <a:t>11-20-1898-00</a:t>
            </a:r>
            <a:endParaRPr lang="en-AU" dirty="0"/>
          </a:p>
          <a:p>
            <a:pPr lvl="1"/>
            <a:r>
              <a:rPr lang="en-AU" dirty="0"/>
              <a:t>Motion:</a:t>
            </a:r>
          </a:p>
          <a:p>
            <a:pPr lvl="2"/>
            <a:r>
              <a:rPr lang="en-AU" i="1" dirty="0"/>
              <a:t>The IEEE 802 Coex SC approves </a:t>
            </a:r>
            <a:r>
              <a:rPr lang="en-AU" i="1" dirty="0">
                <a:hlinkClick r:id="rId2"/>
              </a:rPr>
              <a:t>11-20-1898-00</a:t>
            </a:r>
            <a:r>
              <a:rPr lang="en-AU" i="1" dirty="0"/>
              <a:t> as the minutes of its virtual meeting in November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Deployment studies are providing an alternative way of evaluating coexistence between Wi-Fi &amp; LAA</a:t>
            </a:r>
          </a:p>
          <a:p>
            <a:pPr lvl="1"/>
            <a:r>
              <a:rPr lang="en-AU" dirty="0"/>
              <a:t>3GPP has not yet completed work to enable LAA/NR-U globally in the</a:t>
            </a:r>
            <a:br>
              <a:rPr lang="en-AU" dirty="0"/>
            </a:br>
            <a:r>
              <a:rPr lang="en-AU" dirty="0"/>
              <a:t>6 GHz band</a:t>
            </a:r>
          </a:p>
          <a:p>
            <a:pPr lvl="1"/>
            <a:r>
              <a:rPr lang="en-AU" dirty="0"/>
              <a:t>EN 303 687 (6 GHz) is progressing with consensus on adaptivity clause, but no agreement on issues such as synch access &amp; NR FH access</a:t>
            </a:r>
          </a:p>
          <a:p>
            <a:pPr lvl="1"/>
            <a:r>
              <a:rPr lang="en-AU" dirty="0"/>
              <a:t>There is not yet consensus on adaptivity in EN 301 893 (5 GHz), although most other </a:t>
            </a:r>
            <a:r>
              <a:rPr lang="en-AU" dirty="0" err="1"/>
              <a:t>coex</a:t>
            </a:r>
            <a:r>
              <a:rPr lang="en-AU" dirty="0"/>
              <a:t> issues are resolved</a:t>
            </a:r>
          </a:p>
          <a:p>
            <a:pPr lvl="1"/>
            <a:r>
              <a:rPr lang="en-AU" dirty="0"/>
              <a:t>Work is probably required to adapt 802.11be (and 802.11ax) for operation in 5 &amp; 6 GHz</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46827"/>
              </p:ext>
            </p:extLst>
          </p:nvPr>
        </p:nvGraphicFramePr>
        <p:xfrm>
          <a:off x="76201" y="2031144"/>
          <a:ext cx="8991596" cy="2845656"/>
        </p:xfrm>
        <a:graphic>
          <a:graphicData uri="http://schemas.openxmlformats.org/drawingml/2006/table">
            <a:tbl>
              <a:tblPr firstRow="1" bandRow="1">
                <a:tableStyleId>{21E4AEA4-8DFA-4A89-87EB-49C32662AFE0}</a:tableStyleId>
              </a:tblPr>
              <a:tblGrid>
                <a:gridCol w="6095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714093">
                  <a:extLst>
                    <a:ext uri="{9D8B030D-6E8A-4147-A177-3AD203B41FA5}">
                      <a16:colId xmlns:a16="http://schemas.microsoft.com/office/drawing/2014/main" val="4129828934"/>
                    </a:ext>
                  </a:extLst>
                </a:gridCol>
                <a:gridCol w="834663">
                  <a:extLst>
                    <a:ext uri="{9D8B030D-6E8A-4147-A177-3AD203B41FA5}">
                      <a16:colId xmlns:a16="http://schemas.microsoft.com/office/drawing/2014/main" val="175375953"/>
                    </a:ext>
                  </a:extLst>
                </a:gridCol>
                <a:gridCol w="834663">
                  <a:extLst>
                    <a:ext uri="{9D8B030D-6E8A-4147-A177-3AD203B41FA5}">
                      <a16:colId xmlns:a16="http://schemas.microsoft.com/office/drawing/2014/main" val="3937962473"/>
                    </a:ext>
                  </a:extLst>
                </a:gridCol>
                <a:gridCol w="834663">
                  <a:extLst>
                    <a:ext uri="{9D8B030D-6E8A-4147-A177-3AD203B41FA5}">
                      <a16:colId xmlns:a16="http://schemas.microsoft.com/office/drawing/2014/main" val="4245245893"/>
                    </a:ext>
                  </a:extLst>
                </a:gridCol>
                <a:gridCol w="834663">
                  <a:extLst>
                    <a:ext uri="{9D8B030D-6E8A-4147-A177-3AD203B41FA5}">
                      <a16:colId xmlns:a16="http://schemas.microsoft.com/office/drawing/2014/main" val="1539556242"/>
                    </a:ext>
                  </a:extLst>
                </a:gridCol>
                <a:gridCol w="834663">
                  <a:extLst>
                    <a:ext uri="{9D8B030D-6E8A-4147-A177-3AD203B41FA5}">
                      <a16:colId xmlns:a16="http://schemas.microsoft.com/office/drawing/2014/main" val="2641848087"/>
                    </a:ext>
                  </a:extLst>
                </a:gridCol>
                <a:gridCol w="834663">
                  <a:extLst>
                    <a:ext uri="{9D8B030D-6E8A-4147-A177-3AD203B41FA5}">
                      <a16:colId xmlns:a16="http://schemas.microsoft.com/office/drawing/2014/main" val="2450901583"/>
                    </a:ext>
                  </a:extLst>
                </a:gridCol>
                <a:gridCol w="834663">
                  <a:extLst>
                    <a:ext uri="{9D8B030D-6E8A-4147-A177-3AD203B41FA5}">
                      <a16:colId xmlns:a16="http://schemas.microsoft.com/office/drawing/2014/main" val="758354042"/>
                    </a:ext>
                  </a:extLst>
                </a:gridCol>
                <a:gridCol w="834663">
                  <a:extLst>
                    <a:ext uri="{9D8B030D-6E8A-4147-A177-3AD203B41FA5}">
                      <a16:colId xmlns:a16="http://schemas.microsoft.com/office/drawing/2014/main" val="313547826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tc>
                  <a:txBody>
                    <a:bodyPr/>
                    <a:lstStyle/>
                    <a:p>
                      <a:pPr algn="ctr"/>
                      <a:r>
                        <a:rPr lang="en-AU" sz="1200" dirty="0"/>
                        <a:t>?</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61EB7C47-19C0-4A02-A836-E3B1E5C046F5}"/>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4</a:t>
            </a:r>
            <a:r>
              <a:rPr lang="en-AU" baseline="30000" dirty="0"/>
              <a:t>th</a:t>
            </a:r>
            <a:r>
              <a:rPr lang="en-AU" dirty="0"/>
              <a:t>  virtual plenary meeting of the </a:t>
            </a:r>
            <a:r>
              <a:rPr lang="en-AU" i="1" dirty="0"/>
              <a:t>Coex SC </a:t>
            </a:r>
            <a:r>
              <a:rPr lang="en-AU" dirty="0"/>
              <a:t>in Jan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90187068"/>
              </p:ext>
            </p:extLst>
          </p:nvPr>
        </p:nvGraphicFramePr>
        <p:xfrm>
          <a:off x="4914900" y="17526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376262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6" name="Rectangle 5">
            <a:extLst>
              <a:ext uri="{FF2B5EF4-FFF2-40B4-BE49-F238E27FC236}">
                <a16:creationId xmlns:a16="http://schemas.microsoft.com/office/drawing/2014/main" id="{D3A91DB3-1BA7-49B1-B860-B9C65D4F373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83158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will hear about some results from a LAA/Wi-Fi coexistence study in Chicago</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Today, the Coex SC will hear from one of the authors of the Chicago Wi-Fi deployment study noted in previous meetings …</a:t>
            </a:r>
          </a:p>
          <a:p>
            <a:pPr lvl="2"/>
            <a:r>
              <a:rPr lang="en-AU" dirty="0"/>
              <a:t>See </a:t>
            </a:r>
            <a:r>
              <a:rPr lang="en-AU" dirty="0">
                <a:solidFill>
                  <a:srgbClr val="FF0000"/>
                </a:solidFill>
              </a:rPr>
              <a:t>11-20-1972r0</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9721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14643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 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starting after Mar 2021</a:t>
            </a:r>
          </a:p>
          <a:p>
            <a:pPr lvl="1"/>
            <a:r>
              <a:rPr lang="en-AU" dirty="0"/>
              <a:t>While LAA is operating the 5 GHz band today, its definition in 6 GHz is incomplete</a:t>
            </a:r>
          </a:p>
          <a:p>
            <a:pPr lvl="2"/>
            <a:r>
              <a:rPr lang="en-AU" dirty="0"/>
              <a:t>The technical report for regulatory requirements in 6 GHz (</a:t>
            </a:r>
            <a:r>
              <a:rPr lang="en-AU" dirty="0">
                <a:hlinkClick r:id="rId2"/>
              </a:rPr>
              <a:t>TR 37.890</a:t>
            </a:r>
            <a:r>
              <a:rPr lang="en-AU" dirty="0"/>
              <a:t>)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
        <p:nvSpPr>
          <p:cNvPr id="6" name="Rectangle 5">
            <a:extLst>
              <a:ext uri="{FF2B5EF4-FFF2-40B4-BE49-F238E27FC236}">
                <a16:creationId xmlns:a16="http://schemas.microsoft.com/office/drawing/2014/main" id="{70F96354-A030-461C-B7D3-72208ABBA24B}"/>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318053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sp>
        <p:nvSpPr>
          <p:cNvPr id="6" name="Rectangle 5">
            <a:extLst>
              <a:ext uri="{FF2B5EF4-FFF2-40B4-BE49-F238E27FC236}">
                <a16:creationId xmlns:a16="http://schemas.microsoft.com/office/drawing/2014/main" id="{81A329A8-63D4-4318-85CC-F8DF92869762}"/>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05843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9F1E-E77E-4374-BDD0-0D1C5D43FA50}"/>
              </a:ext>
            </a:extLst>
          </p:cNvPr>
          <p:cNvSpPr>
            <a:spLocks noGrp="1"/>
          </p:cNvSpPr>
          <p:nvPr>
            <p:ph type="title"/>
          </p:nvPr>
        </p:nvSpPr>
        <p:spPr/>
        <p:txBody>
          <a:bodyPr/>
          <a:lstStyle/>
          <a:p>
            <a:r>
              <a:rPr lang="en-AU" dirty="0"/>
              <a:t>3GPP will not complete definition of even partial</a:t>
            </a:r>
            <a:br>
              <a:rPr lang="en-AU" dirty="0"/>
            </a:br>
            <a:r>
              <a:rPr lang="en-AU" dirty="0"/>
              <a:t>6 GHz operation in Europe until about Sept 2021</a:t>
            </a:r>
          </a:p>
        </p:txBody>
      </p:sp>
      <p:sp>
        <p:nvSpPr>
          <p:cNvPr id="3" name="Content Placeholder 2">
            <a:extLst>
              <a:ext uri="{FF2B5EF4-FFF2-40B4-BE49-F238E27FC236}">
                <a16:creationId xmlns:a16="http://schemas.microsoft.com/office/drawing/2014/main" id="{26E15542-16B4-4862-9B51-99370047ED9B}"/>
              </a:ext>
            </a:extLst>
          </p:cNvPr>
          <p:cNvSpPr>
            <a:spLocks noGrp="1"/>
          </p:cNvSpPr>
          <p:nvPr>
            <p:ph idx="1"/>
          </p:nvPr>
        </p:nvSpPr>
        <p:spPr/>
        <p:txBody>
          <a:bodyPr/>
          <a:lstStyle/>
          <a:p>
            <a:pPr lvl="1"/>
            <a:r>
              <a:rPr lang="en-AU" dirty="0"/>
              <a:t>3GPP RAN held an electronic meeting (RAN#90e) in December 2020</a:t>
            </a:r>
          </a:p>
          <a:p>
            <a:pPr lvl="1"/>
            <a:r>
              <a:rPr lang="en-AU" dirty="0"/>
              <a:t>It appears that RAN#90e decided to:</a:t>
            </a:r>
          </a:p>
          <a:p>
            <a:pPr lvl="2"/>
            <a:r>
              <a:rPr lang="en-AU" dirty="0"/>
              <a:t>Approve a WI to define NR-U operation in 5945 to 6425 MHz in Europe for R17 </a:t>
            </a:r>
          </a:p>
          <a:p>
            <a:pPr lvl="3"/>
            <a:r>
              <a:rPr lang="en-AU" dirty="0"/>
              <a:t>Target date for approval is Sept 2021 at RAN#93</a:t>
            </a:r>
          </a:p>
          <a:p>
            <a:pPr lvl="3"/>
            <a:r>
              <a:rPr lang="en-AU" dirty="0"/>
              <a:t>See </a:t>
            </a:r>
            <a:r>
              <a:rPr lang="en-AU" dirty="0">
                <a:hlinkClick r:id="rId2"/>
              </a:rPr>
              <a:t>RP-202592</a:t>
            </a:r>
            <a:endParaRPr lang="en-AU" dirty="0"/>
          </a:p>
          <a:p>
            <a:pPr lvl="3"/>
            <a:r>
              <a:rPr lang="en-AU" dirty="0"/>
              <a:t>Note: </a:t>
            </a:r>
            <a:r>
              <a:rPr lang="en-AU" dirty="0">
                <a:hlinkClick r:id="rId2"/>
              </a:rPr>
              <a:t>RP-202592</a:t>
            </a:r>
            <a:r>
              <a:rPr lang="en-AU" dirty="0"/>
              <a:t> suggests that R16 already supports NR-U operation in 5925-7125 MHz in the US (band n96)</a:t>
            </a:r>
          </a:p>
          <a:p>
            <a:pPr lvl="2"/>
            <a:r>
              <a:rPr lang="en-AU" dirty="0"/>
              <a:t>Approve a WI to define NR operation (</a:t>
            </a:r>
            <a:r>
              <a:rPr lang="en-AU" dirty="0" err="1"/>
              <a:t>ie</a:t>
            </a:r>
            <a:r>
              <a:rPr lang="en-AU" dirty="0"/>
              <a:t> licensed) in various parts of</a:t>
            </a:r>
            <a:br>
              <a:rPr lang="en-AU" dirty="0"/>
            </a:br>
            <a:r>
              <a:rPr lang="en-AU" dirty="0"/>
              <a:t>5925-7125 MHz in different parts of the world</a:t>
            </a:r>
          </a:p>
          <a:p>
            <a:pPr lvl="3"/>
            <a:r>
              <a:rPr lang="en-AU" dirty="0"/>
              <a:t>Target dates depend are dependent on the regulations becoming available but dates mentioned are between March &amp; June in 2022</a:t>
            </a:r>
          </a:p>
          <a:p>
            <a:pPr lvl="3"/>
            <a:r>
              <a:rPr lang="en-AU" dirty="0"/>
              <a:t>See </a:t>
            </a:r>
            <a:r>
              <a:rPr lang="en-AU" dirty="0">
                <a:hlinkClick r:id="rId3"/>
              </a:rPr>
              <a:t>RP-202844</a:t>
            </a:r>
            <a:endParaRPr lang="en-AU" dirty="0"/>
          </a:p>
          <a:p>
            <a:pPr lvl="3"/>
            <a:endParaRPr lang="en-AU" dirty="0"/>
          </a:p>
          <a:p>
            <a:pPr lvl="3"/>
            <a:endParaRPr lang="en-AU" dirty="0"/>
          </a:p>
          <a:p>
            <a:pPr lvl="3"/>
            <a:endParaRPr lang="en-AU" dirty="0"/>
          </a:p>
        </p:txBody>
      </p:sp>
      <p:sp>
        <p:nvSpPr>
          <p:cNvPr id="4" name="Footer Placeholder 3">
            <a:extLst>
              <a:ext uri="{FF2B5EF4-FFF2-40B4-BE49-F238E27FC236}">
                <a16:creationId xmlns:a16="http://schemas.microsoft.com/office/drawing/2014/main" id="{83D5509B-4EEC-4658-8FD4-3B9C31A8BA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8D48AB-61FF-423B-A6BE-9C64954B667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52325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3470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Result of BRAN#108</a:t>
            </a:r>
          </a:p>
          <a:p>
            <a:pPr lvl="1"/>
            <a:r>
              <a:rPr lang="en-US" dirty="0"/>
              <a:t>Draft EN 303 687 </a:t>
            </a:r>
            <a:r>
              <a:rPr lang="en-AU" dirty="0"/>
              <a:t>v0.0.11 (stable draft)</a:t>
            </a:r>
            <a:endParaRPr lang="en-GB" dirty="0"/>
          </a:p>
          <a:p>
            <a:r>
              <a:rPr lang="en-GB" dirty="0"/>
              <a:t>Summary of discussion at </a:t>
            </a:r>
            <a:r>
              <a:rPr lang="en-AU" dirty="0"/>
              <a:t>BRAN#108</a:t>
            </a:r>
          </a:p>
          <a:p>
            <a:pPr lvl="1"/>
            <a:r>
              <a:rPr lang="en-AU" dirty="0"/>
              <a:t> All agreements are included in EN 303 687 v0.0.11, including:</a:t>
            </a:r>
          </a:p>
          <a:p>
            <a:pPr lvl="2"/>
            <a:r>
              <a:rPr lang="en-AU" dirty="0"/>
              <a:t>ED-only at -72 dBm (reflecting previous compromise)</a:t>
            </a:r>
          </a:p>
          <a:p>
            <a:pPr lvl="2"/>
            <a:r>
              <a:rPr lang="en-AU" dirty="0">
                <a:solidFill>
                  <a:schemeClr val="accent2"/>
                </a:solidFill>
              </a:rPr>
              <a:t>Contention based FBE</a:t>
            </a:r>
          </a:p>
          <a:p>
            <a:pPr lvl="2"/>
            <a:r>
              <a:rPr lang="en-AU" dirty="0"/>
              <a:t>Variety of editorial issues  &amp; issues with less relevance to coexistence</a:t>
            </a:r>
          </a:p>
          <a:p>
            <a:pPr lvl="1"/>
            <a:r>
              <a:rPr lang="en-AU" dirty="0"/>
              <a:t>Issues without agreement are not incorporated into EN 303 687 v0.0.11, including:</a:t>
            </a:r>
          </a:p>
          <a:p>
            <a:pPr lvl="2"/>
            <a:r>
              <a:rPr lang="en-AU" dirty="0">
                <a:solidFill>
                  <a:schemeClr val="accent2"/>
                </a:solidFill>
              </a:rPr>
              <a:t>Synchronous access</a:t>
            </a:r>
          </a:p>
          <a:p>
            <a:pPr lvl="2"/>
            <a:r>
              <a:rPr lang="en-AU" dirty="0">
                <a:solidFill>
                  <a:schemeClr val="accent2"/>
                </a:solidFill>
              </a:rPr>
              <a:t>Wideband access</a:t>
            </a:r>
          </a:p>
          <a:p>
            <a:pPr lvl="2"/>
            <a:r>
              <a:rPr lang="en-AU" dirty="0">
                <a:solidFill>
                  <a:schemeClr val="accent2"/>
                </a:solidFill>
              </a:rPr>
              <a:t>LBT mechanisms</a:t>
            </a:r>
          </a:p>
          <a:p>
            <a:pPr lvl="2"/>
            <a:r>
              <a:rPr lang="en-AU" dirty="0">
                <a:solidFill>
                  <a:schemeClr val="accent2"/>
                </a:solidFill>
              </a:rPr>
              <a:t>Narrow Band Frequency Hopping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spTree>
    <p:extLst>
      <p:ext uri="{BB962C8B-B14F-4D97-AF65-F5344CB8AC3E}">
        <p14:creationId xmlns:p14="http://schemas.microsoft.com/office/powerpoint/2010/main" val="35006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Contention based FBE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58866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BRAN has previously discussed the addition of contention based FBE (frame based) in 5 GHz …</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BRAN#108</a:t>
            </a:r>
          </a:p>
          <a:p>
            <a:pPr lvl="1"/>
            <a:r>
              <a:rPr lang="en-US" dirty="0"/>
              <a:t>BRAN(20)108004: </a:t>
            </a:r>
            <a:r>
              <a:rPr lang="en-AU" i="1" dirty="0"/>
              <a:t>Proposed FBE modification for 6GHz </a:t>
            </a:r>
            <a:r>
              <a:rPr lang="en-AU" dirty="0"/>
              <a:t>(</a:t>
            </a:r>
            <a:r>
              <a:rPr lang="en-AU" dirty="0" err="1"/>
              <a:t>Mediatek</a:t>
            </a:r>
            <a:r>
              <a:rPr lang="en-AU" dirty="0"/>
              <a:t>)</a:t>
            </a:r>
          </a:p>
          <a:p>
            <a:pPr lvl="1"/>
            <a:r>
              <a:rPr lang="en-AU" dirty="0"/>
              <a:t>BRAN(20)108026: </a:t>
            </a:r>
            <a:r>
              <a:rPr lang="en-AU" sz="1800" i="1" dirty="0">
                <a:solidFill>
                  <a:schemeClr val="tx1"/>
                </a:solidFill>
                <a:effectLst/>
                <a:latin typeface="+mj-lt"/>
                <a:ea typeface="Times New Roman"/>
              </a:rPr>
              <a:t>Observations On Proposed FBE Modification (floating COT)</a:t>
            </a:r>
            <a:r>
              <a:rPr lang="en-AU" sz="1800" dirty="0">
                <a:solidFill>
                  <a:schemeClr val="tx1"/>
                </a:solidFill>
                <a:effectLst/>
                <a:latin typeface="+mj-lt"/>
                <a:ea typeface="Times New Roman"/>
              </a:rPr>
              <a:t> (Nokia)</a:t>
            </a:r>
            <a:endParaRPr lang="en-US" dirty="0"/>
          </a:p>
          <a:p>
            <a:r>
              <a:rPr lang="en-GB" dirty="0"/>
              <a:t>Summary of discussion before </a:t>
            </a:r>
            <a:r>
              <a:rPr lang="en-AU" dirty="0"/>
              <a:t>BRAN#108</a:t>
            </a:r>
          </a:p>
          <a:p>
            <a:pPr lvl="1"/>
            <a:r>
              <a:rPr lang="en-AU" dirty="0"/>
              <a:t>Previously, </a:t>
            </a:r>
            <a:r>
              <a:rPr lang="en-AU" dirty="0" err="1"/>
              <a:t>Mediatek</a:t>
            </a:r>
            <a:r>
              <a:rPr lang="en-AU" dirty="0"/>
              <a:t> had proposed a mechanism to enable multiple FBE systems to coexist in 5 GHz</a:t>
            </a:r>
          </a:p>
          <a:p>
            <a:pPr lvl="1"/>
            <a:r>
              <a:rPr lang="en-AU" dirty="0"/>
              <a:t>There had not been a lot of enthusiasm from other stakeholders</a:t>
            </a:r>
          </a:p>
          <a:p>
            <a:pPr lvl="2"/>
            <a:r>
              <a:rPr lang="en-AU" dirty="0"/>
              <a:t>Assertion that there is no need for FBE from many Wi-Fi stakeholders</a:t>
            </a:r>
          </a:p>
          <a:p>
            <a:pPr lvl="2"/>
            <a:r>
              <a:rPr lang="en-AU" dirty="0"/>
              <a:t>Some NR-U/LAA stakeholders (see </a:t>
            </a:r>
            <a:r>
              <a:rPr lang="en-US" dirty="0"/>
              <a:t>BRAN(20)107016) </a:t>
            </a:r>
            <a:r>
              <a:rPr lang="en-AU" dirty="0"/>
              <a:t>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3979884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and BRAN#108 agreed on the addition of contention based FBE in 6 GHz …</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Summary of discussion at </a:t>
            </a:r>
            <a:r>
              <a:rPr lang="en-AU" dirty="0"/>
              <a:t>BRAN#108</a:t>
            </a:r>
          </a:p>
          <a:p>
            <a:pPr lvl="1"/>
            <a:r>
              <a:rPr lang="en-AU" dirty="0"/>
              <a:t>In BRAN#108, </a:t>
            </a:r>
            <a:r>
              <a:rPr lang="en-AU" dirty="0" err="1"/>
              <a:t>Mediatek</a:t>
            </a:r>
            <a:r>
              <a:rPr lang="en-AU" dirty="0"/>
              <a:t> made the same proposal for 6 GHz, asserting it could be used by NR-U without modification</a:t>
            </a:r>
          </a:p>
          <a:p>
            <a:pPr lvl="1"/>
            <a:r>
              <a:rPr lang="en-AU" dirty="0"/>
              <a:t>There was similar opposition in BRAN#108, but not strong enough to cause the proposal to be blocked</a:t>
            </a:r>
          </a:p>
          <a:p>
            <a:pPr lvl="2"/>
            <a:r>
              <a:rPr lang="en-AU" dirty="0"/>
              <a:t>Ericsson accepted on basis it was backward compatible with FBE</a:t>
            </a:r>
          </a:p>
          <a:p>
            <a:pPr lvl="2"/>
            <a:r>
              <a:rPr lang="en-AU" dirty="0"/>
              <a:t>Nokia made similar objections to past but did not object to adoption</a:t>
            </a:r>
          </a:p>
          <a:p>
            <a:pPr lvl="2"/>
            <a:r>
              <a:rPr lang="en-AU" dirty="0"/>
              <a:t>Qualcomm suggested the use of LBE if random access required, but deferred to others given the lack of strong objection</a:t>
            </a:r>
          </a:p>
          <a:p>
            <a:pPr lvl="1"/>
            <a:r>
              <a:rPr lang="en-AU" dirty="0"/>
              <a:t>The result was that contention based FBE will be included in EN 303 687 (6 GHz)</a:t>
            </a:r>
          </a:p>
          <a:p>
            <a:pPr lvl="2"/>
            <a:r>
              <a:rPr lang="en-AU" dirty="0">
                <a:solidFill>
                  <a:srgbClr val="FF0000"/>
                </a:solidFill>
              </a:rPr>
              <a:t>What about EN 301 893 (5 GHz)?</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2219799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but the adoption of contention based FBE should have no practical impact on Wi-Fi</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Commentary on discussion at </a:t>
            </a:r>
            <a:r>
              <a:rPr lang="en-AU" dirty="0"/>
              <a:t>BRAN#108</a:t>
            </a:r>
          </a:p>
          <a:p>
            <a:pPr lvl="1"/>
            <a:r>
              <a:rPr lang="en-AU" dirty="0"/>
              <a:t>Wi-Fi does not use FBE today but could decide to use either FBE or </a:t>
            </a:r>
            <a:r>
              <a:rPr lang="en-AU" dirty="0" err="1"/>
              <a:t>Mediatek’s</a:t>
            </a:r>
            <a:r>
              <a:rPr lang="en-AU" dirty="0"/>
              <a:t> contention based FBE in the future</a:t>
            </a:r>
          </a:p>
          <a:p>
            <a:pPr lvl="2"/>
            <a:r>
              <a:rPr lang="en-AU" dirty="0"/>
              <a:t>Apparently NR-U can use FBE</a:t>
            </a:r>
          </a:p>
          <a:p>
            <a:pPr lvl="2"/>
            <a:r>
              <a:rPr lang="en-AU" dirty="0"/>
              <a:t>Does Wi-Fi have a use for FBE, perhaps in 802.11be?</a:t>
            </a:r>
          </a:p>
          <a:p>
            <a:pPr lvl="1"/>
            <a:r>
              <a:rPr lang="en-AU" dirty="0"/>
              <a:t>In the meantime, Wi-Fi should not be affected by FBE because 3GPP specifies the use of FBE only in the absence of other systems, such as Wi-Fi</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284505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826979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Four submissions were made to BRAN#108 on the topic of synchronous access</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AU" dirty="0"/>
              <a:t>Submission to BRAN#108</a:t>
            </a:r>
          </a:p>
          <a:p>
            <a:pPr lvl="1"/>
            <a:r>
              <a:rPr lang="en-US" sz="1800" dirty="0"/>
              <a:t>BRAN(20)107g004: </a:t>
            </a:r>
            <a:r>
              <a:rPr lang="en-GB" sz="1800" i="1" dirty="0"/>
              <a:t>Verification of the optimized sync access procedure</a:t>
            </a:r>
            <a:r>
              <a:rPr lang="en-US" sz="1800" i="1" dirty="0"/>
              <a:t> </a:t>
            </a:r>
            <a:r>
              <a:rPr lang="en-US" sz="1800" dirty="0"/>
              <a:t>(</a:t>
            </a:r>
            <a:r>
              <a:rPr lang="en-GB" sz="1800" dirty="0"/>
              <a:t>Qualcomm</a:t>
            </a:r>
            <a:r>
              <a:rPr lang="en-US" sz="1800" dirty="0"/>
              <a:t>)</a:t>
            </a:r>
          </a:p>
          <a:p>
            <a:pPr lvl="1"/>
            <a:r>
              <a:rPr lang="en-US" sz="1800" dirty="0"/>
              <a:t>BRAN(20)107g005: </a:t>
            </a:r>
            <a:r>
              <a:rPr lang="en-GB" sz="1800" i="1" dirty="0"/>
              <a:t>Benefits of sync access on coexistence with VLP devices</a:t>
            </a:r>
            <a:r>
              <a:rPr lang="en-US" sz="1800" dirty="0"/>
              <a:t> (</a:t>
            </a:r>
            <a:r>
              <a:rPr lang="en-GB" sz="1800" dirty="0"/>
              <a:t>Qualcomm</a:t>
            </a:r>
            <a:r>
              <a:rPr lang="en-US" sz="1800" dirty="0"/>
              <a:t>)</a:t>
            </a:r>
          </a:p>
          <a:p>
            <a:pPr lvl="1"/>
            <a:r>
              <a:rPr lang="en-AU" dirty="0"/>
              <a:t>BRAN(20)108035: </a:t>
            </a:r>
            <a:r>
              <a:rPr lang="en-AU" sz="1800" i="1" dirty="0">
                <a:solidFill>
                  <a:schemeClr val="tx1"/>
                </a:solidFill>
                <a:effectLst/>
                <a:latin typeface="+mj-lt"/>
                <a:ea typeface="Times New Roman"/>
              </a:rPr>
              <a:t>Further Simulation results of async &amp; sync access </a:t>
            </a:r>
            <a:r>
              <a:rPr lang="en-AU" sz="1800" i="0" dirty="0">
                <a:solidFill>
                  <a:schemeClr val="tx1"/>
                </a:solidFill>
                <a:effectLst/>
                <a:latin typeface="+mj-lt"/>
                <a:ea typeface="Times New Roman"/>
              </a:rPr>
              <a:t>(Intel)</a:t>
            </a:r>
            <a:endParaRPr lang="en-AU" dirty="0"/>
          </a:p>
          <a:p>
            <a:pPr lvl="1"/>
            <a:r>
              <a:rPr lang="en-AU" dirty="0"/>
              <a:t>BRAN(20)108036: </a:t>
            </a:r>
            <a:r>
              <a:rPr lang="en-AU" sz="1800" i="1" dirty="0">
                <a:solidFill>
                  <a:schemeClr val="tx1"/>
                </a:solidFill>
                <a:effectLst/>
                <a:latin typeface="+mj-lt"/>
                <a:ea typeface="Times New Roman"/>
              </a:rPr>
              <a:t>Response to BRAN(20)107g004 &amp; </a:t>
            </a:r>
            <a:r>
              <a:rPr lang="en-AU" sz="1800" i="1" kern="1200" dirty="0">
                <a:solidFill>
                  <a:schemeClr val="tx1"/>
                </a:solidFill>
                <a:effectLst/>
                <a:latin typeface="+mn-lt"/>
                <a:ea typeface="Times New Roman"/>
                <a:cs typeface="+mn-cs"/>
              </a:rPr>
              <a:t>BRAN(20)107g005 </a:t>
            </a:r>
            <a:r>
              <a:rPr lang="en-AU" sz="1800" i="0" kern="1200" dirty="0">
                <a:solidFill>
                  <a:schemeClr val="tx1"/>
                </a:solidFill>
                <a:effectLst/>
                <a:latin typeface="+mn-lt"/>
                <a:ea typeface="Times New Roman"/>
                <a:cs typeface="+mn-cs"/>
              </a:rPr>
              <a:t>(Intel)</a:t>
            </a:r>
            <a:endParaRPr lang="en-AU" dirty="0"/>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393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Discussion on the four synchronous access submissions was delayed to the future</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GB" dirty="0"/>
              <a:t>Summary of discussion at </a:t>
            </a:r>
            <a:r>
              <a:rPr lang="en-AU" dirty="0"/>
              <a:t>BRAN#108</a:t>
            </a:r>
          </a:p>
          <a:p>
            <a:pPr lvl="1"/>
            <a:r>
              <a:rPr lang="en-AU" dirty="0"/>
              <a:t>A few submissions were made to BRAN#108 wrt synchronous access mechanisms</a:t>
            </a:r>
          </a:p>
          <a:p>
            <a:pPr lvl="1"/>
            <a:r>
              <a:rPr lang="en-AU" dirty="0"/>
              <a:t>Qualcomm’s submissions were in favour of synchronous access </a:t>
            </a:r>
          </a:p>
          <a:p>
            <a:pPr lvl="2"/>
            <a:r>
              <a:rPr lang="en-AU" dirty="0"/>
              <a:t>Showed how sync access could be added in EN 303 687</a:t>
            </a:r>
          </a:p>
          <a:p>
            <a:pPr lvl="2"/>
            <a:r>
              <a:rPr lang="en-AU" dirty="0"/>
              <a:t>Concluded sync access has benefits for VLP devices</a:t>
            </a:r>
          </a:p>
          <a:p>
            <a:pPr lvl="1"/>
            <a:r>
              <a:rPr lang="en-AU" dirty="0"/>
              <a:t>Intel’s submissions were against synchronous access </a:t>
            </a:r>
          </a:p>
          <a:p>
            <a:pPr lvl="2"/>
            <a:r>
              <a:rPr lang="en-AU" dirty="0"/>
              <a:t>Concluded </a:t>
            </a:r>
            <a:r>
              <a:rPr lang="en-AU" dirty="0">
                <a:latin typeface="Arial (Body)"/>
              </a:rPr>
              <a:t>t</a:t>
            </a:r>
            <a:r>
              <a:rPr lang="en-US" b="0" dirty="0">
                <a:latin typeface="Arial (Body)"/>
              </a:rPr>
              <a:t>hey </a:t>
            </a:r>
            <a:r>
              <a:rPr lang="en-US" b="0" i="1" dirty="0">
                <a:latin typeface="Arial (Body)"/>
              </a:rPr>
              <a:t>do not see the clear benefit to the overall system performance with the introduction of the synchronous access mode for LBE </a:t>
            </a:r>
          </a:p>
          <a:p>
            <a:pPr lvl="2"/>
            <a:r>
              <a:rPr lang="en-AU" dirty="0"/>
              <a:t>Concluded </a:t>
            </a:r>
            <a:r>
              <a:rPr lang="en-US" dirty="0">
                <a:latin typeface="Arial (Body)"/>
              </a:rPr>
              <a:t>s</a:t>
            </a:r>
            <a:r>
              <a:rPr lang="en-US" b="0" i="1" dirty="0">
                <a:latin typeface="Arial (Body)"/>
              </a:rPr>
              <a:t>ync access with COT extension should not be introduced into EN 303 687 at this moment</a:t>
            </a:r>
            <a:endParaRPr lang="en-AU" i="1" dirty="0"/>
          </a:p>
          <a:p>
            <a:pPr lvl="1"/>
            <a:r>
              <a:rPr lang="en-AU" dirty="0"/>
              <a:t>However, there was no substantive discussion beyond deciding synchronous access will be discussed at a future session</a:t>
            </a:r>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1111655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9F5C-7381-45F7-BF99-44ED5CEBD9DE}"/>
              </a:ext>
            </a:extLst>
          </p:cNvPr>
          <p:cNvSpPr>
            <a:spLocks noGrp="1"/>
          </p:cNvSpPr>
          <p:nvPr>
            <p:ph type="title"/>
          </p:nvPr>
        </p:nvSpPr>
        <p:spPr/>
        <p:txBody>
          <a:bodyPr/>
          <a:lstStyle/>
          <a:p>
            <a:r>
              <a:rPr lang="en-AU" dirty="0"/>
              <a:t>The Wi-Fi community have an opportunity to evaluate the pro’s/con’s of synchronous access</a:t>
            </a:r>
          </a:p>
        </p:txBody>
      </p:sp>
      <p:sp>
        <p:nvSpPr>
          <p:cNvPr id="3" name="Content Placeholder 2">
            <a:extLst>
              <a:ext uri="{FF2B5EF4-FFF2-40B4-BE49-F238E27FC236}">
                <a16:creationId xmlns:a16="http://schemas.microsoft.com/office/drawing/2014/main" id="{3A4C87E5-D1CE-464C-A3E1-0B92F1E2E4C4}"/>
              </a:ext>
            </a:extLst>
          </p:cNvPr>
          <p:cNvSpPr>
            <a:spLocks noGrp="1"/>
          </p:cNvSpPr>
          <p:nvPr>
            <p:ph idx="1"/>
          </p:nvPr>
        </p:nvSpPr>
        <p:spPr/>
        <p:txBody>
          <a:bodyPr/>
          <a:lstStyle/>
          <a:p>
            <a:r>
              <a:rPr lang="en-GB" dirty="0"/>
              <a:t>Commentary on discussion at </a:t>
            </a:r>
            <a:r>
              <a:rPr lang="en-AU" dirty="0"/>
              <a:t>BRAN#108</a:t>
            </a:r>
          </a:p>
          <a:p>
            <a:pPr lvl="1"/>
            <a:r>
              <a:rPr lang="en-AU" dirty="0"/>
              <a:t>The debate about synchronous access has continued for more than a year … </a:t>
            </a:r>
          </a:p>
          <a:p>
            <a:pPr lvl="1"/>
            <a:r>
              <a:rPr lang="en-AU" dirty="0"/>
              <a:t>… without conclusion</a:t>
            </a:r>
          </a:p>
          <a:p>
            <a:pPr lvl="1"/>
            <a:r>
              <a:rPr lang="en-AU" dirty="0"/>
              <a:t>Qualcomm is particularly enthusiastic about synchronous access …</a:t>
            </a:r>
          </a:p>
          <a:p>
            <a:pPr lvl="1"/>
            <a:r>
              <a:rPr lang="en-AU" dirty="0"/>
              <a:t>… while many others (including many Wi-Fi companies) are not keen</a:t>
            </a:r>
          </a:p>
          <a:p>
            <a:pPr lvl="1"/>
            <a:r>
              <a:rPr lang="en-AU" dirty="0"/>
              <a:t>… and some are interested in hearing more evidence before taking a position either way</a:t>
            </a:r>
          </a:p>
          <a:p>
            <a:pPr lvl="1"/>
            <a:r>
              <a:rPr lang="en-AU" dirty="0"/>
              <a:t>The Wi-Fi community is encouraged to review the various submissions (listed on the following pages) to evaluate:</a:t>
            </a:r>
          </a:p>
          <a:p>
            <a:pPr lvl="2"/>
            <a:r>
              <a:rPr lang="en-AU" dirty="0"/>
              <a:t>Is synchronous access good/bad for Wi-Fi/spectrum?</a:t>
            </a:r>
          </a:p>
          <a:p>
            <a:pPr lvl="2"/>
            <a:r>
              <a:rPr lang="en-AU" dirty="0"/>
              <a:t>Is synchronous access  something that could be used by 802.11?</a:t>
            </a:r>
          </a:p>
          <a:p>
            <a:endParaRPr lang="en-AU" dirty="0"/>
          </a:p>
        </p:txBody>
      </p:sp>
      <p:sp>
        <p:nvSpPr>
          <p:cNvPr id="4" name="Footer Placeholder 3">
            <a:extLst>
              <a:ext uri="{FF2B5EF4-FFF2-40B4-BE49-F238E27FC236}">
                <a16:creationId xmlns:a16="http://schemas.microsoft.com/office/drawing/2014/main" id="{2AECDCAF-2FC1-4DFF-8BBF-559CAAC09E3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D95ECB-410E-4057-8587-B357CD6E55A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990696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(1/2)</a:t>
            </a:r>
          </a:p>
          <a:p>
            <a:pPr lvl="1"/>
            <a:r>
              <a:rPr lang="en-US" sz="1600" dirty="0"/>
              <a:t>BRAN(19)104018: </a:t>
            </a:r>
            <a:r>
              <a:rPr lang="en-GB" sz="1600" i="1" dirty="0"/>
              <a:t>Technology neutral synchronous access </a:t>
            </a:r>
            <a:r>
              <a:rPr lang="en-GB" sz="1600" dirty="0"/>
              <a:t>(</a:t>
            </a:r>
            <a:r>
              <a:rPr lang="en-US" sz="1600" dirty="0"/>
              <a:t>Qualcomm)</a:t>
            </a:r>
          </a:p>
          <a:p>
            <a:pPr lvl="1"/>
            <a:r>
              <a:rPr lang="en-US" sz="1600" dirty="0"/>
              <a:t>BRAN(20)104e007r2: </a:t>
            </a:r>
            <a:r>
              <a:rPr lang="en-GB" sz="1600" i="1" dirty="0"/>
              <a:t>Response to 6GHz synchronous channel access proposal, </a:t>
            </a:r>
            <a:r>
              <a:rPr lang="en-US" sz="1600" i="1" dirty="0"/>
              <a:t>BRAN(19)104018 </a:t>
            </a:r>
            <a:r>
              <a:rPr lang="en-US" sz="1600" dirty="0"/>
              <a:t>(MediaTek)</a:t>
            </a:r>
          </a:p>
          <a:p>
            <a:pPr lvl="1"/>
            <a:r>
              <a:rPr lang="en-US" sz="1600" dirty="0"/>
              <a:t>BRAN(20)105027: </a:t>
            </a:r>
            <a:r>
              <a:rPr lang="en-GB" sz="1600" i="1" dirty="0"/>
              <a:t>Further evaluation of the proposed optimized sync access </a:t>
            </a:r>
            <a:r>
              <a:rPr lang="en-GB" sz="1600" dirty="0"/>
              <a:t>(</a:t>
            </a:r>
            <a:r>
              <a:rPr lang="en-US" sz="1600" dirty="0"/>
              <a:t>Qualcomm)</a:t>
            </a:r>
          </a:p>
          <a:p>
            <a:pPr lvl="1"/>
            <a:r>
              <a:rPr lang="en-US" sz="1600" dirty="0"/>
              <a:t>BRAN(20)105028: </a:t>
            </a:r>
            <a:r>
              <a:rPr lang="en-GB" sz="1600" i="1" dirty="0"/>
              <a:t>Channel Access Parameters for Technology Neutral Synchronous Access</a:t>
            </a:r>
            <a:r>
              <a:rPr lang="en-US" sz="1600" i="1" dirty="0"/>
              <a:t> </a:t>
            </a:r>
            <a:r>
              <a:rPr lang="en-US" sz="1600" dirty="0"/>
              <a:t>(Qualcomm)</a:t>
            </a:r>
          </a:p>
          <a:p>
            <a:pPr lvl="1"/>
            <a:r>
              <a:rPr lang="en-US" sz="1600" dirty="0"/>
              <a:t>BRAN(20)105044r1: </a:t>
            </a:r>
            <a:r>
              <a:rPr lang="en-US" sz="1600" i="1" dirty="0"/>
              <a:t>Response to BRAN(20)105027 &amp; BRAN(20)105028: Channel Access Parameters for Technology Neutral Synchronous Access </a:t>
            </a:r>
            <a:r>
              <a:rPr lang="en-US" sz="1600" dirty="0"/>
              <a:t>(HPE,)</a:t>
            </a:r>
          </a:p>
          <a:p>
            <a:pPr lvl="1"/>
            <a:r>
              <a:rPr lang="en-US" sz="1600" dirty="0"/>
              <a:t>BRAN(20)105048: </a:t>
            </a:r>
            <a:r>
              <a:rPr lang="en-US" sz="1600" i="1" dirty="0"/>
              <a:t>Synchronized Access with COT Extension Simulations </a:t>
            </a:r>
            <a:r>
              <a:rPr lang="en-US" sz="1600" dirty="0"/>
              <a:t>(Qualcomm)</a:t>
            </a:r>
          </a:p>
          <a:p>
            <a:pPr lvl="1"/>
            <a:r>
              <a:rPr lang="en-US" sz="1600" dirty="0"/>
              <a:t>BRAN(20)106012: </a:t>
            </a:r>
            <a:r>
              <a:rPr lang="en-AU" sz="1600" i="1" dirty="0"/>
              <a:t>Simulation results of async and sync access</a:t>
            </a:r>
            <a:r>
              <a:rPr lang="en-US" sz="1600" i="1" dirty="0"/>
              <a:t> </a:t>
            </a:r>
            <a:r>
              <a:rPr lang="en-US" sz="1600" dirty="0"/>
              <a:t>(Intel)</a:t>
            </a:r>
          </a:p>
          <a:p>
            <a:pPr lvl="1"/>
            <a:r>
              <a:rPr lang="en-US" sz="1600" dirty="0"/>
              <a:t>…</a:t>
            </a:r>
          </a:p>
          <a:p>
            <a:pPr lvl="1"/>
            <a:endParaRPr lang="en-AU" sz="14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268720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(2/2)</a:t>
            </a:r>
          </a:p>
          <a:p>
            <a:pPr lvl="1"/>
            <a:r>
              <a:rPr lang="en-GB" sz="1600" dirty="0"/>
              <a:t>…</a:t>
            </a:r>
          </a:p>
          <a:p>
            <a:pPr lvl="1"/>
            <a:r>
              <a:rPr lang="en-GB" sz="1600" dirty="0"/>
              <a:t>BRAN(20)106f004: </a:t>
            </a:r>
            <a:r>
              <a:rPr lang="en-GB" sz="1600" i="1" dirty="0"/>
              <a:t>Benefits of sync access in exposed node scenarios </a:t>
            </a:r>
            <a:r>
              <a:rPr lang="en-GB" sz="1600" dirty="0"/>
              <a:t>(Qualcomm)</a:t>
            </a:r>
          </a:p>
          <a:p>
            <a:pPr lvl="1"/>
            <a:r>
              <a:rPr lang="en-GB" sz="1600" dirty="0"/>
              <a:t>BRAN(20)107017: </a:t>
            </a:r>
            <a:r>
              <a:rPr lang="en-GB" sz="1600" i="1" dirty="0"/>
              <a:t>Channel access parameters for technology neutral synchronous access </a:t>
            </a:r>
            <a:r>
              <a:rPr lang="en-GB" sz="1600" dirty="0"/>
              <a:t>(Qualcomm)</a:t>
            </a:r>
          </a:p>
          <a:p>
            <a:pPr lvl="1"/>
            <a:r>
              <a:rPr lang="en-US" sz="1600" dirty="0"/>
              <a:t>BRAN(20)107g004: </a:t>
            </a:r>
            <a:r>
              <a:rPr lang="en-GB" sz="1600" i="1" dirty="0"/>
              <a:t>Verification of the optimized sync access procedure</a:t>
            </a:r>
            <a:r>
              <a:rPr lang="en-US" sz="1600" i="1" dirty="0"/>
              <a:t> </a:t>
            </a:r>
            <a:r>
              <a:rPr lang="en-US" sz="1600" dirty="0"/>
              <a:t>(</a:t>
            </a:r>
            <a:r>
              <a:rPr lang="en-GB" sz="1600" dirty="0"/>
              <a:t>Qualcomm</a:t>
            </a:r>
            <a:r>
              <a:rPr lang="en-US" sz="1600" dirty="0"/>
              <a:t>)</a:t>
            </a:r>
          </a:p>
          <a:p>
            <a:pPr lvl="1"/>
            <a:r>
              <a:rPr lang="en-US" sz="1600" dirty="0"/>
              <a:t>BRAN(20)107g005: </a:t>
            </a:r>
            <a:r>
              <a:rPr lang="en-GB" sz="1600" i="1" dirty="0"/>
              <a:t>Benefits of sync access on coexistence with VLP devices</a:t>
            </a:r>
            <a:r>
              <a:rPr lang="en-US" sz="1600" dirty="0"/>
              <a:t> (</a:t>
            </a:r>
            <a:r>
              <a:rPr lang="en-GB" sz="1600" dirty="0"/>
              <a:t>Qualcomm</a:t>
            </a:r>
            <a:r>
              <a:rPr lang="en-US" sz="1600" dirty="0"/>
              <a:t>)</a:t>
            </a:r>
          </a:p>
          <a:p>
            <a:pPr lvl="1"/>
            <a:r>
              <a:rPr lang="en-AU" sz="1600" dirty="0"/>
              <a:t>BRAN(20)108035: </a:t>
            </a:r>
            <a:r>
              <a:rPr lang="en-AU" sz="1600" i="1" dirty="0">
                <a:solidFill>
                  <a:schemeClr val="tx1"/>
                </a:solidFill>
                <a:effectLst/>
                <a:latin typeface="+mj-lt"/>
                <a:ea typeface="Times New Roman"/>
              </a:rPr>
              <a:t>Further Simulation results of async &amp; sync access </a:t>
            </a:r>
            <a:r>
              <a:rPr lang="en-AU" sz="1600" i="0" dirty="0">
                <a:solidFill>
                  <a:schemeClr val="tx1"/>
                </a:solidFill>
                <a:effectLst/>
                <a:latin typeface="+mj-lt"/>
                <a:ea typeface="Times New Roman"/>
              </a:rPr>
              <a:t>(Intel)</a:t>
            </a:r>
            <a:endParaRPr lang="en-AU" sz="1600" dirty="0"/>
          </a:p>
          <a:p>
            <a:pPr lvl="1"/>
            <a:r>
              <a:rPr lang="en-AU" sz="1600" dirty="0"/>
              <a:t>BRAN(20)108036: </a:t>
            </a:r>
            <a:r>
              <a:rPr lang="en-AU" sz="1600" i="1" dirty="0">
                <a:solidFill>
                  <a:schemeClr val="tx1"/>
                </a:solidFill>
                <a:effectLst/>
                <a:latin typeface="+mj-lt"/>
                <a:ea typeface="Times New Roman"/>
              </a:rPr>
              <a:t>Response to BRAN(20)107g004 &amp; </a:t>
            </a:r>
            <a:r>
              <a:rPr lang="en-AU" sz="1600" i="1" kern="1200" dirty="0">
                <a:solidFill>
                  <a:schemeClr val="tx1"/>
                </a:solidFill>
                <a:effectLst/>
                <a:latin typeface="+mn-lt"/>
                <a:ea typeface="Times New Roman"/>
                <a:cs typeface="+mn-cs"/>
              </a:rPr>
              <a:t>BRAN(20)107g005 </a:t>
            </a:r>
            <a:r>
              <a:rPr lang="en-AU" sz="1600" i="0" kern="1200" dirty="0">
                <a:solidFill>
                  <a:schemeClr val="tx1"/>
                </a:solidFill>
                <a:effectLst/>
                <a:latin typeface="+mn-lt"/>
                <a:ea typeface="Times New Roman"/>
                <a:cs typeface="+mn-cs"/>
              </a:rPr>
              <a:t>(Intel)</a:t>
            </a:r>
            <a:endParaRPr lang="en-AU" sz="1600" dirty="0"/>
          </a:p>
          <a:p>
            <a:pPr lvl="1"/>
            <a:endParaRPr lang="en-US" dirty="0"/>
          </a:p>
          <a:p>
            <a:endParaRPr lang="en-AU" sz="16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898282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Wide channel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197080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BRAN continues to discuss the use of a new wideband EDT based access mechanism …</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BRAN#108</a:t>
            </a:r>
          </a:p>
          <a:p>
            <a:pPr lvl="1"/>
            <a:r>
              <a:rPr lang="en-AU" dirty="0"/>
              <a:t>BRAN(20)108020: </a:t>
            </a:r>
            <a:r>
              <a:rPr lang="en-AU" i="1" dirty="0"/>
              <a:t>Wideband LBT coexistence simulations </a:t>
            </a:r>
            <a:r>
              <a:rPr lang="en-AU" dirty="0"/>
              <a:t>(Huawei)</a:t>
            </a:r>
            <a:endParaRPr lang="en-GB" dirty="0"/>
          </a:p>
          <a:p>
            <a:r>
              <a:rPr lang="en-GB" dirty="0"/>
              <a:t>Summary of discussion at </a:t>
            </a:r>
            <a:r>
              <a:rPr lang="en-AU" dirty="0"/>
              <a:t>BRAN#108</a:t>
            </a:r>
            <a:endParaRPr lang="en-GB" dirty="0"/>
          </a:p>
          <a:p>
            <a:pPr lvl="1"/>
            <a:r>
              <a:rPr lang="en-AU" dirty="0"/>
              <a:t>Previously, it has been proposed to make the EDT a function of the bandwidth, and allow the use of a wideband EDT as an alternative to the current multi-channel mechanisms in EN 303 687 (&amp; EN 301 893)</a:t>
            </a:r>
          </a:p>
          <a:p>
            <a:pPr lvl="2"/>
            <a:r>
              <a:rPr lang="en-AU" dirty="0"/>
              <a:t>BRAN(20)107008: </a:t>
            </a:r>
            <a:r>
              <a:rPr lang="en-AU" i="1" dirty="0"/>
              <a:t>LBT bandwidth in EN 303 687 </a:t>
            </a:r>
            <a:r>
              <a:rPr lang="en-AU" dirty="0"/>
              <a:t>(Huawei)</a:t>
            </a:r>
          </a:p>
          <a:p>
            <a:pPr lvl="2"/>
            <a:r>
              <a:rPr lang="en-AU" dirty="0"/>
              <a:t>BRAN(20)107g006: </a:t>
            </a:r>
            <a:r>
              <a:rPr lang="en-AU" i="1" dirty="0"/>
              <a:t>On the energy detection threshold EDT for 6GHz access </a:t>
            </a:r>
            <a:r>
              <a:rPr lang="en-AU" dirty="0"/>
              <a:t>(Qualcomm)</a:t>
            </a:r>
          </a:p>
          <a:p>
            <a:pPr lvl="1"/>
            <a:r>
              <a:rPr lang="en-AU" dirty="0"/>
              <a:t>BRAN(20)108020 documents some simulations that apparently show Wi-Fi/NR-U coexistence is not adversely affect by this mechanism</a:t>
            </a:r>
          </a:p>
          <a:p>
            <a:pPr lvl="1"/>
            <a:r>
              <a:rPr lang="en-AU" dirty="0"/>
              <a:t>There was no conclusion with Ericsson claiming this sort of wideband access is already allowed based on PSD spec – Qualcomm disagreed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214171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 the Wi-Fi community needs to decide on its view of wideband EDT based access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Commentary on </a:t>
            </a:r>
            <a:r>
              <a:rPr lang="en-GB" dirty="0"/>
              <a:t>discussion at </a:t>
            </a:r>
            <a:r>
              <a:rPr lang="en-AU" dirty="0"/>
              <a:t>BRAN#108</a:t>
            </a:r>
            <a:endParaRPr lang="en-GB" dirty="0"/>
          </a:p>
          <a:p>
            <a:pPr lvl="1"/>
            <a:r>
              <a:rPr lang="en-AU" dirty="0"/>
              <a:t>It was noted during discussion that an EDT based on the bandwidth used may be required by Wi-Fi too</a:t>
            </a:r>
          </a:p>
          <a:p>
            <a:pPr lvl="2"/>
            <a:r>
              <a:rPr lang="en-AU" dirty="0"/>
              <a:t>Wi-Fi uses an EDT that is a function of the bandwidth when checking the secondary channels for PIFS …</a:t>
            </a:r>
          </a:p>
          <a:p>
            <a:pPr lvl="2"/>
            <a:r>
              <a:rPr lang="en-AU" dirty="0"/>
              <a:t>… although it is a very complex part of  the 802.11 spec and so the answer is not entirely clear</a:t>
            </a:r>
          </a:p>
          <a:p>
            <a:pPr lvl="1"/>
            <a:r>
              <a:rPr lang="en-AU" dirty="0"/>
              <a:t>Does the Wi-Fi community have any objection to LBT access using a wideband EDT?</a:t>
            </a:r>
          </a:p>
          <a:p>
            <a:pPr lvl="2"/>
            <a:r>
              <a:rPr lang="en-AU" dirty="0"/>
              <a:t>Noting its use essentially averages energy in a 20 MHz channel over a wider bandwidth, thus making it more likely a 20 MHz channel containing a Wi-Fi signal will ignored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848098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LBT mechanisms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4143950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err="1"/>
              <a:t>Mediatek</a:t>
            </a:r>
            <a:r>
              <a:rPr lang="en-AU" dirty="0"/>
              <a:t> proposed significant changes to the LBT mechanisms in 6 GHz …</a:t>
            </a:r>
            <a:br>
              <a:rPr lang="en-AU" dirty="0"/>
            </a:br>
            <a:endParaRPr lang="en-AU" dirty="0"/>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BRAN#108</a:t>
            </a:r>
          </a:p>
          <a:p>
            <a:pPr lvl="1"/>
            <a:r>
              <a:rPr lang="en-US" dirty="0"/>
              <a:t>BRAN(20)108006: </a:t>
            </a:r>
            <a:r>
              <a:rPr lang="en-AU" dirty="0"/>
              <a:t>(</a:t>
            </a:r>
            <a:r>
              <a:rPr lang="en-AU" dirty="0" err="1"/>
              <a:t>Mediatek</a:t>
            </a:r>
            <a:r>
              <a:rPr lang="en-AU" dirty="0"/>
              <a:t>)</a:t>
            </a:r>
            <a:endParaRPr lang="en-US" dirty="0"/>
          </a:p>
          <a:p>
            <a:r>
              <a:rPr lang="en-GB" dirty="0"/>
              <a:t>Summary of discussion at </a:t>
            </a:r>
            <a:r>
              <a:rPr lang="en-AU" dirty="0"/>
              <a:t>BRAN#108</a:t>
            </a:r>
          </a:p>
          <a:p>
            <a:pPr lvl="1"/>
            <a:r>
              <a:rPr lang="en-AU" dirty="0" err="1"/>
              <a:t>Mediatek</a:t>
            </a:r>
            <a:r>
              <a:rPr lang="en-AU" dirty="0"/>
              <a:t> proposed that EN 303 687 (6 GHz) drop many of the adaptivity mechanisms from EN 301 893 (5 GHz) on assertions they do not work</a:t>
            </a:r>
          </a:p>
          <a:p>
            <a:pPr lvl="2"/>
            <a:r>
              <a:rPr lang="en-AU" dirty="0"/>
              <a:t>Traffic classes do not work because there are no rules on their use</a:t>
            </a:r>
          </a:p>
          <a:p>
            <a:pPr lvl="2"/>
            <a:r>
              <a:rPr lang="en-AU" dirty="0"/>
              <a:t>One of the high priority classes should be dropped because its use will almost completely block access by lower priority classes</a:t>
            </a:r>
          </a:p>
          <a:p>
            <a:pPr lvl="2"/>
            <a:r>
              <a:rPr lang="en-AU" dirty="0"/>
              <a:t>Higher priority classes should not be used for multi-channel access because there is not justification for multi-channel voice/management  </a:t>
            </a:r>
          </a:p>
          <a:p>
            <a:pPr lvl="2"/>
            <a:r>
              <a:rPr lang="en-AU" dirty="0"/>
              <a:t>Admission control should be imposed on the highest priority class to avoid overloading</a:t>
            </a:r>
          </a:p>
          <a:p>
            <a:pPr lvl="2"/>
            <a:r>
              <a:rPr lang="en-AU" dirty="0"/>
              <a:t>…</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282454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a:xfrm>
            <a:off x="685800" y="685800"/>
            <a:ext cx="8001000" cy="1066800"/>
          </a:xfrm>
        </p:spPr>
        <p:txBody>
          <a:bodyPr/>
          <a:lstStyle/>
          <a:p>
            <a:r>
              <a:rPr lang="en-AU" dirty="0"/>
              <a:t>… but the proposed changes to the LBT mechanisms in 6 GHz were rejected by most stakeholders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GB" dirty="0"/>
              <a:t>Summary of discussion at </a:t>
            </a:r>
            <a:r>
              <a:rPr lang="en-AU" dirty="0"/>
              <a:t>BRAN#108</a:t>
            </a:r>
          </a:p>
          <a:p>
            <a:pPr lvl="2"/>
            <a:r>
              <a:rPr lang="en-AU" dirty="0"/>
              <a:t>…</a:t>
            </a:r>
          </a:p>
          <a:p>
            <a:pPr lvl="2"/>
            <a:r>
              <a:rPr lang="en-AU" dirty="0"/>
              <a:t>CWmax should be increased for most traffic classes because they do not support enough devices</a:t>
            </a:r>
          </a:p>
          <a:p>
            <a:pPr lvl="2"/>
            <a:r>
              <a:rPr lang="en-AU" dirty="0"/>
              <a:t>Broadcast traffic should more often use CWmax rather than </a:t>
            </a:r>
            <a:r>
              <a:rPr lang="en-AU" dirty="0" err="1"/>
              <a:t>Cwmin</a:t>
            </a:r>
            <a:r>
              <a:rPr lang="en-AU" dirty="0"/>
              <a:t> because there is not feedback for broadcast traffic</a:t>
            </a:r>
          </a:p>
          <a:p>
            <a:pPr lvl="2"/>
            <a:r>
              <a:rPr lang="en-AU" dirty="0"/>
              <a:t>CW should not reset after a successful transmission because it causes a capture effect</a:t>
            </a:r>
          </a:p>
          <a:p>
            <a:pPr lvl="1"/>
            <a:r>
              <a:rPr lang="en-AU" dirty="0"/>
              <a:t>There was very little support for these proposals, with opposition from Broadcom, Qualcomm, Cisco, Ruckus &amp; Ericsson </a:t>
            </a:r>
          </a:p>
          <a:p>
            <a:pPr lvl="2"/>
            <a:r>
              <a:rPr lang="en-AU" dirty="0"/>
              <a:t>No actual changes were proposed</a:t>
            </a:r>
          </a:p>
          <a:p>
            <a:pPr lvl="2"/>
            <a:r>
              <a:rPr lang="en-AU" dirty="0"/>
              <a:t>The changes significant and would cause misalignment with 5 GHz</a:t>
            </a:r>
          </a:p>
          <a:p>
            <a:pPr lvl="2"/>
            <a:r>
              <a:rPr lang="en-AU" dirty="0"/>
              <a:t>These issues have generally not caused problems in practice</a:t>
            </a:r>
          </a:p>
          <a:p>
            <a:pPr lvl="2"/>
            <a:r>
              <a:rPr lang="en-AU" dirty="0"/>
              <a:t>Traffic classes provide a framework that enables (not enforces) coexistence</a:t>
            </a:r>
          </a:p>
          <a:p>
            <a:pPr lvl="2"/>
            <a:endParaRPr lang="en-AU" dirty="0"/>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951318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481368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228599" y="2442964"/>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400" dirty="0">
                <a:solidFill>
                  <a:srgbClr val="FF0000"/>
                </a:solidFill>
                <a:latin typeface="+mj-lt"/>
              </a:rPr>
              <a:t>Table 2: Very Low Power </a:t>
            </a:r>
            <a:r>
              <a:rPr lang="en-AU" sz="1600" dirty="0">
                <a:solidFill>
                  <a:srgbClr val="FF0000"/>
                </a:solidFill>
                <a:latin typeface="+mj-lt"/>
              </a:rPr>
              <a:t>(VLP)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There were two very different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copied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121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t>Microsoft: lack of support studies; 6 GHz has a higher bar than 2.4 GHz (ISM); this new and unknown technology should not get a free pass</a:t>
            </a:r>
          </a:p>
          <a:p>
            <a:pPr lvl="2"/>
            <a:r>
              <a:rPr lang="en-AU" dirty="0" err="1"/>
              <a:t>Quorvo</a:t>
            </a:r>
            <a:r>
              <a:rPr lang="en-AU" dirty="0"/>
              <a:t>: use of EN 300 328 inappropriate in 6GHz; where are the studies?</a:t>
            </a:r>
          </a:p>
          <a:p>
            <a:pPr lvl="2"/>
            <a:r>
              <a:rPr lang="en-AU" dirty="0"/>
              <a:t>Facebook: concerned about coexistence, especially in wider channels</a:t>
            </a:r>
          </a:p>
          <a:p>
            <a:pPr lvl="2"/>
            <a:r>
              <a:rPr lang="en-AU" dirty="0"/>
              <a:t>Cisco: lack of supporting studies</a:t>
            </a:r>
          </a:p>
          <a:p>
            <a:pPr lvl="2"/>
            <a:r>
              <a:rPr lang="en-AU" dirty="0"/>
              <a:t>Qualcomm/Facebook: </a:t>
            </a:r>
            <a:r>
              <a:rPr lang="en-AU" dirty="0" err="1"/>
              <a:t>coex</a:t>
            </a:r>
            <a:r>
              <a:rPr lang="en-AU" dirty="0"/>
              <a:t> in 6 GHz between Wi-Fi/LAA/NR-U is result of many years of work; similar work is required for NB FH before it can be accepted</a:t>
            </a:r>
          </a:p>
          <a:p>
            <a:pPr lvl="2"/>
            <a:r>
              <a:rPr lang="en-AU" dirty="0"/>
              <a:t>OFCOM: 6 GHz is not like 2.4 GHz and some sort of LBT is probably needed</a:t>
            </a:r>
          </a:p>
          <a:p>
            <a:pPr lvl="2"/>
            <a:r>
              <a:rPr lang="en-AU" dirty="0"/>
              <a:t>Qualcomm/Facebook/Microsoft/Intel: – see BRAN(20)108038</a:t>
            </a:r>
          </a:p>
          <a:p>
            <a:pPr lvl="1"/>
            <a:r>
              <a:rPr lang="en-AU" dirty="0"/>
              <a:t>There was some support for the proposal from Apple</a:t>
            </a:r>
          </a:p>
          <a:p>
            <a:pPr lvl="2"/>
            <a:r>
              <a:rPr lang="en-AU" dirty="0"/>
              <a:t>Ericsson/</a:t>
            </a:r>
            <a:r>
              <a:rPr lang="en-AU" dirty="0" err="1"/>
              <a:t>BMWi</a:t>
            </a:r>
            <a:r>
              <a:rPr lang="en-AU" dirty="0"/>
              <a:t>: new new technology deserves same access to the spectrum and it is natural to use 2.4 GHz based schemes; RLAN needs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261266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that BRAN had a task to perform based on the ECC decision allowing NB FH …</a:t>
            </a:r>
          </a:p>
          <a:p>
            <a:pPr lvl="1"/>
            <a:r>
              <a:rPr lang="en-AU" dirty="0"/>
              <a:t>… but there was no agreement on how to perform that task!</a:t>
            </a:r>
          </a:p>
          <a:p>
            <a:pPr lvl="1"/>
            <a:r>
              <a:rPr lang="en-AU" dirty="0"/>
              <a:t>One of the problems for many is that this NB FH proposal by Apple came from nowhere (and does not seem to be based on any standard)</a:t>
            </a:r>
          </a:p>
          <a:p>
            <a:pPr lvl="1"/>
            <a:r>
              <a:rPr lang="en-AU" dirty="0"/>
              <a:t>An individual affiliated with Apple was invited to provide further information on the NB FH proposal  to the Coex SC</a:t>
            </a:r>
          </a:p>
          <a:p>
            <a:pPr lvl="2"/>
            <a:r>
              <a:rPr lang="en-AU" dirty="0"/>
              <a:t>They have declined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539161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43837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802.11ax &amp; 802.11be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can operate at </a:t>
            </a:r>
            <a:r>
              <a:rPr lang="en-AU" i="1" dirty="0"/>
              <a:t>ED-only</a:t>
            </a:r>
            <a:r>
              <a:rPr lang="en-AU" dirty="0"/>
              <a:t> at -72 dBm in 6 GHz</a:t>
            </a:r>
          </a:p>
          <a:p>
            <a:pPr lvl="2"/>
            <a:r>
              <a:rPr lang="en-AU" dirty="0"/>
              <a:t>A similar question could be applied to 5 GHz operation under EN 301 893 too!</a:t>
            </a:r>
          </a:p>
          <a:p>
            <a:pPr lvl="1"/>
            <a:r>
              <a:rPr lang="en-AU" dirty="0"/>
              <a:t>In addition, </a:t>
            </a:r>
            <a:r>
              <a:rPr lang="en-AU" dirty="0" err="1"/>
              <a:t>TGbe</a:t>
            </a:r>
            <a:r>
              <a:rPr lang="en-AU" dirty="0"/>
              <a:t> may need to propose revisions to EN 303 687 (6 GHz) to enable 802.11be features not currently envisaged</a:t>
            </a:r>
          </a:p>
          <a:p>
            <a:pPr lvl="2"/>
            <a:r>
              <a:rPr lang="en-AU" dirty="0"/>
              <a:t>Similar revision will be required 5 GHz operation under EN 301 893 too!</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187852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4035937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p:txBody>
          <a:bodyPr/>
          <a:lstStyle/>
          <a:p>
            <a:r>
              <a:rPr lang="en-AU" dirty="0"/>
              <a:t>Result of BRAN#108</a:t>
            </a:r>
          </a:p>
          <a:p>
            <a:pPr lvl="1"/>
            <a:r>
              <a:rPr lang="en-US" dirty="0"/>
              <a:t>Draft EN 301 893 </a:t>
            </a:r>
            <a:r>
              <a:rPr lang="en-AU" dirty="0"/>
              <a:t>v.2.1.41 (stable draft)</a:t>
            </a:r>
            <a:endParaRPr lang="en-GB" dirty="0"/>
          </a:p>
          <a:p>
            <a:r>
              <a:rPr lang="en-GB" dirty="0"/>
              <a:t>Summary of discussion at </a:t>
            </a:r>
            <a:r>
              <a:rPr lang="en-AU" dirty="0"/>
              <a:t>BRAN#108</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are not incorporated into EN 301 893 v2.1.41, including:</a:t>
            </a:r>
          </a:p>
          <a:p>
            <a:pPr lvl="2"/>
            <a:r>
              <a:rPr lang="en-AU" dirty="0">
                <a:solidFill>
                  <a:schemeClr val="accent2"/>
                </a:solidFill>
              </a:rPr>
              <a:t>Compromise for adaptivity</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192412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491096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933336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In 2020, some NR-U/LAA stakeholders expressed strong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497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compromise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 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The LBT mechanism in EN 301 893 is now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802.11a/n/ac/</a:t>
            </a:r>
            <a:r>
              <a:rPr lang="en-AU" dirty="0" err="1"/>
              <a:t>ax</a:t>
            </a:r>
            <a:r>
              <a:rPr lang="en-AU" dirty="0"/>
              <a:t> </a:t>
            </a:r>
            <a:r>
              <a:rPr lang="en-AU" i="1" dirty="0"/>
              <a:t>devices</a:t>
            </a:r>
            <a:r>
              <a:rPr lang="en-AU" dirty="0"/>
              <a:t> may use </a:t>
            </a:r>
            <a:r>
              <a:rPr lang="en-AU" i="1" dirty="0"/>
              <a:t>PD/ED </a:t>
            </a:r>
            <a:r>
              <a:rPr lang="en-AU" dirty="0"/>
              <a:t>@ -82/-62 dBm in the primary channel, and </a:t>
            </a:r>
            <a:r>
              <a:rPr lang="en-AU" i="1" dirty="0"/>
              <a:t>ED-only</a:t>
            </a:r>
            <a:r>
              <a:rPr lang="en-AU" dirty="0"/>
              <a:t> @ -62 dBm in the secondary channels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Tree>
    <p:extLst>
      <p:ext uri="{BB962C8B-B14F-4D97-AF65-F5344CB8AC3E}">
        <p14:creationId xmlns:p14="http://schemas.microsoft.com/office/powerpoint/2010/main" val="581593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not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based on the mechanism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803798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are concerned that 802.11be devices will be unable to use an </a:t>
            </a:r>
            <a:r>
              <a:rPr lang="en-GB" i="1" dirty="0"/>
              <a:t>EDT</a:t>
            </a:r>
            <a:r>
              <a:rPr lang="en-GB" dirty="0"/>
              <a:t> at -62 dBm</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t>
            </a:r>
            <a:r>
              <a:rPr lang="en-GB" i="1" dirty="0"/>
              <a:t>EDT</a:t>
            </a:r>
            <a:r>
              <a:rPr lang="en-GB" dirty="0"/>
              <a:t> @ -62 dBm</a:t>
            </a:r>
          </a:p>
          <a:p>
            <a:pPr lvl="2"/>
            <a:r>
              <a:rPr lang="en-GB" dirty="0"/>
              <a:t>In response, others noted one can’t claim it is fair for LAA/NR-U to ED-only @</a:t>
            </a:r>
            <a:br>
              <a:rPr lang="en-GB" dirty="0"/>
            </a:br>
            <a:r>
              <a:rPr lang="en-GB" dirty="0"/>
              <a:t>-72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PD/ED at -82/-62 dBm or </a:t>
            </a: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26289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D160-F6EA-41D7-8734-96661433D7BF}"/>
              </a:ext>
            </a:extLst>
          </p:cNvPr>
          <p:cNvSpPr>
            <a:spLocks noGrp="1"/>
          </p:cNvSpPr>
          <p:nvPr>
            <p:ph type="title"/>
          </p:nvPr>
        </p:nvSpPr>
        <p:spPr/>
        <p:txBody>
          <a:bodyPr/>
          <a:lstStyle/>
          <a:p>
            <a:r>
              <a:rPr lang="en-AU" dirty="0"/>
              <a:t>It seems ETSI BRAN is still faced with a decision on 5 GHz adaptivity based on three broad options</a:t>
            </a:r>
          </a:p>
        </p:txBody>
      </p:sp>
      <p:sp>
        <p:nvSpPr>
          <p:cNvPr id="4" name="Footer Placeholder 3">
            <a:extLst>
              <a:ext uri="{FF2B5EF4-FFF2-40B4-BE49-F238E27FC236}">
                <a16:creationId xmlns:a16="http://schemas.microsoft.com/office/drawing/2014/main" id="{D01DE067-9CBE-44E2-882F-8346C838F7C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184D79B-0AF7-4559-841F-D44BBE402E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
        <p:nvSpPr>
          <p:cNvPr id="6" name="Rectangle 5">
            <a:extLst>
              <a:ext uri="{FF2B5EF4-FFF2-40B4-BE49-F238E27FC236}">
                <a16:creationId xmlns:a16="http://schemas.microsoft.com/office/drawing/2014/main" id="{ACE85FF0-A872-46F7-96CA-BD81A3D1D0F5}"/>
              </a:ext>
            </a:extLst>
          </p:cNvPr>
          <p:cNvSpPr/>
          <p:nvPr/>
        </p:nvSpPr>
        <p:spPr bwMode="auto">
          <a:xfrm>
            <a:off x="70104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5 GHz compromise</a:t>
            </a:r>
          </a:p>
        </p:txBody>
      </p:sp>
      <p:sp>
        <p:nvSpPr>
          <p:cNvPr id="7" name="Rectangle 6">
            <a:extLst>
              <a:ext uri="{FF2B5EF4-FFF2-40B4-BE49-F238E27FC236}">
                <a16:creationId xmlns:a16="http://schemas.microsoft.com/office/drawing/2014/main" id="{7FA5C197-160A-40BA-9800-47E622476AEC}"/>
              </a:ext>
            </a:extLst>
          </p:cNvPr>
          <p:cNvSpPr/>
          <p:nvPr/>
        </p:nvSpPr>
        <p:spPr bwMode="auto">
          <a:xfrm>
            <a:off x="339852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1" u="none" strike="noStrike" cap="none" normalizeH="0" baseline="0" dirty="0">
                <a:ln>
                  <a:noFill/>
                </a:ln>
                <a:solidFill>
                  <a:schemeClr val="tx1"/>
                </a:solidFill>
                <a:effectLst/>
                <a:latin typeface="+mj-lt"/>
              </a:rPr>
              <a:t>ED-only</a:t>
            </a:r>
            <a:r>
              <a:rPr kumimoji="0" lang="en-AU" sz="1600" b="1" i="0" u="none" strike="noStrike" cap="none" normalizeH="0" baseline="0" dirty="0">
                <a:ln>
                  <a:noFill/>
                </a:ln>
                <a:solidFill>
                  <a:schemeClr val="tx1"/>
                </a:solidFill>
                <a:effectLst/>
                <a:latin typeface="+mj-lt"/>
              </a:rPr>
              <a:t> @ -62 dBm</a:t>
            </a:r>
          </a:p>
        </p:txBody>
      </p:sp>
      <p:sp>
        <p:nvSpPr>
          <p:cNvPr id="8" name="Rectangle 7">
            <a:extLst>
              <a:ext uri="{FF2B5EF4-FFF2-40B4-BE49-F238E27FC236}">
                <a16:creationId xmlns:a16="http://schemas.microsoft.com/office/drawing/2014/main" id="{36D54F4B-F954-4802-A6C1-EEF290C41025}"/>
              </a:ext>
            </a:extLst>
          </p:cNvPr>
          <p:cNvSpPr/>
          <p:nvPr/>
        </p:nvSpPr>
        <p:spPr bwMode="auto">
          <a:xfrm>
            <a:off x="6096000" y="189992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PD/ED + ED-</a:t>
            </a:r>
            <a:r>
              <a:rPr lang="en-AU" sz="1600" b="1" dirty="0">
                <a:latin typeface="+mj-lt"/>
              </a:rPr>
              <a:t>o</a:t>
            </a:r>
            <a:r>
              <a:rPr kumimoji="0" lang="en-AU" sz="1600" b="1" i="0" u="none" strike="noStrike" cap="none" normalizeH="0" baseline="0" dirty="0">
                <a:ln>
                  <a:noFill/>
                </a:ln>
                <a:solidFill>
                  <a:schemeClr val="tx1"/>
                </a:solidFill>
                <a:effectLst/>
                <a:latin typeface="+mj-lt"/>
              </a:rPr>
              <a:t>nly</a:t>
            </a:r>
          </a:p>
        </p:txBody>
      </p:sp>
      <p:sp>
        <p:nvSpPr>
          <p:cNvPr id="9" name="Rectangle 8">
            <a:extLst>
              <a:ext uri="{FF2B5EF4-FFF2-40B4-BE49-F238E27FC236}">
                <a16:creationId xmlns:a16="http://schemas.microsoft.com/office/drawing/2014/main" id="{9B7C1D28-391E-4E86-9BBE-48A2206ACA27}"/>
              </a:ext>
            </a:extLst>
          </p:cNvPr>
          <p:cNvSpPr/>
          <p:nvPr/>
        </p:nvSpPr>
        <p:spPr bwMode="auto">
          <a:xfrm>
            <a:off x="701040" y="249910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Enables progress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homogenous operation in future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802.11be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Arguments can be made in the future to allow 802.11be to use PD/ED @ -82/-62 dBm as more evidence becomes available … and when 802.11be is actually specified</a:t>
            </a:r>
            <a:endParaRPr kumimoji="0" lang="en-AU" sz="1400" b="0"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endParaRPr kumimoji="0" lang="en-AU" sz="1400" b="1"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B81D9B09-8D17-467C-9CCB-A7A11AA3DAE0}"/>
              </a:ext>
            </a:extLst>
          </p:cNvPr>
          <p:cNvSpPr/>
          <p:nvPr/>
        </p:nvSpPr>
        <p:spPr bwMode="auto">
          <a:xfrm>
            <a:off x="3398520" y="2509519"/>
            <a:ext cx="2423160" cy="365251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Simple solution</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802.11a/n/ac/</a:t>
            </a:r>
            <a:r>
              <a:rPr kumimoji="0" lang="en-AU" sz="1400" b="0" i="0" u="none" strike="noStrike" cap="none" normalizeH="0" baseline="0" dirty="0" err="1">
                <a:ln>
                  <a:noFill/>
                </a:ln>
                <a:solidFill>
                  <a:schemeClr val="tx1"/>
                </a:solidFill>
                <a:effectLst/>
                <a:latin typeface="+mj-lt"/>
              </a:rPr>
              <a:t>ax</a:t>
            </a:r>
            <a:r>
              <a:rPr kumimoji="0" lang="en-AU" sz="1400" b="0" i="0" u="none" strike="noStrike" cap="none" normalizeH="0" baseline="0" dirty="0">
                <a:ln>
                  <a:noFill/>
                </a:ln>
                <a:solidFill>
                  <a:schemeClr val="tx1"/>
                </a:solidFill>
                <a:effectLst/>
                <a:latin typeface="+mj-lt"/>
              </a:rPr>
              <a:t>/be</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poor use of spectrum</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None … there is no way back once </a:t>
            </a:r>
            <a:r>
              <a:rPr kumimoji="0" lang="en-AU" sz="1400" i="1" u="none" strike="noStrike" cap="none" normalizeH="0" baseline="0" dirty="0">
                <a:ln>
                  <a:noFill/>
                </a:ln>
                <a:solidFill>
                  <a:schemeClr val="tx1"/>
                </a:solidFill>
                <a:effectLst/>
                <a:latin typeface="+mj-lt"/>
              </a:rPr>
              <a:t>ED-only</a:t>
            </a:r>
            <a:r>
              <a:rPr kumimoji="0" lang="en-AU" sz="1400" i="0" u="none" strike="noStrike" cap="none" normalizeH="0" baseline="0" dirty="0">
                <a:ln>
                  <a:noFill/>
                </a:ln>
                <a:solidFill>
                  <a:schemeClr val="tx1"/>
                </a:solidFill>
                <a:effectLst/>
                <a:latin typeface="+mj-lt"/>
              </a:rPr>
              <a:t> @ -62 dBm is allowed</a:t>
            </a:r>
          </a:p>
          <a:p>
            <a:pPr marL="180975" indent="-180975" eaLnBrk="0" hangingPunct="0">
              <a:spcBef>
                <a:spcPts val="300"/>
              </a:spcBef>
              <a:buFont typeface="Arial" panose="020B0604020202020204" pitchFamily="34" charset="0"/>
              <a:buChar char="•"/>
            </a:pP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BAD9C148-E11B-4DFD-A577-6A98C59C543E}"/>
              </a:ext>
            </a:extLst>
          </p:cNvPr>
          <p:cNvSpPr/>
          <p:nvPr/>
        </p:nvSpPr>
        <p:spPr bwMode="auto">
          <a:xfrm>
            <a:off x="6096000" y="250926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i="1" dirty="0">
                <a:latin typeface="+mj-lt"/>
              </a:rPr>
              <a:t>Status quo </a:t>
            </a:r>
            <a:r>
              <a:rPr lang="en-AU" sz="1400" dirty="0">
                <a:latin typeface="+mj-lt"/>
              </a:rPr>
              <a:t>using 802.11a preamble</a:t>
            </a:r>
            <a:endParaRPr lang="en-AU" sz="1400" i="1" dirty="0">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LAA/NR-U</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Difficult to test</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There is time available to gather evidence against use of PD/ED by 802.11be</a:t>
            </a:r>
          </a:p>
          <a:p>
            <a:pPr marL="180975" indent="-180975" eaLnBrk="0" hangingPunct="0">
              <a:spcBef>
                <a:spcPts val="300"/>
              </a:spcBef>
              <a:buFont typeface="Arial" panose="020B0604020202020204" pitchFamily="34" charset="0"/>
              <a:buChar char="•"/>
            </a:pPr>
            <a:r>
              <a:rPr lang="en-AU" sz="1400" dirty="0">
                <a:latin typeface="+mj-lt"/>
              </a:rPr>
              <a:t>There is the potential for agreement on appropriate tests</a:t>
            </a:r>
          </a:p>
        </p:txBody>
      </p:sp>
    </p:spTree>
    <p:extLst>
      <p:ext uri="{BB962C8B-B14F-4D97-AF65-F5344CB8AC3E}">
        <p14:creationId xmlns:p14="http://schemas.microsoft.com/office/powerpoint/2010/main" val="553249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AFF5D4-A05A-4000-BAB5-E47F2A84F302}"/>
              </a:ext>
            </a:extLst>
          </p:cNvPr>
          <p:cNvSpPr>
            <a:spLocks noGrp="1"/>
          </p:cNvSpPr>
          <p:nvPr>
            <p:ph type="title"/>
          </p:nvPr>
        </p:nvSpPr>
        <p:spPr/>
        <p:txBody>
          <a:bodyPr/>
          <a:lstStyle/>
          <a:p>
            <a:r>
              <a:rPr lang="en-AU" dirty="0"/>
              <a:t>Another proposal may be recycled …</a:t>
            </a:r>
          </a:p>
        </p:txBody>
      </p:sp>
      <p:sp>
        <p:nvSpPr>
          <p:cNvPr id="6" name="Content Placeholder 5">
            <a:extLst>
              <a:ext uri="{FF2B5EF4-FFF2-40B4-BE49-F238E27FC236}">
                <a16:creationId xmlns:a16="http://schemas.microsoft.com/office/drawing/2014/main" id="{91E90871-D8A0-4C14-9D07-659E55CE8E86}"/>
              </a:ext>
            </a:extLst>
          </p:cNvPr>
          <p:cNvSpPr>
            <a:spLocks noGrp="1"/>
          </p:cNvSpPr>
          <p:nvPr>
            <p:ph idx="1"/>
          </p:nvPr>
        </p:nvSpPr>
        <p:spPr/>
        <p:txBody>
          <a:bodyPr/>
          <a:lstStyle/>
          <a:p>
            <a:pPr lvl="1"/>
            <a:r>
              <a:rPr lang="en-AU" dirty="0"/>
              <a:t>One stakeholder previously suggested a variant of PD/ED + ED-only</a:t>
            </a:r>
          </a:p>
          <a:p>
            <a:pPr lvl="2"/>
            <a:r>
              <a:rPr lang="en-AU" dirty="0"/>
              <a:t>PD/ED @ -82/-62 dBm using any technology specific preamble OR </a:t>
            </a:r>
          </a:p>
          <a:p>
            <a:pPr lvl="2"/>
            <a:r>
              <a:rPr lang="en-AU" dirty="0"/>
              <a:t>ED-only at -72 dBm</a:t>
            </a:r>
          </a:p>
          <a:p>
            <a:pPr lvl="1"/>
            <a:r>
              <a:rPr lang="en-AU" dirty="0"/>
              <a:t>It was previously rejected by many other stakeholders at the time</a:t>
            </a:r>
          </a:p>
          <a:p>
            <a:pPr lvl="2"/>
            <a:r>
              <a:rPr lang="en-AU" dirty="0"/>
              <a:t>Does not address coexistence between technologies</a:t>
            </a:r>
          </a:p>
          <a:p>
            <a:pPr lvl="2"/>
            <a:r>
              <a:rPr lang="en-AU" dirty="0"/>
              <a:t>Allows NR-U/LAA to ignore Wi-Fi up to -62 dBm, noting that there will often be only one NR-U/LAA device contending in a location, with particular harm caused to legacy devices</a:t>
            </a:r>
          </a:p>
          <a:p>
            <a:pPr lvl="1"/>
            <a:r>
              <a:rPr lang="en-AU" dirty="0"/>
              <a:t>It appears that it is being proposed again ..</a:t>
            </a:r>
          </a:p>
          <a:p>
            <a:pPr lvl="1"/>
            <a:endParaRPr lang="en-AU" dirty="0"/>
          </a:p>
        </p:txBody>
      </p:sp>
      <p:sp>
        <p:nvSpPr>
          <p:cNvPr id="3" name="Footer Placeholder 2">
            <a:extLst>
              <a:ext uri="{FF2B5EF4-FFF2-40B4-BE49-F238E27FC236}">
                <a16:creationId xmlns:a16="http://schemas.microsoft.com/office/drawing/2014/main" id="{EC8FCE97-2CFE-43C0-8C08-C745AFF3DAAF}"/>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CC9464F6-1257-4281-82BD-61A813364E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970261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252D-FCA7-40FE-931F-1E478A4EC7BC}"/>
              </a:ext>
            </a:extLst>
          </p:cNvPr>
          <p:cNvSpPr>
            <a:spLocks noGrp="1"/>
          </p:cNvSpPr>
          <p:nvPr>
            <p:ph type="title"/>
          </p:nvPr>
        </p:nvSpPr>
        <p:spPr/>
        <p:txBody>
          <a:bodyPr/>
          <a:lstStyle/>
          <a:p>
            <a:r>
              <a:rPr lang="en-AU" dirty="0"/>
              <a:t>There is not yet agreement on the “best” of the three main options</a:t>
            </a:r>
          </a:p>
        </p:txBody>
      </p:sp>
      <p:sp>
        <p:nvSpPr>
          <p:cNvPr id="3" name="Content Placeholder 2">
            <a:extLst>
              <a:ext uri="{FF2B5EF4-FFF2-40B4-BE49-F238E27FC236}">
                <a16:creationId xmlns:a16="http://schemas.microsoft.com/office/drawing/2014/main" id="{6CEFFC7B-E68B-46D7-90BB-04B65A4855B0}"/>
              </a:ext>
            </a:extLst>
          </p:cNvPr>
          <p:cNvSpPr>
            <a:spLocks noGrp="1"/>
          </p:cNvSpPr>
          <p:nvPr>
            <p:ph idx="1"/>
          </p:nvPr>
        </p:nvSpPr>
        <p:spPr/>
        <p:txBody>
          <a:bodyPr/>
          <a:lstStyle/>
          <a:p>
            <a:pPr lvl="1"/>
            <a:r>
              <a:rPr lang="en-AU" dirty="0"/>
              <a:t>A key question that still seems to be contentious is the choice for the “best” coexistence in 5 GHz between some combination of </a:t>
            </a:r>
          </a:p>
          <a:p>
            <a:pPr lvl="2"/>
            <a:r>
              <a:rPr lang="en-AU" dirty="0"/>
              <a:t>ED-only @ -72 dBm</a:t>
            </a:r>
          </a:p>
          <a:p>
            <a:pPr lvl="2"/>
            <a:r>
              <a:rPr lang="en-AU" dirty="0"/>
              <a:t>ED-only @ -62 dBm</a:t>
            </a:r>
          </a:p>
          <a:p>
            <a:pPr lvl="2"/>
            <a:r>
              <a:rPr lang="en-AU" dirty="0"/>
              <a:t>PD/ED @ -82/-62 dBm</a:t>
            </a:r>
          </a:p>
          <a:p>
            <a:pPr lvl="1"/>
            <a:r>
              <a:rPr lang="en-AU" dirty="0"/>
              <a:t>Many submissions have been made to BRAN &amp; the Coex SC that come to completely different conclusions</a:t>
            </a:r>
          </a:p>
          <a:p>
            <a:pPr lvl="2"/>
            <a:r>
              <a:rPr lang="en-AU" dirty="0"/>
              <a:t>The submissions mainly seem have succeeded in proving that simulations with well chosen assumptions can be used to show just about anything </a:t>
            </a:r>
          </a:p>
          <a:p>
            <a:pPr lvl="1"/>
            <a:r>
              <a:rPr lang="en-AU" dirty="0"/>
              <a:t>It seems unlikely progress will be made without some agreement on this key question, taking into account</a:t>
            </a:r>
          </a:p>
          <a:p>
            <a:pPr lvl="2"/>
            <a:r>
              <a:rPr lang="en-AU" dirty="0"/>
              <a:t>Existence of legacy 802.11a/n/ac/</a:t>
            </a:r>
            <a:r>
              <a:rPr lang="en-AU" dirty="0" err="1"/>
              <a:t>ax</a:t>
            </a:r>
            <a:endParaRPr lang="en-AU" dirty="0"/>
          </a:p>
          <a:p>
            <a:pPr lvl="2"/>
            <a:r>
              <a:rPr lang="en-AU" dirty="0"/>
              <a:t>Objections to any use of PD by LAA/NR-U</a:t>
            </a:r>
          </a:p>
        </p:txBody>
      </p:sp>
      <p:sp>
        <p:nvSpPr>
          <p:cNvPr id="4" name="Footer Placeholder 3">
            <a:extLst>
              <a:ext uri="{FF2B5EF4-FFF2-40B4-BE49-F238E27FC236}">
                <a16:creationId xmlns:a16="http://schemas.microsoft.com/office/drawing/2014/main" id="{C23D9B86-A551-4ADD-A0E8-29290C88DA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8A1259-26CE-40CE-AF22-95D481C5F9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619011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a:xfrm>
            <a:off x="685800" y="685800"/>
            <a:ext cx="8305800" cy="1066800"/>
          </a:xfrm>
        </p:spPr>
        <p:txBody>
          <a:bodyPr/>
          <a:lstStyle/>
          <a:p>
            <a:r>
              <a:rPr lang="en-AU" dirty="0"/>
              <a:t>Qualcomm claimed 802.11be suffers compared to 802.11a/n/ac/</a:t>
            </a:r>
            <a:r>
              <a:rPr lang="en-AU" dirty="0" err="1"/>
              <a:t>ax</a:t>
            </a:r>
            <a:r>
              <a:rPr lang="en-AU" dirty="0"/>
              <a:t> when forced to use </a:t>
            </a:r>
            <a:r>
              <a:rPr lang="en-AU" i="1" dirty="0"/>
              <a:t>ED-only</a:t>
            </a:r>
            <a:r>
              <a:rPr lang="en-AU" dirty="0"/>
              <a:t> @ -72 dBm</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AU" dirty="0"/>
              <a:t>Submission to BRAN#108</a:t>
            </a:r>
          </a:p>
          <a:p>
            <a:pPr lvl="1"/>
            <a:r>
              <a:rPr lang="en-AU" dirty="0">
                <a:latin typeface="+mj-lt"/>
              </a:rPr>
              <a:t> BRAN(20)108037: </a:t>
            </a:r>
            <a:r>
              <a:rPr lang="en-US" sz="1800" i="1" dirty="0">
                <a:effectLst/>
                <a:latin typeface="+mj-lt"/>
                <a:ea typeface="Times New Roman" panose="02020603050405020304" pitchFamily="18" charset="0"/>
                <a:cs typeface="Times New Roman" panose="02020603050405020304" pitchFamily="18" charset="0"/>
              </a:rPr>
              <a:t>ED threshold simulations with 11be </a:t>
            </a:r>
            <a:r>
              <a:rPr lang="en-AU" dirty="0">
                <a:latin typeface="+mj-lt"/>
              </a:rPr>
              <a:t>(Qualcomm)</a:t>
            </a:r>
            <a:endParaRPr lang="en-US" sz="1800" dirty="0">
              <a:effectLst/>
              <a:latin typeface="+mj-lt"/>
              <a:ea typeface="Times New Roman" panose="02020603050405020304" pitchFamily="18" charset="0"/>
            </a:endParaRPr>
          </a:p>
          <a:p>
            <a:r>
              <a:rPr lang="en-GB" dirty="0"/>
              <a:t>Summary of discussion at BRAN #108</a:t>
            </a:r>
          </a:p>
          <a:p>
            <a:pPr lvl="1"/>
            <a:r>
              <a:rPr lang="en-AU" dirty="0"/>
              <a:t>Qualcomm’s simulations showed:</a:t>
            </a:r>
          </a:p>
          <a:p>
            <a:pPr lvl="2"/>
            <a:r>
              <a:rPr lang="en-AU" dirty="0"/>
              <a:t> 802.11be using </a:t>
            </a:r>
            <a:r>
              <a:rPr lang="en-AU" i="1" dirty="0"/>
              <a:t>ED-only </a:t>
            </a:r>
            <a:r>
              <a:rPr lang="en-AU" dirty="0"/>
              <a:t>@ -72 dBm or </a:t>
            </a:r>
            <a:r>
              <a:rPr lang="en-AU" i="1" dirty="0"/>
              <a:t>PD/ED </a:t>
            </a:r>
            <a:r>
              <a:rPr lang="en-AU" dirty="0"/>
              <a:t>at -82/-72 dBm performs much worse than </a:t>
            </a:r>
          </a:p>
          <a:p>
            <a:pPr lvl="2"/>
            <a:r>
              <a:rPr lang="en-AU" dirty="0"/>
              <a:t>802.11a/n/ac/</a:t>
            </a:r>
            <a:r>
              <a:rPr lang="en-AU" dirty="0" err="1"/>
              <a:t>ax</a:t>
            </a:r>
            <a:r>
              <a:rPr lang="en-AU" dirty="0"/>
              <a:t> using </a:t>
            </a:r>
            <a:r>
              <a:rPr lang="en-AU" i="1" dirty="0"/>
              <a:t>PD/ED </a:t>
            </a:r>
            <a:r>
              <a:rPr lang="en-AU" dirty="0"/>
              <a:t>at -82/-62 dBm </a:t>
            </a:r>
          </a:p>
          <a:p>
            <a:pPr lvl="1"/>
            <a:r>
              <a:rPr lang="en-AU" dirty="0"/>
              <a:t>The key factor driving this conclusion is the assertion </a:t>
            </a:r>
            <a:r>
              <a:rPr lang="en-AU" i="1" dirty="0"/>
              <a:t>PD</a:t>
            </a:r>
            <a:r>
              <a:rPr lang="en-AU" dirty="0"/>
              <a:t> use is very rare for OBSS sharing in </a:t>
            </a:r>
            <a:r>
              <a:rPr lang="en-AU" dirty="0" err="1"/>
              <a:t>practics</a:t>
            </a:r>
            <a:endParaRPr lang="en-AU" dirty="0"/>
          </a:p>
          <a:p>
            <a:pPr lvl="1"/>
            <a:r>
              <a:rPr lang="en-AU" dirty="0"/>
              <a:t>Discussion in BRAN#108 covered the usual arguments about the  assumptions and the simulations … without conclusion </a:t>
            </a:r>
            <a:r>
              <a:rPr lang="en-AU" dirty="0">
                <a:sym typeface="Wingdings" panose="05000000000000000000" pitchFamily="2" charset="2"/>
              </a:rPr>
              <a:t></a:t>
            </a:r>
            <a:r>
              <a:rPr lang="en-AU" dirty="0"/>
              <a:t> </a:t>
            </a:r>
          </a:p>
          <a:p>
            <a:pPr lvl="1"/>
            <a:endParaRPr lang="en-AU" dirty="0"/>
          </a:p>
          <a:p>
            <a:pPr lvl="2"/>
            <a:endParaRPr lang="en-AU" dirty="0"/>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5632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The Coex SC may hear a submission discussing </a:t>
            </a:r>
            <a:r>
              <a:rPr lang="en-AU" i="1" dirty="0"/>
              <a:t>ED-only</a:t>
            </a:r>
            <a:r>
              <a:rPr lang="en-AU" dirty="0"/>
              <a:t> at -62 dBm &amp; -72 dBm</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A submission was uploaded to Mentor before the Nov 2020 Coxed SC session that discusses </a:t>
            </a:r>
            <a:r>
              <a:rPr lang="en-AU" i="1" dirty="0"/>
              <a:t>ED-only</a:t>
            </a:r>
            <a:r>
              <a:rPr lang="en-AU" dirty="0"/>
              <a:t> at -62 dBm vs -72 dBm</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t>Abstract: </a:t>
            </a:r>
            <a:r>
              <a:rPr lang="en-GB" i="1" dirty="0"/>
              <a:t>This document discusses the factors that should influence the choice of any sensing threshold in the unlicensed spectrum. In particular, it compares the performance of an ED threshold of -62dBm with that of an ED threshold of -72dBm in relation to these factors. </a:t>
            </a:r>
          </a:p>
          <a:p>
            <a:pPr lvl="2"/>
            <a:r>
              <a:rPr lang="en-GB" i="1" dirty="0"/>
              <a:t>Conclusions: </a:t>
            </a:r>
            <a:r>
              <a:rPr lang="en-GB" dirty="0"/>
              <a:t>lower EDTs are generally better for spectral efficiency and fairness</a:t>
            </a:r>
            <a:endParaRPr lang="en-AU" dirty="0"/>
          </a:p>
          <a:p>
            <a:pPr lvl="1"/>
            <a:r>
              <a:rPr lang="en-AU" dirty="0"/>
              <a:t>The Coex SC may hear a presentation based on this submission today</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752126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2228-664B-44D0-B70A-E3507A071F54}"/>
              </a:ext>
            </a:extLst>
          </p:cNvPr>
          <p:cNvSpPr>
            <a:spLocks noGrp="1"/>
          </p:cNvSpPr>
          <p:nvPr>
            <p:ph type="title"/>
          </p:nvPr>
        </p:nvSpPr>
        <p:spPr/>
        <p:txBody>
          <a:bodyPr/>
          <a:lstStyle/>
          <a:p>
            <a:r>
              <a:rPr lang="en-AU" dirty="0"/>
              <a:t>The Coex SC may hear a submission discussing how often PD is used in practice</a:t>
            </a:r>
          </a:p>
        </p:txBody>
      </p:sp>
      <p:sp>
        <p:nvSpPr>
          <p:cNvPr id="3" name="Content Placeholder 2">
            <a:extLst>
              <a:ext uri="{FF2B5EF4-FFF2-40B4-BE49-F238E27FC236}">
                <a16:creationId xmlns:a16="http://schemas.microsoft.com/office/drawing/2014/main" id="{BEBBAA1C-2381-4F23-B9A0-57CDAF91C64D}"/>
              </a:ext>
            </a:extLst>
          </p:cNvPr>
          <p:cNvSpPr>
            <a:spLocks noGrp="1"/>
          </p:cNvSpPr>
          <p:nvPr>
            <p:ph idx="1"/>
          </p:nvPr>
        </p:nvSpPr>
        <p:spPr/>
        <p:txBody>
          <a:bodyPr/>
          <a:lstStyle/>
          <a:p>
            <a:pPr lvl="1"/>
            <a:r>
              <a:rPr lang="en-AU" dirty="0"/>
              <a:t>A contentious question recently as been related to how often PD</a:t>
            </a:r>
            <a:br>
              <a:rPr lang="en-AU" dirty="0"/>
            </a:br>
            <a:r>
              <a:rPr lang="en-AU" dirty="0"/>
              <a:t>@ -82 dBm is used compared to ED @ -62 dBm</a:t>
            </a:r>
          </a:p>
          <a:p>
            <a:pPr lvl="1"/>
            <a:r>
              <a:rPr lang="en-AU" dirty="0"/>
              <a:t>The Chair has been informed it is likely a submission will be made related to this question</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C462F015-2AD9-4429-ABC0-52FD2107059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D7C701-FFE0-408C-B7FD-ACD02ADDC4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977836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BRAN#108a in Jan 2020</a:t>
            </a:r>
          </a:p>
        </p:txBody>
      </p:sp>
      <p:sp>
        <p:nvSpPr>
          <p:cNvPr id="3" name="Content Placeholder 2"/>
          <p:cNvSpPr>
            <a:spLocks noGrp="1"/>
          </p:cNvSpPr>
          <p:nvPr>
            <p:ph idx="1"/>
          </p:nvPr>
        </p:nvSpPr>
        <p:spPr/>
        <p:txBody>
          <a:bodyPr/>
          <a:lstStyle/>
          <a:p>
            <a:r>
              <a:rPr lang="en-GB" dirty="0"/>
              <a:t>ETSI BRAN meeting schedule</a:t>
            </a:r>
          </a:p>
          <a:p>
            <a:pPr lvl="1"/>
            <a:r>
              <a:rPr lang="en-GB" dirty="0"/>
              <a:t>#BRAN108a</a:t>
            </a:r>
          </a:p>
          <a:p>
            <a:pPr lvl="2"/>
            <a:r>
              <a:rPr lang="en-GB" dirty="0"/>
              <a:t>18 Jan 2021 – 25 Jan 2021</a:t>
            </a:r>
          </a:p>
          <a:p>
            <a:pPr lvl="2"/>
            <a:r>
              <a:rPr lang="en-GB" dirty="0"/>
              <a:t>Virtual</a:t>
            </a:r>
          </a:p>
          <a:p>
            <a:pPr lvl="1"/>
            <a:r>
              <a:rPr lang="en-GB" dirty="0"/>
              <a:t>#BRAN109</a:t>
            </a:r>
          </a:p>
          <a:p>
            <a:pPr lvl="2"/>
            <a:r>
              <a:rPr lang="en-GB" dirty="0"/>
              <a:t>5 Mar 2021 – 12 Mar 2021</a:t>
            </a:r>
          </a:p>
          <a:p>
            <a:pPr lvl="2"/>
            <a:r>
              <a:rPr lang="en-GB" dirty="0"/>
              <a:t>Virtual </a:t>
            </a:r>
          </a:p>
          <a:p>
            <a:pPr lvl="1"/>
            <a:r>
              <a:rPr lang="en-GB" dirty="0"/>
              <a:t>#BRAN110</a:t>
            </a:r>
          </a:p>
          <a:p>
            <a:pPr lvl="2"/>
            <a:r>
              <a:rPr lang="en-GB" dirty="0"/>
              <a:t>18 June 2021 – 25 June 2021</a:t>
            </a:r>
          </a:p>
          <a:p>
            <a:pPr lvl="2"/>
            <a:r>
              <a:rPr lang="en-GB" dirty="0"/>
              <a:t>Virtual</a:t>
            </a:r>
          </a:p>
          <a:p>
            <a:pPr lvl="1"/>
            <a:r>
              <a:rPr lang="en-GB" dirty="0"/>
              <a:t>…</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2751780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461979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7401</Words>
  <Application>Microsoft Office PowerPoint</Application>
  <PresentationFormat>On-screen Show (4:3)</PresentationFormat>
  <Paragraphs>879</Paragraphs>
  <Slides>72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Arial (Body)</vt:lpstr>
      <vt:lpstr>Roboto</vt:lpstr>
      <vt:lpstr>Times New Roman</vt:lpstr>
      <vt:lpstr>802-11-Submission</vt:lpstr>
      <vt:lpstr>Agenda for IEEE 802.11 Coexistence SC virtual meeting in January 2021</vt:lpstr>
      <vt:lpstr>Welcome to the 4th  virtual plenary meeting of the Coex SC in Jan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Jan 2021</vt:lpstr>
      <vt:lpstr>The Coex SC will consider a proposed agenda for its virtual meeting in Jan 2021</vt:lpstr>
      <vt:lpstr>PowerPoint Presentation</vt:lpstr>
      <vt:lpstr>The Coex SC scope was revised in Sept 2020 </vt:lpstr>
      <vt:lpstr>PowerPoint Presentation</vt:lpstr>
      <vt:lpstr>The Coex SC will consider the approval of its virtual meeting minutes from November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about some results from a LAA/Wi-Fi coexistence study in Chicago</vt:lpstr>
      <vt:lpstr>PowerPoint Presentation</vt:lpstr>
      <vt:lpstr>The status of LAA/NR-U in 5/6 GHz is unclear …</vt:lpstr>
      <vt:lpstr>… which means Wi-Fi has a potential head start over LAA/NR-U</vt:lpstr>
      <vt:lpstr>3GPP will not complete definition of even partial 6 GHz operation in Europe until about Sept 2021</vt:lpstr>
      <vt:lpstr>PowerPoint Presentation</vt:lpstr>
      <vt:lpstr>A stable draft of EN 303 687 includes the previously agreed 6 GHz compromise for ED-only @ -72 dBm</vt:lpstr>
      <vt:lpstr>PowerPoint Presentation</vt:lpstr>
      <vt:lpstr>BRAN has previously discussed the addition of contention based FBE (frame based) in 5 GHz …</vt:lpstr>
      <vt:lpstr>… and BRAN#108 agreed on the addition of contention based FBE in 6 GHz …</vt:lpstr>
      <vt:lpstr>… but the adoption of contention based FBE should have no practical impact on Wi-Fi</vt:lpstr>
      <vt:lpstr>PowerPoint Presentation</vt:lpstr>
      <vt:lpstr>Four submissions were made to BRAN#108 on the topic of synchronous access</vt:lpstr>
      <vt:lpstr>Discussion on the four synchronous access submissions was delayed to the future</vt:lpstr>
      <vt:lpstr>The Wi-Fi community have an opportunity to evaluate the pro’s/con’s of synchronous access</vt:lpstr>
      <vt:lpstr>There are many input documents on the topic of synchronous access </vt:lpstr>
      <vt:lpstr>There are many input documents on the topic of synchronous access </vt:lpstr>
      <vt:lpstr>PowerPoint Presentation</vt:lpstr>
      <vt:lpstr>BRAN continues to discuss the use of a new wideband EDT based access mechanism …</vt:lpstr>
      <vt:lpstr>… the Wi-Fi community needs to decide on its view of wideband EDT based access</vt:lpstr>
      <vt:lpstr>PowerPoint Presentation</vt:lpstr>
      <vt:lpstr>Mediatek proposed significant changes to the LBT mechanisms in 6 GHz … </vt:lpstr>
      <vt:lpstr>… but the proposed changes to the LBT mechanisms in 6 GHz were rejected by most stakeholders</vt:lpstr>
      <vt:lpstr>PowerPoint Presentation</vt:lpstr>
      <vt:lpstr>Many believe NB FH systems are a potential new threat to coexistence in the 6 GHz band in Europe</vt:lpstr>
      <vt:lpstr>The ECC decision that allows NB FH also requires ETSI BRAN to agree on a spectrum sharing mechanism</vt:lpstr>
      <vt:lpstr>There were two very different proposals on how to implement the ECC decision related to NB FH </vt:lpstr>
      <vt:lpstr>There were many objections &amp; some support for the NB FH proposal from Apple</vt:lpstr>
      <vt:lpstr>There was agreement that there was an ECC decision but nothing more … </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It seems ETSI BRAN is still faced with a decision on 5 GHz adaptivity based on three broad options</vt:lpstr>
      <vt:lpstr>Another proposal may be recycled …</vt:lpstr>
      <vt:lpstr>There is not yet agreement on the “best” of the three main options</vt:lpstr>
      <vt:lpstr>Qualcomm claimed 802.11be suffers compared to 802.11a/n/ac/ax when forced to use ED-only @ -72 dBm</vt:lpstr>
      <vt:lpstr>The Coex SC may hear a submission discussing ED-only at -62 dBm &amp; -72 dBm</vt:lpstr>
      <vt:lpstr>The Coex SC may hear a submission discussing how often PD is used in practice</vt:lpstr>
      <vt:lpstr>ETSI BRAN will next meet virtually at BRAN#108a in Jan 2020</vt:lpstr>
      <vt:lpstr>PowerPoint Presentation</vt:lpstr>
      <vt:lpstr>The Coex SC will continue its normal business in March 2021</vt:lpstr>
      <vt:lpstr>The IEEE 802.11 Coexistence SC virtual meeting in January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2020-12-22T00:03:44Z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