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796" r:id="rId17"/>
    <p:sldId id="782" r:id="rId18"/>
    <p:sldId id="798" r:id="rId19"/>
    <p:sldId id="797" r:id="rId20"/>
    <p:sldId id="793" r:id="rId21"/>
    <p:sldId id="816" r:id="rId22"/>
    <p:sldId id="818" r:id="rId23"/>
    <p:sldId id="819" r:id="rId24"/>
    <p:sldId id="820" r:id="rId25"/>
    <p:sldId id="821" r:id="rId26"/>
    <p:sldId id="822" r:id="rId27"/>
    <p:sldId id="823" r:id="rId28"/>
    <p:sldId id="824"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9795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678630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354775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925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41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85254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4909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349564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8884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400" y="304800"/>
            <a:ext cx="32829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a:t>
            </a:r>
            <a:r>
              <a:rPr lang="en-US" altLang="zh-CN" sz="1800" b="1" dirty="0" smtClean="0"/>
              <a:t>1913</a:t>
            </a:r>
            <a:r>
              <a:rPr lang="en-US" altLang="en-US" sz="1800" b="1" dirty="0" smtClean="0"/>
              <a:t>r4</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1834-00-00bf-ieee-802-11bf-november-2020-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1/dcn/21/11-21-0038-00-00bf-802-11bf-teleconference-minutes-january-2021.docx" TargetMode="External"/><Relationship Id="rId5" Type="http://schemas.openxmlformats.org/officeDocument/2006/relationships/hyperlink" Target="https://mentor.ieee.org/802.11/dcn/20/11-20-1955-01-00bf-802-11bf-teleconference-minutes-december-2020.docx" TargetMode="External"/><Relationship Id="rId4" Type="http://schemas.openxmlformats.org/officeDocument/2006/relationships/hyperlink" Target="https://mentor.ieee.org/802.11/dcn/20/11-20-1909-00-00bf-802-11bf-teleconference-minutes-november-2020.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12</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pPr algn="just"/>
            <a:r>
              <a:rPr lang="en-US" altLang="en-US" sz="1400" dirty="0">
                <a:solidFill>
                  <a:schemeClr val="tx2"/>
                </a:solidFill>
              </a:rPr>
              <a:t>Approve </a:t>
            </a:r>
            <a:r>
              <a:rPr lang="en-US" altLang="zh-CN" sz="1400" dirty="0" err="1" smtClean="0">
                <a:solidFill>
                  <a:schemeClr val="tx2"/>
                </a:solidFill>
              </a:rPr>
              <a:t>TGbf</a:t>
            </a:r>
            <a:r>
              <a:rPr lang="en-US" altLang="en-US" sz="1400" dirty="0" smtClean="0">
                <a:solidFill>
                  <a:schemeClr val="tx2"/>
                </a:solidFill>
              </a:rPr>
              <a:t> </a:t>
            </a:r>
            <a:r>
              <a:rPr lang="en-US" altLang="en-US" sz="1400" dirty="0">
                <a:solidFill>
                  <a:schemeClr val="tx2"/>
                </a:solidFill>
              </a:rPr>
              <a:t>meeting minutes</a:t>
            </a:r>
          </a:p>
          <a:p>
            <a:r>
              <a:rPr lang="en-US" altLang="zh-CN" sz="1400" dirty="0" err="1"/>
              <a:t>TGbf</a:t>
            </a:r>
            <a:r>
              <a:rPr lang="en-US" altLang="zh-CN" sz="1400" dirty="0"/>
              <a:t> </a:t>
            </a:r>
            <a:r>
              <a:rPr lang="en-US" altLang="zh-CN" sz="1400" dirty="0" smtClean="0"/>
              <a:t>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Times</a:t>
            </a:r>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57396715"/>
              </p:ext>
            </p:extLst>
          </p:nvPr>
        </p:nvGraphicFramePr>
        <p:xfrm>
          <a:off x="762000" y="3193781"/>
          <a:ext cx="8229601" cy="2445019"/>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20/1851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Overview of Wi-Fi Sensing Protocol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20/1712r2</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r>
                        <a:rPr lang="en-US" altLang="zh-CN" sz="1200" dirty="0" err="1" smtClean="0">
                          <a:solidFill>
                            <a:schemeClr val="tx1"/>
                          </a:solidFill>
                        </a:rPr>
                        <a:t>WiFi</a:t>
                      </a:r>
                      <a:r>
                        <a:rPr lang="en-US" altLang="zh-CN" sz="1200" dirty="0" smtClean="0">
                          <a:solidFill>
                            <a:schemeClr val="tx1"/>
                          </a:solidFill>
                        </a:rPr>
                        <a:t> Sensing Use Cases,</a:t>
                      </a:r>
                      <a:r>
                        <a:rPr lang="en-US" altLang="zh-CN" sz="1200" baseline="0" dirty="0" smtClean="0">
                          <a:solidFill>
                            <a:schemeClr val="tx1"/>
                          </a:solidFill>
                        </a:rPr>
                        <a:t> update and SP</a:t>
                      </a:r>
                    </a:p>
                    <a:p>
                      <a:r>
                        <a:rPr lang="en-US" altLang="zh-CN" sz="1200" dirty="0" smtClean="0">
                          <a:solidFill>
                            <a:schemeClr val="tx1"/>
                          </a:solidFill>
                        </a:rPr>
                        <a:t>Do</a:t>
                      </a:r>
                      <a:r>
                        <a:rPr lang="en-US" altLang="zh-CN" sz="1200" baseline="0" dirty="0" smtClean="0">
                          <a:solidFill>
                            <a:schemeClr val="tx1"/>
                          </a:solidFill>
                        </a:rPr>
                        <a:t> you support </a:t>
                      </a:r>
                      <a:r>
                        <a:rPr lang="en-US" altLang="zh-CN" sz="1200" dirty="0" smtClean="0">
                          <a:solidFill>
                            <a:schemeClr val="tx1"/>
                          </a:solidFill>
                        </a:rPr>
                        <a:t>to use 11-20-1712r2 as the </a:t>
                      </a:r>
                      <a:r>
                        <a:rPr lang="en-US" altLang="zh-CN" sz="1200" dirty="0" err="1" smtClean="0">
                          <a:solidFill>
                            <a:schemeClr val="tx1"/>
                          </a:solidFill>
                        </a:rPr>
                        <a:t>TGbf</a:t>
                      </a:r>
                      <a:r>
                        <a:rPr lang="en-US" altLang="zh-CN" sz="1200" dirty="0" smtClean="0">
                          <a:solidFill>
                            <a:schemeClr val="tx1"/>
                          </a:solidFill>
                        </a:rPr>
                        <a:t> use cases document</a:t>
                      </a:r>
                      <a:endParaRPr lang="zh-CN" altLang="en-US" sz="12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rPr>
                        <a:t>15 mins</a:t>
                      </a:r>
                      <a:endParaRPr lang="zh-CN" altLang="en-US" sz="12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21/0035</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Definitions and scenarios of the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a:t>
                      </a:r>
                      <a:r>
                        <a:rPr lang="en-US" altLang="zh-CN" sz="1100" baseline="0" dirty="0" smtClean="0">
                          <a:solidFill>
                            <a:schemeClr val="tx1"/>
                          </a:solidFill>
                        </a:rPr>
                        <a:t> </a:t>
                      </a: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31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21/0032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the sensing approaches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20/1960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Analysis of the functionality of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21/0066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Abdullah Haskou  (</a:t>
                      </a:r>
                      <a:r>
                        <a:rPr lang="en-US" altLang="zh-CN" sz="1100" dirty="0" err="1" smtClean="0">
                          <a:solidFill>
                            <a:schemeClr val="tx1"/>
                          </a:solidFill>
                        </a:rPr>
                        <a:t>InterDigital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 Joint Communication and Sensing (JCS) Method</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17</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t>November 2020 </a:t>
            </a:r>
            <a:r>
              <a:rPr lang="en-US" altLang="zh-CN" sz="2000" dirty="0"/>
              <a:t>meeting to today:</a:t>
            </a:r>
          </a:p>
          <a:p>
            <a:pPr lvl="1">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mentor.ieee.org/802.11/dcn/20/11-20-1834-00-00bf-ieee-802-11bf-november-2020-plenary-meeting-minutes.docx</a:t>
            </a:r>
            <a:endParaRPr lang="en-US" altLang="zh-CN" sz="1600" dirty="0" smtClean="0"/>
          </a:p>
          <a:p>
            <a:pPr lvl="1">
              <a:buFont typeface="Arial" panose="020B0604020202020204" pitchFamily="34" charset="0"/>
              <a:buChar char="•"/>
            </a:pPr>
            <a:endParaRPr lang="en-US" altLang="zh-CN" sz="1600" dirty="0"/>
          </a:p>
          <a:p>
            <a:pPr lvl="1">
              <a:buFont typeface="Arial" panose="020B0604020202020204" pitchFamily="34" charset="0"/>
              <a:buChar char="•"/>
            </a:pPr>
            <a:r>
              <a:rPr lang="en-US" altLang="zh-CN" sz="1600" dirty="0" smtClean="0"/>
              <a:t>Teleconferences </a:t>
            </a:r>
            <a:r>
              <a:rPr lang="en-US" altLang="zh-CN" sz="1600" dirty="0"/>
              <a:t>November </a:t>
            </a:r>
            <a:r>
              <a:rPr lang="en-US" altLang="zh-CN" sz="1600" dirty="0" smtClean="0"/>
              <a:t>- January: </a:t>
            </a:r>
          </a:p>
          <a:p>
            <a:pPr marL="714375" lvl="1" indent="0">
              <a:buNone/>
            </a:pPr>
            <a:r>
              <a:rPr lang="en-US" altLang="zh-CN" sz="1600" dirty="0" smtClean="0">
                <a:hlinkClick r:id="rId4"/>
              </a:rPr>
              <a:t>https</a:t>
            </a:r>
            <a:r>
              <a:rPr lang="en-US" altLang="zh-CN" sz="1600" dirty="0">
                <a:hlinkClick r:id="rId4"/>
              </a:rPr>
              <a:t>://</a:t>
            </a:r>
            <a:r>
              <a:rPr lang="en-US" altLang="zh-CN" sz="1600" dirty="0" smtClean="0">
                <a:hlinkClick r:id="rId4"/>
              </a:rPr>
              <a:t>mentor.ieee.org/802.11/dcn/20/11-20-1909-00-00bf-802-11bf-teleconference-minutes-november-2020.docx</a:t>
            </a:r>
            <a:endParaRPr lang="en-US" altLang="zh-CN" sz="1600" dirty="0" smtClean="0"/>
          </a:p>
          <a:p>
            <a:pPr marL="714375" lvl="1" indent="0">
              <a:buNone/>
            </a:pPr>
            <a:r>
              <a:rPr lang="en-US" altLang="zh-CN" sz="1600" dirty="0">
                <a:hlinkClick r:id="rId5"/>
              </a:rPr>
              <a:t>https://</a:t>
            </a:r>
            <a:r>
              <a:rPr lang="en-US" altLang="zh-CN" sz="1600" dirty="0" smtClean="0">
                <a:hlinkClick r:id="rId5"/>
              </a:rPr>
              <a:t>mentor.ieee.org/802.11/dcn/20/11-20-1955-01-00bf-802-11bf-teleconference-minutes-december-2020.docx</a:t>
            </a:r>
            <a:endParaRPr lang="en-US" altLang="zh-CN" sz="1600" dirty="0" smtClean="0"/>
          </a:p>
          <a:p>
            <a:pPr marL="714375" lvl="1" indent="0">
              <a:buNone/>
            </a:pPr>
            <a:r>
              <a:rPr lang="en-US" altLang="zh-CN" sz="1600" dirty="0">
                <a:hlinkClick r:id="rId6"/>
              </a:rPr>
              <a:t>https://</a:t>
            </a:r>
            <a:r>
              <a:rPr lang="en-US" altLang="zh-CN" sz="1600" dirty="0" smtClean="0">
                <a:hlinkClick r:id="rId6"/>
              </a:rPr>
              <a:t>mentor.ieee.org/802.11/dcn/21/11-21-0038-00-00bf-802-11bf-teleconference-minutes-january-2021.docx</a:t>
            </a:r>
            <a:endParaRPr lang="en-US" altLang="zh-CN" sz="1600" dirty="0" smtClean="0"/>
          </a:p>
          <a:p>
            <a:pPr marL="714375" lvl="1" indent="0">
              <a:buNone/>
            </a:pPr>
            <a:endParaRPr lang="en-US" altLang="zh-CN" sz="1600" dirty="0" smtClean="0"/>
          </a:p>
          <a:p>
            <a:r>
              <a:rPr lang="en-US" altLang="zh-CN" sz="2000" dirty="0" smtClean="0"/>
              <a:t>Move</a:t>
            </a:r>
            <a:r>
              <a:rPr lang="en-US" altLang="zh-CN" sz="2000" dirty="0"/>
              <a:t>: Leif Wilhelmsson 	</a:t>
            </a:r>
            <a:r>
              <a:rPr lang="en-US" altLang="zh-CN" sz="2000" dirty="0" smtClean="0"/>
              <a:t>Second</a:t>
            </a:r>
            <a:r>
              <a:rPr lang="en-US" altLang="zh-CN" sz="2000" dirty="0"/>
              <a:t>: Claudio Da Silva </a:t>
            </a:r>
            <a:r>
              <a:rPr lang="en-US" altLang="zh-CN" sz="2000" dirty="0" smtClean="0"/>
              <a:t>	</a:t>
            </a:r>
            <a:endParaRPr lang="en-US" altLang="zh-CN" sz="2000" dirty="0"/>
          </a:p>
          <a:p>
            <a:endParaRPr lang="en-US" altLang="zh-CN" sz="2000" dirty="0"/>
          </a:p>
          <a:p>
            <a:r>
              <a:rPr lang="en-US" altLang="zh-CN" sz="2000" dirty="0"/>
              <a:t>Result</a:t>
            </a:r>
            <a:r>
              <a:rPr lang="en-US" altLang="zh-CN" sz="2000" dirty="0" smtClean="0"/>
              <a:t>:</a:t>
            </a:r>
            <a:r>
              <a:rPr lang="en-US" altLang="zh-CN" sz="2000" dirty="0">
                <a:highlight>
                  <a:srgbClr val="00FF00"/>
                </a:highlight>
              </a:rPr>
              <a:t> Approved by unanimous consent</a:t>
            </a:r>
            <a:endParaRPr lang="zh-CN" altLang="en-US" sz="2000" dirty="0"/>
          </a:p>
          <a:p>
            <a:endParaRPr lang="zh-CN" altLang="en-US" sz="2000" dirty="0" smtClean="0"/>
          </a:p>
          <a:p>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a:t>
            </a:r>
            <a:r>
              <a:rPr lang="en-US" altLang="en-US" dirty="0" smtClean="0">
                <a:cs typeface="Times New Roman" panose="02020603050405020304" pitchFamily="18" charset="0"/>
              </a:rPr>
              <a:t>12, 13, 14</a:t>
            </a: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a:solidFill>
                  <a:srgbClr val="FF0000"/>
                </a:solidFill>
                <a:cs typeface="Times New Roman" panose="02020603050405020304" pitchFamily="18" charset="0"/>
              </a:rPr>
              <a:t>26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a:t>
            </a:r>
            <a:r>
              <a:rPr lang="en-US" altLang="en-US" sz="3000" dirty="0" smtClean="0">
                <a:cs typeface="Times New Roman" panose="02020603050405020304" pitchFamily="18" charset="0"/>
              </a:rPr>
              <a:t>13</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Times</a:t>
            </a:r>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200386810"/>
              </p:ext>
            </p:extLst>
          </p:nvPr>
        </p:nvGraphicFramePr>
        <p:xfrm>
          <a:off x="762000" y="2895600"/>
          <a:ext cx="8229601" cy="1928738"/>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r>
                        <a:rPr lang="en-US" altLang="zh-CN" sz="1100" dirty="0" smtClean="0">
                          <a:solidFill>
                            <a:schemeClr val="tx1"/>
                          </a:solidFill>
                        </a:rPr>
                        <a:t>21/0035</a:t>
                      </a:r>
                      <a:endParaRPr lang="zh-CN" altLang="en-US" sz="1100" dirty="0">
                        <a:solidFill>
                          <a:schemeClr val="tx1"/>
                        </a:solidFill>
                      </a:endParaRPr>
                    </a:p>
                  </a:txBody>
                  <a:tcPr marL="36000" marR="36000" marT="17901" marB="17901" anchor="ctr"/>
                </a:tc>
                <a:tc>
                  <a:txBody>
                    <a:bodyPr/>
                    <a:lstStyle/>
                    <a:p>
                      <a:r>
                        <a:rPr lang="en-US" altLang="zh-CN" sz="1100" dirty="0" smtClean="0">
                          <a:solidFill>
                            <a:schemeClr val="tx1"/>
                          </a:solidFill>
                        </a:rPr>
                        <a:t>Rui Du(Huawei)</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Definitions and scenarios of the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20/1849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Cheng Chen (Intel)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a:t>
                      </a:r>
                      <a:r>
                        <a:rPr lang="en-US" altLang="zh-CN" sz="1100" baseline="0" dirty="0" smtClean="0">
                          <a:solidFill>
                            <a:schemeClr val="tx1"/>
                          </a:solidFill>
                        </a:rPr>
                        <a:t> </a:t>
                      </a:r>
                      <a:r>
                        <a:rPr lang="en-US" altLang="zh-CN" sz="1100" dirty="0" smtClean="0">
                          <a:solidFill>
                            <a:schemeClr val="tx1"/>
                          </a:solidFill>
                        </a:rPr>
                        <a:t>Wi-Fi Sensing Definitions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3181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21/0032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Comparison of the sensing approaches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318161">
                <a:tc>
                  <a:txBody>
                    <a:bodyPr/>
                    <a:lstStyle/>
                    <a:p>
                      <a:r>
                        <a:rPr lang="en-US" altLang="zh-CN" sz="1100" dirty="0" smtClean="0">
                          <a:solidFill>
                            <a:schemeClr val="tx1"/>
                          </a:solidFill>
                        </a:rPr>
                        <a:t>20/1960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Analysis of the functionality of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21/0066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Abdullah Haskou  (</a:t>
                      </a:r>
                      <a:r>
                        <a:rPr lang="en-US" altLang="zh-CN" sz="1100" dirty="0" err="1" smtClean="0">
                          <a:solidFill>
                            <a:schemeClr val="tx1"/>
                          </a:solidFill>
                        </a:rPr>
                        <a:t>InterDigital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 Joint Communication and Sensing (JCS) Method</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485537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0925037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10960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a:solidFill>
                  <a:srgbClr val="FF0000"/>
                </a:solidFill>
                <a:cs typeface="Times New Roman" panose="02020603050405020304" pitchFamily="18" charset="0"/>
              </a:rPr>
              <a:t>26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40890340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a:t>
            </a:r>
            <a:r>
              <a:rPr lang="en-US" altLang="en-US" sz="3000" dirty="0" smtClean="0">
                <a:cs typeface="Times New Roman" panose="02020603050405020304" pitchFamily="18" charset="0"/>
              </a:rPr>
              <a:t>14</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Times</a:t>
            </a:r>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58901523"/>
              </p:ext>
            </p:extLst>
          </p:nvPr>
        </p:nvGraphicFramePr>
        <p:xfrm>
          <a:off x="762000" y="2988145"/>
          <a:ext cx="8229601" cy="974255"/>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r>
                        <a:rPr lang="en-US" altLang="zh-CN" sz="1100" dirty="0" smtClean="0">
                          <a:solidFill>
                            <a:schemeClr val="tx1"/>
                          </a:solidFill>
                        </a:rPr>
                        <a:t>20/1960</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a:t>
                      </a:r>
                      <a:r>
                        <a:rPr lang="en-US" altLang="zh-CN" sz="1100" baseline="0" dirty="0" smtClean="0">
                          <a:solidFill>
                            <a:schemeClr val="tx1"/>
                          </a:solidFill>
                        </a:rPr>
                        <a:t>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Analysis of the functionality of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21/0066</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Abdullah Haskou  (</a:t>
                      </a:r>
                      <a:r>
                        <a:rPr lang="en-US" altLang="zh-CN" sz="1100" dirty="0" err="1" smtClean="0">
                          <a:solidFill>
                            <a:schemeClr val="tx1"/>
                          </a:solidFill>
                        </a:rPr>
                        <a:t>InterDigital</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a Joint Communication and Sensing (JCS) Method</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a:solidFill>
                  <a:srgbClr val="FF0000"/>
                </a:solidFill>
                <a:cs typeface="Times New Roman" panose="02020603050405020304" pitchFamily="18" charset="0"/>
              </a:rPr>
              <a:t>26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12, 13, </a:t>
            </a:r>
            <a:r>
              <a:rPr lang="en-US" altLang="en-US" dirty="0" smtClean="0">
                <a:solidFill>
                  <a:srgbClr val="0000FF"/>
                </a:solidFill>
              </a:rPr>
              <a:t>14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104264</TotalTime>
  <Words>2392</Words>
  <Application>Microsoft Office PowerPoint</Application>
  <PresentationFormat>全屏显示(4:3)</PresentationFormat>
  <Paragraphs>465</Paragraphs>
  <Slides>28</Slides>
  <Notes>28</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28</vt:i4>
      </vt:variant>
    </vt:vector>
  </HeadingPairs>
  <TitlesOfParts>
    <vt:vector size="36" baseType="lpstr">
      <vt:lpstr>Monotype Sorts</vt:lpstr>
      <vt:lpstr>MS Gothic</vt:lpstr>
      <vt:lpstr>MS PGothic</vt:lpstr>
      <vt:lpstr>Arial</vt:lpstr>
      <vt:lpstr>Calibri</vt:lpstr>
      <vt:lpstr>Helvetica</vt:lpstr>
      <vt:lpstr>Times New Roman</vt:lpstr>
      <vt:lpstr>802-11-Submission</vt:lpstr>
      <vt:lpstr>Task Group bf Meeting agenda, January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4564</cp:revision>
  <cp:lastPrinted>2014-11-04T15:04:57Z</cp:lastPrinted>
  <dcterms:created xsi:type="dcterms:W3CDTF">2007-04-17T18:10:23Z</dcterms:created>
  <dcterms:modified xsi:type="dcterms:W3CDTF">2021-01-14T07:50:14Z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