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813" r:id="rId3"/>
    <p:sldId id="424" r:id="rId4"/>
    <p:sldId id="423" r:id="rId5"/>
    <p:sldId id="757" r:id="rId6"/>
    <p:sldId id="754" r:id="rId7"/>
    <p:sldId id="755" r:id="rId8"/>
    <p:sldId id="458" r:id="rId9"/>
    <p:sldId id="489" r:id="rId10"/>
    <p:sldId id="749" r:id="rId11"/>
    <p:sldId id="767" r:id="rId12"/>
    <p:sldId id="768" r:id="rId13"/>
    <p:sldId id="746" r:id="rId14"/>
    <p:sldId id="796" r:id="rId15"/>
    <p:sldId id="782" r:id="rId16"/>
    <p:sldId id="798" r:id="rId17"/>
    <p:sldId id="797" r:id="rId18"/>
    <p:sldId id="793"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97956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6786300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354775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09257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9041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400" y="304800"/>
            <a:ext cx="3282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802.11-20/</a:t>
            </a:r>
            <a:r>
              <a:rPr lang="en-US" altLang="zh-CN" sz="1800" b="1" dirty="0" smtClean="0"/>
              <a:t>1913</a:t>
            </a:r>
            <a:r>
              <a:rPr lang="en-US" altLang="en-US" sz="1800" b="1" dirty="0" smtClean="0"/>
              <a:t>r0</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January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2021-01-1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11</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#6</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12</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#7</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13</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14</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cs typeface="Times New Roman" panose="02020603050405020304" pitchFamily="18" charset="0"/>
              </a:rPr>
              <a:t>January 12</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pPr algn="just"/>
            <a:r>
              <a:rPr lang="en-US" altLang="en-US" sz="1600" dirty="0">
                <a:solidFill>
                  <a:schemeClr val="tx2"/>
                </a:solidFill>
              </a:rPr>
              <a:t>Approve </a:t>
            </a:r>
            <a:r>
              <a:rPr lang="en-US" altLang="zh-CN" sz="1600" dirty="0" err="1" smtClean="0">
                <a:solidFill>
                  <a:schemeClr val="tx2"/>
                </a:solidFill>
              </a:rPr>
              <a:t>TGbf</a:t>
            </a:r>
            <a:r>
              <a:rPr lang="en-US" altLang="en-US" sz="1600" dirty="0" smtClean="0">
                <a:solidFill>
                  <a:schemeClr val="tx2"/>
                </a:solidFill>
              </a:rPr>
              <a:t> </a:t>
            </a:r>
            <a:r>
              <a:rPr lang="en-US" altLang="en-US" sz="1600" dirty="0">
                <a:solidFill>
                  <a:schemeClr val="tx2"/>
                </a:solidFill>
              </a:rPr>
              <a:t>meeting minutes</a:t>
            </a:r>
          </a:p>
          <a:p>
            <a:r>
              <a:rPr lang="en-US" altLang="zh-CN" sz="1600" dirty="0" err="1"/>
              <a:t>TGbf</a:t>
            </a:r>
            <a:r>
              <a:rPr lang="en-US" altLang="zh-CN" sz="1600" dirty="0"/>
              <a:t> </a:t>
            </a:r>
            <a:r>
              <a:rPr lang="en-US" altLang="zh-CN" sz="1600" dirty="0" smtClean="0"/>
              <a:t>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479928550"/>
              </p:ext>
            </p:extLst>
          </p:nvPr>
        </p:nvGraphicFramePr>
        <p:xfrm>
          <a:off x="742950" y="3581400"/>
          <a:ext cx="7924800" cy="1735373"/>
        </p:xfrm>
        <a:graphic>
          <a:graphicData uri="http://schemas.openxmlformats.org/drawingml/2006/table">
            <a:tbl>
              <a:tblPr firstRow="1" bandRow="1">
                <a:tableStyleId>{C4B1156A-380E-4F78-BDF5-A606A8083BF9}</a:tableStyleId>
              </a:tblPr>
              <a:tblGrid>
                <a:gridCol w="834258"/>
                <a:gridCol w="1908941"/>
                <a:gridCol w="4191001"/>
                <a:gridCol w="990600"/>
              </a:tblGrid>
              <a:tr h="46272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318161">
                <a:tc>
                  <a:txBody>
                    <a:bodyPr/>
                    <a:lstStyle/>
                    <a:p>
                      <a:endParaRPr lang="zh-CN" altLang="en-US" sz="1200" dirty="0">
                        <a:solidFill>
                          <a:schemeClr val="tx1"/>
                        </a:solidFill>
                      </a:endParaRPr>
                    </a:p>
                  </a:txBody>
                  <a:tcPr marL="36000" marR="36000" marT="17911" marB="17911" anchor="ctr"/>
                </a:tc>
                <a:tc>
                  <a:txBody>
                    <a:bodyPr/>
                    <a:lstStyle/>
                    <a:p>
                      <a:endParaRPr lang="zh-CN" altLang="en-US" sz="1200" dirty="0">
                        <a:solidFill>
                          <a:schemeClr val="tx1"/>
                        </a:solidFill>
                      </a:endParaRPr>
                    </a:p>
                  </a:txBody>
                  <a:tcPr marL="36000" marR="36000" marT="17911" marB="17911" anchor="ctr"/>
                </a:tc>
                <a:tc>
                  <a:txBody>
                    <a:bodyPr/>
                    <a:lstStyle/>
                    <a:p>
                      <a:endParaRPr lang="zh-CN" altLang="en-US" sz="1200" dirty="0">
                        <a:solidFill>
                          <a:schemeClr val="tx1"/>
                        </a:solidFill>
                      </a:endParaRPr>
                    </a:p>
                  </a:txBody>
                  <a:tcPr marL="36000" marR="36000" marT="17911" marB="179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dirty="0" smtClean="0">
                        <a:solidFill>
                          <a:schemeClr val="tx1"/>
                        </a:solidFill>
                      </a:endParaRPr>
                    </a:p>
                  </a:txBody>
                  <a:tcPr marL="36000" marR="36000" marT="17911" marB="17911" anchor="ctr"/>
                </a:tc>
              </a:tr>
              <a:tr h="318161">
                <a:tc>
                  <a:txBody>
                    <a:bodyPr/>
                    <a:lstStyle/>
                    <a:p>
                      <a:endParaRPr lang="zh-CN" altLang="en-US" sz="1200" dirty="0">
                        <a:solidFill>
                          <a:schemeClr val="tx1"/>
                        </a:solidFill>
                      </a:endParaRPr>
                    </a:p>
                  </a:txBody>
                  <a:tcPr marL="36000" marR="36000" marT="17911" marB="17911" anchor="ctr"/>
                </a:tc>
                <a:tc>
                  <a:txBody>
                    <a:bodyPr/>
                    <a:lstStyle/>
                    <a:p>
                      <a:endParaRPr lang="zh-CN" altLang="en-US" sz="1200" dirty="0">
                        <a:solidFill>
                          <a:schemeClr val="tx1"/>
                        </a:solidFill>
                      </a:endParaRPr>
                    </a:p>
                  </a:txBody>
                  <a:tcPr marL="36000" marR="36000" marT="17911" marB="17911" anchor="ctr"/>
                </a:tc>
                <a:tc>
                  <a:txBody>
                    <a:bodyPr/>
                    <a:lstStyle/>
                    <a:p>
                      <a:endParaRPr lang="zh-CN" altLang="en-US" sz="1200" dirty="0">
                        <a:solidFill>
                          <a:schemeClr val="tx1"/>
                        </a:solidFill>
                      </a:endParaRPr>
                    </a:p>
                  </a:txBody>
                  <a:tcPr marL="36000" marR="36000" marT="17911" marB="179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dirty="0" smtClean="0">
                        <a:solidFill>
                          <a:schemeClr val="tx1"/>
                        </a:solidFill>
                      </a:endParaRPr>
                    </a:p>
                  </a:txBody>
                  <a:tcPr marL="36000" marR="36000" marT="17911" marB="17911" anchor="ctr"/>
                </a:tc>
              </a:tr>
              <a:tr h="318161">
                <a:tc>
                  <a:txBody>
                    <a:bodyPr/>
                    <a:lstStyle/>
                    <a:p>
                      <a:endParaRPr lang="zh-CN" altLang="en-US" sz="1200" dirty="0">
                        <a:solidFill>
                          <a:schemeClr val="tx1"/>
                        </a:solidFill>
                      </a:endParaRPr>
                    </a:p>
                  </a:txBody>
                  <a:tcPr marL="36000" marR="36000" marT="17911" marB="17911" anchor="ctr"/>
                </a:tc>
                <a:tc>
                  <a:txBody>
                    <a:bodyPr/>
                    <a:lstStyle/>
                    <a:p>
                      <a:endParaRPr lang="zh-CN" altLang="en-US" sz="1200" dirty="0">
                        <a:solidFill>
                          <a:schemeClr val="tx1"/>
                        </a:solidFill>
                      </a:endParaRPr>
                    </a:p>
                  </a:txBody>
                  <a:tcPr marL="36000" marR="36000" marT="17911" marB="17911" anchor="ctr"/>
                </a:tc>
                <a:tc>
                  <a:txBody>
                    <a:bodyPr/>
                    <a:lstStyle/>
                    <a:p>
                      <a:endParaRPr lang="zh-CN" altLang="en-US" sz="1200" dirty="0">
                        <a:solidFill>
                          <a:schemeClr val="tx1"/>
                        </a:solidFill>
                      </a:endParaRPr>
                    </a:p>
                  </a:txBody>
                  <a:tcPr marL="36000" marR="36000" marT="17911" marB="179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dirty="0" smtClean="0">
                        <a:solidFill>
                          <a:schemeClr val="tx1"/>
                        </a:solidFill>
                      </a:endParaRPr>
                    </a:p>
                  </a:txBody>
                  <a:tcPr marL="36000" marR="36000" marT="17911" marB="17911" anchor="ctr"/>
                </a:tc>
              </a:tr>
              <a:tr h="318161">
                <a:tc>
                  <a:txBody>
                    <a:bodyPr/>
                    <a:lstStyle/>
                    <a:p>
                      <a:endParaRPr lang="zh-CN" altLang="en-US" sz="1200" dirty="0">
                        <a:solidFill>
                          <a:schemeClr val="tx1"/>
                        </a:solidFill>
                      </a:endParaRPr>
                    </a:p>
                  </a:txBody>
                  <a:tcPr marL="36000" marR="36000" marT="17911" marB="17911" anchor="ctr"/>
                </a:tc>
                <a:tc>
                  <a:txBody>
                    <a:bodyPr/>
                    <a:lstStyle/>
                    <a:p>
                      <a:endParaRPr lang="zh-CN" altLang="en-US" sz="1200" dirty="0">
                        <a:solidFill>
                          <a:schemeClr val="tx1"/>
                        </a:solidFill>
                      </a:endParaRPr>
                    </a:p>
                  </a:txBody>
                  <a:tcPr marL="36000" marR="36000" marT="17911" marB="17911" anchor="ctr"/>
                </a:tc>
                <a:tc>
                  <a:txBody>
                    <a:bodyPr/>
                    <a:lstStyle/>
                    <a:p>
                      <a:endParaRPr lang="zh-CN" altLang="en-US" sz="1200" dirty="0">
                        <a:solidFill>
                          <a:schemeClr val="tx1"/>
                        </a:solidFill>
                      </a:endParaRPr>
                    </a:p>
                  </a:txBody>
                  <a:tcPr marL="36000" marR="36000" marT="17911" marB="179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dirty="0" smtClean="0">
                        <a:solidFill>
                          <a:schemeClr val="tx1"/>
                        </a:solidFill>
                      </a:endParaRPr>
                    </a:p>
                  </a:txBody>
                  <a:tcPr marL="36000" marR="36000" marT="17911" marB="17911" anchor="ct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15</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November 2020 </a:t>
            </a:r>
            <a:r>
              <a:rPr lang="en-US" altLang="zh-CN" sz="2000" dirty="0"/>
              <a:t>meeting to today:</a:t>
            </a:r>
          </a:p>
          <a:p>
            <a:pPr lvl="1">
              <a:buFont typeface="Arial" panose="020B0604020202020204" pitchFamily="34" charset="0"/>
              <a:buChar char="•"/>
            </a:pPr>
            <a:r>
              <a:rPr lang="en-US" altLang="zh-CN" sz="1600" dirty="0"/>
              <a:t>November </a:t>
            </a:r>
            <a:r>
              <a:rPr lang="en-US" altLang="zh-CN" sz="1600" dirty="0" smtClean="0"/>
              <a:t>plenary: </a:t>
            </a:r>
            <a:endParaRPr lang="en-US" altLang="zh-CN" sz="1600" dirty="0" smtClean="0"/>
          </a:p>
          <a:p>
            <a:pPr lvl="1">
              <a:buFont typeface="Arial" panose="020B0604020202020204" pitchFamily="34" charset="0"/>
              <a:buChar char="•"/>
            </a:pP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a:t>
            </a:r>
            <a:r>
              <a:rPr lang="en-US" altLang="zh-CN" sz="1600" dirty="0"/>
              <a:t>November </a:t>
            </a:r>
            <a:r>
              <a:rPr lang="en-US" altLang="zh-CN" sz="1600" dirty="0" smtClean="0"/>
              <a:t>-</a:t>
            </a:r>
            <a:r>
              <a:rPr lang="en-US" altLang="zh-CN" sz="1600" dirty="0" smtClean="0"/>
              <a:t> January: </a:t>
            </a:r>
          </a:p>
          <a:p>
            <a:pPr lvl="1">
              <a:buFont typeface="Arial" panose="020B0604020202020204" pitchFamily="34" charset="0"/>
              <a:buChar char="•"/>
            </a:pP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a:t>
            </a:r>
            <a:r>
              <a:rPr lang="en-US" altLang="zh-CN" sz="2000" dirty="0" smtClean="0"/>
              <a:t> 	</a:t>
            </a:r>
            <a:r>
              <a:rPr lang="en-US" altLang="zh-CN" sz="2000" dirty="0"/>
              <a:t>		Second: </a:t>
            </a:r>
            <a:r>
              <a:rPr lang="en-US" altLang="zh-CN" sz="2000" dirty="0" smtClean="0"/>
              <a:t>	</a:t>
            </a:r>
            <a:endParaRPr lang="en-US" altLang="zh-CN" sz="2000" dirty="0"/>
          </a:p>
          <a:p>
            <a:endParaRPr lang="en-US" altLang="zh-CN" sz="2000" dirty="0"/>
          </a:p>
          <a:p>
            <a:r>
              <a:rPr lang="en-US" altLang="zh-CN" sz="2000" dirty="0"/>
              <a:t>Result</a:t>
            </a:r>
            <a:r>
              <a:rPr lang="en-US" altLang="zh-CN" sz="2000" dirty="0" smtClean="0"/>
              <a:t>:</a:t>
            </a:r>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16</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endParaRPr lang="en-US" altLang="zh-CN" sz="2400" dirty="0"/>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17</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18</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12 (Tuesday), 9am - 11:00am ET   ---- January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13 (Wednesday), 9am - 11:00am ET ---- January Interim </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14 (Thursday), 9am - 11:00am ET  ---- January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To be confirmed</a:t>
            </a:r>
            <a:r>
              <a:rPr lang="en-US" altLang="zh-CN" sz="1800" b="1" dirty="0">
                <a:cs typeface="Times New Roman" panose="02020603050405020304" pitchFamily="18" charset="0"/>
              </a:rPr>
              <a: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January </a:t>
            </a: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January </a:t>
            </a:r>
            <a:r>
              <a:rPr lang="en-US" altLang="en-US" dirty="0" smtClean="0">
                <a:cs typeface="Times New Roman" panose="02020603050405020304" pitchFamily="18" charset="0"/>
              </a:rPr>
              <a:t>12, 13, 14</a:t>
            </a: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 Editor: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January 12, 13, </a:t>
            </a:r>
            <a:r>
              <a:rPr lang="en-US" altLang="en-US" dirty="0" smtClean="0">
                <a:solidFill>
                  <a:srgbClr val="0000FF"/>
                </a:solidFill>
              </a:rPr>
              <a:t>14</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a:solidFill>
                  <a:srgbClr val="000000"/>
                </a:solidFill>
                <a:ea typeface="MS Gothic" panose="020B0609070205080204" pitchFamily="49" charset="-128"/>
              </a:rPr>
              <a:t>  Following 7 slides</a:t>
            </a:r>
          </a:p>
          <a:p>
            <a:pPr algn="just" eaLnBrk="1" hangingPunct="1">
              <a:spcBef>
                <a:spcPts val="600"/>
              </a:spcBef>
              <a:buClr>
                <a:srgbClr val="000000"/>
              </a:buClr>
              <a:buFontTx/>
              <a:buNone/>
            </a:pPr>
            <a:endParaRPr lang="en-US" altLang="zh-CN">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Policy</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103877</TotalTime>
  <Words>1438</Words>
  <Application>Microsoft Office PowerPoint</Application>
  <PresentationFormat>全屏显示(4:3)</PresentationFormat>
  <Paragraphs>228</Paragraphs>
  <Slides>18</Slides>
  <Notes>18</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18</vt:i4>
      </vt:variant>
    </vt:vector>
  </HeadingPairs>
  <TitlesOfParts>
    <vt:vector size="26" baseType="lpstr">
      <vt:lpstr>Monotype Sorts</vt:lpstr>
      <vt:lpstr>MS Gothic</vt:lpstr>
      <vt:lpstr>MS PGothic</vt:lpstr>
      <vt:lpstr>Arial</vt:lpstr>
      <vt:lpstr>Calibri</vt:lpstr>
      <vt:lpstr>Helvetica</vt:lpstr>
      <vt:lpstr>Times New Roman</vt:lpstr>
      <vt:lpstr>802-11-Submission</vt:lpstr>
      <vt:lpstr>Task Group bf Meeting agenda, January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4547</cp:revision>
  <cp:lastPrinted>2014-11-04T15:04:57Z</cp:lastPrinted>
  <dcterms:created xsi:type="dcterms:W3CDTF">2007-04-17T18:10:23Z</dcterms:created>
  <dcterms:modified xsi:type="dcterms:W3CDTF">2020-12-01T10:37:09Z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