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1025" r:id="rId2"/>
    <p:sldId id="1034" r:id="rId3"/>
    <p:sldId id="1037" r:id="rId4"/>
    <p:sldId id="1035" r:id="rId5"/>
    <p:sldId id="1038" r:id="rId6"/>
    <p:sldId id="1039" r:id="rId7"/>
    <p:sldId id="1033" r:id="rId8"/>
    <p:sldId id="1040" r:id="rId9"/>
    <p:sldId id="1041" r:id="rId10"/>
    <p:sldId id="1042" r:id="rId11"/>
    <p:sldId id="1043" r:id="rId12"/>
    <p:sldId id="1044" r:id="rId13"/>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00CC"/>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1EBBBCC-DAD2-459C-BE2E-F6DE35CF9A28}" styleName="어두운 스타일 2 - 강조 3/강조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C4B1156A-380E-4F78-BDF5-A606A8083BF9}" styleName="보통 스타일 4 - 강조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보통 스타일 4 - 강조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보통 스타일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5758FB7-9AC5-4552-8A53-C91805E547FA}" styleName="테마 스타일 1 - 강조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테마 스타일 1 - 강조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테마 스타일 1 - 강조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테마 스타일 1 - 강조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21" autoAdjust="0"/>
    <p:restoredTop sz="96118" autoAdjust="0"/>
  </p:normalViewPr>
  <p:slideViewPr>
    <p:cSldViewPr>
      <p:cViewPr varScale="1">
        <p:scale>
          <a:sx n="97" d="100"/>
          <a:sy n="97" d="100"/>
        </p:scale>
        <p:origin x="1411" y="7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1" d="100"/>
          <a:sy n="91" d="100"/>
        </p:scale>
        <p:origin x="634" y="62"/>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Rectangle 5"/>
          <p:cNvSpPr>
            <a:spLocks noGrp="1" noChangeArrowheads="1"/>
          </p:cNvSpPr>
          <p:nvPr>
            <p:ph type="ftr" sz="quarter" idx="11"/>
          </p:nvPr>
        </p:nvSpPr>
        <p:spPr>
          <a:xfrm>
            <a:off x="6514523" y="6475413"/>
            <a:ext cx="2029402" cy="184666"/>
          </a:xfrm>
        </p:spPr>
        <p:txBody>
          <a:bodyPr/>
          <a:lstStyle>
            <a:lvl1pPr>
              <a:defRPr/>
            </a:lvl1pPr>
          </a:lstStyle>
          <a:p>
            <a:pPr>
              <a:defRPr/>
            </a:pPr>
            <a:r>
              <a:rPr lang="en-US" altLang="ko-KR" dirty="0" err="1" smtClean="0"/>
              <a:t>Jinyoung</a:t>
            </a:r>
            <a:r>
              <a:rPr lang="en-US" altLang="ko-KR" dirty="0" smtClean="0"/>
              <a:t> Chun,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Dec </a:t>
            </a:r>
            <a:r>
              <a:rPr lang="en-US" dirty="0" smtClean="0"/>
              <a:t>2020</a:t>
            </a:r>
            <a:endParaRPr lang="en-US" dirty="0"/>
          </a:p>
        </p:txBody>
      </p:sp>
      <p:sp>
        <p:nvSpPr>
          <p:cNvPr id="8" name="Rectangle 2"/>
          <p:cNvSpPr>
            <a:spLocks noGrp="1" noChangeArrowheads="1"/>
          </p:cNvSpPr>
          <p:nvPr>
            <p:ph type="title"/>
          </p:nvPr>
        </p:nvSpPr>
        <p:spPr>
          <a:xfrm>
            <a:off x="381000" y="685800"/>
            <a:ext cx="8305800" cy="1143000"/>
          </a:xfrm>
        </p:spPr>
        <p:txBody>
          <a:bodyPr/>
          <a:lstStyle/>
          <a:p>
            <a:endParaRPr lang="en-US" altLang="ko-KR" dirty="0" smtClean="0">
              <a:ea typeface="굴림" panose="020B0600000101010101" pitchFamily="50" charset="-127"/>
            </a:endParaRPr>
          </a:p>
        </p:txBody>
      </p:sp>
      <p:sp>
        <p:nvSpPr>
          <p:cNvPr id="10" name="Rectangle 12"/>
          <p:cNvSpPr>
            <a:spLocks noChangeArrowheads="1"/>
          </p:cNvSpPr>
          <p:nvPr userDrawn="1"/>
        </p:nvSpPr>
        <p:spPr bwMode="auto">
          <a:xfrm>
            <a:off x="533400" y="2438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a:cs typeface="Arial" panose="020B0604020202020204" pitchFamily="34" charset="0"/>
              </a:rPr>
              <a:t>Authors:</a:t>
            </a:r>
            <a:endParaRPr kumimoji="0" lang="en-US" altLang="ko-KR" sz="2000" b="0" dirty="0">
              <a:cs typeface="Arial" panose="020B0604020202020204" pitchFamily="34" charset="0"/>
            </a:endParaRPr>
          </a:p>
        </p:txBody>
      </p:sp>
      <p:graphicFrame>
        <p:nvGraphicFramePr>
          <p:cNvPr id="11" name="Table 12"/>
          <p:cNvGraphicFramePr>
            <a:graphicFrameLocks noGrp="1"/>
          </p:cNvGraphicFramePr>
          <p:nvPr userDrawn="1">
            <p:extLst>
              <p:ext uri="{D42A27DB-BD31-4B8C-83A1-F6EECF244321}">
                <p14:modId xmlns:p14="http://schemas.microsoft.com/office/powerpoint/2010/main" val="1155277456"/>
              </p:ext>
            </p:extLst>
          </p:nvPr>
        </p:nvGraphicFramePr>
        <p:xfrm>
          <a:off x="762000" y="2971798"/>
          <a:ext cx="7620000" cy="2514602"/>
        </p:xfrm>
        <a:graphic>
          <a:graphicData uri="http://schemas.openxmlformats.org/drawingml/2006/table">
            <a:tbl>
              <a:tblPr/>
              <a:tblGrid>
                <a:gridCol w="1524000"/>
                <a:gridCol w="1203325"/>
                <a:gridCol w="1684338"/>
                <a:gridCol w="1363662"/>
                <a:gridCol w="1844675"/>
              </a:tblGrid>
              <a:tr h="657666">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4234">
                <a:tc>
                  <a:txBody>
                    <a:bodyPr/>
                    <a:lstStyle/>
                    <a:p>
                      <a:pPr algn="ct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Chun</a:t>
                      </a:r>
                      <a:endParaRPr kumimoji="0" lang="ko-KR" altLang="en-US" sz="1200" b="0" i="0" u="none" strike="noStrike" kern="1200" cap="none" normalizeH="0" baseline="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jiny.chun@lge.com</a:t>
                      </a:r>
                      <a:endParaRPr kumimoji="0" lang="ko-KR" altLang="en-US" sz="1100" b="0" i="0" u="none" strike="noStrike" kern="1200" cap="none" normalizeH="0" baseline="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423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423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6423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 name="Rectangle 12"/>
          <p:cNvSpPr>
            <a:spLocks noChangeArrowheads="1"/>
          </p:cNvSpPr>
          <p:nvPr userDrawn="1"/>
        </p:nvSpPr>
        <p:spPr bwMode="auto">
          <a:xfrm>
            <a:off x="2897188" y="1905000"/>
            <a:ext cx="2513012"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dirty="0" smtClean="0">
                <a:cs typeface="Arial" panose="020B0604020202020204" pitchFamily="34" charset="0"/>
              </a:rPr>
              <a:t>Date: </a:t>
            </a:r>
            <a:r>
              <a:rPr kumimoji="0" lang="en-US" altLang="ko-KR" sz="2000" dirty="0" smtClean="0">
                <a:cs typeface="Arial" panose="020B0604020202020204" pitchFamily="34" charset="0"/>
              </a:rPr>
              <a:t>2020-12-01</a:t>
            </a:r>
            <a:endParaRPr kumimoji="0" lang="en-US" altLang="ko-KR" sz="2000" b="0" dirty="0">
              <a:cs typeface="Arial" panose="020B0604020202020204" pitchFamily="34" charset="0"/>
            </a:endParaRP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0"/>
            <a:ext cx="7772400" cy="4495800"/>
          </a:xfrm>
        </p:spPr>
        <p:txBody>
          <a:bodyPr/>
          <a:lstStyle>
            <a:lvl1pPr>
              <a:defRPr sz="2000"/>
            </a:lvl1pPr>
            <a:lvl2pPr>
              <a:defRPr sz="1800"/>
            </a:lvl2pPr>
            <a:lvl3pPr>
              <a:defRPr sz="1600"/>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a:xfrm>
            <a:off x="6591467" y="6475413"/>
            <a:ext cx="1952458" cy="184666"/>
          </a:xfrm>
        </p:spPr>
        <p:txBody>
          <a:bodyPr/>
          <a:lstStyle>
            <a:lvl1pPr>
              <a:defRPr/>
            </a:lvl1pPr>
          </a:lstStyle>
          <a:p>
            <a:pPr>
              <a:defRPr/>
            </a:pPr>
            <a:r>
              <a:rPr lang="en-US" altLang="ko-KR" dirty="0" err="1" smtClean="0"/>
              <a:t>Jinyoung</a:t>
            </a:r>
            <a:r>
              <a:rPr lang="en-US" altLang="ko-KR" dirty="0" smtClean="0"/>
              <a:t> Chun, LG Electronics</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Nov </a:t>
            </a:r>
            <a:r>
              <a:rPr lang="en-US" dirty="0" smtClean="0"/>
              <a:t>2020</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6591467" y="6475413"/>
            <a:ext cx="19524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err="1" smtClean="0"/>
              <a:t>Jinyoung</a:t>
            </a:r>
            <a:r>
              <a:rPr lang="en-US" altLang="ko-KR" dirty="0" smtClean="0"/>
              <a:t> Chun,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75246" y="332601"/>
            <a:ext cx="3270254"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802.11-20/1911r0</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4"/>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Dec </a:t>
            </a:r>
            <a:r>
              <a:rPr lang="en-US" dirty="0" smtClean="0"/>
              <a:t>2020</a:t>
            </a:r>
            <a:endParaRPr lang="en-US" dirty="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0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a:solidFill>
            <a:schemeClr val="tx1"/>
          </a:solidFill>
          <a:latin typeface="+mn-lt"/>
        </a:defRPr>
      </a:lvl2pPr>
      <a:lvl3pPr marL="1085850" indent="-228600" algn="l" rtl="0" eaLnBrk="0" fontAlgn="base" hangingPunct="0">
        <a:spcBef>
          <a:spcPct val="20000"/>
        </a:spcBef>
        <a:spcAft>
          <a:spcPct val="0"/>
        </a:spcAft>
        <a:buChar char="•"/>
        <a:defRPr sz="1600">
          <a:solidFill>
            <a:schemeClr val="tx1"/>
          </a:solidFill>
          <a:latin typeface="+mn-lt"/>
        </a:defRPr>
      </a:lvl3pPr>
      <a:lvl4pPr marL="1428750" indent="-228600" algn="l" rtl="0" eaLnBrk="0" fontAlgn="base" hangingPunct="0">
        <a:spcBef>
          <a:spcPct val="20000"/>
        </a:spcBef>
        <a:spcAft>
          <a:spcPct val="0"/>
        </a:spcAft>
        <a:buChar char="–"/>
        <a:defRPr sz="1400">
          <a:solidFill>
            <a:schemeClr val="tx1"/>
          </a:solidFill>
          <a:latin typeface="+mn-lt"/>
        </a:defRPr>
      </a:lvl4pPr>
      <a:lvl5pPr marL="1771650" indent="-228600" algn="l" rtl="0" eaLnBrk="0" fontAlgn="base" hangingPunct="0">
        <a:spcBef>
          <a:spcPct val="20000"/>
        </a:spcBef>
        <a:spcAft>
          <a:spcPct val="0"/>
        </a:spcAft>
        <a:buChar char="•"/>
        <a:defRPr sz="14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바닥글 개체 틀 1"/>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3" name="슬라이드 번호 개체 틀 2"/>
          <p:cNvSpPr>
            <a:spLocks noGrp="1"/>
          </p:cNvSpPr>
          <p:nvPr>
            <p:ph type="sldNum" sz="quarter" idx="12"/>
          </p:nvPr>
        </p:nvSpPr>
        <p:spPr/>
        <p:txBody>
          <a:bodyPr/>
          <a:lstStyle/>
          <a:p>
            <a:pPr>
              <a:defRPr/>
            </a:pPr>
            <a:r>
              <a:rPr lang="en-US" altLang="ko-KR" smtClean="0"/>
              <a:t>Slide </a:t>
            </a:r>
            <a:fld id="{7344F568-301E-46A9-87B7-B3D2507D3257}" type="slidenum">
              <a:rPr lang="en-US" altLang="ko-KR" smtClean="0"/>
              <a:pPr>
                <a:defRPr/>
              </a:pPr>
              <a:t>1</a:t>
            </a:fld>
            <a:endParaRPr lang="en-US" altLang="ko-KR"/>
          </a:p>
        </p:txBody>
      </p:sp>
      <p:sp>
        <p:nvSpPr>
          <p:cNvPr id="4" name="날짜 개체 틀 3"/>
          <p:cNvSpPr>
            <a:spLocks noGrp="1"/>
          </p:cNvSpPr>
          <p:nvPr>
            <p:ph type="dt" sz="half" idx="2"/>
          </p:nvPr>
        </p:nvSpPr>
        <p:spPr>
          <a:xfrm>
            <a:off x="696913" y="332601"/>
            <a:ext cx="891270" cy="276999"/>
          </a:xfrm>
        </p:spPr>
        <p:txBody>
          <a:bodyPr/>
          <a:lstStyle/>
          <a:p>
            <a:pPr>
              <a:defRPr/>
            </a:pPr>
            <a:r>
              <a:rPr lang="en-US" altLang="ko-KR" dirty="0" smtClean="0"/>
              <a:t>Dec </a:t>
            </a:r>
            <a:r>
              <a:rPr lang="en-US" dirty="0" smtClean="0"/>
              <a:t>2020</a:t>
            </a:r>
            <a:endParaRPr lang="en-US" dirty="0"/>
          </a:p>
        </p:txBody>
      </p:sp>
      <p:sp>
        <p:nvSpPr>
          <p:cNvPr id="5" name="제목 4"/>
          <p:cNvSpPr>
            <a:spLocks noGrp="1"/>
          </p:cNvSpPr>
          <p:nvPr>
            <p:ph type="title"/>
          </p:nvPr>
        </p:nvSpPr>
        <p:spPr>
          <a:xfrm>
            <a:off x="696912" y="685800"/>
            <a:ext cx="7989887" cy="1143000"/>
          </a:xfrm>
        </p:spPr>
        <p:txBody>
          <a:bodyPr/>
          <a:lstStyle/>
          <a:p>
            <a:r>
              <a:rPr lang="en-US" altLang="ko-KR" dirty="0" smtClean="0"/>
              <a:t>UL BW subfield design in </a:t>
            </a:r>
            <a:r>
              <a:rPr lang="en-US" altLang="ko-KR" dirty="0" smtClean="0"/>
              <a:t>Trigger </a:t>
            </a:r>
            <a:r>
              <a:rPr lang="en-US" altLang="ko-KR" dirty="0" smtClean="0"/>
              <a:t>frame</a:t>
            </a:r>
            <a:endParaRPr lang="ko-KR" altLang="en-US"/>
          </a:p>
        </p:txBody>
      </p:sp>
    </p:spTree>
    <p:extLst>
      <p:ext uri="{BB962C8B-B14F-4D97-AF65-F5344CB8AC3E}">
        <p14:creationId xmlns:p14="http://schemas.microsoft.com/office/powerpoint/2010/main" val="3126688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a:p>
        </p:txBody>
      </p:sp>
      <p:sp>
        <p:nvSpPr>
          <p:cNvPr id="3" name="내용 개체 틀 2"/>
          <p:cNvSpPr>
            <a:spLocks noGrp="1"/>
          </p:cNvSpPr>
          <p:nvPr>
            <p:ph idx="1"/>
          </p:nvPr>
        </p:nvSpPr>
        <p:spPr/>
        <p:txBody>
          <a:bodyPr/>
          <a:lstStyle/>
          <a:p>
            <a:r>
              <a:rPr lang="en-US" altLang="ko-KR" dirty="0"/>
              <a:t>Do you agree to add the following text to the </a:t>
            </a:r>
            <a:r>
              <a:rPr lang="en-US" altLang="ko-KR" dirty="0" err="1"/>
              <a:t>TGbe</a:t>
            </a:r>
            <a:r>
              <a:rPr lang="en-US" altLang="ko-KR" dirty="0"/>
              <a:t> SFD?</a:t>
            </a:r>
          </a:p>
          <a:p>
            <a:pPr lvl="1"/>
            <a:r>
              <a:rPr lang="en-US" altLang="ko-KR" dirty="0" smtClean="0"/>
              <a:t>UL </a:t>
            </a:r>
            <a:r>
              <a:rPr lang="en-US" altLang="ko-KR" dirty="0"/>
              <a:t>BW </a:t>
            </a:r>
            <a:r>
              <a:rPr lang="en-US" altLang="ko-KR" dirty="0" smtClean="0"/>
              <a:t>subfield (B18~B19) in Common Info field of </a:t>
            </a:r>
            <a:r>
              <a:rPr lang="en-US" altLang="ko-KR" dirty="0" smtClean="0"/>
              <a:t>the Trigger </a:t>
            </a:r>
            <a:r>
              <a:rPr lang="en-US" altLang="ko-KR" dirty="0" smtClean="0"/>
              <a:t>frame indicates total UL BW of HE </a:t>
            </a:r>
            <a:r>
              <a:rPr lang="en-US" altLang="ko-KR" dirty="0"/>
              <a:t>TB PPDU </a:t>
            </a:r>
            <a:r>
              <a:rPr lang="en-US" altLang="ko-KR" dirty="0" smtClean="0"/>
              <a:t>and/or </a:t>
            </a:r>
            <a:r>
              <a:rPr lang="en-US" altLang="ko-KR" dirty="0"/>
              <a:t>EHT TB </a:t>
            </a:r>
            <a:r>
              <a:rPr lang="en-US" altLang="ko-KR" dirty="0" smtClean="0"/>
              <a:t>PPDU </a:t>
            </a:r>
            <a:r>
              <a:rPr lang="en-US" altLang="ko-KR" dirty="0" smtClean="0"/>
              <a:t>when the BW is 20/40/80/160MHz?</a:t>
            </a:r>
            <a:endParaRPr lang="en-US" altLang="ko-KR" dirty="0"/>
          </a:p>
          <a:p>
            <a:pPr lvl="1"/>
            <a:endParaRPr lang="en-US" altLang="ko-KR" dirty="0"/>
          </a:p>
          <a:p>
            <a:pPr lvl="1"/>
            <a:r>
              <a:rPr lang="en-US" altLang="ko-KR" dirty="0"/>
              <a:t>Y/N/A</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6" name="날짜 개체 틀 5"/>
          <p:cNvSpPr>
            <a:spLocks noGrp="1"/>
          </p:cNvSpPr>
          <p:nvPr>
            <p:ph type="dt" sz="half" idx="2"/>
          </p:nvPr>
        </p:nvSpPr>
        <p:spPr/>
        <p:txBody>
          <a:bodyPr/>
          <a:lstStyle/>
          <a:p>
            <a:pPr>
              <a:defRPr/>
            </a:pPr>
            <a:r>
              <a:rPr lang="en-US" altLang="ko-KR" dirty="0"/>
              <a:t>Dec </a:t>
            </a:r>
            <a:r>
              <a:rPr lang="en-US" dirty="0" smtClean="0"/>
              <a:t>2020</a:t>
            </a:r>
            <a:endParaRPr lang="en-US" dirty="0"/>
          </a:p>
        </p:txBody>
      </p:sp>
    </p:spTree>
    <p:extLst>
      <p:ext uri="{BB962C8B-B14F-4D97-AF65-F5344CB8AC3E}">
        <p14:creationId xmlns:p14="http://schemas.microsoft.com/office/powerpoint/2010/main" val="584325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a:t>
            </a:r>
            <a:r>
              <a:rPr lang="en-US" altLang="ko-KR" dirty="0"/>
              <a:t>4</a:t>
            </a:r>
            <a:endParaRPr lang="ko-KR" altLang="en-US"/>
          </a:p>
        </p:txBody>
      </p:sp>
      <p:sp>
        <p:nvSpPr>
          <p:cNvPr id="3" name="내용 개체 틀 2"/>
          <p:cNvSpPr>
            <a:spLocks noGrp="1"/>
          </p:cNvSpPr>
          <p:nvPr>
            <p:ph idx="1"/>
          </p:nvPr>
        </p:nvSpPr>
        <p:spPr/>
        <p:txBody>
          <a:bodyPr/>
          <a:lstStyle/>
          <a:p>
            <a:r>
              <a:rPr lang="en-US" altLang="ko-KR" dirty="0"/>
              <a:t>Do you agree to add the following text to the </a:t>
            </a:r>
            <a:r>
              <a:rPr lang="en-US" altLang="ko-KR" dirty="0" err="1"/>
              <a:t>TGbe</a:t>
            </a:r>
            <a:r>
              <a:rPr lang="en-US" altLang="ko-KR" dirty="0"/>
              <a:t> SFD?</a:t>
            </a:r>
          </a:p>
          <a:p>
            <a:pPr lvl="1"/>
            <a:r>
              <a:rPr lang="en-US" altLang="ko-KR" dirty="0" smtClean="0"/>
              <a:t>‘Wide </a:t>
            </a:r>
            <a:r>
              <a:rPr lang="en-US" altLang="ko-KR" dirty="0"/>
              <a:t>UL BW I</a:t>
            </a:r>
            <a:r>
              <a:rPr lang="en-US" altLang="ko-KR" dirty="0" smtClean="0"/>
              <a:t>ndication’ </a:t>
            </a:r>
            <a:r>
              <a:rPr lang="en-US" altLang="ko-KR" dirty="0"/>
              <a:t>subfield is defined in Common Info field of the </a:t>
            </a:r>
            <a:r>
              <a:rPr lang="en-US" altLang="ko-KR" dirty="0" smtClean="0"/>
              <a:t>Trigger </a:t>
            </a:r>
            <a:r>
              <a:rPr lang="en-US" altLang="ko-KR" dirty="0"/>
              <a:t>frame to indicate whether UL BW is </a:t>
            </a:r>
            <a:r>
              <a:rPr lang="en-US" altLang="ko-KR" dirty="0" smtClean="0"/>
              <a:t>equal to or larger than </a:t>
            </a:r>
            <a:r>
              <a:rPr lang="en-US" altLang="ko-KR" dirty="0"/>
              <a:t>320MHz or not</a:t>
            </a:r>
            <a:r>
              <a:rPr lang="en-US" altLang="ko-KR" dirty="0" smtClean="0"/>
              <a:t>.</a:t>
            </a:r>
          </a:p>
          <a:p>
            <a:pPr lvl="2"/>
            <a:r>
              <a:rPr lang="en-US" altLang="ko-KR" dirty="0" smtClean="0"/>
              <a:t>This subfield is for EHT STA and reserved for HE STA.</a:t>
            </a:r>
            <a:endParaRPr lang="en-US" altLang="ko-KR" dirty="0"/>
          </a:p>
          <a:p>
            <a:pPr lvl="1"/>
            <a:endParaRPr lang="en-US" altLang="ko-KR" dirty="0"/>
          </a:p>
          <a:p>
            <a:pPr lvl="1"/>
            <a:r>
              <a:rPr lang="en-US" altLang="ko-KR" dirty="0"/>
              <a:t>Y/N/A</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6" name="날짜 개체 틀 5"/>
          <p:cNvSpPr>
            <a:spLocks noGrp="1"/>
          </p:cNvSpPr>
          <p:nvPr>
            <p:ph type="dt" sz="half" idx="2"/>
          </p:nvPr>
        </p:nvSpPr>
        <p:spPr/>
        <p:txBody>
          <a:bodyPr/>
          <a:lstStyle/>
          <a:p>
            <a:pPr>
              <a:defRPr/>
            </a:pPr>
            <a:r>
              <a:rPr lang="en-US" altLang="ko-KR" dirty="0"/>
              <a:t>Dec </a:t>
            </a:r>
            <a:r>
              <a:rPr lang="en-US" dirty="0" smtClean="0"/>
              <a:t>2020</a:t>
            </a:r>
            <a:endParaRPr lang="en-US" dirty="0"/>
          </a:p>
        </p:txBody>
      </p:sp>
    </p:spTree>
    <p:extLst>
      <p:ext uri="{BB962C8B-B14F-4D97-AF65-F5344CB8AC3E}">
        <p14:creationId xmlns:p14="http://schemas.microsoft.com/office/powerpoint/2010/main" val="4107555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5</a:t>
            </a:r>
            <a:endParaRPr lang="ko-KR" altLang="en-US"/>
          </a:p>
        </p:txBody>
      </p:sp>
      <p:sp>
        <p:nvSpPr>
          <p:cNvPr id="3" name="내용 개체 틀 2"/>
          <p:cNvSpPr>
            <a:spLocks noGrp="1"/>
          </p:cNvSpPr>
          <p:nvPr>
            <p:ph idx="1"/>
          </p:nvPr>
        </p:nvSpPr>
        <p:spPr/>
        <p:txBody>
          <a:bodyPr/>
          <a:lstStyle/>
          <a:p>
            <a:r>
              <a:rPr lang="en-US" altLang="ko-KR" dirty="0"/>
              <a:t>Do you agree to add the following text to the </a:t>
            </a:r>
            <a:r>
              <a:rPr lang="en-US" altLang="ko-KR" dirty="0" err="1"/>
              <a:t>TGbe</a:t>
            </a:r>
            <a:r>
              <a:rPr lang="en-US" altLang="ko-KR" dirty="0"/>
              <a:t> SFD?</a:t>
            </a:r>
          </a:p>
          <a:p>
            <a:pPr lvl="1"/>
            <a:r>
              <a:rPr lang="en-US" altLang="ko-KR" dirty="0" smtClean="0"/>
              <a:t>‘EHT UL BW’ subfield is newly defined in </a:t>
            </a:r>
            <a:r>
              <a:rPr lang="en-US" altLang="ko-KR" dirty="0" smtClean="0"/>
              <a:t>Trigger </a:t>
            </a:r>
            <a:r>
              <a:rPr lang="en-US" altLang="ko-KR" dirty="0" smtClean="0"/>
              <a:t>frame, separately with ‘(HE) UL BW’ subfield (B18-19). It consists of 3bits and indicates 20/40/80/160/320MHz BW for EHT TB PPDU.</a:t>
            </a:r>
            <a:endParaRPr lang="en-US" altLang="ko-KR" dirty="0"/>
          </a:p>
          <a:p>
            <a:pPr lvl="1"/>
            <a:endParaRPr lang="en-US" altLang="ko-KR" dirty="0"/>
          </a:p>
          <a:p>
            <a:pPr lvl="1"/>
            <a:r>
              <a:rPr lang="en-US" altLang="ko-KR" dirty="0"/>
              <a:t>Y/N/A</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
        <p:nvSpPr>
          <p:cNvPr id="6" name="날짜 개체 틀 5"/>
          <p:cNvSpPr>
            <a:spLocks noGrp="1"/>
          </p:cNvSpPr>
          <p:nvPr>
            <p:ph type="dt" sz="half" idx="2"/>
          </p:nvPr>
        </p:nvSpPr>
        <p:spPr/>
        <p:txBody>
          <a:bodyPr/>
          <a:lstStyle/>
          <a:p>
            <a:pPr>
              <a:defRPr/>
            </a:pPr>
            <a:r>
              <a:rPr lang="en-US" altLang="ko-KR" dirty="0"/>
              <a:t>Dec </a:t>
            </a:r>
            <a:r>
              <a:rPr lang="en-US" dirty="0" smtClean="0"/>
              <a:t>2020</a:t>
            </a:r>
            <a:endParaRPr lang="en-US" dirty="0"/>
          </a:p>
        </p:txBody>
      </p:sp>
    </p:spTree>
    <p:extLst>
      <p:ext uri="{BB962C8B-B14F-4D97-AF65-F5344CB8AC3E}">
        <p14:creationId xmlns:p14="http://schemas.microsoft.com/office/powerpoint/2010/main" val="3702330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a:xfrm>
            <a:off x="685800" y="1600200"/>
            <a:ext cx="7772400" cy="4495800"/>
          </a:xfrm>
        </p:spPr>
        <p:txBody>
          <a:bodyPr/>
          <a:lstStyle/>
          <a:p>
            <a:r>
              <a:rPr lang="en-US" altLang="ko-KR" dirty="0" smtClean="0"/>
              <a:t>There are several contributions </a:t>
            </a:r>
            <a:r>
              <a:rPr lang="en-US" altLang="ko-KR" dirty="0" smtClean="0"/>
              <a:t>about Trigger frame design in 11be [1-3</a:t>
            </a:r>
            <a:r>
              <a:rPr lang="en-US" altLang="ko-KR" dirty="0" smtClean="0"/>
              <a:t>].</a:t>
            </a:r>
          </a:p>
          <a:p>
            <a:r>
              <a:rPr lang="en-US" altLang="ko-KR" dirty="0" smtClean="0"/>
              <a:t>We think </a:t>
            </a:r>
            <a:r>
              <a:rPr lang="en-US" altLang="ko-KR" dirty="0" smtClean="0"/>
              <a:t>that Trigger frame in 11be </a:t>
            </a:r>
            <a:r>
              <a:rPr lang="en-US" altLang="ko-KR" dirty="0" smtClean="0"/>
              <a:t>is designed with the consideration of A-PPDU of HE TB PPDU(s) and EHT TB PPDU(s).</a:t>
            </a:r>
          </a:p>
          <a:p>
            <a:pPr lvl="1"/>
            <a:r>
              <a:rPr lang="en-US" altLang="ko-KR" dirty="0" smtClean="0"/>
              <a:t>That means, </a:t>
            </a:r>
            <a:r>
              <a:rPr lang="en-US" altLang="ko-KR" dirty="0" smtClean="0"/>
              <a:t>the </a:t>
            </a:r>
            <a:r>
              <a:rPr lang="en-US" altLang="ko-KR" dirty="0"/>
              <a:t>T</a:t>
            </a:r>
            <a:r>
              <a:rPr lang="en-US" altLang="ko-KR" dirty="0" smtClean="0"/>
              <a:t>rigger frame can </a:t>
            </a:r>
            <a:r>
              <a:rPr lang="en-US" altLang="ko-KR" dirty="0"/>
              <a:t>trigger HE </a:t>
            </a:r>
            <a:r>
              <a:rPr lang="en-US" altLang="ko-KR" dirty="0" smtClean="0"/>
              <a:t>STA(s) </a:t>
            </a:r>
            <a:r>
              <a:rPr lang="en-US" altLang="ko-KR" dirty="0" smtClean="0"/>
              <a:t>and </a:t>
            </a:r>
            <a:r>
              <a:rPr lang="en-US" altLang="ko-KR" dirty="0"/>
              <a:t>EHT </a:t>
            </a:r>
            <a:r>
              <a:rPr lang="en-US" altLang="ko-KR" dirty="0" smtClean="0"/>
              <a:t>STA(s) </a:t>
            </a:r>
            <a:r>
              <a:rPr lang="en-US" altLang="ko-KR" dirty="0"/>
              <a:t>at the same </a:t>
            </a:r>
            <a:r>
              <a:rPr lang="en-US" altLang="ko-KR" dirty="0" smtClean="0"/>
              <a:t>time if present.</a:t>
            </a:r>
            <a:endParaRPr lang="en-US" altLang="ko-KR" dirty="0" smtClean="0"/>
          </a:p>
          <a:p>
            <a:pPr lvl="1"/>
            <a:r>
              <a:rPr lang="en-US" altLang="ko-KR" dirty="0" smtClean="0"/>
              <a:t>HE </a:t>
            </a:r>
            <a:r>
              <a:rPr lang="en-US" altLang="ko-KR" dirty="0"/>
              <a:t>STA </a:t>
            </a:r>
            <a:r>
              <a:rPr lang="en-US" altLang="ko-KR" dirty="0" smtClean="0"/>
              <a:t>receives </a:t>
            </a:r>
            <a:r>
              <a:rPr lang="en-US" altLang="ko-KR" dirty="0"/>
              <a:t>the </a:t>
            </a:r>
            <a:r>
              <a:rPr lang="en-US" altLang="ko-KR" dirty="0" smtClean="0"/>
              <a:t>Trigger </a:t>
            </a:r>
            <a:r>
              <a:rPr lang="en-US" altLang="ko-KR" dirty="0"/>
              <a:t>frame as </a:t>
            </a:r>
            <a:r>
              <a:rPr lang="en-US" altLang="ko-KR" dirty="0" smtClean="0"/>
              <a:t>HE </a:t>
            </a:r>
            <a:r>
              <a:rPr lang="en-US" altLang="ko-KR" dirty="0"/>
              <a:t>T</a:t>
            </a:r>
            <a:r>
              <a:rPr lang="en-US" altLang="ko-KR" dirty="0" smtClean="0"/>
              <a:t>rigger </a:t>
            </a:r>
            <a:r>
              <a:rPr lang="en-US" altLang="ko-KR" dirty="0"/>
              <a:t>frame. It means the </a:t>
            </a:r>
            <a:r>
              <a:rPr lang="en-US" altLang="ko-KR" dirty="0" smtClean="0"/>
              <a:t>Trigger </a:t>
            </a:r>
            <a:r>
              <a:rPr lang="en-US" altLang="ko-KR" dirty="0"/>
              <a:t>frame </a:t>
            </a:r>
            <a:r>
              <a:rPr lang="en-US" altLang="ko-KR" dirty="0" smtClean="0"/>
              <a:t>shall be designed with </a:t>
            </a:r>
            <a:r>
              <a:rPr lang="en-US" altLang="ko-KR" dirty="0"/>
              <a:t>backward compatibility.</a:t>
            </a:r>
          </a:p>
          <a:p>
            <a:pPr lvl="1"/>
            <a:r>
              <a:rPr lang="en-US" altLang="ko-KR" dirty="0"/>
              <a:t>EHT STA </a:t>
            </a:r>
            <a:r>
              <a:rPr lang="en-US" altLang="ko-KR" dirty="0" smtClean="0"/>
              <a:t>receives </a:t>
            </a:r>
            <a:r>
              <a:rPr lang="en-US" altLang="ko-KR" dirty="0"/>
              <a:t>the </a:t>
            </a:r>
            <a:r>
              <a:rPr lang="en-US" altLang="ko-KR" dirty="0" smtClean="0"/>
              <a:t>Trigger </a:t>
            </a:r>
            <a:r>
              <a:rPr lang="en-US" altLang="ko-KR" dirty="0"/>
              <a:t>frame </a:t>
            </a:r>
            <a:r>
              <a:rPr lang="en-US" altLang="ko-KR" dirty="0" smtClean="0"/>
              <a:t>aligned with 11be spec, for example, supporting larger BW than 160MHz, 16 spatial streams, and 11be RU/MRU allocation that cannot be understood by HE STA.</a:t>
            </a:r>
          </a:p>
          <a:p>
            <a:r>
              <a:rPr lang="en-US" altLang="ko-KR" dirty="0" smtClean="0"/>
              <a:t>Based on the assumption, here we </a:t>
            </a:r>
            <a:r>
              <a:rPr lang="en-US" altLang="ko-KR" dirty="0"/>
              <a:t>focus on UL </a:t>
            </a:r>
            <a:r>
              <a:rPr lang="en-US" altLang="ko-KR" dirty="0" smtClean="0"/>
              <a:t>BW subfield </a:t>
            </a:r>
            <a:r>
              <a:rPr lang="en-US" altLang="ko-KR" dirty="0" smtClean="0"/>
              <a:t>design of Trigger frame in 11be. </a:t>
            </a:r>
            <a:endParaRPr lang="en-US" altLang="ko-KR"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6" name="날짜 개체 틀 5"/>
          <p:cNvSpPr>
            <a:spLocks noGrp="1"/>
          </p:cNvSpPr>
          <p:nvPr>
            <p:ph type="dt" sz="half" idx="2"/>
          </p:nvPr>
        </p:nvSpPr>
        <p:spPr/>
        <p:txBody>
          <a:bodyPr/>
          <a:lstStyle/>
          <a:p>
            <a:pPr>
              <a:defRPr/>
            </a:pPr>
            <a:r>
              <a:rPr lang="en-US" altLang="ko-KR" dirty="0"/>
              <a:t>Dec </a:t>
            </a:r>
            <a:r>
              <a:rPr lang="en-US" dirty="0" smtClean="0"/>
              <a:t>2020</a:t>
            </a:r>
            <a:endParaRPr lang="en-US" dirty="0"/>
          </a:p>
        </p:txBody>
      </p:sp>
    </p:spTree>
    <p:extLst>
      <p:ext uri="{BB962C8B-B14F-4D97-AF65-F5344CB8AC3E}">
        <p14:creationId xmlns:p14="http://schemas.microsoft.com/office/powerpoint/2010/main" val="541335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Common info field</a:t>
            </a:r>
            <a:endParaRPr lang="ko-KR" altLang="en-US"/>
          </a:p>
        </p:txBody>
      </p:sp>
      <p:sp>
        <p:nvSpPr>
          <p:cNvPr id="3" name="내용 개체 틀 2"/>
          <p:cNvSpPr>
            <a:spLocks noGrp="1"/>
          </p:cNvSpPr>
          <p:nvPr>
            <p:ph idx="1"/>
          </p:nvPr>
        </p:nvSpPr>
        <p:spPr/>
        <p:txBody>
          <a:bodyPr/>
          <a:lstStyle/>
          <a:p>
            <a:pPr marL="342900" lvl="1" indent="-342900">
              <a:buFontTx/>
              <a:buChar char="•"/>
            </a:pPr>
            <a:r>
              <a:rPr lang="en-US" altLang="ko-KR" sz="2000" b="1" dirty="0">
                <a:ea typeface="+mn-ea"/>
                <a:cs typeface="+mn-cs"/>
              </a:rPr>
              <a:t>Common </a:t>
            </a:r>
            <a:r>
              <a:rPr lang="en-US" altLang="ko-KR" sz="2000" b="1" dirty="0" smtClean="0">
                <a:ea typeface="+mn-ea"/>
                <a:cs typeface="+mn-cs"/>
              </a:rPr>
              <a:t>Info </a:t>
            </a:r>
            <a:r>
              <a:rPr lang="en-US" altLang="ko-KR" sz="2000" b="1" dirty="0">
                <a:ea typeface="+mn-ea"/>
                <a:cs typeface="+mn-cs"/>
              </a:rPr>
              <a:t>field </a:t>
            </a:r>
            <a:r>
              <a:rPr lang="en-US" altLang="ko-KR" sz="2000" b="1" dirty="0" smtClean="0">
                <a:ea typeface="+mn-ea"/>
                <a:cs typeface="+mn-cs"/>
              </a:rPr>
              <a:t>of Trigger frame in 11ax</a:t>
            </a:r>
            <a:endParaRPr lang="en-US" altLang="ko-KR" b="1" dirty="0">
              <a:ea typeface="+mn-ea"/>
              <a:cs typeface="+mn-cs"/>
            </a:endParaRPr>
          </a:p>
          <a:p>
            <a:pPr marL="628650" lvl="2" indent="-285750">
              <a:buFont typeface="Verdana" panose="020B0604030504040204" pitchFamily="34" charset="0"/>
              <a:buChar char="-"/>
            </a:pPr>
            <a:r>
              <a:rPr lang="en-US" altLang="ko-KR" sz="1800" dirty="0" smtClean="0">
                <a:ea typeface="+mn-ea"/>
                <a:cs typeface="+mn-cs"/>
              </a:rPr>
              <a:t>UL </a:t>
            </a:r>
            <a:r>
              <a:rPr lang="en-US" altLang="ko-KR" sz="1800" dirty="0">
                <a:ea typeface="+mn-ea"/>
                <a:cs typeface="+mn-cs"/>
              </a:rPr>
              <a:t>BW </a:t>
            </a:r>
            <a:r>
              <a:rPr lang="en-US" altLang="ko-KR" sz="1800" dirty="0" smtClean="0">
                <a:ea typeface="+mn-ea"/>
                <a:cs typeface="+mn-cs"/>
              </a:rPr>
              <a:t>subfield </a:t>
            </a:r>
            <a:r>
              <a:rPr lang="en-US" altLang="ko-KR" sz="1800" dirty="0">
                <a:ea typeface="+mn-ea"/>
                <a:cs typeface="+mn-cs"/>
              </a:rPr>
              <a:t>is included </a:t>
            </a:r>
            <a:r>
              <a:rPr lang="en-US" altLang="ko-KR" sz="1800" dirty="0" smtClean="0">
                <a:ea typeface="+mn-ea"/>
                <a:cs typeface="+mn-cs"/>
              </a:rPr>
              <a:t>in B18-19 of Common </a:t>
            </a:r>
            <a:r>
              <a:rPr lang="en-US" altLang="ko-KR" sz="1800" dirty="0">
                <a:ea typeface="+mn-ea"/>
                <a:cs typeface="+mn-cs"/>
              </a:rPr>
              <a:t>I</a:t>
            </a:r>
            <a:r>
              <a:rPr lang="en-US" altLang="ko-KR" sz="1800" dirty="0" smtClean="0">
                <a:ea typeface="+mn-ea"/>
                <a:cs typeface="+mn-cs"/>
              </a:rPr>
              <a:t>nfo </a:t>
            </a:r>
            <a:r>
              <a:rPr lang="en-US" altLang="ko-KR" sz="1800" dirty="0">
                <a:ea typeface="+mn-ea"/>
                <a:cs typeface="+mn-cs"/>
              </a:rPr>
              <a:t>field.</a:t>
            </a:r>
          </a:p>
          <a:p>
            <a:pPr marL="342900" lvl="1" indent="-342900">
              <a:buFontTx/>
              <a:buChar char="•"/>
            </a:pPr>
            <a:endParaRPr lang="en-US" altLang="ko-KR" sz="2000" dirty="0" smtClean="0"/>
          </a:p>
          <a:p>
            <a:pPr marL="342900" lvl="1" indent="-342900">
              <a:buFontTx/>
              <a:buChar char="•"/>
            </a:pPr>
            <a:endParaRPr lang="en-US" altLang="ko-KR" sz="2000" dirty="0"/>
          </a:p>
          <a:p>
            <a:pPr marL="342900" lvl="1" indent="-342900">
              <a:buFontTx/>
              <a:buChar char="•"/>
            </a:pPr>
            <a:endParaRPr lang="en-US" altLang="ko-KR" sz="2000" dirty="0" smtClean="0"/>
          </a:p>
          <a:p>
            <a:pPr marL="342900" lvl="1" indent="-342900">
              <a:buFontTx/>
              <a:buChar char="•"/>
            </a:pPr>
            <a:endParaRPr lang="en-US" altLang="ko-KR" sz="2000" dirty="0"/>
          </a:p>
          <a:p>
            <a:pPr marL="342900" lvl="1" indent="-342900">
              <a:buFontTx/>
              <a:buChar char="•"/>
            </a:pPr>
            <a:endParaRPr lang="en-US" altLang="ko-KR" sz="2000" dirty="0" smtClean="0"/>
          </a:p>
          <a:p>
            <a:pPr marL="342900" lvl="1" indent="-342900">
              <a:buFontTx/>
              <a:buChar char="•"/>
            </a:pPr>
            <a:endParaRPr lang="en-US" altLang="ko-KR" sz="2000" dirty="0"/>
          </a:p>
          <a:p>
            <a:pPr marL="342900" lvl="1" indent="-342900">
              <a:buFontTx/>
              <a:buChar char="•"/>
            </a:pPr>
            <a:r>
              <a:rPr lang="en-US" altLang="ko-KR" sz="2000" b="1" dirty="0" smtClean="0"/>
              <a:t>Common Info field of </a:t>
            </a:r>
            <a:r>
              <a:rPr lang="en-US" altLang="ko-KR" sz="2000" b="1" dirty="0" smtClean="0"/>
              <a:t>Trigger frame in 11be</a:t>
            </a:r>
            <a:endParaRPr lang="en-US" altLang="ko-KR" dirty="0">
              <a:ea typeface="+mn-ea"/>
              <a:cs typeface="+mn-cs"/>
            </a:endParaRPr>
          </a:p>
          <a:p>
            <a:pPr marL="685800" lvl="2" indent="-342900">
              <a:buFont typeface="Verdana" panose="020B0604030504040204" pitchFamily="34" charset="0"/>
              <a:buChar char="-"/>
            </a:pPr>
            <a:r>
              <a:rPr lang="en-US" altLang="ko-KR" sz="1800" dirty="0" smtClean="0">
                <a:ea typeface="+mn-ea"/>
                <a:cs typeface="+mn-cs"/>
              </a:rPr>
              <a:t>It can be used for HE </a:t>
            </a:r>
            <a:r>
              <a:rPr lang="en-US" altLang="ko-KR" sz="1800" dirty="0">
                <a:ea typeface="+mn-ea"/>
                <a:cs typeface="+mn-cs"/>
              </a:rPr>
              <a:t>STA. So we can’t revise the used subfields for HE STA. We only can touch the reserved bits (B54~B63</a:t>
            </a:r>
            <a:r>
              <a:rPr lang="en-US" altLang="ko-KR" sz="1800" dirty="0" smtClean="0">
                <a:ea typeface="+mn-ea"/>
                <a:cs typeface="+mn-cs"/>
              </a:rPr>
              <a:t>).</a:t>
            </a:r>
          </a:p>
          <a:p>
            <a:pPr marL="685800" lvl="2" indent="-342900">
              <a:buFont typeface="Verdana" panose="020B0604030504040204" pitchFamily="34" charset="0"/>
              <a:buChar char="-"/>
            </a:pPr>
            <a:r>
              <a:rPr lang="en-US" altLang="ko-KR" sz="1800" dirty="0" smtClean="0">
                <a:ea typeface="+mn-ea"/>
                <a:cs typeface="+mn-cs"/>
              </a:rPr>
              <a:t>For </a:t>
            </a:r>
            <a:r>
              <a:rPr lang="en-US" altLang="ko-KR" sz="1800" dirty="0">
                <a:ea typeface="+mn-ea"/>
                <a:cs typeface="+mn-cs"/>
              </a:rPr>
              <a:t>EHT STA, </a:t>
            </a:r>
            <a:r>
              <a:rPr lang="en-US" altLang="ko-KR" sz="1800" dirty="0" smtClean="0">
                <a:ea typeface="+mn-ea"/>
                <a:cs typeface="+mn-cs"/>
              </a:rPr>
              <a:t>Trigger </a:t>
            </a:r>
            <a:r>
              <a:rPr lang="en-US" altLang="ko-KR" sz="1800" dirty="0">
                <a:ea typeface="+mn-ea"/>
                <a:cs typeface="+mn-cs"/>
              </a:rPr>
              <a:t>frame has to indicate over 160MHz UL BW</a:t>
            </a:r>
            <a:r>
              <a:rPr lang="en-US" altLang="ko-KR" b="1" dirty="0" smtClean="0"/>
              <a:t>.</a:t>
            </a:r>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6" name="날짜 개체 틀 5"/>
          <p:cNvSpPr>
            <a:spLocks noGrp="1"/>
          </p:cNvSpPr>
          <p:nvPr>
            <p:ph type="dt" sz="half" idx="2"/>
          </p:nvPr>
        </p:nvSpPr>
        <p:spPr/>
        <p:txBody>
          <a:bodyPr/>
          <a:lstStyle/>
          <a:p>
            <a:pPr>
              <a:defRPr/>
            </a:pPr>
            <a:r>
              <a:rPr lang="en-US" altLang="ko-KR" dirty="0"/>
              <a:t>Dec </a:t>
            </a:r>
            <a:r>
              <a:rPr lang="en-US" dirty="0" smtClean="0"/>
              <a:t>2020</a:t>
            </a:r>
            <a:endParaRPr lang="en-US" dirty="0"/>
          </a:p>
        </p:txBody>
      </p:sp>
      <p:pic>
        <p:nvPicPr>
          <p:cNvPr id="8" name="그림 7"/>
          <p:cNvPicPr/>
          <p:nvPr/>
        </p:nvPicPr>
        <p:blipFill rotWithShape="1">
          <a:blip r:embed="rId2"/>
          <a:srcRect t="17361"/>
          <a:stretch/>
        </p:blipFill>
        <p:spPr>
          <a:xfrm>
            <a:off x="609600" y="2339340"/>
            <a:ext cx="4823460" cy="1813560"/>
          </a:xfrm>
          <a:prstGeom prst="rect">
            <a:avLst/>
          </a:prstGeom>
        </p:spPr>
      </p:pic>
      <p:pic>
        <p:nvPicPr>
          <p:cNvPr id="9" name="그림 8"/>
          <p:cNvPicPr/>
          <p:nvPr/>
        </p:nvPicPr>
        <p:blipFill rotWithShape="1">
          <a:blip r:embed="rId3"/>
          <a:srcRect l="53665" r="9091" b="22094"/>
          <a:stretch/>
        </p:blipFill>
        <p:spPr>
          <a:xfrm>
            <a:off x="5334000" y="3390899"/>
            <a:ext cx="1143000" cy="800101"/>
          </a:xfrm>
          <a:prstGeom prst="rect">
            <a:avLst/>
          </a:prstGeom>
        </p:spPr>
      </p:pic>
      <p:pic>
        <p:nvPicPr>
          <p:cNvPr id="10" name="그림 9"/>
          <p:cNvPicPr/>
          <p:nvPr/>
        </p:nvPicPr>
        <p:blipFill rotWithShape="1">
          <a:blip r:embed="rId4"/>
          <a:srcRect l="27671" t="22044" r="27671" b="4571"/>
          <a:stretch/>
        </p:blipFill>
        <p:spPr>
          <a:xfrm>
            <a:off x="6553200" y="2552699"/>
            <a:ext cx="2133600" cy="1600201"/>
          </a:xfrm>
          <a:prstGeom prst="rect">
            <a:avLst/>
          </a:prstGeom>
        </p:spPr>
      </p:pic>
      <p:sp>
        <p:nvSpPr>
          <p:cNvPr id="11" name="직사각형 10"/>
          <p:cNvSpPr/>
          <p:nvPr/>
        </p:nvSpPr>
        <p:spPr bwMode="auto">
          <a:xfrm>
            <a:off x="4700124" y="3352800"/>
            <a:ext cx="1143000" cy="9144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직사각형 11"/>
          <p:cNvSpPr/>
          <p:nvPr/>
        </p:nvSpPr>
        <p:spPr bwMode="auto">
          <a:xfrm>
            <a:off x="2971800" y="2318773"/>
            <a:ext cx="457200" cy="805427"/>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74750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UL BW subfield </a:t>
            </a:r>
            <a:r>
              <a:rPr lang="en-US" altLang="ko-KR" dirty="0" smtClean="0"/>
              <a:t>design (1/2)</a:t>
            </a:r>
            <a:endParaRPr lang="ko-KR" altLang="en-US"/>
          </a:p>
        </p:txBody>
      </p:sp>
      <p:sp>
        <p:nvSpPr>
          <p:cNvPr id="3" name="내용 개체 틀 2"/>
          <p:cNvSpPr>
            <a:spLocks noGrp="1"/>
          </p:cNvSpPr>
          <p:nvPr>
            <p:ph idx="1"/>
          </p:nvPr>
        </p:nvSpPr>
        <p:spPr/>
        <p:txBody>
          <a:bodyPr/>
          <a:lstStyle/>
          <a:p>
            <a:r>
              <a:rPr lang="en-US" altLang="ko-KR" dirty="0" smtClean="0"/>
              <a:t>HE STA </a:t>
            </a:r>
            <a:r>
              <a:rPr lang="en-US" altLang="ko-KR" dirty="0" smtClean="0"/>
              <a:t>reads </a:t>
            </a:r>
            <a:r>
              <a:rPr lang="en-US" altLang="ko-KR" dirty="0" smtClean="0"/>
              <a:t>UL BW subfield (B18-19) to transmit HE TB PPDU as in HE </a:t>
            </a:r>
            <a:r>
              <a:rPr lang="en-US" altLang="ko-KR" dirty="0" smtClean="0"/>
              <a:t>Trigger </a:t>
            </a:r>
            <a:r>
              <a:rPr lang="en-US" altLang="ko-KR" dirty="0" smtClean="0"/>
              <a:t>frame.</a:t>
            </a:r>
          </a:p>
          <a:p>
            <a:r>
              <a:rPr lang="en-US" altLang="ko-KR" dirty="0" smtClean="0"/>
              <a:t>And there are two ways to indicate UL BW for EHT STA</a:t>
            </a:r>
          </a:p>
          <a:p>
            <a:pPr lvl="1"/>
            <a:r>
              <a:rPr lang="en-US" altLang="ko-KR" u="sng" dirty="0" smtClean="0"/>
              <a:t>Option1</a:t>
            </a:r>
            <a:r>
              <a:rPr lang="en-US" altLang="ko-KR" dirty="0" smtClean="0"/>
              <a:t>: use the same UL BW subfield except 320MHz</a:t>
            </a:r>
          </a:p>
          <a:p>
            <a:pPr lvl="2"/>
            <a:r>
              <a:rPr lang="en-US" altLang="ko-KR" dirty="0"/>
              <a:t>In case of  UL BW of </a:t>
            </a:r>
            <a:r>
              <a:rPr lang="en-US" altLang="ko-KR" dirty="0" smtClean="0"/>
              <a:t>TB A-PPDU </a:t>
            </a:r>
            <a:r>
              <a:rPr lang="en-US" altLang="ko-KR" dirty="0"/>
              <a:t>&lt;=160MHz</a:t>
            </a:r>
          </a:p>
          <a:p>
            <a:pPr lvl="3"/>
            <a:r>
              <a:rPr lang="en-US" altLang="ko-KR" dirty="0" smtClean="0"/>
              <a:t>Set ‘Wide UL BW Indication’ subfield (e.g. B63) to ‘0’</a:t>
            </a:r>
            <a:endParaRPr lang="en-US" altLang="ko-KR" dirty="0"/>
          </a:p>
          <a:p>
            <a:pPr lvl="3"/>
            <a:r>
              <a:rPr lang="en-US" altLang="ko-KR" dirty="0" smtClean="0"/>
              <a:t>B18~19 </a:t>
            </a:r>
            <a:r>
              <a:rPr lang="en-US" altLang="ko-KR" dirty="0"/>
              <a:t>indicates the </a:t>
            </a:r>
            <a:r>
              <a:rPr lang="en-US" altLang="ko-KR" dirty="0" smtClean="0"/>
              <a:t>total UL </a:t>
            </a:r>
            <a:r>
              <a:rPr lang="en-US" altLang="ko-KR" dirty="0"/>
              <a:t>BW </a:t>
            </a:r>
            <a:r>
              <a:rPr lang="en-US" altLang="ko-KR" dirty="0" smtClean="0"/>
              <a:t>of TB A-PPDU</a:t>
            </a:r>
          </a:p>
          <a:p>
            <a:pPr lvl="3"/>
            <a:r>
              <a:rPr lang="en-US" altLang="ko-KR" dirty="0" smtClean="0"/>
              <a:t>AP can’t point out each UL BW for HE STA and EHT STA. But there may be no problem because each TB PPDU is transmitted according to the each RU Allocation in User Info field.</a:t>
            </a:r>
            <a:endParaRPr lang="en-US" altLang="ko-KR" dirty="0"/>
          </a:p>
          <a:p>
            <a:pPr lvl="2"/>
            <a:r>
              <a:rPr lang="en-US" altLang="ko-KR" dirty="0" smtClean="0"/>
              <a:t>In </a:t>
            </a:r>
            <a:r>
              <a:rPr lang="en-US" altLang="ko-KR" dirty="0"/>
              <a:t>case of UL BW of </a:t>
            </a:r>
            <a:r>
              <a:rPr lang="en-US" altLang="ko-KR" dirty="0" smtClean="0"/>
              <a:t>TB A-PPDU </a:t>
            </a:r>
            <a:r>
              <a:rPr lang="en-US" altLang="ko-KR" dirty="0"/>
              <a:t>= 320MHz</a:t>
            </a:r>
          </a:p>
          <a:p>
            <a:pPr lvl="3"/>
            <a:r>
              <a:rPr lang="en-US" altLang="ko-KR" dirty="0" smtClean="0"/>
              <a:t>Set </a:t>
            </a:r>
            <a:r>
              <a:rPr lang="en-US" altLang="ko-KR" dirty="0"/>
              <a:t>‘Wide UL </a:t>
            </a:r>
            <a:r>
              <a:rPr lang="en-US" altLang="ko-KR" dirty="0" smtClean="0"/>
              <a:t>BW Indication’ subfield (e.g. B63</a:t>
            </a:r>
            <a:r>
              <a:rPr lang="en-US" altLang="ko-KR" dirty="0"/>
              <a:t>) </a:t>
            </a:r>
            <a:r>
              <a:rPr lang="en-US" altLang="ko-KR" dirty="0" smtClean="0"/>
              <a:t>to ‘1’</a:t>
            </a:r>
          </a:p>
          <a:p>
            <a:pPr lvl="3"/>
            <a:r>
              <a:rPr lang="en-US" altLang="ko-KR" dirty="0"/>
              <a:t>B18~B19 </a:t>
            </a:r>
            <a:r>
              <a:rPr lang="en-US" altLang="ko-KR" dirty="0" smtClean="0"/>
              <a:t>is used for HE STA as in HE Trigger frame</a:t>
            </a:r>
            <a:endParaRPr lang="en-US" altLang="ko-KR" dirty="0" smtClean="0"/>
          </a:p>
          <a:p>
            <a:pPr lvl="3"/>
            <a:endParaRPr lang="en-US" altLang="ko-KR" dirty="0" smtClean="0"/>
          </a:p>
          <a:p>
            <a:pPr marL="1076325" lvl="1" indent="-266700">
              <a:buFont typeface="Wingdings" panose="05000000000000000000" pitchFamily="2" charset="2"/>
              <a:buChar char="è"/>
            </a:pPr>
            <a:r>
              <a:rPr lang="en-US" altLang="ko-KR" sz="1600" dirty="0"/>
              <a:t>‘Wide UL </a:t>
            </a:r>
            <a:r>
              <a:rPr lang="en-US" altLang="ko-KR" sz="1600" dirty="0" smtClean="0"/>
              <a:t>BW Indication’ subfield is needed. It consists of 1 bit (for 320MHz) or 2 bits (for 320MHz and the future extension).</a:t>
            </a:r>
            <a:endParaRPr lang="en-US" altLang="ko-KR" dirty="0" smtClean="0"/>
          </a:p>
          <a:p>
            <a:pPr lvl="1"/>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6" name="날짜 개체 틀 5"/>
          <p:cNvSpPr>
            <a:spLocks noGrp="1"/>
          </p:cNvSpPr>
          <p:nvPr>
            <p:ph type="dt" sz="half" idx="2"/>
          </p:nvPr>
        </p:nvSpPr>
        <p:spPr/>
        <p:txBody>
          <a:bodyPr/>
          <a:lstStyle/>
          <a:p>
            <a:pPr>
              <a:defRPr/>
            </a:pPr>
            <a:r>
              <a:rPr lang="en-US" altLang="ko-KR" dirty="0"/>
              <a:t>Dec </a:t>
            </a:r>
            <a:r>
              <a:rPr lang="en-US" dirty="0" smtClean="0"/>
              <a:t>2020</a:t>
            </a:r>
            <a:endParaRPr lang="en-US" dirty="0"/>
          </a:p>
        </p:txBody>
      </p:sp>
    </p:spTree>
    <p:extLst>
      <p:ext uri="{BB962C8B-B14F-4D97-AF65-F5344CB8AC3E}">
        <p14:creationId xmlns:p14="http://schemas.microsoft.com/office/powerpoint/2010/main" val="141716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UL BW subfield </a:t>
            </a:r>
            <a:r>
              <a:rPr lang="en-US" altLang="ko-KR" dirty="0" smtClean="0"/>
              <a:t>design (2/2)</a:t>
            </a:r>
            <a:endParaRPr lang="ko-KR" altLang="en-US"/>
          </a:p>
        </p:txBody>
      </p:sp>
      <p:sp>
        <p:nvSpPr>
          <p:cNvPr id="3" name="내용 개체 틀 2"/>
          <p:cNvSpPr>
            <a:spLocks noGrp="1"/>
          </p:cNvSpPr>
          <p:nvPr>
            <p:ph idx="1"/>
          </p:nvPr>
        </p:nvSpPr>
        <p:spPr/>
        <p:txBody>
          <a:bodyPr/>
          <a:lstStyle/>
          <a:p>
            <a:r>
              <a:rPr lang="en-US" altLang="ko-KR" dirty="0"/>
              <a:t>There are two ways to indicate UL BW for EHT </a:t>
            </a:r>
            <a:r>
              <a:rPr lang="en-US" altLang="ko-KR" dirty="0" smtClean="0"/>
              <a:t>STA (Cont’d)</a:t>
            </a:r>
          </a:p>
          <a:p>
            <a:pPr lvl="1"/>
            <a:r>
              <a:rPr lang="en-US" altLang="ko-KR" u="sng" dirty="0" smtClean="0"/>
              <a:t>Option2</a:t>
            </a:r>
            <a:r>
              <a:rPr lang="en-US" altLang="ko-KR" dirty="0"/>
              <a:t>: use </a:t>
            </a:r>
            <a:r>
              <a:rPr lang="en-US" altLang="ko-KR" dirty="0" smtClean="0"/>
              <a:t>two separate UL </a:t>
            </a:r>
            <a:r>
              <a:rPr lang="en-US" altLang="ko-KR" dirty="0"/>
              <a:t>BW </a:t>
            </a:r>
            <a:r>
              <a:rPr lang="en-US" altLang="ko-KR" dirty="0" smtClean="0"/>
              <a:t>subfields</a:t>
            </a:r>
            <a:endParaRPr lang="en-US" altLang="ko-KR" dirty="0"/>
          </a:p>
          <a:p>
            <a:pPr lvl="2"/>
            <a:r>
              <a:rPr lang="en-US" altLang="ko-KR" dirty="0" smtClean="0"/>
              <a:t>B18~19 only indicates ‘HE’ UL BW for HE TB PPDU(s)</a:t>
            </a:r>
          </a:p>
          <a:p>
            <a:pPr lvl="2"/>
            <a:r>
              <a:rPr lang="en-US" altLang="ko-KR" dirty="0" smtClean="0"/>
              <a:t>New ‘EHT UL BW’ subfield </a:t>
            </a:r>
            <a:r>
              <a:rPr lang="en-US" altLang="ko-KR" dirty="0"/>
              <a:t>are defined for EHT TB PPDU(s).</a:t>
            </a:r>
            <a:endParaRPr lang="en-US" altLang="ko-KR" dirty="0" smtClean="0"/>
          </a:p>
          <a:p>
            <a:pPr lvl="3"/>
            <a:r>
              <a:rPr lang="en-US" altLang="ko-KR" dirty="0" smtClean="0"/>
              <a:t>It indicates BW of EHT TB PPDU or BW of total TB A-PPDU. </a:t>
            </a:r>
            <a:r>
              <a:rPr lang="en-US" altLang="ko-KR" dirty="0"/>
              <a:t>If the </a:t>
            </a:r>
            <a:r>
              <a:rPr lang="en-US" altLang="ko-KR" dirty="0" smtClean="0"/>
              <a:t>former, it may need the variable size’s BW indication (e.g. </a:t>
            </a:r>
            <a:r>
              <a:rPr lang="en-US" altLang="ko-KR" dirty="0"/>
              <a:t>(300MHz EHT TB PPDU and 20MHz HE TB PPDU, for total 320MHz TB A-PPDU) </a:t>
            </a:r>
            <a:endParaRPr lang="en-US" altLang="ko-KR" dirty="0" smtClean="0"/>
          </a:p>
          <a:p>
            <a:pPr lvl="3"/>
            <a:r>
              <a:rPr lang="en-US" altLang="ko-KR" dirty="0" smtClean="0"/>
              <a:t>The EHT UL BW subfield are defined </a:t>
            </a:r>
            <a:r>
              <a:rPr lang="en-US" altLang="ko-KR" dirty="0" smtClean="0"/>
              <a:t>in </a:t>
            </a:r>
            <a:r>
              <a:rPr lang="en-US" altLang="ko-KR" dirty="0" smtClean="0"/>
              <a:t>some reserved bits. </a:t>
            </a:r>
            <a:r>
              <a:rPr lang="en-US" altLang="ko-KR" dirty="0"/>
              <a:t>We can use B54~62 (UL HE-SIG-A2 reserved) or </a:t>
            </a:r>
            <a:r>
              <a:rPr lang="en-US" altLang="ko-KR" dirty="0" smtClean="0"/>
              <a:t>Extended Common Info </a:t>
            </a:r>
            <a:r>
              <a:rPr lang="en-US" altLang="ko-KR" dirty="0"/>
              <a:t>field </a:t>
            </a:r>
            <a:r>
              <a:rPr lang="en-US" altLang="ko-KR" dirty="0" smtClean="0"/>
              <a:t>by setting </a:t>
            </a:r>
            <a:r>
              <a:rPr lang="en-US" altLang="ko-KR" dirty="0"/>
              <a:t>Special AID in </a:t>
            </a:r>
            <a:r>
              <a:rPr lang="en-US" altLang="ko-KR" dirty="0" smtClean="0"/>
              <a:t>User Info </a:t>
            </a:r>
            <a:r>
              <a:rPr lang="en-US" altLang="ko-KR" dirty="0"/>
              <a:t>field [3].</a:t>
            </a:r>
            <a:endParaRPr lang="en-US" altLang="ko-KR" dirty="0" smtClean="0"/>
          </a:p>
          <a:p>
            <a:pPr lvl="2"/>
            <a:r>
              <a:rPr lang="en-US" altLang="ko-KR" dirty="0" smtClean="0"/>
              <a:t>AP can announce each own BW for HE STA and EHT STA. But </a:t>
            </a:r>
            <a:r>
              <a:rPr lang="en-US" altLang="ko-KR" dirty="0"/>
              <a:t>the arrangement </a:t>
            </a:r>
            <a:r>
              <a:rPr lang="en-US" altLang="ko-KR" dirty="0" smtClean="0"/>
              <a:t>rule </a:t>
            </a:r>
            <a:r>
              <a:rPr lang="en-US" altLang="ko-KR" dirty="0"/>
              <a:t>is needed between HE’s BW and EHT’s </a:t>
            </a:r>
            <a:r>
              <a:rPr lang="en-US" altLang="ko-KR" dirty="0" smtClean="0"/>
              <a:t>BW in total TB A-PPDU’s BW, for example, BW for HE PPDU is primary located and then BW for EHT PPDU is followed.</a:t>
            </a:r>
          </a:p>
          <a:p>
            <a:pPr lvl="3"/>
            <a:endParaRPr lang="en-US" altLang="ko-KR" dirty="0" smtClean="0"/>
          </a:p>
          <a:p>
            <a:pPr marL="987425" lvl="1" indent="-177800">
              <a:buFont typeface="Wingdings" panose="05000000000000000000" pitchFamily="2" charset="2"/>
              <a:buChar char="è"/>
            </a:pPr>
            <a:r>
              <a:rPr lang="en-US" altLang="ko-KR" sz="1600" dirty="0" smtClean="0"/>
              <a:t> It needs two UL BW subfields for HE TB PPDU and EHT TB PPDU, separately, but looks simple to each HE STA and EHT STA.</a:t>
            </a:r>
            <a:endParaRPr lang="ko-KR" altLang="en-US" sz="1400"/>
          </a:p>
          <a:p>
            <a:pPr lvl="2"/>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6" name="날짜 개체 틀 5"/>
          <p:cNvSpPr>
            <a:spLocks noGrp="1"/>
          </p:cNvSpPr>
          <p:nvPr>
            <p:ph type="dt" sz="half" idx="2"/>
          </p:nvPr>
        </p:nvSpPr>
        <p:spPr/>
        <p:txBody>
          <a:bodyPr/>
          <a:lstStyle/>
          <a:p>
            <a:pPr>
              <a:defRPr/>
            </a:pPr>
            <a:r>
              <a:rPr lang="en-US" altLang="ko-KR" dirty="0"/>
              <a:t>Dec </a:t>
            </a:r>
            <a:r>
              <a:rPr lang="en-US" dirty="0" smtClean="0"/>
              <a:t>2020</a:t>
            </a:r>
            <a:endParaRPr lang="en-US" dirty="0"/>
          </a:p>
        </p:txBody>
      </p:sp>
    </p:spTree>
    <p:extLst>
      <p:ext uri="{BB962C8B-B14F-4D97-AF65-F5344CB8AC3E}">
        <p14:creationId xmlns:p14="http://schemas.microsoft.com/office/powerpoint/2010/main" val="1725880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a:p>
        </p:txBody>
      </p:sp>
      <p:sp>
        <p:nvSpPr>
          <p:cNvPr id="3" name="내용 개체 틀 2"/>
          <p:cNvSpPr>
            <a:spLocks noGrp="1"/>
          </p:cNvSpPr>
          <p:nvPr>
            <p:ph idx="1"/>
          </p:nvPr>
        </p:nvSpPr>
        <p:spPr/>
        <p:txBody>
          <a:bodyPr/>
          <a:lstStyle/>
          <a:p>
            <a:r>
              <a:rPr lang="en-US" altLang="ko-KR" dirty="0" smtClean="0"/>
              <a:t>In this contribution, we discuss how the UL BW of HE/EHT TB PPDU is indicated in </a:t>
            </a:r>
            <a:r>
              <a:rPr lang="en-US" altLang="ko-KR" dirty="0" smtClean="0"/>
              <a:t>Trigger frame in 11be.</a:t>
            </a:r>
            <a:endParaRPr lang="en-US" altLang="ko-KR" dirty="0" smtClean="0"/>
          </a:p>
          <a:p>
            <a:r>
              <a:rPr lang="en-US" altLang="ko-KR" dirty="0" smtClean="0"/>
              <a:t>We think that </a:t>
            </a:r>
            <a:r>
              <a:rPr lang="en-US" altLang="ko-KR" dirty="0" smtClean="0"/>
              <a:t>the </a:t>
            </a:r>
            <a:r>
              <a:rPr lang="en-US" altLang="ko-KR" dirty="0" smtClean="0"/>
              <a:t>Trigger frame can trigger both of HE TB PPDU and EHT TB PPDU simultaneously. </a:t>
            </a:r>
          </a:p>
          <a:p>
            <a:r>
              <a:rPr lang="en-US" altLang="ko-KR" dirty="0" smtClean="0"/>
              <a:t>For that, UL BW subfield of Common </a:t>
            </a:r>
            <a:r>
              <a:rPr lang="en-US" altLang="ko-KR" dirty="0"/>
              <a:t>I</a:t>
            </a:r>
            <a:r>
              <a:rPr lang="en-US" altLang="ko-KR" dirty="0" smtClean="0"/>
              <a:t>nfo field shall be defined for HE STA and/or EHT STA.</a:t>
            </a:r>
          </a:p>
          <a:p>
            <a:r>
              <a:rPr lang="en-US" altLang="ko-KR" dirty="0" smtClean="0"/>
              <a:t>We slightly prefer option1 to set </a:t>
            </a:r>
            <a:r>
              <a:rPr lang="en-US" altLang="ko-KR" dirty="0"/>
              <a:t>‘Wide BW </a:t>
            </a:r>
            <a:r>
              <a:rPr lang="en-US" altLang="ko-KR" dirty="0" smtClean="0"/>
              <a:t>Indication’ subfield for 320MHz BW and reuse the existed UL BW subfield for both of HE TB PPDU(s) and EHT TB PPDU(s).</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6" name="날짜 개체 틀 5"/>
          <p:cNvSpPr>
            <a:spLocks noGrp="1"/>
          </p:cNvSpPr>
          <p:nvPr>
            <p:ph type="dt" sz="half" idx="2"/>
          </p:nvPr>
        </p:nvSpPr>
        <p:spPr/>
        <p:txBody>
          <a:bodyPr/>
          <a:lstStyle/>
          <a:p>
            <a:pPr>
              <a:defRPr/>
            </a:pPr>
            <a:r>
              <a:rPr lang="en-US" altLang="ko-KR" dirty="0"/>
              <a:t>Dec </a:t>
            </a:r>
            <a:r>
              <a:rPr lang="en-US" dirty="0" smtClean="0"/>
              <a:t>2020</a:t>
            </a:r>
            <a:endParaRPr lang="en-US" dirty="0"/>
          </a:p>
        </p:txBody>
      </p:sp>
    </p:spTree>
    <p:extLst>
      <p:ext uri="{BB962C8B-B14F-4D97-AF65-F5344CB8AC3E}">
        <p14:creationId xmlns:p14="http://schemas.microsoft.com/office/powerpoint/2010/main" val="1966981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a:t>
            </a:r>
            <a:endParaRPr lang="ko-KR" altLang="en-US"/>
          </a:p>
        </p:txBody>
      </p:sp>
      <p:sp>
        <p:nvSpPr>
          <p:cNvPr id="3" name="내용 개체 틀 2"/>
          <p:cNvSpPr>
            <a:spLocks noGrp="1"/>
          </p:cNvSpPr>
          <p:nvPr>
            <p:ph idx="1"/>
          </p:nvPr>
        </p:nvSpPr>
        <p:spPr/>
        <p:txBody>
          <a:bodyPr/>
          <a:lstStyle/>
          <a:p>
            <a:pPr marL="0" indent="0">
              <a:buNone/>
            </a:pPr>
            <a:r>
              <a:rPr lang="en-US" altLang="ko-KR" sz="2000" dirty="0" smtClean="0"/>
              <a:t>[1] </a:t>
            </a:r>
            <a:r>
              <a:rPr lang="en-US" altLang="ko-KR" dirty="0" smtClean="0"/>
              <a:t>IEEE802.11-20/0831r2, “Trigger frame for frequency-domain A-PPDU support”, </a:t>
            </a:r>
            <a:r>
              <a:rPr lang="en-US" altLang="ko-KR" dirty="0" err="1" smtClean="0"/>
              <a:t>Jonghun</a:t>
            </a:r>
            <a:r>
              <a:rPr lang="en-US" altLang="ko-KR" dirty="0" smtClean="0"/>
              <a:t> Han</a:t>
            </a:r>
          </a:p>
          <a:p>
            <a:pPr marL="0" indent="0">
              <a:buNone/>
            </a:pPr>
            <a:r>
              <a:rPr lang="en-US" altLang="ko-KR" dirty="0" smtClean="0"/>
              <a:t>[2] IEEE802.11-20-0840r3, “Backward compatible EHT Trigger frame”, Ming </a:t>
            </a:r>
            <a:r>
              <a:rPr lang="en-US" altLang="ko-KR" dirty="0" err="1" smtClean="0"/>
              <a:t>Gan</a:t>
            </a:r>
            <a:endParaRPr lang="en-US" altLang="ko-KR" dirty="0" smtClean="0"/>
          </a:p>
          <a:p>
            <a:pPr marL="0" indent="0">
              <a:buNone/>
            </a:pPr>
            <a:r>
              <a:rPr lang="en-US" altLang="ko-KR" sz="2000" dirty="0" smtClean="0"/>
              <a:t>[3] IEEE802.11-20-1429r2, “Enhanced Trigger frame for EHT support”, Steve </a:t>
            </a:r>
            <a:r>
              <a:rPr lang="en-US" altLang="ko-KR" sz="2000" dirty="0" err="1" smtClean="0"/>
              <a:t>Shellhammer</a:t>
            </a:r>
            <a:endParaRPr lang="en-US" altLang="ko-KR" sz="2000" dirty="0" smtClean="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6" name="날짜 개체 틀 5"/>
          <p:cNvSpPr>
            <a:spLocks noGrp="1"/>
          </p:cNvSpPr>
          <p:nvPr>
            <p:ph type="dt" sz="half" idx="2"/>
          </p:nvPr>
        </p:nvSpPr>
        <p:spPr>
          <a:xfrm>
            <a:off x="696913" y="332601"/>
            <a:ext cx="916918" cy="276999"/>
          </a:xfrm>
        </p:spPr>
        <p:txBody>
          <a:bodyPr/>
          <a:lstStyle/>
          <a:p>
            <a:pPr>
              <a:defRPr/>
            </a:pPr>
            <a:r>
              <a:rPr lang="en-US" altLang="ko-KR" dirty="0"/>
              <a:t>Dec </a:t>
            </a:r>
            <a:r>
              <a:rPr lang="en-US" dirty="0" smtClean="0"/>
              <a:t>2020</a:t>
            </a:r>
            <a:endParaRPr lang="en-US" dirty="0"/>
          </a:p>
        </p:txBody>
      </p:sp>
    </p:spTree>
    <p:extLst>
      <p:ext uri="{BB962C8B-B14F-4D97-AF65-F5344CB8AC3E}">
        <p14:creationId xmlns:p14="http://schemas.microsoft.com/office/powerpoint/2010/main" val="4163549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dirty="0"/>
              <a:t>Do you agree to add the following text to the </a:t>
            </a:r>
            <a:r>
              <a:rPr lang="en-US" altLang="ko-KR" dirty="0" err="1"/>
              <a:t>TGbe</a:t>
            </a:r>
            <a:r>
              <a:rPr lang="en-US" altLang="ko-KR" dirty="0"/>
              <a:t> SFD?</a:t>
            </a:r>
          </a:p>
          <a:p>
            <a:pPr lvl="1"/>
            <a:r>
              <a:rPr lang="en-US" altLang="ko-KR" dirty="0" smtClean="0"/>
              <a:t>A </a:t>
            </a:r>
            <a:r>
              <a:rPr lang="en-US" altLang="ko-KR" dirty="0" smtClean="0"/>
              <a:t>Trigger frame can trigger both of HE TB PPDU and EHT TB PPDU at the same time.</a:t>
            </a:r>
          </a:p>
          <a:p>
            <a:pPr lvl="1"/>
            <a:endParaRPr lang="en-US" altLang="ko-KR" dirty="0"/>
          </a:p>
          <a:p>
            <a:pPr lvl="1"/>
            <a:r>
              <a:rPr lang="en-US" altLang="ko-KR" dirty="0" smtClean="0"/>
              <a:t>Y/N/A</a:t>
            </a:r>
          </a:p>
          <a:p>
            <a:pPr lvl="1"/>
            <a:endParaRPr lang="en-US" altLang="ko-KR" dirty="0" smtClean="0"/>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6" name="날짜 개체 틀 5"/>
          <p:cNvSpPr>
            <a:spLocks noGrp="1"/>
          </p:cNvSpPr>
          <p:nvPr>
            <p:ph type="dt" sz="half" idx="2"/>
          </p:nvPr>
        </p:nvSpPr>
        <p:spPr/>
        <p:txBody>
          <a:bodyPr/>
          <a:lstStyle/>
          <a:p>
            <a:pPr>
              <a:defRPr/>
            </a:pPr>
            <a:r>
              <a:rPr lang="en-US" altLang="ko-KR" dirty="0"/>
              <a:t>Dec </a:t>
            </a:r>
            <a:r>
              <a:rPr lang="en-US" dirty="0" smtClean="0"/>
              <a:t>2020</a:t>
            </a:r>
            <a:endParaRPr lang="en-US" dirty="0"/>
          </a:p>
        </p:txBody>
      </p:sp>
    </p:spTree>
    <p:extLst>
      <p:ext uri="{BB962C8B-B14F-4D97-AF65-F5344CB8AC3E}">
        <p14:creationId xmlns:p14="http://schemas.microsoft.com/office/powerpoint/2010/main" val="3967389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a:p>
        </p:txBody>
      </p:sp>
      <p:sp>
        <p:nvSpPr>
          <p:cNvPr id="3" name="내용 개체 틀 2"/>
          <p:cNvSpPr>
            <a:spLocks noGrp="1"/>
          </p:cNvSpPr>
          <p:nvPr>
            <p:ph idx="1"/>
          </p:nvPr>
        </p:nvSpPr>
        <p:spPr>
          <a:xfrm>
            <a:off x="685800" y="1600200"/>
            <a:ext cx="7772400" cy="4495800"/>
          </a:xfrm>
        </p:spPr>
        <p:txBody>
          <a:bodyPr/>
          <a:lstStyle/>
          <a:p>
            <a:r>
              <a:rPr lang="en-US" altLang="ko-KR" dirty="0"/>
              <a:t>Do you agree to add the following text to the </a:t>
            </a:r>
            <a:r>
              <a:rPr lang="en-US" altLang="ko-KR" dirty="0" err="1"/>
              <a:t>TGbe</a:t>
            </a:r>
            <a:r>
              <a:rPr lang="en-US" altLang="ko-KR" dirty="0"/>
              <a:t> SFD?</a:t>
            </a:r>
          </a:p>
          <a:p>
            <a:pPr lvl="1"/>
            <a:r>
              <a:rPr lang="en-US" altLang="ko-KR" dirty="0" smtClean="0"/>
              <a:t>A </a:t>
            </a:r>
            <a:r>
              <a:rPr lang="en-US" altLang="ko-KR" dirty="0" smtClean="0"/>
              <a:t>Trigger </a:t>
            </a:r>
            <a:r>
              <a:rPr lang="en-US" altLang="ko-KR" dirty="0"/>
              <a:t>frame </a:t>
            </a:r>
            <a:r>
              <a:rPr lang="en-US" altLang="ko-KR" dirty="0" smtClean="0"/>
              <a:t>indicates UL </a:t>
            </a:r>
            <a:r>
              <a:rPr lang="en-US" altLang="ko-KR" dirty="0"/>
              <a:t>BW </a:t>
            </a:r>
            <a:r>
              <a:rPr lang="en-US" altLang="ko-KR" dirty="0" smtClean="0"/>
              <a:t>for HE </a:t>
            </a:r>
            <a:r>
              <a:rPr lang="en-US" altLang="ko-KR" dirty="0"/>
              <a:t>TB PPDU </a:t>
            </a:r>
            <a:r>
              <a:rPr lang="en-US" altLang="ko-KR" dirty="0" smtClean="0"/>
              <a:t>and/or </a:t>
            </a:r>
            <a:r>
              <a:rPr lang="en-US" altLang="ko-KR" dirty="0"/>
              <a:t>EHT TB PPDU</a:t>
            </a:r>
            <a:r>
              <a:rPr lang="en-US" altLang="ko-KR" dirty="0" smtClean="0"/>
              <a:t>? </a:t>
            </a:r>
          </a:p>
          <a:p>
            <a:pPr lvl="1"/>
            <a:endParaRPr lang="en-US" altLang="ko-KR" dirty="0"/>
          </a:p>
          <a:p>
            <a:pPr lvl="1"/>
            <a:r>
              <a:rPr lang="en-US" altLang="ko-KR" dirty="0"/>
              <a:t>Y/N/A</a:t>
            </a:r>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Jinyoung Chun,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6" name="날짜 개체 틀 5"/>
          <p:cNvSpPr>
            <a:spLocks noGrp="1"/>
          </p:cNvSpPr>
          <p:nvPr>
            <p:ph type="dt" sz="half" idx="2"/>
          </p:nvPr>
        </p:nvSpPr>
        <p:spPr/>
        <p:txBody>
          <a:bodyPr/>
          <a:lstStyle/>
          <a:p>
            <a:pPr>
              <a:defRPr/>
            </a:pPr>
            <a:r>
              <a:rPr lang="en-US" altLang="ko-KR" dirty="0"/>
              <a:t>Dec </a:t>
            </a:r>
            <a:r>
              <a:rPr lang="en-US" dirty="0" smtClean="0"/>
              <a:t>2020</a:t>
            </a:r>
            <a:endParaRPr lang="en-US" dirty="0"/>
          </a:p>
        </p:txBody>
      </p:sp>
    </p:spTree>
    <p:extLst>
      <p:ext uri="{BB962C8B-B14F-4D97-AF65-F5344CB8AC3E}">
        <p14:creationId xmlns:p14="http://schemas.microsoft.com/office/powerpoint/2010/main" val="70898048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286726</TotalTime>
  <Words>962</Words>
  <Application>Microsoft Office PowerPoint</Application>
  <PresentationFormat>화면 슬라이드 쇼(4:3)</PresentationFormat>
  <Paragraphs>114</Paragraphs>
  <Slides>12</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12</vt:i4>
      </vt:variant>
    </vt:vector>
  </HeadingPairs>
  <TitlesOfParts>
    <vt:vector size="18" baseType="lpstr">
      <vt:lpstr>굴림</vt:lpstr>
      <vt:lpstr>Arial</vt:lpstr>
      <vt:lpstr>Times New Roman</vt:lpstr>
      <vt:lpstr>Verdana</vt:lpstr>
      <vt:lpstr>Wingdings</vt:lpstr>
      <vt:lpstr>802-11-Submission</vt:lpstr>
      <vt:lpstr>UL BW subfield design in Trigger frame</vt:lpstr>
      <vt:lpstr>Introduction</vt:lpstr>
      <vt:lpstr>Common info field</vt:lpstr>
      <vt:lpstr>UL BW subfield design (1/2)</vt:lpstr>
      <vt:lpstr>UL BW subfield design (2/2)</vt:lpstr>
      <vt:lpstr>Conclusion</vt:lpstr>
      <vt:lpstr>Reference</vt:lpstr>
      <vt:lpstr>Straw poll 1</vt:lpstr>
      <vt:lpstr>Straw poll 2</vt:lpstr>
      <vt:lpstr>Straw poll 3</vt:lpstr>
      <vt:lpstr>Straw poll 4</vt:lpstr>
      <vt:lpstr>Straw poll 5</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천진영/책임연구원/미래기술센터 C&amp;M표준(연)IoT커넥티비티표준Task(jiny.chun@lge.com)</dc:creator>
  <cp:lastModifiedBy>Jinyoung Chun</cp:lastModifiedBy>
  <cp:revision>6001</cp:revision>
  <cp:lastPrinted>2019-09-10T23:00:58Z</cp:lastPrinted>
  <dcterms:created xsi:type="dcterms:W3CDTF">2007-05-21T21:00:37Z</dcterms:created>
  <dcterms:modified xsi:type="dcterms:W3CDTF">2020-12-01T07:22:09Z</dcterms:modified>
</cp:coreProperties>
</file>