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5"/>
  </p:notesMasterIdLst>
  <p:handoutMasterIdLst>
    <p:handoutMasterId r:id="rId26"/>
  </p:handoutMasterIdLst>
  <p:sldIdLst>
    <p:sldId id="269" r:id="rId2"/>
    <p:sldId id="272" r:id="rId3"/>
    <p:sldId id="315" r:id="rId4"/>
    <p:sldId id="328" r:id="rId5"/>
    <p:sldId id="267" r:id="rId6"/>
    <p:sldId id="260" r:id="rId7"/>
    <p:sldId id="261" r:id="rId8"/>
    <p:sldId id="262" r:id="rId9"/>
    <p:sldId id="263" r:id="rId10"/>
    <p:sldId id="283" r:id="rId11"/>
    <p:sldId id="284" r:id="rId12"/>
    <p:sldId id="287" r:id="rId13"/>
    <p:sldId id="288" r:id="rId14"/>
    <p:sldId id="289" r:id="rId15"/>
    <p:sldId id="361" r:id="rId16"/>
    <p:sldId id="365" r:id="rId17"/>
    <p:sldId id="367" r:id="rId18"/>
    <p:sldId id="363" r:id="rId19"/>
    <p:sldId id="364" r:id="rId20"/>
    <p:sldId id="368" r:id="rId21"/>
    <p:sldId id="334" r:id="rId22"/>
    <p:sldId id="366" r:id="rId23"/>
    <p:sldId id="360" r:id="rId2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milton, Mark" initials="HM" lastIdx="1" clrIdx="0">
    <p:extLst>
      <p:ext uri="{19B8F6BF-5375-455C-9EA6-DF929625EA0E}">
        <p15:presenceInfo xmlns:p15="http://schemas.microsoft.com/office/powerpoint/2012/main" userId="Hamilton, Mark"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273" autoAdjust="0"/>
    <p:restoredTop sz="98505" autoAdjust="0"/>
  </p:normalViewPr>
  <p:slideViewPr>
    <p:cSldViewPr>
      <p:cViewPr varScale="1">
        <p:scale>
          <a:sx n="121" d="100"/>
          <a:sy n="121" d="100"/>
        </p:scale>
        <p:origin x="96" y="342"/>
      </p:cViewPr>
      <p:guideLst>
        <p:guide orient="horz" pos="2160"/>
        <p:guide pos="2880"/>
      </p:guideLst>
    </p:cSldViewPr>
  </p:slideViewPr>
  <p:notesTextViewPr>
    <p:cViewPr>
      <p:scale>
        <a:sx n="3" d="2"/>
        <a:sy n="3" d="2"/>
      </p:scale>
      <p:origin x="0" y="0"/>
    </p:cViewPr>
  </p:notesTextViewPr>
  <p:sorterViewPr>
    <p:cViewPr>
      <p:scale>
        <a:sx n="100" d="100"/>
        <a:sy n="100" d="100"/>
      </p:scale>
      <p:origin x="0" y="0"/>
    </p:cViewPr>
  </p:sorterViewPr>
  <p:notesViewPr>
    <p:cSldViewPr>
      <p:cViewPr varScale="1">
        <p:scale>
          <a:sx n="58" d="100"/>
          <a:sy n="58" d="100"/>
        </p:scale>
        <p:origin x="1332" y="84"/>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commentAuthors" Target="commentAuthors.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802.11-09/0840r0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July 2009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dirty="0"/>
              <a:t>David Bagby, Calypso Ventures, Inc.</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dirty="0"/>
              <a:t>Page </a:t>
            </a:r>
            <a:fld id="{10B05505-DE9A-4AC7-A6A3-ED730399AA6C}" type="slidenum">
              <a:rPr lang="en-US" altLang="en-US"/>
              <a:pPr>
                <a:defRPr/>
              </a:pPr>
              <a:t>‹#›</a:t>
            </a:fld>
            <a:endParaRPr lang="en-US" altLang="en-US" dirty="0"/>
          </a:p>
        </p:txBody>
      </p:sp>
      <p:sp>
        <p:nvSpPr>
          <p:cNvPr id="143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46087"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43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802.11-09/0840r0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July 2009</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dirty="0"/>
              <a:t>David Bagby, Calypso Ventures, Inc.</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dirty="0"/>
              <a:t>Page </a:t>
            </a:r>
            <a:fld id="{3A7FECFB-0B9F-42CC-9CB1-ECDE5E0B8DCF}" type="slidenum">
              <a:rPr lang="en-US" altLang="en-US"/>
              <a:pPr>
                <a:defRPr/>
              </a:pPr>
              <a:t>‹#›</a:t>
            </a:fld>
            <a:endParaRPr lang="en-US" altLang="en-US" dirty="0"/>
          </a:p>
        </p:txBody>
      </p:sp>
      <p:sp>
        <p:nvSpPr>
          <p:cNvPr id="3482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399E07E9-C59C-4A08-BC99-C5CF3A83BF24}" type="slidenum">
              <a:rPr lang="en-US" altLang="en-US" smtClean="0"/>
              <a:pPr>
                <a:spcBef>
                  <a:spcPct val="0"/>
                </a:spcBef>
              </a:pPr>
              <a:t>1</a:t>
            </a:fld>
            <a:endParaRPr lang="en-US" altLang="en-US" dirty="0"/>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18</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43434769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19</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63124464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20</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374822910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21</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22</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1958526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1843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843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184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09366153-B9B8-4CE2-AE11-2A3E0E8D7D37}" type="slidenum">
              <a:rPr lang="en-US" altLang="en-US" smtClean="0"/>
              <a:pPr>
                <a:spcBef>
                  <a:spcPct val="0"/>
                </a:spcBef>
              </a:pPr>
              <a:t>2</a:t>
            </a:fld>
            <a:endParaRPr lang="en-US" altLang="en-US" dirty="0"/>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xfrm>
            <a:off x="1154113" y="701675"/>
            <a:ext cx="4625975" cy="3468688"/>
          </a:xfrm>
          <a:ln/>
        </p:spPr>
      </p:sp>
      <p:sp>
        <p:nvSpPr>
          <p:cNvPr id="204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048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048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048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048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713BD313-5621-4364-BCE5-083777808051}" type="slidenum">
              <a:rPr lang="en-US" altLang="en-US" smtClean="0"/>
              <a:pPr>
                <a:spcBef>
                  <a:spcPct val="0"/>
                </a:spcBef>
              </a:pPr>
              <a:t>3</a:t>
            </a:fld>
            <a:endParaRPr lang="en-US" alt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xfrm>
            <a:off x="1154113" y="701675"/>
            <a:ext cx="4625975" cy="3468688"/>
          </a:xfrm>
          <a:ln/>
        </p:spPr>
      </p:sp>
      <p:sp>
        <p:nvSpPr>
          <p:cNvPr id="245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458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458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458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458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91FF941E-7F59-41A6-BE87-2E9CFC46BF89}" type="slidenum">
              <a:rPr lang="en-US" altLang="en-US" smtClean="0"/>
              <a:pPr>
                <a:spcBef>
                  <a:spcPct val="0"/>
                </a:spcBef>
              </a:pPr>
              <a:t>4</a:t>
            </a:fld>
            <a:endParaRPr lang="en-US" alt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29741826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15</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8033930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16</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34824926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17</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7180416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A5E6FCC0-65DE-4E5B-9B99-F63A027066A9}" type="slidenum">
              <a:rPr lang="en-US" altLang="en-US"/>
              <a:pPr>
                <a:defRPr/>
              </a:pPr>
              <a:t>‹#›</a:t>
            </a:fld>
            <a:endParaRPr lang="en-US" altLang="en-US" dirty="0"/>
          </a:p>
        </p:txBody>
      </p:sp>
      <p:sp>
        <p:nvSpPr>
          <p:cNvPr id="7" name="Content Placeholder 6">
            <a:extLst>
              <a:ext uri="{FF2B5EF4-FFF2-40B4-BE49-F238E27FC236}">
                <a16:creationId xmlns:a16="http://schemas.microsoft.com/office/drawing/2014/main" id="{7A05AE9D-67FC-45FA-9DF9-8E47B6C22666}"/>
              </a:ext>
            </a:extLst>
          </p:cNvPr>
          <p:cNvSpPr>
            <a:spLocks noGrp="1"/>
          </p:cNvSpPr>
          <p:nvPr>
            <p:ph sz="quarter" idx="12"/>
          </p:nvPr>
        </p:nvSpPr>
        <p:spPr>
          <a:xfrm>
            <a:off x="1143000" y="533400"/>
            <a:ext cx="914400" cy="914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003854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9121D33C-56E8-4214-A79E-6A77218AABD8}" type="slidenum">
              <a:rPr lang="en-US" altLang="en-US"/>
              <a:pPr>
                <a:defRPr/>
              </a:pPr>
              <a:t>‹#›</a:t>
            </a:fld>
            <a:endParaRPr lang="en-US" altLang="en-US" dirty="0"/>
          </a:p>
        </p:txBody>
      </p:sp>
    </p:spTree>
    <p:extLst>
      <p:ext uri="{BB962C8B-B14F-4D97-AF65-F5344CB8AC3E}">
        <p14:creationId xmlns:p14="http://schemas.microsoft.com/office/powerpoint/2010/main" val="371953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7ED1D26F-38D5-48DA-A46A-2F15EE610592}" type="slidenum">
              <a:rPr lang="en-US" altLang="en-US"/>
              <a:pPr>
                <a:defRPr/>
              </a:pPr>
              <a:t>‹#›</a:t>
            </a:fld>
            <a:endParaRPr lang="en-US" altLang="en-US" dirty="0"/>
          </a:p>
        </p:txBody>
      </p:sp>
    </p:spTree>
    <p:extLst>
      <p:ext uri="{BB962C8B-B14F-4D97-AF65-F5344CB8AC3E}">
        <p14:creationId xmlns:p14="http://schemas.microsoft.com/office/powerpoint/2010/main" val="901076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FA0271B8-AD49-43D9-840E-60973D554535}" type="slidenum">
              <a:rPr lang="en-US" altLang="en-US"/>
              <a:pPr>
                <a:defRPr/>
              </a:pPr>
              <a:t>‹#›</a:t>
            </a:fld>
            <a:endParaRPr lang="en-US" altLang="en-US" dirty="0"/>
          </a:p>
        </p:txBody>
      </p:sp>
    </p:spTree>
    <p:extLst>
      <p:ext uri="{BB962C8B-B14F-4D97-AF65-F5344CB8AC3E}">
        <p14:creationId xmlns:p14="http://schemas.microsoft.com/office/powerpoint/2010/main" val="4109434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67A2F1DC-ED76-4084-83A0-DDFC6477A0E1}" type="slidenum">
              <a:rPr lang="en-US" altLang="en-US"/>
              <a:pPr>
                <a:defRPr/>
              </a:pPr>
              <a:t>‹#›</a:t>
            </a:fld>
            <a:endParaRPr lang="en-US" altLang="en-US" dirty="0"/>
          </a:p>
        </p:txBody>
      </p:sp>
    </p:spTree>
    <p:extLst>
      <p:ext uri="{BB962C8B-B14F-4D97-AF65-F5344CB8AC3E}">
        <p14:creationId xmlns:p14="http://schemas.microsoft.com/office/powerpoint/2010/main" val="2327981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EB643AF0-3F47-4E90-97B4-48AB897F943A}" type="slidenum">
              <a:rPr lang="en-US" altLang="en-US"/>
              <a:pPr>
                <a:defRPr/>
              </a:pPr>
              <a:t>‹#›</a:t>
            </a:fld>
            <a:endParaRPr lang="en-US" altLang="en-US" dirty="0"/>
          </a:p>
        </p:txBody>
      </p:sp>
    </p:spTree>
    <p:extLst>
      <p:ext uri="{BB962C8B-B14F-4D97-AF65-F5344CB8AC3E}">
        <p14:creationId xmlns:p14="http://schemas.microsoft.com/office/powerpoint/2010/main" val="2837358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8"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2E1E8502-BD9A-4B40-8E70-37E5EB2A7797}" type="slidenum">
              <a:rPr lang="en-US" altLang="en-US"/>
              <a:pPr>
                <a:defRPr/>
              </a:pPr>
              <a:t>‹#›</a:t>
            </a:fld>
            <a:endParaRPr lang="en-US" altLang="en-US" dirty="0"/>
          </a:p>
        </p:txBody>
      </p:sp>
    </p:spTree>
    <p:extLst>
      <p:ext uri="{BB962C8B-B14F-4D97-AF65-F5344CB8AC3E}">
        <p14:creationId xmlns:p14="http://schemas.microsoft.com/office/powerpoint/2010/main" val="16503761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4"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C3C733E5-256C-43C9-90B7-08C86BDACB9B}" type="slidenum">
              <a:rPr lang="en-US" altLang="en-US"/>
              <a:pPr>
                <a:defRPr/>
              </a:pPr>
              <a:t>‹#›</a:t>
            </a:fld>
            <a:endParaRPr lang="en-US" altLang="en-US" dirty="0"/>
          </a:p>
        </p:txBody>
      </p:sp>
    </p:spTree>
    <p:extLst>
      <p:ext uri="{BB962C8B-B14F-4D97-AF65-F5344CB8AC3E}">
        <p14:creationId xmlns:p14="http://schemas.microsoft.com/office/powerpoint/2010/main" val="16836827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3"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E004D3B8-2803-48B6-808D-C8C7AC16D9FB}" type="slidenum">
              <a:rPr lang="en-US" altLang="en-US"/>
              <a:pPr>
                <a:defRPr/>
              </a:pPr>
              <a:t>‹#›</a:t>
            </a:fld>
            <a:endParaRPr lang="en-US" altLang="en-US" dirty="0"/>
          </a:p>
        </p:txBody>
      </p:sp>
    </p:spTree>
    <p:extLst>
      <p:ext uri="{BB962C8B-B14F-4D97-AF65-F5344CB8AC3E}">
        <p14:creationId xmlns:p14="http://schemas.microsoft.com/office/powerpoint/2010/main" val="2764113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CA7509DE-EC26-4BA7-8EF7-6BA2E22E6E31}" type="slidenum">
              <a:rPr lang="en-US" altLang="en-US"/>
              <a:pPr>
                <a:defRPr/>
              </a:pPr>
              <a:t>‹#›</a:t>
            </a:fld>
            <a:endParaRPr lang="en-US" altLang="en-US" dirty="0"/>
          </a:p>
        </p:txBody>
      </p:sp>
    </p:spTree>
    <p:extLst>
      <p:ext uri="{BB962C8B-B14F-4D97-AF65-F5344CB8AC3E}">
        <p14:creationId xmlns:p14="http://schemas.microsoft.com/office/powerpoint/2010/main" val="15014369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DA74B62C-C6FC-4CCA-AF72-DD4542866AC4}" type="slidenum">
              <a:rPr lang="en-US" altLang="en-US"/>
              <a:pPr>
                <a:defRPr/>
              </a:pPr>
              <a:t>‹#›</a:t>
            </a:fld>
            <a:endParaRPr lang="en-US" altLang="en-US" dirty="0"/>
          </a:p>
        </p:txBody>
      </p:sp>
    </p:spTree>
    <p:extLst>
      <p:ext uri="{BB962C8B-B14F-4D97-AF65-F5344CB8AC3E}">
        <p14:creationId xmlns:p14="http://schemas.microsoft.com/office/powerpoint/2010/main" val="2962674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7"/>
          <p:cNvSpPr>
            <a:spLocks noChangeArrowheads="1"/>
          </p:cNvSpPr>
          <p:nvPr/>
        </p:nvSpPr>
        <p:spPr bwMode="auto">
          <a:xfrm>
            <a:off x="685800" y="332601"/>
            <a:ext cx="87844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marL="457200" eaLnBrk="0" fontAlgn="base" hangingPunct="0">
              <a:spcBef>
                <a:spcPct val="0"/>
              </a:spcBef>
              <a:spcAft>
                <a:spcPct val="0"/>
              </a:spcAft>
              <a:defRPr sz="1200">
                <a:solidFill>
                  <a:schemeClr val="tx1"/>
                </a:solidFill>
                <a:latin typeface="Times New Roman" pitchFamily="18" charset="0"/>
              </a:defRPr>
            </a:lvl6pPr>
            <a:lvl7pPr marL="914400" eaLnBrk="0" fontAlgn="base" hangingPunct="0">
              <a:spcBef>
                <a:spcPct val="0"/>
              </a:spcBef>
              <a:spcAft>
                <a:spcPct val="0"/>
              </a:spcAft>
              <a:defRPr sz="1200">
                <a:solidFill>
                  <a:schemeClr val="tx1"/>
                </a:solidFill>
                <a:latin typeface="Times New Roman" pitchFamily="18" charset="0"/>
              </a:defRPr>
            </a:lvl7pPr>
            <a:lvl8pPr marL="1371600" eaLnBrk="0" fontAlgn="base" hangingPunct="0">
              <a:spcBef>
                <a:spcPct val="0"/>
              </a:spcBef>
              <a:spcAft>
                <a:spcPct val="0"/>
              </a:spcAft>
              <a:defRPr sz="1200">
                <a:solidFill>
                  <a:schemeClr val="tx1"/>
                </a:solidFill>
                <a:latin typeface="Times New Roman" pitchFamily="18" charset="0"/>
              </a:defRPr>
            </a:lvl8pPr>
            <a:lvl9pPr marL="1828800" eaLnBrk="0" fontAlgn="base" hangingPunct="0">
              <a:spcBef>
                <a:spcPct val="0"/>
              </a:spcBef>
              <a:spcAft>
                <a:spcPct val="0"/>
              </a:spcAft>
              <a:defRPr sz="1200">
                <a:solidFill>
                  <a:schemeClr val="tx1"/>
                </a:solidFill>
                <a:latin typeface="Times New Roman" pitchFamily="18" charset="0"/>
              </a:defRPr>
            </a:lvl9pPr>
          </a:lstStyle>
          <a:p>
            <a:pPr marL="0" lvl="4">
              <a:defRPr/>
            </a:pPr>
            <a:r>
              <a:rPr lang="en-US" altLang="en-US" sz="1800" b="1" dirty="0"/>
              <a:t>Jan 2021</a:t>
            </a:r>
          </a:p>
        </p:txBody>
      </p:sp>
      <p:sp>
        <p:nvSpPr>
          <p:cNvPr id="1029"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0" name="Rectangle 9"/>
          <p:cNvSpPr>
            <a:spLocks noChangeArrowheads="1"/>
          </p:cNvSpPr>
          <p:nvPr/>
        </p:nvSpPr>
        <p:spPr bwMode="auto">
          <a:xfrm>
            <a:off x="685800" y="6475413"/>
            <a:ext cx="4794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Agenda</a:t>
            </a:r>
          </a:p>
        </p:txBody>
      </p:sp>
      <p:sp>
        <p:nvSpPr>
          <p:cNvPr id="1031" name="Rectangle 7"/>
          <p:cNvSpPr>
            <a:spLocks noChangeArrowheads="1"/>
          </p:cNvSpPr>
          <p:nvPr userDrawn="1"/>
        </p:nvSpPr>
        <p:spPr bwMode="auto">
          <a:xfrm>
            <a:off x="5047070" y="332601"/>
            <a:ext cx="339843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sz="1800" b="1" dirty="0"/>
              <a:t>doc.: IEEE 802.11-20/1908r5</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3" name="Rectangle 7"/>
          <p:cNvSpPr>
            <a:spLocks noChangeArrowheads="1"/>
          </p:cNvSpPr>
          <p:nvPr userDrawn="1"/>
        </p:nvSpPr>
        <p:spPr bwMode="auto">
          <a:xfrm>
            <a:off x="5747714" y="6476484"/>
            <a:ext cx="2854949"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dirty="0"/>
              <a:t>Mark Hamilton, Ruckus/CommScope</a:t>
            </a:r>
          </a:p>
        </p:txBody>
      </p:sp>
      <p:sp>
        <p:nvSpPr>
          <p:cNvPr id="1034" name="Rectangle 7"/>
          <p:cNvSpPr>
            <a:spLocks noChangeArrowheads="1"/>
          </p:cNvSpPr>
          <p:nvPr userDrawn="1"/>
        </p:nvSpPr>
        <p:spPr bwMode="auto">
          <a:xfrm>
            <a:off x="4376738" y="6477000"/>
            <a:ext cx="534987"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a:defRPr sz="1200">
                <a:solidFill>
                  <a:schemeClr val="tx1"/>
                </a:solidFill>
                <a:latin typeface="Times New Roman" panose="02020603050405020304" pitchFamily="18" charset="0"/>
              </a:defRPr>
            </a:lvl5pPr>
            <a:lvl6pPr marL="457200" eaLnBrk="0" fontAlgn="base" hangingPunct="0">
              <a:spcBef>
                <a:spcPct val="0"/>
              </a:spcBef>
              <a:spcAft>
                <a:spcPct val="0"/>
              </a:spcAft>
              <a:defRPr sz="1200">
                <a:solidFill>
                  <a:schemeClr val="tx1"/>
                </a:solidFill>
                <a:latin typeface="Times New Roman" panose="02020603050405020304" pitchFamily="18" charset="0"/>
              </a:defRPr>
            </a:lvl6pPr>
            <a:lvl7pPr marL="914400" eaLnBrk="0" fontAlgn="base" hangingPunct="0">
              <a:spcBef>
                <a:spcPct val="0"/>
              </a:spcBef>
              <a:spcAft>
                <a:spcPct val="0"/>
              </a:spcAft>
              <a:defRPr sz="1200">
                <a:solidFill>
                  <a:schemeClr val="tx1"/>
                </a:solidFill>
                <a:latin typeface="Times New Roman" panose="02020603050405020304" pitchFamily="18" charset="0"/>
              </a:defRPr>
            </a:lvl7pPr>
            <a:lvl8pPr marL="1371600" eaLnBrk="0" fontAlgn="base" hangingPunct="0">
              <a:spcBef>
                <a:spcPct val="0"/>
              </a:spcBef>
              <a:spcAft>
                <a:spcPct val="0"/>
              </a:spcAft>
              <a:defRPr sz="1200">
                <a:solidFill>
                  <a:schemeClr val="tx1"/>
                </a:solidFill>
                <a:latin typeface="Times New Roman" panose="02020603050405020304" pitchFamily="18" charset="0"/>
              </a:defRPr>
            </a:lvl8pPr>
            <a:lvl9pPr marL="1828800" eaLnBrk="0" fontAlgn="base" hangingPunct="0">
              <a:spcBef>
                <a:spcPct val="0"/>
              </a:spcBef>
              <a:spcAft>
                <a:spcPct val="0"/>
              </a:spcAft>
              <a:defRPr sz="1200">
                <a:solidFill>
                  <a:schemeClr val="tx1"/>
                </a:solidFill>
                <a:latin typeface="Times New Roman" panose="02020603050405020304" pitchFamily="18" charset="0"/>
              </a:defRPr>
            </a:lvl9pPr>
          </a:lstStyle>
          <a:p>
            <a:pPr marL="0" lvl="4" algn="ctr">
              <a:defRPr/>
            </a:pPr>
            <a:r>
              <a:rPr lang="en-US" altLang="en-US" dirty="0"/>
              <a:t>Slide </a:t>
            </a:r>
            <a:fld id="{1291753C-873D-4DFB-819C-A0C0C7B7499E}" type="slidenum">
              <a:rPr lang="en-US" altLang="en-US" smtClean="0"/>
              <a:pPr marL="0" lvl="4" algn="ct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6102" r:id="rId1"/>
    <p:sldLayoutId id="2147486103" r:id="rId2"/>
    <p:sldLayoutId id="2147486104" r:id="rId3"/>
    <p:sldLayoutId id="2147486105" r:id="rId4"/>
    <p:sldLayoutId id="2147486106" r:id="rId5"/>
    <p:sldLayoutId id="2147486107" r:id="rId6"/>
    <p:sldLayoutId id="2147486108" r:id="rId7"/>
    <p:sldLayoutId id="2147486109" r:id="rId8"/>
    <p:sldLayoutId id="2147486110" r:id="rId9"/>
    <p:sldLayoutId id="2147486111" r:id="rId10"/>
    <p:sldLayoutId id="2147486112"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20/11-20-0177-04-0arc-liaison-to-revmd-on-ess.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1/11-21-0092-01-0arc-llc-theory-and-protocol-discrimination.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19/11-19-0106-00-000m-sta-and-ap.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hyperlink" Target="https://mentor.ieee.org/802.11/dcn/20/11-20-0174-00-0arc-epd-and-lpd-terminology-misalignment-in-ieee-std-802-1-and-802-11.pptx"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0/11-20-1760-00-0arc-arc-sc-teleconferences-minutes-2-and-4-nov-2020-plenary.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hyperlink" Target="https://mentor.ieee.org/802.11/dcn/20/11-20-1936-00-0arc-arc-sc-teleconferences-minutes-07-dec-2020.docx" TargetMode="External"/><Relationship Id="rId4" Type="http://schemas.openxmlformats.org/officeDocument/2006/relationships/hyperlink" Target="https://mentor.ieee.org/802.11/dcn/20/11-20-1866-00-0arc-arc-sc-teleconferences-minutes-16-nov-2020.docx"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0/11-20-0177-05-0arc-liaison-to-revmd-on-ess.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0/11-20-0177-05-0arc-liaison-to-revmd-on-ess.doc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0/11-20-1639-09-00be-11be-ap-mld-architecture-discussion.ppt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0/11-20-1122-03-00be-802-11be-architecture-association-discussion.pptx" TargetMode="External"/><Relationship Id="rId3" Type="http://schemas.openxmlformats.org/officeDocument/2006/relationships/hyperlink" Target="https://mentor.ieee.org/802.11/dcn/20/11-20-1148-00-00be-discussion-on-mld-architecture.pptx" TargetMode="External"/><Relationship Id="rId7" Type="http://schemas.openxmlformats.org/officeDocument/2006/relationships/hyperlink" Target="https://mentor.ieee.org/802.11/dcn/20/11-20-1200-00-00be-11be-architecture-discussion.pptx"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hyperlink" Target="https://mentor.ieee.org/802.11/dcn/20/11-20-1240-00-00be-how-many-macs-and-spacetime-in-reference-models.pptx" TargetMode="External"/><Relationship Id="rId5" Type="http://schemas.openxmlformats.org/officeDocument/2006/relationships/hyperlink" Target="https://mentor.ieee.org/802.11/dcn/20/11-20-1171-01-00be-multi-link-ap-network-reference-model-discussion.pptx" TargetMode="External"/><Relationship Id="rId10" Type="http://schemas.openxmlformats.org/officeDocument/2006/relationships/hyperlink" Target="https://mentor.ieee.org/802.11/dcn/20/11-20-1166-04-00bd-ngv-11bd-architecture-discussion.pptx" TargetMode="External"/><Relationship Id="rId4" Type="http://schemas.openxmlformats.org/officeDocument/2006/relationships/hyperlink" Target="https://mentor.ieee.org/802.11/dcn/20/11-20-1131-01-00be-multi-link-reference-model-discussion.pptx" TargetMode="External"/><Relationship Id="rId9" Type="http://schemas.openxmlformats.org/officeDocument/2006/relationships/hyperlink" Target="https://mentor.ieee.org/802.11/dcn/20/11-20-1660-01-0arc-discussion-on-soft-ap-mld-definition.pptx"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noFill/>
        </p:spPr>
        <p:txBody>
          <a:bodyPr/>
          <a:lstStyle/>
          <a:p>
            <a:r>
              <a:rPr lang="en-US" altLang="en-US" dirty="0"/>
              <a:t>ARC-SC-agenda-Nov-2020</a:t>
            </a:r>
          </a:p>
        </p:txBody>
      </p:sp>
      <p:sp>
        <p:nvSpPr>
          <p:cNvPr id="15363" name="Rectangle 6"/>
          <p:cNvSpPr>
            <a:spLocks noGrp="1" noChangeArrowheads="1"/>
          </p:cNvSpPr>
          <p:nvPr>
            <p:ph type="body" idx="1"/>
          </p:nvPr>
        </p:nvSpPr>
        <p:spPr>
          <a:xfrm>
            <a:off x="685800" y="1524000"/>
            <a:ext cx="7772400" cy="381000"/>
          </a:xfrm>
          <a:noFill/>
        </p:spPr>
        <p:txBody>
          <a:bodyPr/>
          <a:lstStyle/>
          <a:p>
            <a:pPr algn="ctr">
              <a:buFontTx/>
              <a:buNone/>
            </a:pPr>
            <a:r>
              <a:rPr lang="en-US" altLang="en-US" sz="2000" dirty="0"/>
              <a:t>Date:</a:t>
            </a:r>
            <a:r>
              <a:rPr lang="en-US" altLang="en-US" sz="2000" b="0" dirty="0"/>
              <a:t> 2021-01-13</a:t>
            </a:r>
          </a:p>
        </p:txBody>
      </p:sp>
      <p:graphicFrame>
        <p:nvGraphicFramePr>
          <p:cNvPr id="15364" name="Object 11"/>
          <p:cNvGraphicFramePr>
            <a:graphicFrameLocks noChangeAspect="1"/>
          </p:cNvGraphicFramePr>
          <p:nvPr>
            <p:extLst>
              <p:ext uri="{D42A27DB-BD31-4B8C-83A1-F6EECF244321}">
                <p14:modId xmlns:p14="http://schemas.microsoft.com/office/powerpoint/2010/main" val="1200794606"/>
              </p:ext>
            </p:extLst>
          </p:nvPr>
        </p:nvGraphicFramePr>
        <p:xfrm>
          <a:off x="525463" y="2305050"/>
          <a:ext cx="7899400" cy="2879725"/>
        </p:xfrm>
        <a:graphic>
          <a:graphicData uri="http://schemas.openxmlformats.org/presentationml/2006/ole">
            <mc:AlternateContent xmlns:mc="http://schemas.openxmlformats.org/markup-compatibility/2006">
              <mc:Choice xmlns:v="urn:schemas-microsoft-com:vml" Requires="v">
                <p:oleObj spid="_x0000_s15829" name="Document" r:id="rId4" imgW="8619847" imgH="3137708" progId="Word.Document.8">
                  <p:embed/>
                </p:oleObj>
              </mc:Choice>
              <mc:Fallback>
                <p:oleObj name="Document" r:id="rId4" imgW="8619847" imgH="3137708" progId="Word.Document.8">
                  <p:embed/>
                  <p:pic>
                    <p:nvPicPr>
                      <p:cNvPr id="0" name="Object 11"/>
                      <p:cNvPicPr>
                        <a:picLocks noChangeAspect="1" noChangeArrowheads="1"/>
                      </p:cNvPicPr>
                      <p:nvPr/>
                    </p:nvPicPr>
                    <p:blipFill>
                      <a:blip r:embed="rId5"/>
                      <a:srcRect/>
                      <a:stretch>
                        <a:fillRect/>
                      </a:stretch>
                    </p:blipFill>
                    <p:spPr bwMode="auto">
                      <a:xfrm>
                        <a:off x="525463" y="2305050"/>
                        <a:ext cx="7899400" cy="2879725"/>
                      </a:xfrm>
                      <a:prstGeom prst="rect">
                        <a:avLst/>
                      </a:prstGeom>
                      <a:noFill/>
                      <a:ln>
                        <a:noFill/>
                      </a:ln>
                    </p:spPr>
                  </p:pic>
                </p:oleObj>
              </mc:Fallback>
            </mc:AlternateContent>
          </a:graphicData>
        </a:graphic>
      </p:graphicFrame>
      <p:sp>
        <p:nvSpPr>
          <p:cNvPr id="15365"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dirty="0"/>
              <a:t>Authors:</a:t>
            </a:r>
            <a:endParaRPr lang="en-US" altLang="en-US" sz="2000" b="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pPr>
              <a:buFont typeface="Arial" panose="020B0604020202020204" pitchFamily="34" charset="0"/>
              <a:buChar char="•"/>
            </a:pPr>
            <a:r>
              <a:rPr lang="en-US" altLang="en-US" sz="1600" dirty="0"/>
              <a:t>By participating in this activity, you agree to comply with the IEEE Code of Ethics, all applicable laws, and all IEEE policies and procedures including, but not limited to, the IEEE SA Copyright Policy. </a:t>
            </a:r>
          </a:p>
          <a:p>
            <a:pPr>
              <a:spcBef>
                <a:spcPts val="0"/>
              </a:spcBef>
              <a:spcAft>
                <a:spcPts val="0"/>
              </a:spcAft>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86545"/>
            <a:ext cx="7770813" cy="3084910"/>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400" dirty="0">
                <a:hlinkClick r:id="rId2"/>
              </a:rPr>
              <a:t>https://standards.ieee.org/about/policies/bylaws/sect6-7.html#7</a:t>
            </a:r>
            <a:br>
              <a:rPr lang="en-US" sz="1400" dirty="0"/>
            </a:br>
            <a:r>
              <a:rPr lang="en-US" sz="1200" dirty="0"/>
              <a:t>	Clause 6.1 of the IEEE SA Standards Board Operations Manual</a:t>
            </a:r>
            <a:br>
              <a:rPr lang="en-US" sz="1200" dirty="0"/>
            </a:br>
            <a:r>
              <a:rPr lang="en-US" sz="1200" dirty="0"/>
              <a:t>	</a:t>
            </a:r>
            <a:r>
              <a:rPr lang="en-US" sz="1400" dirty="0">
                <a:hlinkClick r:id="rId3"/>
              </a:rPr>
              <a:t>https://standards.ieee.org/about/policies/opman/sect6.html</a:t>
            </a:r>
            <a:endParaRPr lang="en-US" sz="14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400" dirty="0">
                <a:hlinkClick r:id="rId5"/>
              </a:rPr>
              <a:t>http://standards.ieee.org/faqs/copyrights.html/</a:t>
            </a:r>
            <a:endParaRPr lang="en-US" sz="14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400" dirty="0">
                <a:hlinkClick r:id="rId3"/>
              </a:rPr>
              <a:t>https://standards.ieee.org/about/policies/opman/sect6.html</a:t>
            </a:r>
            <a:endParaRPr lang="en-US" sz="1400" dirty="0"/>
          </a:p>
          <a:p>
            <a:pPr marL="900113" lvl="2" indent="-214313">
              <a:buSzPct val="150000"/>
              <a:buFont typeface="Arial" panose="020B0604020202020204" pitchFamily="34" charset="0"/>
              <a:buChar char="•"/>
            </a:pPr>
            <a:endParaRPr lang="en-US" altLang="en-US" sz="1100"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Participant behavior in IEEE-SA activities is guided</a:t>
            </a:r>
            <a:br>
              <a:rPr lang="en-US" sz="2400" dirty="0"/>
            </a:br>
            <a:r>
              <a:rPr lang="en-US" sz="2400"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350" dirty="0">
                <a:hlinkClick r:id="rId2"/>
              </a:rPr>
              <a:t>IEEE Code of Ethics</a:t>
            </a:r>
            <a:endParaRPr lang="en-US" sz="1350" dirty="0"/>
          </a:p>
          <a:p>
            <a:pPr lvl="1">
              <a:buFont typeface="Arial" panose="020B0604020202020204" pitchFamily="34" charset="0"/>
              <a:buChar char="•"/>
            </a:pPr>
            <a:r>
              <a:rPr lang="en-US" sz="1350" dirty="0">
                <a:hlinkClick r:id="rId3"/>
              </a:rPr>
              <a:t>IEEE Code of Conduct</a:t>
            </a:r>
            <a:endParaRPr lang="en-US" sz="135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350" i="1" dirty="0"/>
              <a:t>Uphold the highest standards of integrity, responsible behavior, and ethical and professional conduct</a:t>
            </a:r>
          </a:p>
          <a:p>
            <a:pPr lvl="1">
              <a:buFont typeface="Arial" panose="020B0604020202020204" pitchFamily="34" charset="0"/>
              <a:buChar char="•"/>
            </a:pPr>
            <a:r>
              <a:rPr lang="en-US" sz="1350" i="1" dirty="0"/>
              <a:t>Treat people fairly and with respect, to not engage in harassment, discrimination, or retaliation, and to protect people's privacy.</a:t>
            </a:r>
          </a:p>
          <a:p>
            <a:pPr lvl="1">
              <a:buFont typeface="Arial" panose="020B0604020202020204" pitchFamily="34" charset="0"/>
              <a:buChar char="•"/>
            </a:pPr>
            <a:r>
              <a:rPr lang="en-US" sz="135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350" dirty="0">
                <a:hlinkClick r:id="rId4"/>
              </a:rPr>
              <a:t>http://www.ieee.org/about/corporate/governance</a:t>
            </a:r>
            <a:endParaRPr lang="en-US" sz="1350"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Participants in the IEEE-SA “individual process” shall</a:t>
            </a:r>
            <a:br>
              <a:rPr lang="en-US" sz="2400" dirty="0"/>
            </a:br>
            <a:r>
              <a:rPr lang="en-US" sz="2400"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500" dirty="0"/>
              <a:t>The </a:t>
            </a:r>
            <a:r>
              <a:rPr lang="en-US" sz="1500" dirty="0">
                <a:hlinkClick r:id="rId2"/>
              </a:rPr>
              <a:t>IEEE-SA Standards Board Bylaws </a:t>
            </a:r>
            <a:r>
              <a:rPr lang="en-US" sz="1500" dirty="0"/>
              <a:t>require that “participants in the IEEE standards development individual process shall act based on their qualifications and experience”</a:t>
            </a:r>
          </a:p>
          <a:p>
            <a:pPr>
              <a:buFont typeface="Arial" panose="020B0604020202020204" pitchFamily="34" charset="0"/>
              <a:buChar char="•"/>
            </a:pPr>
            <a:r>
              <a:rPr lang="en-US" sz="1500" dirty="0"/>
              <a:t>This means participants:</a:t>
            </a:r>
          </a:p>
          <a:p>
            <a:pPr lvl="1">
              <a:buFont typeface="Arial" panose="020B0604020202020204" pitchFamily="34" charset="0"/>
              <a:buChar char="•"/>
            </a:pPr>
            <a:r>
              <a:rPr lang="en-US" sz="1350" b="1" dirty="0">
                <a:solidFill>
                  <a:srgbClr val="00B050"/>
                </a:solidFill>
              </a:rPr>
              <a:t>Shall act &amp; vote </a:t>
            </a:r>
            <a:r>
              <a:rPr lang="en-US" sz="1350" dirty="0"/>
              <a:t>based on their personal &amp; independent opinions derived from their expertise, knowledge, and qualifications</a:t>
            </a:r>
          </a:p>
          <a:p>
            <a:pPr lvl="1">
              <a:buFont typeface="Arial" panose="020B0604020202020204" pitchFamily="34" charset="0"/>
              <a:buChar char="•"/>
            </a:pPr>
            <a:r>
              <a:rPr lang="en-US" sz="1350" b="1" dirty="0">
                <a:solidFill>
                  <a:srgbClr val="FF0000"/>
                </a:solidFill>
              </a:rPr>
              <a:t>Shall not act or vote </a:t>
            </a:r>
            <a:r>
              <a:rPr lang="en-US" sz="135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350" b="1" dirty="0">
                <a:solidFill>
                  <a:srgbClr val="FF0000"/>
                </a:solidFill>
              </a:rPr>
              <a:t>Shall not direct </a:t>
            </a:r>
            <a:r>
              <a:rPr lang="en-US" sz="135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1500" dirty="0"/>
              <a:t>By participating in standards activities using the “</a:t>
            </a:r>
            <a:r>
              <a:rPr lang="en-US" sz="1500" i="1" dirty="0"/>
              <a:t>individual process</a:t>
            </a:r>
            <a:r>
              <a:rPr lang="en-US" sz="1500" dirty="0"/>
              <a:t>”, you are deemed to accept these requirements; if you are unable to satisfy these requirements then you shall immediately cease any participation</a:t>
            </a:r>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IEEE-SA standards activities shall allow the fair &amp;</a:t>
            </a:r>
            <a:br>
              <a:rPr lang="en-US" sz="2400" dirty="0"/>
            </a:br>
            <a:r>
              <a:rPr lang="en-US" sz="2400"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(clause 5.2.1.3) specifies that “</a:t>
            </a:r>
            <a:r>
              <a:rPr lang="en-US" sz="2000" i="1" dirty="0"/>
              <a:t>the standards development process shall not be dominated by any single interest category, individual, or organization</a:t>
            </a:r>
            <a:r>
              <a:rPr lang="en-US" sz="2000" dirty="0"/>
              <a:t>”</a:t>
            </a:r>
          </a:p>
          <a:p>
            <a:pPr lvl="1">
              <a:buFont typeface="Arial" panose="020B0604020202020204" pitchFamily="34" charset="0"/>
              <a:buChar char="•"/>
            </a:pPr>
            <a:r>
              <a:rPr lang="en-US" sz="1200" dirty="0"/>
              <a:t>This means no participant may exercise “</a:t>
            </a:r>
            <a:r>
              <a:rPr lang="en-US" sz="1200" i="1" dirty="0"/>
              <a:t>authority, leadership, or influence by reason of superior leverage, strength, or representation to the exclusion of fair and equitable consideration of other viewpoints</a:t>
            </a:r>
            <a:r>
              <a:rPr lang="en-US" sz="1200" dirty="0"/>
              <a:t>” or “</a:t>
            </a:r>
            <a:r>
              <a:rPr lang="en-US" sz="1200" i="1" dirty="0"/>
              <a:t>to hinder the progress of the standards development activity</a:t>
            </a:r>
            <a:r>
              <a:rPr lang="en-US" sz="1200" dirty="0"/>
              <a:t>”</a:t>
            </a:r>
          </a:p>
          <a:p>
            <a:pPr>
              <a:buFont typeface="Arial" panose="020B0604020202020204" pitchFamily="34" charset="0"/>
              <a:buChar char="•"/>
            </a:pPr>
            <a:r>
              <a:rPr lang="en-US" sz="2000" dirty="0"/>
              <a:t>This rule applies equally to those participating in a standards development project and to that project’s leadership group</a:t>
            </a:r>
          </a:p>
          <a:p>
            <a:pPr>
              <a:buFont typeface="Arial" panose="020B0604020202020204" pitchFamily="34" charset="0"/>
              <a:buChar char="•"/>
            </a:pPr>
            <a:r>
              <a:rPr lang="en-US" sz="2000"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762000"/>
            <a:ext cx="7772400" cy="533400"/>
          </a:xfrm>
        </p:spPr>
        <p:txBody>
          <a:bodyPr/>
          <a:lstStyle/>
          <a:p>
            <a:pPr eaLnBrk="1" hangingPunct="1"/>
            <a:r>
              <a:rPr lang="en-US" altLang="en-US" dirty="0"/>
              <a:t>ARC Agenda – 11 Jan 2021, 13:30 ET</a:t>
            </a:r>
          </a:p>
        </p:txBody>
      </p:sp>
      <p:sp>
        <p:nvSpPr>
          <p:cNvPr id="11267" name="Rectangle 3"/>
          <p:cNvSpPr>
            <a:spLocks noGrp="1" noChangeArrowheads="1"/>
          </p:cNvSpPr>
          <p:nvPr>
            <p:ph idx="1"/>
          </p:nvPr>
        </p:nvSpPr>
        <p:spPr>
          <a:xfrm>
            <a:off x="342900" y="1409700"/>
            <a:ext cx="8458200" cy="4038600"/>
          </a:xfrm>
        </p:spPr>
        <p:txBody>
          <a:bodyPr/>
          <a:lstStyle/>
          <a:p>
            <a:pPr eaLnBrk="1" hangingPunct="1">
              <a:lnSpc>
                <a:spcPct val="90000"/>
              </a:lnSpc>
              <a:spcBef>
                <a:spcPts val="300"/>
              </a:spcBef>
              <a:spcAft>
                <a:spcPts val="600"/>
              </a:spcAft>
              <a:defRPr/>
            </a:pPr>
            <a:r>
              <a:rPr lang="en-US" sz="2800" dirty="0">
                <a:solidFill>
                  <a:srgbClr val="000000"/>
                </a:solidFill>
              </a:rPr>
              <a:t>Reminder: 2 meetings this week: 11 Jan 13:30 ET,   13 Jan 11:15 ET</a:t>
            </a:r>
          </a:p>
          <a:p>
            <a:pPr eaLnBrk="1" hangingPunct="1">
              <a:lnSpc>
                <a:spcPct val="90000"/>
              </a:lnSpc>
              <a:spcBef>
                <a:spcPts val="300"/>
              </a:spcBef>
              <a:spcAft>
                <a:spcPts val="600"/>
              </a:spcAft>
              <a:defRPr/>
            </a:pPr>
            <a:r>
              <a:rPr lang="en-US" sz="2800" dirty="0">
                <a:solidFill>
                  <a:srgbClr val="000000"/>
                </a:solidFill>
              </a:rPr>
              <a:t>Attendance, noises/recording, meeting protocol reminders</a:t>
            </a:r>
          </a:p>
          <a:p>
            <a:pPr eaLnBrk="1" hangingPunct="1">
              <a:lnSpc>
                <a:spcPct val="90000"/>
              </a:lnSpc>
              <a:spcBef>
                <a:spcPts val="300"/>
              </a:spcBef>
              <a:spcAft>
                <a:spcPts val="600"/>
              </a:spcAft>
              <a:defRPr/>
            </a:pPr>
            <a:r>
              <a:rPr lang="en-US" sz="2800" dirty="0">
                <a:solidFill>
                  <a:srgbClr val="000000"/>
                </a:solidFill>
              </a:rPr>
              <a:t>Policies, duty to inform, participation rules</a:t>
            </a:r>
          </a:p>
          <a:p>
            <a:pPr eaLnBrk="1" hangingPunct="1">
              <a:lnSpc>
                <a:spcPct val="90000"/>
              </a:lnSpc>
              <a:spcBef>
                <a:spcPts val="300"/>
              </a:spcBef>
              <a:spcAft>
                <a:spcPts val="600"/>
              </a:spcAft>
              <a:defRPr/>
            </a:pPr>
            <a:r>
              <a:rPr lang="en-US" sz="2800" dirty="0">
                <a:solidFill>
                  <a:srgbClr val="000000"/>
                </a:solidFill>
              </a:rPr>
              <a:t>Prior meeting minutes</a:t>
            </a:r>
          </a:p>
          <a:p>
            <a:pPr eaLnBrk="1" hangingPunct="1">
              <a:lnSpc>
                <a:spcPct val="90000"/>
              </a:lnSpc>
              <a:spcBef>
                <a:spcPts val="300"/>
              </a:spcBef>
              <a:spcAft>
                <a:spcPts val="600"/>
              </a:spcAft>
              <a:defRPr/>
            </a:pPr>
            <a:r>
              <a:rPr lang="en-US" sz="2800" dirty="0">
                <a:solidFill>
                  <a:srgbClr val="000000"/>
                </a:solidFill>
              </a:rPr>
              <a:t>Contribution/discussion topics:</a:t>
            </a:r>
          </a:p>
          <a:p>
            <a:pPr lvl="1" eaLnBrk="1" hangingPunct="1">
              <a:lnSpc>
                <a:spcPct val="90000"/>
              </a:lnSpc>
              <a:spcBef>
                <a:spcPts val="300"/>
              </a:spcBef>
              <a:spcAft>
                <a:spcPts val="600"/>
              </a:spcAft>
              <a:defRPr/>
            </a:pPr>
            <a:r>
              <a:rPr lang="en-US" sz="2400" dirty="0">
                <a:solidFill>
                  <a:srgbClr val="000000"/>
                </a:solidFill>
              </a:rPr>
              <a:t>Updates to </a:t>
            </a:r>
            <a:r>
              <a:rPr lang="en-US" sz="2400" dirty="0">
                <a:solidFill>
                  <a:srgbClr val="000000"/>
                </a:solidFill>
                <a:hlinkClick r:id="rId3"/>
              </a:rPr>
              <a:t>11-20/0177r4</a:t>
            </a:r>
            <a:r>
              <a:rPr lang="en-US" sz="2400" dirty="0">
                <a:solidFill>
                  <a:srgbClr val="000000"/>
                </a:solidFill>
              </a:rPr>
              <a:t> (liaison to </a:t>
            </a:r>
            <a:r>
              <a:rPr lang="en-US" sz="2400" dirty="0" err="1">
                <a:solidFill>
                  <a:srgbClr val="000000"/>
                </a:solidFill>
              </a:rPr>
              <a:t>REVmd</a:t>
            </a:r>
            <a:r>
              <a:rPr lang="en-US" sz="2400" dirty="0">
                <a:solidFill>
                  <a:srgbClr val="000000"/>
                </a:solidFill>
              </a:rPr>
              <a:t>, now </a:t>
            </a:r>
            <a:r>
              <a:rPr lang="en-US" sz="2400" dirty="0" err="1">
                <a:solidFill>
                  <a:srgbClr val="000000"/>
                </a:solidFill>
              </a:rPr>
              <a:t>REVme</a:t>
            </a:r>
            <a:r>
              <a:rPr lang="en-US" sz="2400" dirty="0">
                <a:solidFill>
                  <a:srgbClr val="000000"/>
                </a:solidFill>
              </a:rPr>
              <a:t>)?</a:t>
            </a:r>
          </a:p>
          <a:p>
            <a:pPr lvl="1" eaLnBrk="1" hangingPunct="1">
              <a:lnSpc>
                <a:spcPct val="90000"/>
              </a:lnSpc>
              <a:spcBef>
                <a:spcPts val="300"/>
              </a:spcBef>
              <a:spcAft>
                <a:spcPts val="600"/>
              </a:spcAft>
              <a:defRPr/>
            </a:pPr>
            <a:r>
              <a:rPr lang="en-US" sz="2400" dirty="0">
                <a:solidFill>
                  <a:srgbClr val="000000"/>
                </a:solidFill>
              </a:rPr>
              <a:t>802.11 </a:t>
            </a:r>
            <a:r>
              <a:rPr lang="en-US" sz="2400" dirty="0" err="1">
                <a:solidFill>
                  <a:srgbClr val="000000"/>
                </a:solidFill>
              </a:rPr>
              <a:t>TGbe’s</a:t>
            </a:r>
            <a:r>
              <a:rPr lang="en-US" sz="2400" dirty="0">
                <a:solidFill>
                  <a:srgbClr val="000000"/>
                </a:solidFill>
              </a:rPr>
              <a:t> evolving multi-link architecture</a:t>
            </a:r>
            <a:r>
              <a:rPr lang="en-US" sz="2400" dirty="0"/>
              <a:t> contributions</a:t>
            </a:r>
            <a:endParaRPr lang="en-US" b="1" dirty="0"/>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23026113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762000"/>
            <a:ext cx="7772400" cy="533400"/>
          </a:xfrm>
        </p:spPr>
        <p:txBody>
          <a:bodyPr/>
          <a:lstStyle/>
          <a:p>
            <a:pPr eaLnBrk="1" hangingPunct="1"/>
            <a:r>
              <a:rPr lang="en-US" altLang="en-US" dirty="0"/>
              <a:t>ARC Agenda – 13 Jan 2021, 11:15 ET</a:t>
            </a:r>
          </a:p>
        </p:txBody>
      </p:sp>
      <p:sp>
        <p:nvSpPr>
          <p:cNvPr id="11267" name="Rectangle 3"/>
          <p:cNvSpPr>
            <a:spLocks noGrp="1" noChangeArrowheads="1"/>
          </p:cNvSpPr>
          <p:nvPr>
            <p:ph idx="1"/>
          </p:nvPr>
        </p:nvSpPr>
        <p:spPr>
          <a:xfrm>
            <a:off x="342900" y="1524000"/>
            <a:ext cx="8458200" cy="4038600"/>
          </a:xfrm>
        </p:spPr>
        <p:txBody>
          <a:bodyPr/>
          <a:lstStyle/>
          <a:p>
            <a:pPr eaLnBrk="1" hangingPunct="1">
              <a:lnSpc>
                <a:spcPct val="90000"/>
              </a:lnSpc>
              <a:spcBef>
                <a:spcPts val="300"/>
              </a:spcBef>
              <a:spcAft>
                <a:spcPts val="600"/>
              </a:spcAft>
              <a:defRPr/>
            </a:pPr>
            <a:r>
              <a:rPr lang="en-US" sz="2800" dirty="0">
                <a:solidFill>
                  <a:srgbClr val="000000"/>
                </a:solidFill>
              </a:rPr>
              <a:t>Attendance, noises/recording, meeting protocol reminders</a:t>
            </a:r>
          </a:p>
          <a:p>
            <a:pPr eaLnBrk="1" hangingPunct="1">
              <a:lnSpc>
                <a:spcPct val="90000"/>
              </a:lnSpc>
              <a:spcBef>
                <a:spcPts val="300"/>
              </a:spcBef>
              <a:spcAft>
                <a:spcPts val="600"/>
              </a:spcAft>
              <a:defRPr/>
            </a:pPr>
            <a:r>
              <a:rPr lang="en-US" sz="2800" dirty="0">
                <a:solidFill>
                  <a:srgbClr val="000000"/>
                </a:solidFill>
              </a:rPr>
              <a:t>Policies, duty to inform, participation rules</a:t>
            </a:r>
          </a:p>
          <a:p>
            <a:pPr eaLnBrk="1" hangingPunct="1">
              <a:lnSpc>
                <a:spcPct val="90000"/>
              </a:lnSpc>
              <a:spcBef>
                <a:spcPts val="300"/>
              </a:spcBef>
              <a:spcAft>
                <a:spcPts val="600"/>
              </a:spcAft>
              <a:defRPr/>
            </a:pPr>
            <a:r>
              <a:rPr lang="en-US" sz="2800" dirty="0">
                <a:solidFill>
                  <a:srgbClr val="000000"/>
                </a:solidFill>
              </a:rPr>
              <a:t>Contribution/discussion topics:</a:t>
            </a:r>
          </a:p>
          <a:p>
            <a:pPr lvl="1" eaLnBrk="1" hangingPunct="1">
              <a:lnSpc>
                <a:spcPct val="90000"/>
              </a:lnSpc>
              <a:spcBef>
                <a:spcPts val="300"/>
              </a:spcBef>
              <a:spcAft>
                <a:spcPts val="600"/>
              </a:spcAft>
              <a:defRPr/>
            </a:pPr>
            <a:r>
              <a:rPr lang="en-US" sz="2400" dirty="0">
                <a:solidFill>
                  <a:srgbClr val="000000"/>
                </a:solidFill>
              </a:rPr>
              <a:t>802.11 </a:t>
            </a:r>
            <a:r>
              <a:rPr lang="en-US" sz="2400" dirty="0" err="1">
                <a:solidFill>
                  <a:srgbClr val="000000"/>
                </a:solidFill>
              </a:rPr>
              <a:t>TGbe’s</a:t>
            </a:r>
            <a:r>
              <a:rPr lang="en-US" sz="2400" dirty="0">
                <a:solidFill>
                  <a:srgbClr val="000000"/>
                </a:solidFill>
              </a:rPr>
              <a:t> evolving multi-link architecture</a:t>
            </a:r>
            <a:r>
              <a:rPr lang="en-US" sz="2400" dirty="0"/>
              <a:t> contributions (&lt; 1.25 hours) </a:t>
            </a:r>
          </a:p>
          <a:p>
            <a:pPr lvl="1" eaLnBrk="1" hangingPunct="1">
              <a:lnSpc>
                <a:spcPct val="90000"/>
              </a:lnSpc>
              <a:spcBef>
                <a:spcPts val="300"/>
              </a:spcBef>
              <a:spcAft>
                <a:spcPts val="600"/>
              </a:spcAft>
              <a:defRPr/>
            </a:pPr>
            <a:r>
              <a:rPr lang="en-US" sz="2400" dirty="0"/>
              <a:t>EPD/LPD presentation – Roger Marks (45 minutes): </a:t>
            </a:r>
            <a:r>
              <a:rPr lang="en-US" sz="2400" dirty="0">
                <a:hlinkClick r:id="rId3"/>
              </a:rPr>
              <a:t>11-21/0092r1</a:t>
            </a:r>
            <a:r>
              <a:rPr lang="en-US" sz="2400" dirty="0"/>
              <a:t> </a:t>
            </a:r>
          </a:p>
          <a:p>
            <a:pPr lvl="1" eaLnBrk="1" hangingPunct="1">
              <a:lnSpc>
                <a:spcPct val="90000"/>
              </a:lnSpc>
              <a:spcBef>
                <a:spcPts val="300"/>
              </a:spcBef>
              <a:spcAft>
                <a:spcPts val="600"/>
              </a:spcAft>
              <a:defRPr/>
            </a:pPr>
            <a:r>
              <a:rPr lang="en-US" sz="2400" dirty="0"/>
              <a:t>Any </a:t>
            </a:r>
            <a:r>
              <a:rPr lang="en-US" sz="2400" dirty="0" err="1"/>
              <a:t>TGbd</a:t>
            </a:r>
            <a:r>
              <a:rPr lang="en-US" sz="2400" dirty="0"/>
              <a:t> discussion?</a:t>
            </a:r>
          </a:p>
          <a:p>
            <a:pPr lvl="1" eaLnBrk="1" hangingPunct="1">
              <a:lnSpc>
                <a:spcPct val="90000"/>
              </a:lnSpc>
              <a:spcBef>
                <a:spcPts val="300"/>
              </a:spcBef>
              <a:spcAft>
                <a:spcPts val="600"/>
              </a:spcAft>
              <a:defRPr/>
            </a:pPr>
            <a:r>
              <a:rPr lang="en-US" sz="2400" dirty="0"/>
              <a:t>Other topic(s)?  (See next slide)</a:t>
            </a:r>
          </a:p>
          <a:p>
            <a:pPr eaLnBrk="1" hangingPunct="1">
              <a:lnSpc>
                <a:spcPct val="90000"/>
              </a:lnSpc>
              <a:spcBef>
                <a:spcPts val="300"/>
              </a:spcBef>
              <a:spcAft>
                <a:spcPts val="600"/>
              </a:spcAft>
              <a:defRPr/>
            </a:pPr>
            <a:r>
              <a:rPr lang="en-US" sz="2800" dirty="0">
                <a:solidFill>
                  <a:srgbClr val="000000"/>
                </a:solidFill>
              </a:rPr>
              <a:t>Next steps</a:t>
            </a:r>
          </a:p>
          <a:p>
            <a:pPr marL="342900" lvl="1" indent="-342900" eaLnBrk="1" hangingPunct="1">
              <a:lnSpc>
                <a:spcPct val="90000"/>
              </a:lnSpc>
              <a:spcBef>
                <a:spcPts val="300"/>
              </a:spcBef>
              <a:buFont typeface="Arial" pitchFamily="34" charset="0"/>
              <a:buChar char="•"/>
              <a:defRPr/>
            </a:pPr>
            <a:endParaRPr lang="en-US" sz="2800" dirty="0"/>
          </a:p>
          <a:p>
            <a:pPr marL="342900" lvl="1" indent="-342900" eaLnBrk="1" hangingPunct="1">
              <a:lnSpc>
                <a:spcPct val="90000"/>
              </a:lnSpc>
              <a:spcBef>
                <a:spcPts val="300"/>
              </a:spcBef>
              <a:buFont typeface="Arial" pitchFamily="34" charset="0"/>
              <a:buChar char="•"/>
              <a:defRPr/>
            </a:pPr>
            <a:endParaRPr lang="en-US" b="1" dirty="0"/>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77337278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762000"/>
            <a:ext cx="7772400" cy="533400"/>
          </a:xfrm>
        </p:spPr>
        <p:txBody>
          <a:bodyPr/>
          <a:lstStyle/>
          <a:p>
            <a:pPr eaLnBrk="1" hangingPunct="1"/>
            <a:r>
              <a:rPr lang="en-US" altLang="en-US" dirty="0"/>
              <a:t>ARC (Architecture) – Other</a:t>
            </a:r>
          </a:p>
        </p:txBody>
      </p:sp>
      <p:sp>
        <p:nvSpPr>
          <p:cNvPr id="11267" name="Rectangle 3"/>
          <p:cNvSpPr>
            <a:spLocks noGrp="1" noChangeArrowheads="1"/>
          </p:cNvSpPr>
          <p:nvPr>
            <p:ph idx="1"/>
          </p:nvPr>
        </p:nvSpPr>
        <p:spPr>
          <a:xfrm>
            <a:off x="342900" y="1524000"/>
            <a:ext cx="8458200" cy="4038600"/>
          </a:xfrm>
        </p:spPr>
        <p:txBody>
          <a:bodyPr/>
          <a:lstStyle/>
          <a:p>
            <a:pPr marL="0" lvl="2" indent="0">
              <a:spcBef>
                <a:spcPts val="300"/>
              </a:spcBef>
              <a:spcAft>
                <a:spcPts val="0"/>
              </a:spcAft>
              <a:buNone/>
              <a:defRPr/>
            </a:pPr>
            <a:r>
              <a:rPr lang="en-US" altLang="en-US" sz="2400" b="1" dirty="0"/>
              <a:t>Other items being tracked (but not actively worked unless/until contributions):</a:t>
            </a:r>
          </a:p>
          <a:p>
            <a:pPr marL="685800" lvl="2" indent="-342900">
              <a:lnSpc>
                <a:spcPct val="90000"/>
              </a:lnSpc>
              <a:buFont typeface="Arial" pitchFamily="34" charset="0"/>
              <a:buChar char="•"/>
              <a:defRPr/>
            </a:pPr>
            <a:r>
              <a:rPr lang="en-US" b="1" dirty="0"/>
              <a:t>Annex G (purpose and value?, work to update or work to deprecate?)</a:t>
            </a:r>
          </a:p>
          <a:p>
            <a:pPr marL="685800" lvl="2" indent="-342900">
              <a:lnSpc>
                <a:spcPct val="90000"/>
              </a:lnSpc>
              <a:buFont typeface="Arial" pitchFamily="34" charset="0"/>
              <a:buChar char="•"/>
              <a:defRPr/>
            </a:pPr>
            <a:r>
              <a:rPr lang="en-US" b="1" dirty="0"/>
              <a:t>Consider any changes to remove 802.2/LLC terms?</a:t>
            </a:r>
            <a:endParaRPr lang="en-US" b="1" dirty="0">
              <a:solidFill>
                <a:schemeClr val="accent2">
                  <a:lumMod val="75000"/>
                </a:schemeClr>
              </a:solidFill>
            </a:endParaRPr>
          </a:p>
          <a:p>
            <a:pPr marL="685800" lvl="2" indent="-342900">
              <a:lnSpc>
                <a:spcPct val="90000"/>
              </a:lnSpc>
              <a:buFont typeface="Arial" pitchFamily="34" charset="0"/>
              <a:buChar char="•"/>
              <a:defRPr/>
            </a:pPr>
            <a:r>
              <a:rPr lang="en-US" b="1" dirty="0"/>
              <a:t>“What is a STA?” (per </a:t>
            </a:r>
            <a:r>
              <a:rPr lang="en-US" b="1" dirty="0" err="1"/>
              <a:t>REVmd</a:t>
            </a:r>
            <a:r>
              <a:rPr lang="en-US" b="1" dirty="0"/>
              <a:t> discussion: </a:t>
            </a:r>
            <a:r>
              <a:rPr lang="en-US" b="1" dirty="0">
                <a:solidFill>
                  <a:schemeClr val="accent2">
                    <a:lumMod val="75000"/>
                  </a:schemeClr>
                </a:solidFill>
                <a:hlinkClick r:id="rId3">
                  <a:extLst>
                    <a:ext uri="{A12FA001-AC4F-418D-AE19-62706E023703}">
                      <ahyp:hlinkClr xmlns:ahyp="http://schemas.microsoft.com/office/drawing/2018/hyperlinkcolor" val="tx"/>
                    </a:ext>
                  </a:extLst>
                </a:hlinkClick>
              </a:rPr>
              <a:t>11-19/0106r0</a:t>
            </a:r>
            <a:r>
              <a:rPr lang="en-US" b="1" dirty="0"/>
              <a:t>), Also off-channel TDLS architecture</a:t>
            </a:r>
          </a:p>
          <a:p>
            <a:pPr marL="685800" lvl="2" indent="-342900">
              <a:lnSpc>
                <a:spcPct val="90000"/>
              </a:lnSpc>
              <a:spcBef>
                <a:spcPts val="300"/>
              </a:spcBef>
              <a:spcAft>
                <a:spcPts val="0"/>
              </a:spcAft>
              <a:buFont typeface="Arial" pitchFamily="34" charset="0"/>
              <a:buChar char="•"/>
              <a:defRPr/>
            </a:pPr>
            <a:r>
              <a:rPr lang="en-US" b="1" dirty="0"/>
              <a:t>MLME-RESET, versus MLME-JOIN, MLME-START, MLME-SCAN and MLME-END</a:t>
            </a:r>
          </a:p>
          <a:p>
            <a:pPr marL="1143000" lvl="3" indent="-342900">
              <a:lnSpc>
                <a:spcPct val="90000"/>
              </a:lnSpc>
              <a:spcBef>
                <a:spcPts val="300"/>
              </a:spcBef>
              <a:spcAft>
                <a:spcPts val="0"/>
              </a:spcAft>
              <a:buFont typeface="Arial" pitchFamily="34" charset="0"/>
              <a:buChar char="•"/>
              <a:defRPr/>
            </a:pPr>
            <a:r>
              <a:rPr lang="en-US" b="1" dirty="0"/>
              <a:t>One aspect is how MAC address is set/controlled – related to IEEE 1609/</a:t>
            </a:r>
            <a:r>
              <a:rPr lang="en-US" b="1" dirty="0" err="1"/>
              <a:t>TGbd</a:t>
            </a:r>
            <a:r>
              <a:rPr lang="en-US" b="1" dirty="0"/>
              <a:t>  activities</a:t>
            </a:r>
          </a:p>
          <a:p>
            <a:pPr marL="685800" lvl="3" indent="-342900">
              <a:lnSpc>
                <a:spcPct val="90000"/>
              </a:lnSpc>
              <a:spcBef>
                <a:spcPts val="300"/>
              </a:spcBef>
              <a:spcAft>
                <a:spcPts val="0"/>
              </a:spcAft>
              <a:buFont typeface="Arial" panose="020B0604020202020204" pitchFamily="34" charset="0"/>
              <a:buChar char="•"/>
              <a:defRPr/>
            </a:pPr>
            <a:r>
              <a:rPr lang="en-US" sz="1800" b="1" dirty="0" err="1"/>
              <a:t>TGaz</a:t>
            </a:r>
            <a:r>
              <a:rPr lang="en-US" sz="1800" b="1" dirty="0"/>
              <a:t> work on Fine Timing Measurement and IEEE 1588 mapping</a:t>
            </a:r>
          </a:p>
          <a:p>
            <a:pPr marL="685800" lvl="2" indent="-342900">
              <a:lnSpc>
                <a:spcPct val="90000"/>
              </a:lnSpc>
              <a:buFont typeface="Arial" pitchFamily="34" charset="0"/>
              <a:buChar char="•"/>
              <a:defRPr/>
            </a:pPr>
            <a:r>
              <a:rPr lang="en-US" b="1" dirty="0"/>
              <a:t>Clarifying EPD/LPD: </a:t>
            </a:r>
            <a:r>
              <a:rPr lang="en-US" dirty="0">
                <a:hlinkClick r:id="rId4"/>
              </a:rPr>
              <a:t>11-20/0174r0</a:t>
            </a:r>
            <a:r>
              <a:rPr lang="en-US" dirty="0"/>
              <a:t>; </a:t>
            </a:r>
            <a:r>
              <a:rPr lang="en-US" b="1" dirty="0"/>
              <a:t>monitor 802.1 discussions</a:t>
            </a:r>
          </a:p>
          <a:p>
            <a:pPr marL="685800" lvl="2" indent="-342900">
              <a:lnSpc>
                <a:spcPct val="90000"/>
              </a:lnSpc>
              <a:buFont typeface="Arial" pitchFamily="34" charset="0"/>
              <a:buChar char="•"/>
              <a:defRPr/>
            </a:pPr>
            <a:r>
              <a:rPr lang="en-US" b="1" dirty="0" err="1"/>
              <a:t>Nendica’s</a:t>
            </a:r>
            <a:r>
              <a:rPr lang="en-US" b="1" dirty="0"/>
              <a:t>/</a:t>
            </a:r>
            <a:r>
              <a:rPr lang="en-US" b="1" dirty="0" err="1"/>
              <a:t>TGbe’s</a:t>
            </a:r>
            <a:r>
              <a:rPr lang="en-US" b="1" dirty="0"/>
              <a:t> discussion on 802.11 in a Deterministic Network/Time-Sensitive Networking</a:t>
            </a:r>
          </a:p>
          <a:p>
            <a:pPr marL="0" lvl="1" indent="0" eaLnBrk="1" hangingPunct="1">
              <a:lnSpc>
                <a:spcPct val="90000"/>
              </a:lnSpc>
              <a:spcBef>
                <a:spcPts val="300"/>
              </a:spcBef>
              <a:buNone/>
              <a:defRPr/>
            </a:pPr>
            <a:endParaRPr lang="en-US" dirty="0"/>
          </a:p>
          <a:p>
            <a:pPr marL="342900" lvl="1" indent="-342900" eaLnBrk="1" hangingPunct="1">
              <a:lnSpc>
                <a:spcPct val="90000"/>
              </a:lnSpc>
              <a:spcBef>
                <a:spcPts val="300"/>
              </a:spcBef>
              <a:buFont typeface="Arial" pitchFamily="34" charset="0"/>
              <a:buChar char="•"/>
              <a:defRPr/>
            </a:pPr>
            <a:endParaRPr lang="en-US" b="1" dirty="0"/>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2978869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Prior meeting minutes</a:t>
            </a:r>
          </a:p>
        </p:txBody>
      </p:sp>
      <p:sp>
        <p:nvSpPr>
          <p:cNvPr id="11267" name="Rectangle 3"/>
          <p:cNvSpPr>
            <a:spLocks noGrp="1" noChangeArrowheads="1"/>
          </p:cNvSpPr>
          <p:nvPr>
            <p:ph idx="1"/>
          </p:nvPr>
        </p:nvSpPr>
        <p:spPr>
          <a:xfrm>
            <a:off x="342900" y="1371600"/>
            <a:ext cx="8458200" cy="4343400"/>
          </a:xfrm>
        </p:spPr>
        <p:txBody>
          <a:bodyPr/>
          <a:lstStyle/>
          <a:p>
            <a:pPr marL="0" indent="0" eaLnBrk="1" hangingPunct="1">
              <a:lnSpc>
                <a:spcPct val="90000"/>
              </a:lnSpc>
              <a:spcBef>
                <a:spcPts val="300"/>
              </a:spcBef>
              <a:buFontTx/>
              <a:buNone/>
              <a:defRPr/>
            </a:pPr>
            <a:r>
              <a:rPr lang="en-US" sz="2800" dirty="0">
                <a:solidFill>
                  <a:srgbClr val="000000"/>
                </a:solidFill>
              </a:rPr>
              <a:t>November plenary</a:t>
            </a:r>
          </a:p>
          <a:p>
            <a:pPr eaLnBrk="1" hangingPunct="1">
              <a:lnSpc>
                <a:spcPct val="90000"/>
              </a:lnSpc>
              <a:spcBef>
                <a:spcPts val="300"/>
              </a:spcBef>
              <a:defRPr/>
            </a:pPr>
            <a:r>
              <a:rPr lang="en-US" dirty="0">
                <a:solidFill>
                  <a:srgbClr val="000000"/>
                </a:solidFill>
                <a:hlinkClick r:id="rId3"/>
              </a:rPr>
              <a:t>https://mentor.ieee.org/802.11/dcn/20/11-20-1760-00-0arc-arc-sc-teleconferences-minutes-2-and-4-nov-2020-plenary.docx</a:t>
            </a:r>
            <a:r>
              <a:rPr lang="en-US" dirty="0">
                <a:solidFill>
                  <a:srgbClr val="000000"/>
                </a:solidFill>
              </a:rPr>
              <a:t> </a:t>
            </a:r>
          </a:p>
          <a:p>
            <a:pPr marL="0" indent="0" eaLnBrk="1" hangingPunct="1">
              <a:lnSpc>
                <a:spcPct val="90000"/>
              </a:lnSpc>
              <a:spcBef>
                <a:spcPts val="300"/>
              </a:spcBef>
              <a:buFontTx/>
              <a:buNone/>
              <a:defRPr/>
            </a:pPr>
            <a:endParaRPr lang="en-US" sz="2800" dirty="0">
              <a:solidFill>
                <a:srgbClr val="000000"/>
              </a:solidFill>
            </a:endParaRPr>
          </a:p>
          <a:p>
            <a:pPr marL="0" indent="0" eaLnBrk="1" hangingPunct="1">
              <a:lnSpc>
                <a:spcPct val="90000"/>
              </a:lnSpc>
              <a:spcBef>
                <a:spcPts val="300"/>
              </a:spcBef>
              <a:buFontTx/>
              <a:buNone/>
              <a:defRPr/>
            </a:pPr>
            <a:r>
              <a:rPr lang="en-US" sz="2800" dirty="0">
                <a:solidFill>
                  <a:srgbClr val="000000"/>
                </a:solidFill>
              </a:rPr>
              <a:t>November 16 telecon</a:t>
            </a:r>
          </a:p>
          <a:p>
            <a:pPr eaLnBrk="1" hangingPunct="1">
              <a:lnSpc>
                <a:spcPct val="90000"/>
              </a:lnSpc>
              <a:spcBef>
                <a:spcPts val="300"/>
              </a:spcBef>
              <a:defRPr/>
            </a:pPr>
            <a:r>
              <a:rPr lang="en-US" dirty="0">
                <a:solidFill>
                  <a:srgbClr val="000000"/>
                </a:solidFill>
                <a:hlinkClick r:id="rId4"/>
              </a:rPr>
              <a:t>https://mentor.ieee.org/802.11/dcn/20/11-20-1866-00-0arc-arc-sc-teleconferences-minutes-16-nov-2020.docx</a:t>
            </a:r>
            <a:r>
              <a:rPr lang="en-US" dirty="0">
                <a:solidFill>
                  <a:srgbClr val="000000"/>
                </a:solidFill>
              </a:rPr>
              <a:t> </a:t>
            </a:r>
          </a:p>
          <a:p>
            <a:pPr eaLnBrk="1" hangingPunct="1">
              <a:lnSpc>
                <a:spcPct val="90000"/>
              </a:lnSpc>
              <a:spcBef>
                <a:spcPts val="300"/>
              </a:spcBef>
              <a:defRPr/>
            </a:pPr>
            <a:endParaRPr lang="en-US" sz="2800" dirty="0">
              <a:solidFill>
                <a:srgbClr val="000000"/>
              </a:solidFill>
            </a:endParaRPr>
          </a:p>
          <a:p>
            <a:pPr marL="0" indent="0" eaLnBrk="1" hangingPunct="1">
              <a:lnSpc>
                <a:spcPct val="90000"/>
              </a:lnSpc>
              <a:spcBef>
                <a:spcPts val="300"/>
              </a:spcBef>
              <a:buFontTx/>
              <a:buNone/>
              <a:defRPr/>
            </a:pPr>
            <a:r>
              <a:rPr lang="en-US" sz="2800" dirty="0">
                <a:solidFill>
                  <a:srgbClr val="000000"/>
                </a:solidFill>
              </a:rPr>
              <a:t>December 7 telecon</a:t>
            </a:r>
            <a:endParaRPr lang="en-US" sz="2800" dirty="0"/>
          </a:p>
          <a:p>
            <a:pPr marL="342900" lvl="1" indent="-342900" eaLnBrk="1" hangingPunct="1">
              <a:lnSpc>
                <a:spcPct val="90000"/>
              </a:lnSpc>
              <a:spcBef>
                <a:spcPts val="300"/>
              </a:spcBef>
              <a:buFont typeface="Arial" pitchFamily="34" charset="0"/>
              <a:buChar char="•"/>
              <a:defRPr/>
            </a:pPr>
            <a:r>
              <a:rPr lang="en-US" b="1" dirty="0">
                <a:hlinkClick r:id="rId5"/>
              </a:rPr>
              <a:t>https://mentor.ieee.org/802.11/dcn/20/11-20-1936-00-0arc-arc-sc-teleconferences-minutes-07-dec-2020.docx</a:t>
            </a:r>
            <a:r>
              <a:rPr lang="en-US" b="1" dirty="0"/>
              <a:t> </a:t>
            </a:r>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7109799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Updates to 11-20/0177</a:t>
            </a:r>
          </a:p>
        </p:txBody>
      </p:sp>
      <p:sp>
        <p:nvSpPr>
          <p:cNvPr id="11267" name="Rectangle 3"/>
          <p:cNvSpPr>
            <a:spLocks noGrp="1" noChangeArrowheads="1"/>
          </p:cNvSpPr>
          <p:nvPr>
            <p:ph idx="1"/>
          </p:nvPr>
        </p:nvSpPr>
        <p:spPr>
          <a:xfrm>
            <a:off x="342900" y="1371600"/>
            <a:ext cx="8458200" cy="4343400"/>
          </a:xfrm>
        </p:spPr>
        <p:txBody>
          <a:bodyPr/>
          <a:lstStyle/>
          <a:p>
            <a:pPr marL="0" indent="0" eaLnBrk="1" hangingPunct="1">
              <a:lnSpc>
                <a:spcPct val="90000"/>
              </a:lnSpc>
              <a:spcBef>
                <a:spcPts val="300"/>
              </a:spcBef>
              <a:spcAft>
                <a:spcPts val="600"/>
              </a:spcAft>
              <a:buFontTx/>
              <a:buNone/>
              <a:defRPr/>
            </a:pPr>
            <a:r>
              <a:rPr lang="en-US" dirty="0">
                <a:solidFill>
                  <a:srgbClr val="000000"/>
                </a:solidFill>
              </a:rPr>
              <a:t>Liaison to </a:t>
            </a:r>
            <a:r>
              <a:rPr lang="en-US" dirty="0" err="1">
                <a:solidFill>
                  <a:srgbClr val="000000"/>
                </a:solidFill>
              </a:rPr>
              <a:t>REVmd</a:t>
            </a:r>
            <a:r>
              <a:rPr lang="en-US" dirty="0">
                <a:solidFill>
                  <a:srgbClr val="000000"/>
                </a:solidFill>
              </a:rPr>
              <a:t> to correct definitions/concepts of ESS and HESS.  Latest version: </a:t>
            </a:r>
            <a:r>
              <a:rPr lang="en-US" dirty="0">
                <a:solidFill>
                  <a:srgbClr val="000000"/>
                </a:solidFill>
                <a:hlinkClick r:id="rId3"/>
              </a:rPr>
              <a:t>11-20/0177r5</a:t>
            </a:r>
            <a:r>
              <a:rPr lang="en-US" dirty="0">
                <a:solidFill>
                  <a:srgbClr val="000000"/>
                </a:solidFill>
              </a:rPr>
              <a:t> </a:t>
            </a:r>
          </a:p>
          <a:p>
            <a:pPr marL="0" indent="0" eaLnBrk="1" hangingPunct="1">
              <a:lnSpc>
                <a:spcPct val="90000"/>
              </a:lnSpc>
              <a:spcBef>
                <a:spcPts val="300"/>
              </a:spcBef>
              <a:buFontTx/>
              <a:buNone/>
              <a:defRPr/>
            </a:pPr>
            <a:endParaRPr lang="en-US" sz="2800" dirty="0">
              <a:solidFill>
                <a:srgbClr val="000000"/>
              </a:solidFill>
            </a:endParaRPr>
          </a:p>
          <a:p>
            <a:pPr marL="0" indent="0" eaLnBrk="1" hangingPunct="1">
              <a:lnSpc>
                <a:spcPct val="90000"/>
              </a:lnSpc>
              <a:spcBef>
                <a:spcPts val="300"/>
              </a:spcBef>
              <a:buFontTx/>
              <a:buNone/>
              <a:defRPr/>
            </a:pPr>
            <a:r>
              <a:rPr lang="en-US" dirty="0">
                <a:solidFill>
                  <a:srgbClr val="000000"/>
                </a:solidFill>
              </a:rPr>
              <a:t>Reviewed in </a:t>
            </a:r>
            <a:r>
              <a:rPr lang="en-US" dirty="0" err="1">
                <a:solidFill>
                  <a:srgbClr val="000000"/>
                </a:solidFill>
              </a:rPr>
              <a:t>REVmd</a:t>
            </a:r>
            <a:r>
              <a:rPr lang="en-US" dirty="0">
                <a:solidFill>
                  <a:srgbClr val="000000"/>
                </a:solidFill>
              </a:rPr>
              <a:t> (Sept 14), updated based on comments:</a:t>
            </a:r>
          </a:p>
          <a:p>
            <a:pPr lvl="1"/>
            <a:r>
              <a:rPr lang="en-GB" dirty="0"/>
              <a:t>Minor changes to 4.3.5.2 proposed text</a:t>
            </a:r>
            <a:endParaRPr lang="en-US" dirty="0"/>
          </a:p>
          <a:p>
            <a:pPr lvl="1"/>
            <a:r>
              <a:rPr lang="en-GB" dirty="0"/>
              <a:t>Explicitly listed the additional locations to replace “homogeneous ESS” (checking for various spellings) with “</a:t>
            </a:r>
            <a:r>
              <a:rPr lang="en-GB" dirty="0" err="1"/>
              <a:t>HeSS</a:t>
            </a:r>
            <a:r>
              <a:rPr lang="en-GB" dirty="0"/>
              <a:t>”.</a:t>
            </a:r>
            <a:endParaRPr lang="en-US" dirty="0"/>
          </a:p>
          <a:p>
            <a:pPr lvl="1"/>
            <a:r>
              <a:rPr lang="en-GB" dirty="0"/>
              <a:t>Added discussion of how the contents of 4.3.20 and 4.5.9 could be further updated in this general direction, and why that is suggested to be deferred, for now.</a:t>
            </a:r>
            <a:endParaRPr lang="en-US" dirty="0">
              <a:solidFill>
                <a:srgbClr val="000000"/>
              </a:solidFill>
            </a:endParaRPr>
          </a:p>
          <a:p>
            <a:pPr marL="0" indent="0" eaLnBrk="1" hangingPunct="1">
              <a:lnSpc>
                <a:spcPct val="90000"/>
              </a:lnSpc>
              <a:spcBef>
                <a:spcPts val="300"/>
              </a:spcBef>
              <a:buFontTx/>
              <a:buNone/>
              <a:defRPr/>
            </a:pPr>
            <a:r>
              <a:rPr lang="en-US" dirty="0">
                <a:solidFill>
                  <a:srgbClr val="000000"/>
                </a:solidFill>
              </a:rPr>
              <a:t>After second review in </a:t>
            </a:r>
            <a:r>
              <a:rPr lang="en-US" dirty="0" err="1">
                <a:solidFill>
                  <a:srgbClr val="000000"/>
                </a:solidFill>
              </a:rPr>
              <a:t>REVmd</a:t>
            </a:r>
            <a:r>
              <a:rPr lang="en-US" dirty="0">
                <a:solidFill>
                  <a:srgbClr val="000000"/>
                </a:solidFill>
              </a:rPr>
              <a:t> (Sept 15 and 17), vote was to not accept at this time (defer to </a:t>
            </a:r>
            <a:r>
              <a:rPr lang="en-US" dirty="0" err="1">
                <a:solidFill>
                  <a:srgbClr val="000000"/>
                </a:solidFill>
              </a:rPr>
              <a:t>REVme</a:t>
            </a:r>
            <a:r>
              <a:rPr lang="en-US" dirty="0">
                <a:solidFill>
                  <a:srgbClr val="000000"/>
                </a:solidFill>
              </a:rPr>
              <a:t>?)</a:t>
            </a:r>
          </a:p>
          <a:p>
            <a:pPr marL="0" indent="0" eaLnBrk="1" hangingPunct="1">
              <a:lnSpc>
                <a:spcPct val="90000"/>
              </a:lnSpc>
              <a:spcBef>
                <a:spcPts val="300"/>
              </a:spcBef>
              <a:buFontTx/>
              <a:buNone/>
              <a:defRPr/>
            </a:pPr>
            <a:endParaRPr lang="en-US" dirty="0">
              <a:solidFill>
                <a:srgbClr val="000000"/>
              </a:solidFill>
            </a:endParaRPr>
          </a:p>
          <a:p>
            <a:pPr marL="0" indent="0" eaLnBrk="1" hangingPunct="1">
              <a:lnSpc>
                <a:spcPct val="90000"/>
              </a:lnSpc>
              <a:spcBef>
                <a:spcPts val="300"/>
              </a:spcBef>
              <a:buFontTx/>
              <a:buNone/>
              <a:defRPr/>
            </a:pPr>
            <a:r>
              <a:rPr lang="en-US" dirty="0">
                <a:solidFill>
                  <a:srgbClr val="000000"/>
                </a:solidFill>
              </a:rPr>
              <a:t>Next steps?  Any comments on revision 5?  Ready to send to </a:t>
            </a:r>
            <a:r>
              <a:rPr lang="en-US" dirty="0" err="1">
                <a:solidFill>
                  <a:srgbClr val="000000"/>
                </a:solidFill>
              </a:rPr>
              <a:t>REVme</a:t>
            </a:r>
            <a:r>
              <a:rPr lang="en-US" dirty="0">
                <a:solidFill>
                  <a:srgbClr val="000000"/>
                </a:solidFill>
              </a:rPr>
              <a:t>?</a:t>
            </a:r>
          </a:p>
        </p:txBody>
      </p:sp>
    </p:spTree>
    <p:extLst>
      <p:ext uri="{BB962C8B-B14F-4D97-AF65-F5344CB8AC3E}">
        <p14:creationId xmlns:p14="http://schemas.microsoft.com/office/powerpoint/2010/main" val="32641882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ltLang="en-US" dirty="0"/>
              <a:t>Abstract</a:t>
            </a:r>
          </a:p>
        </p:txBody>
      </p:sp>
      <p:sp>
        <p:nvSpPr>
          <p:cNvPr id="17411" name="Rectangle 3"/>
          <p:cNvSpPr>
            <a:spLocks noGrp="1" noChangeArrowheads="1"/>
          </p:cNvSpPr>
          <p:nvPr>
            <p:ph idx="1"/>
          </p:nvPr>
        </p:nvSpPr>
        <p:spPr/>
        <p:txBody>
          <a:bodyPr/>
          <a:lstStyle/>
          <a:p>
            <a:pPr algn="ctr" eaLnBrk="1" hangingPunct="1">
              <a:buFontTx/>
              <a:buNone/>
            </a:pPr>
            <a:r>
              <a:rPr lang="en-US" altLang="en-US" dirty="0"/>
              <a:t>Agenda for:</a:t>
            </a:r>
          </a:p>
          <a:p>
            <a:pPr algn="ctr" eaLnBrk="1" hangingPunct="1">
              <a:buFontTx/>
              <a:buNone/>
            </a:pPr>
            <a:endParaRPr lang="en-US" altLang="en-US" dirty="0"/>
          </a:p>
          <a:p>
            <a:pPr algn="ctr" eaLnBrk="1" hangingPunct="1">
              <a:buFontTx/>
              <a:buNone/>
            </a:pPr>
            <a:r>
              <a:rPr lang="en-US" altLang="en-US" dirty="0"/>
              <a:t> ARC SC, January 2021, Interim Plenary meetings (Teleconferences)</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Motion: Liaise 11-20/0177 to </a:t>
            </a:r>
            <a:r>
              <a:rPr lang="en-US" altLang="en-US" dirty="0" err="1"/>
              <a:t>REVme</a:t>
            </a:r>
            <a:endParaRPr lang="en-US" altLang="en-US" dirty="0"/>
          </a:p>
        </p:txBody>
      </p:sp>
      <p:sp>
        <p:nvSpPr>
          <p:cNvPr id="11267" name="Rectangle 3"/>
          <p:cNvSpPr>
            <a:spLocks noGrp="1" noChangeArrowheads="1"/>
          </p:cNvSpPr>
          <p:nvPr>
            <p:ph idx="1"/>
          </p:nvPr>
        </p:nvSpPr>
        <p:spPr>
          <a:xfrm>
            <a:off x="342900" y="1371600"/>
            <a:ext cx="8458200" cy="4343400"/>
          </a:xfrm>
        </p:spPr>
        <p:txBody>
          <a:bodyPr/>
          <a:lstStyle/>
          <a:p>
            <a:pPr marL="0" indent="0" eaLnBrk="1" hangingPunct="1">
              <a:lnSpc>
                <a:spcPct val="90000"/>
              </a:lnSpc>
              <a:spcBef>
                <a:spcPts val="300"/>
              </a:spcBef>
              <a:spcAft>
                <a:spcPts val="600"/>
              </a:spcAft>
              <a:buFontTx/>
              <a:buNone/>
              <a:defRPr/>
            </a:pPr>
            <a:r>
              <a:rPr lang="en-US" dirty="0">
                <a:solidFill>
                  <a:srgbClr val="FF0000"/>
                </a:solidFill>
              </a:rPr>
              <a:t>Motion:</a:t>
            </a:r>
          </a:p>
          <a:p>
            <a:pPr marL="0" indent="0" eaLnBrk="1" hangingPunct="1">
              <a:lnSpc>
                <a:spcPct val="90000"/>
              </a:lnSpc>
              <a:spcBef>
                <a:spcPts val="300"/>
              </a:spcBef>
              <a:spcAft>
                <a:spcPts val="600"/>
              </a:spcAft>
              <a:buFontTx/>
              <a:buNone/>
              <a:defRPr/>
            </a:pPr>
            <a:endParaRPr lang="en-US" dirty="0">
              <a:solidFill>
                <a:srgbClr val="000000"/>
              </a:solidFill>
            </a:endParaRPr>
          </a:p>
          <a:p>
            <a:pPr marL="0" indent="0" eaLnBrk="1" hangingPunct="1">
              <a:lnSpc>
                <a:spcPct val="90000"/>
              </a:lnSpc>
              <a:spcBef>
                <a:spcPts val="300"/>
              </a:spcBef>
              <a:spcAft>
                <a:spcPts val="600"/>
              </a:spcAft>
              <a:buNone/>
              <a:defRPr/>
            </a:pPr>
            <a:r>
              <a:rPr lang="en-US" dirty="0"/>
              <a:t>Send </a:t>
            </a:r>
            <a:r>
              <a:rPr lang="en-US" dirty="0">
                <a:solidFill>
                  <a:srgbClr val="000000"/>
                </a:solidFill>
                <a:hlinkClick r:id="rId3"/>
              </a:rPr>
              <a:t>11-20/0177r5</a:t>
            </a:r>
            <a:r>
              <a:rPr lang="en-US" dirty="0">
                <a:solidFill>
                  <a:srgbClr val="000000"/>
                </a:solidFill>
              </a:rPr>
              <a:t> </a:t>
            </a:r>
            <a:r>
              <a:rPr lang="en-US" dirty="0"/>
              <a:t> “Liaison to </a:t>
            </a:r>
            <a:r>
              <a:rPr lang="en-US" dirty="0" err="1"/>
              <a:t>REVmd</a:t>
            </a:r>
            <a:r>
              <a:rPr lang="en-US" dirty="0"/>
              <a:t> (sic) on ESS” to IEEE 802.11 </a:t>
            </a:r>
            <a:r>
              <a:rPr lang="en-US" dirty="0" err="1"/>
              <a:t>TGme</a:t>
            </a:r>
            <a:r>
              <a:rPr lang="en-US" dirty="0"/>
              <a:t> (as soon as it is formed). </a:t>
            </a:r>
          </a:p>
          <a:p>
            <a:pPr marL="0" indent="0" eaLnBrk="1" hangingPunct="1">
              <a:lnSpc>
                <a:spcPct val="90000"/>
              </a:lnSpc>
              <a:spcBef>
                <a:spcPts val="300"/>
              </a:spcBef>
              <a:spcAft>
                <a:spcPts val="600"/>
              </a:spcAft>
              <a:buNone/>
              <a:defRPr/>
            </a:pPr>
            <a:endParaRPr lang="en-US" dirty="0"/>
          </a:p>
          <a:p>
            <a:pPr marL="0" indent="0" eaLnBrk="1" hangingPunct="1">
              <a:lnSpc>
                <a:spcPct val="90000"/>
              </a:lnSpc>
              <a:spcBef>
                <a:spcPts val="300"/>
              </a:spcBef>
              <a:spcAft>
                <a:spcPts val="600"/>
              </a:spcAft>
              <a:buNone/>
              <a:defRPr/>
            </a:pPr>
            <a:r>
              <a:rPr lang="en-US" dirty="0"/>
              <a:t>Moved: </a:t>
            </a:r>
          </a:p>
          <a:p>
            <a:pPr marL="0" indent="0" eaLnBrk="1" hangingPunct="1">
              <a:lnSpc>
                <a:spcPct val="90000"/>
              </a:lnSpc>
              <a:spcBef>
                <a:spcPts val="300"/>
              </a:spcBef>
              <a:spcAft>
                <a:spcPts val="600"/>
              </a:spcAft>
              <a:buNone/>
              <a:defRPr/>
            </a:pPr>
            <a:r>
              <a:rPr lang="en-US" dirty="0"/>
              <a:t>Second: </a:t>
            </a:r>
          </a:p>
          <a:p>
            <a:pPr marL="0" indent="0" eaLnBrk="1" hangingPunct="1">
              <a:lnSpc>
                <a:spcPct val="90000"/>
              </a:lnSpc>
              <a:spcBef>
                <a:spcPts val="300"/>
              </a:spcBef>
              <a:spcAft>
                <a:spcPts val="600"/>
              </a:spcAft>
              <a:buNone/>
              <a:defRPr/>
            </a:pPr>
            <a:r>
              <a:rPr lang="en-US" dirty="0"/>
              <a:t>Results: </a:t>
            </a:r>
          </a:p>
          <a:p>
            <a:pPr marL="0" indent="0" eaLnBrk="1" hangingPunct="1">
              <a:lnSpc>
                <a:spcPct val="90000"/>
              </a:lnSpc>
              <a:spcBef>
                <a:spcPts val="300"/>
              </a:spcBef>
              <a:spcAft>
                <a:spcPts val="600"/>
              </a:spcAft>
              <a:buFontTx/>
              <a:buNone/>
              <a:defRPr/>
            </a:pPr>
            <a:endParaRPr lang="en-US" dirty="0">
              <a:solidFill>
                <a:srgbClr val="000000"/>
              </a:solidFill>
            </a:endParaRPr>
          </a:p>
        </p:txBody>
      </p:sp>
    </p:spTree>
    <p:extLst>
      <p:ext uri="{BB962C8B-B14F-4D97-AF65-F5344CB8AC3E}">
        <p14:creationId xmlns:p14="http://schemas.microsoft.com/office/powerpoint/2010/main" val="282594986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Contributions</a:t>
            </a:r>
          </a:p>
        </p:txBody>
      </p:sp>
      <p:sp>
        <p:nvSpPr>
          <p:cNvPr id="11267" name="Rectangle 3"/>
          <p:cNvSpPr>
            <a:spLocks noGrp="1" noChangeArrowheads="1"/>
          </p:cNvSpPr>
          <p:nvPr>
            <p:ph idx="1"/>
          </p:nvPr>
        </p:nvSpPr>
        <p:spPr>
          <a:xfrm>
            <a:off x="342900" y="1219200"/>
            <a:ext cx="8458200" cy="4495800"/>
          </a:xfrm>
        </p:spPr>
        <p:txBody>
          <a:bodyPr/>
          <a:lstStyle/>
          <a:p>
            <a:pPr marL="0" indent="0" eaLnBrk="1" hangingPunct="1">
              <a:lnSpc>
                <a:spcPct val="90000"/>
              </a:lnSpc>
              <a:spcBef>
                <a:spcPts val="300"/>
              </a:spcBef>
              <a:buFontTx/>
              <a:buNone/>
              <a:defRPr/>
            </a:pPr>
            <a:r>
              <a:rPr lang="en-US" sz="2800" dirty="0">
                <a:solidFill>
                  <a:srgbClr val="000000"/>
                </a:solidFill>
              </a:rPr>
              <a:t>802.11 </a:t>
            </a:r>
            <a:r>
              <a:rPr lang="en-US" sz="2800" dirty="0" err="1">
                <a:solidFill>
                  <a:srgbClr val="000000"/>
                </a:solidFill>
              </a:rPr>
              <a:t>TGbe’s</a:t>
            </a:r>
            <a:r>
              <a:rPr lang="en-US" sz="2800" dirty="0">
                <a:solidFill>
                  <a:srgbClr val="000000"/>
                </a:solidFill>
              </a:rPr>
              <a:t> evolving multi-link architecture</a:t>
            </a:r>
            <a:endParaRPr lang="en-US" sz="2800" dirty="0"/>
          </a:p>
          <a:p>
            <a:pPr marL="342900" lvl="1" indent="-342900" eaLnBrk="1" hangingPunct="1">
              <a:lnSpc>
                <a:spcPct val="90000"/>
              </a:lnSpc>
              <a:spcBef>
                <a:spcPts val="300"/>
              </a:spcBef>
              <a:buFont typeface="Arial" pitchFamily="34" charset="0"/>
              <a:buChar char="•"/>
              <a:defRPr/>
            </a:pPr>
            <a:r>
              <a:rPr lang="en-US" b="1" dirty="0"/>
              <a:t>How does the architecture (still evolving) within 802.11 </a:t>
            </a:r>
            <a:r>
              <a:rPr lang="en-US" b="1" dirty="0" err="1"/>
              <a:t>TGbe</a:t>
            </a:r>
            <a:r>
              <a:rPr lang="en-US" b="1" dirty="0"/>
              <a:t> fit into or affect the overall (baseline) 802.11 architecture?</a:t>
            </a:r>
          </a:p>
          <a:p>
            <a:pPr marL="342900" lvl="1" indent="-342900" eaLnBrk="1" hangingPunct="1">
              <a:lnSpc>
                <a:spcPct val="90000"/>
              </a:lnSpc>
              <a:spcBef>
                <a:spcPts val="300"/>
              </a:spcBef>
              <a:buFont typeface="Arial" pitchFamily="34" charset="0"/>
              <a:buChar char="•"/>
              <a:defRPr/>
            </a:pPr>
            <a:r>
              <a:rPr lang="en-US" b="1" dirty="0"/>
              <a:t>Contributions:</a:t>
            </a:r>
          </a:p>
          <a:p>
            <a:pPr marL="685800" lvl="2" indent="-342900" eaLnBrk="1" hangingPunct="1">
              <a:lnSpc>
                <a:spcPct val="90000"/>
              </a:lnSpc>
              <a:spcBef>
                <a:spcPts val="300"/>
              </a:spcBef>
              <a:buFont typeface="Arial" pitchFamily="34" charset="0"/>
              <a:buChar char="•"/>
              <a:defRPr/>
            </a:pPr>
            <a:r>
              <a:rPr lang="en-US" dirty="0">
                <a:hlinkClick r:id="rId3"/>
              </a:rPr>
              <a:t>https://mentor.ieee.org/802.11/dcn/20/11-20-1639-09-00be-11be-ap-mld-architecture-discussion.pptx</a:t>
            </a:r>
            <a:r>
              <a:rPr lang="en-US" dirty="0"/>
              <a:t> - Mark Hamilton</a:t>
            </a:r>
          </a:p>
          <a:p>
            <a:pPr marL="685800" lvl="2" indent="-342900" eaLnBrk="1" hangingPunct="1">
              <a:lnSpc>
                <a:spcPct val="90000"/>
              </a:lnSpc>
              <a:spcBef>
                <a:spcPts val="300"/>
              </a:spcBef>
              <a:buFont typeface="Arial" pitchFamily="34" charset="0"/>
              <a:buChar char="•"/>
              <a:defRPr/>
            </a:pPr>
            <a:r>
              <a:rPr lang="en-US" dirty="0"/>
              <a:t> </a:t>
            </a:r>
          </a:p>
          <a:p>
            <a:pPr marL="685800" lvl="2" indent="-342900" eaLnBrk="1" hangingPunct="1">
              <a:lnSpc>
                <a:spcPct val="90000"/>
              </a:lnSpc>
              <a:spcBef>
                <a:spcPts val="300"/>
              </a:spcBef>
              <a:buFont typeface="Arial" pitchFamily="34" charset="0"/>
              <a:buChar char="•"/>
              <a:defRPr/>
            </a:pPr>
            <a:endParaRPr lang="en-US" dirty="0"/>
          </a:p>
          <a:p>
            <a:pPr marL="342900" lvl="1" indent="-342900" eaLnBrk="1" hangingPunct="1">
              <a:lnSpc>
                <a:spcPct val="90000"/>
              </a:lnSpc>
              <a:spcBef>
                <a:spcPts val="300"/>
              </a:spcBef>
              <a:buFont typeface="Arial" pitchFamily="34" charset="0"/>
              <a:buChar char="•"/>
              <a:defRPr/>
            </a:pPr>
            <a:endParaRPr lang="en-US" sz="18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Past contributions (for reference)</a:t>
            </a:r>
          </a:p>
        </p:txBody>
      </p:sp>
      <p:sp>
        <p:nvSpPr>
          <p:cNvPr id="11267" name="Rectangle 3"/>
          <p:cNvSpPr>
            <a:spLocks noGrp="1" noChangeArrowheads="1"/>
          </p:cNvSpPr>
          <p:nvPr>
            <p:ph idx="1"/>
          </p:nvPr>
        </p:nvSpPr>
        <p:spPr>
          <a:xfrm>
            <a:off x="342900" y="1219200"/>
            <a:ext cx="8458200" cy="4495800"/>
          </a:xfrm>
        </p:spPr>
        <p:txBody>
          <a:bodyPr/>
          <a:lstStyle/>
          <a:p>
            <a:pPr marL="0" indent="0" eaLnBrk="1" hangingPunct="1">
              <a:lnSpc>
                <a:spcPct val="90000"/>
              </a:lnSpc>
              <a:spcBef>
                <a:spcPts val="300"/>
              </a:spcBef>
              <a:buFontTx/>
              <a:buNone/>
              <a:defRPr/>
            </a:pPr>
            <a:r>
              <a:rPr lang="en-US" sz="2800" dirty="0">
                <a:solidFill>
                  <a:srgbClr val="000000"/>
                </a:solidFill>
              </a:rPr>
              <a:t>802.11 </a:t>
            </a:r>
            <a:r>
              <a:rPr lang="en-US" sz="2800" dirty="0" err="1">
                <a:solidFill>
                  <a:srgbClr val="000000"/>
                </a:solidFill>
              </a:rPr>
              <a:t>TGbe’s</a:t>
            </a:r>
            <a:r>
              <a:rPr lang="en-US" sz="2800" dirty="0">
                <a:solidFill>
                  <a:srgbClr val="000000"/>
                </a:solidFill>
              </a:rPr>
              <a:t> evolving multi-link architecture</a:t>
            </a:r>
            <a:endParaRPr lang="en-US" sz="2800" dirty="0"/>
          </a:p>
          <a:p>
            <a:pPr marL="342900" lvl="1" indent="-342900" eaLnBrk="1" hangingPunct="1">
              <a:lnSpc>
                <a:spcPct val="90000"/>
              </a:lnSpc>
              <a:spcBef>
                <a:spcPts val="300"/>
              </a:spcBef>
              <a:buFont typeface="Arial" pitchFamily="34" charset="0"/>
              <a:buChar char="•"/>
              <a:defRPr/>
            </a:pPr>
            <a:r>
              <a:rPr lang="en-US" sz="1600" u="sng" dirty="0">
                <a:hlinkClick r:id="rId3"/>
              </a:rPr>
              <a:t>https://mentor.ieee.org/802.11/dcn/20/11-20-1148-00-00be-discussion-on-mld-architecture.pptx</a:t>
            </a:r>
            <a:r>
              <a:rPr lang="en-US" sz="1600" u="sng" dirty="0"/>
              <a:t> - Po-Kai Huang</a:t>
            </a:r>
          </a:p>
          <a:p>
            <a:pPr marL="342900" lvl="1" indent="-342900" eaLnBrk="1" hangingPunct="1">
              <a:lnSpc>
                <a:spcPct val="90000"/>
              </a:lnSpc>
              <a:spcBef>
                <a:spcPts val="300"/>
              </a:spcBef>
              <a:buFont typeface="Arial" pitchFamily="34" charset="0"/>
              <a:buChar char="•"/>
              <a:defRPr/>
            </a:pPr>
            <a:r>
              <a:rPr lang="en-US" sz="1600" dirty="0">
                <a:hlinkClick r:id="rId4"/>
              </a:rPr>
              <a:t>https://mentor.ieee.org/802.11/dcn/20/11-20-1131-01-00be-multi-link-reference-model-discussion.pptx</a:t>
            </a:r>
            <a:r>
              <a:rPr lang="en-US" sz="1600" dirty="0"/>
              <a:t> - </a:t>
            </a:r>
            <a:r>
              <a:rPr lang="en-US" sz="1600" dirty="0" err="1"/>
              <a:t>Yonggang</a:t>
            </a:r>
            <a:r>
              <a:rPr lang="en-US" sz="1600" dirty="0"/>
              <a:t> Fang</a:t>
            </a:r>
          </a:p>
          <a:p>
            <a:pPr marL="342900" lvl="1" indent="-342900" eaLnBrk="1" hangingPunct="1">
              <a:lnSpc>
                <a:spcPct val="90000"/>
              </a:lnSpc>
              <a:spcBef>
                <a:spcPts val="300"/>
              </a:spcBef>
              <a:buFont typeface="Arial" pitchFamily="34" charset="0"/>
              <a:buChar char="•"/>
              <a:defRPr/>
            </a:pPr>
            <a:r>
              <a:rPr lang="en-US" sz="1600" dirty="0">
                <a:hlinkClick r:id="rId5"/>
              </a:rPr>
              <a:t>https://mentor.ieee.org/802.11/dcn/20/11-20-1171-01-00be-multi-link-ap-network-reference-model-discussion.pptx</a:t>
            </a:r>
            <a:r>
              <a:rPr lang="en-US" sz="1600" dirty="0"/>
              <a:t> - </a:t>
            </a:r>
            <a:r>
              <a:rPr lang="en-US" sz="1600" dirty="0" err="1"/>
              <a:t>Yonggang</a:t>
            </a:r>
            <a:r>
              <a:rPr lang="en-US" sz="1600" dirty="0"/>
              <a:t> Fang</a:t>
            </a:r>
          </a:p>
          <a:p>
            <a:pPr marL="342900" lvl="1" indent="-342900" eaLnBrk="1" hangingPunct="1">
              <a:lnSpc>
                <a:spcPct val="90000"/>
              </a:lnSpc>
              <a:spcBef>
                <a:spcPts val="300"/>
              </a:spcBef>
              <a:buFont typeface="Arial" pitchFamily="34" charset="0"/>
              <a:buChar char="•"/>
              <a:defRPr/>
            </a:pPr>
            <a:r>
              <a:rPr lang="de-DE" sz="1600" dirty="0">
                <a:hlinkClick r:id="rId6"/>
              </a:rPr>
              <a:t>https://mentor.ieee.org/802.11/dcn/20/11-20-1240-00-00be-how-many-macs-and-spacetime-in-reference-models.pptx</a:t>
            </a:r>
            <a:r>
              <a:rPr lang="de-DE" sz="1600" dirty="0"/>
              <a:t> - Mark Hamilton</a:t>
            </a:r>
          </a:p>
          <a:p>
            <a:pPr marL="342900" lvl="1" indent="-342900" eaLnBrk="1" hangingPunct="1">
              <a:lnSpc>
                <a:spcPct val="90000"/>
              </a:lnSpc>
              <a:spcBef>
                <a:spcPts val="300"/>
              </a:spcBef>
              <a:buFont typeface="Arial" pitchFamily="34" charset="0"/>
              <a:buChar char="•"/>
              <a:defRPr/>
            </a:pPr>
            <a:r>
              <a:rPr lang="de-DE" sz="1600" dirty="0">
                <a:hlinkClick r:id="rId7"/>
              </a:rPr>
              <a:t>https://mentor.ieee.org/802.11/dcn/20/11-20-1200-00-00be-11be-architecture-discussion.pptx</a:t>
            </a:r>
            <a:r>
              <a:rPr lang="de-DE" sz="1600" dirty="0"/>
              <a:t> - Mark Hamilton</a:t>
            </a:r>
          </a:p>
          <a:p>
            <a:pPr marL="342900" lvl="1" indent="-342900" eaLnBrk="1" hangingPunct="1">
              <a:lnSpc>
                <a:spcPct val="90000"/>
              </a:lnSpc>
              <a:spcBef>
                <a:spcPts val="300"/>
              </a:spcBef>
              <a:buFont typeface="Arial" pitchFamily="34" charset="0"/>
              <a:buChar char="•"/>
              <a:defRPr/>
            </a:pPr>
            <a:r>
              <a:rPr lang="en-US" sz="1600" dirty="0">
                <a:hlinkClick r:id="rId8"/>
              </a:rPr>
              <a:t>https://mentor.ieee.org/802.11/dcn/20/11-20-1122-03-00be-802-11be-architecture-association-discussion.pptx</a:t>
            </a:r>
            <a:r>
              <a:rPr lang="en-US" sz="1600" dirty="0"/>
              <a:t> - Joe Levy</a:t>
            </a:r>
            <a:endParaRPr lang="de-DE" sz="1600" dirty="0"/>
          </a:p>
          <a:p>
            <a:pPr marL="0" lvl="1" indent="0" eaLnBrk="1" hangingPunct="1">
              <a:lnSpc>
                <a:spcPct val="90000"/>
              </a:lnSpc>
              <a:spcBef>
                <a:spcPts val="300"/>
              </a:spcBef>
              <a:buNone/>
              <a:defRPr/>
            </a:pPr>
            <a:r>
              <a:rPr lang="de-DE" sz="2800" b="1" dirty="0"/>
              <a:t>Soft AP MLD:</a:t>
            </a:r>
          </a:p>
          <a:p>
            <a:pPr marL="285750" lvl="1" eaLnBrk="1" hangingPunct="1">
              <a:lnSpc>
                <a:spcPct val="90000"/>
              </a:lnSpc>
              <a:spcBef>
                <a:spcPts val="300"/>
              </a:spcBef>
              <a:buFont typeface="Arial" panose="020B0604020202020204" pitchFamily="34" charset="0"/>
              <a:buChar char="•"/>
              <a:defRPr/>
            </a:pPr>
            <a:r>
              <a:rPr lang="de-DE" sz="1600" dirty="0">
                <a:hlinkClick r:id="rId9"/>
              </a:rPr>
              <a:t>https://mentor.ieee.org/802.11/dcn/20/11-20-1660-01-0arc-discussion-on-soft-ap-mld-definition.pptx</a:t>
            </a:r>
            <a:r>
              <a:rPr lang="de-DE" sz="1600" dirty="0"/>
              <a:t> - Jinjing Jiang</a:t>
            </a:r>
          </a:p>
          <a:p>
            <a:pPr marL="0" lvl="2" indent="0" eaLnBrk="1" hangingPunct="1">
              <a:lnSpc>
                <a:spcPct val="90000"/>
              </a:lnSpc>
              <a:spcBef>
                <a:spcPts val="300"/>
              </a:spcBef>
              <a:buNone/>
              <a:defRPr/>
            </a:pPr>
            <a:r>
              <a:rPr lang="en-US" sz="2800" b="1" dirty="0">
                <a:solidFill>
                  <a:srgbClr val="000000"/>
                </a:solidFill>
              </a:rPr>
              <a:t>802.11 </a:t>
            </a:r>
            <a:r>
              <a:rPr lang="en-US" sz="2800" b="1" dirty="0" err="1">
                <a:solidFill>
                  <a:srgbClr val="000000"/>
                </a:solidFill>
              </a:rPr>
              <a:t>TGbd</a:t>
            </a:r>
            <a:r>
              <a:rPr lang="en-US" sz="2800" b="1" dirty="0">
                <a:solidFill>
                  <a:srgbClr val="000000"/>
                </a:solidFill>
              </a:rPr>
              <a:t> architecture discussion:</a:t>
            </a:r>
          </a:p>
          <a:p>
            <a:pPr marL="342900" lvl="1" indent="-342900" eaLnBrk="1" hangingPunct="1">
              <a:lnSpc>
                <a:spcPct val="90000"/>
              </a:lnSpc>
              <a:spcBef>
                <a:spcPts val="300"/>
              </a:spcBef>
              <a:buFont typeface="Arial" pitchFamily="34" charset="0"/>
              <a:buChar char="•"/>
              <a:defRPr/>
            </a:pPr>
            <a:r>
              <a:rPr lang="en-US" sz="1600" dirty="0">
                <a:hlinkClick r:id="rId10"/>
              </a:rPr>
              <a:t>https://mentor.ieee.org/802.11/dcn/20/11-20-1166-04-00bd-ngv-11bd-architecture-discussion.pptx</a:t>
            </a:r>
            <a:r>
              <a:rPr lang="en-US" sz="1600" dirty="0"/>
              <a:t> - Joe Levy</a:t>
            </a:r>
          </a:p>
          <a:p>
            <a:pPr marL="342900" lvl="1" indent="-342900" eaLnBrk="1" hangingPunct="1">
              <a:lnSpc>
                <a:spcPct val="90000"/>
              </a:lnSpc>
              <a:spcBef>
                <a:spcPts val="300"/>
              </a:spcBef>
              <a:buFont typeface="Arial" pitchFamily="34" charset="0"/>
              <a:buChar char="•"/>
              <a:defRPr/>
            </a:pPr>
            <a:endParaRPr lang="en-US" dirty="0"/>
          </a:p>
          <a:p>
            <a:pPr marL="342900" lvl="1" indent="-342900" eaLnBrk="1" hangingPunct="1">
              <a:lnSpc>
                <a:spcPct val="90000"/>
              </a:lnSpc>
              <a:spcBef>
                <a:spcPts val="300"/>
              </a:spcBef>
              <a:buFont typeface="Arial" pitchFamily="34" charset="0"/>
              <a:buChar char="•"/>
              <a:defRPr/>
            </a:pPr>
            <a:endParaRPr lang="en-US" b="1" dirty="0"/>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52031551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r>
              <a:rPr lang="en-US" altLang="en-US" dirty="0"/>
              <a:t>Next steps</a:t>
            </a:r>
          </a:p>
        </p:txBody>
      </p:sp>
      <p:sp>
        <p:nvSpPr>
          <p:cNvPr id="50179" name="Rectangle 3"/>
          <p:cNvSpPr>
            <a:spLocks noGrp="1" noChangeArrowheads="1"/>
          </p:cNvSpPr>
          <p:nvPr>
            <p:ph idx="1"/>
          </p:nvPr>
        </p:nvSpPr>
        <p:spPr>
          <a:xfrm>
            <a:off x="685800" y="1676400"/>
            <a:ext cx="7772400" cy="4114800"/>
          </a:xfrm>
        </p:spPr>
        <p:txBody>
          <a:bodyPr/>
          <a:lstStyle/>
          <a:p>
            <a:pPr eaLnBrk="1" hangingPunct="1"/>
            <a:r>
              <a:rPr lang="en-US" altLang="en-US" dirty="0"/>
              <a:t>Contributions requested/expected:</a:t>
            </a:r>
          </a:p>
          <a:p>
            <a:pPr lvl="1" eaLnBrk="1" hangingPunct="1"/>
            <a:r>
              <a:rPr lang="en-US" altLang="en-US" dirty="0"/>
              <a:t> </a:t>
            </a:r>
            <a:r>
              <a:rPr lang="en-US" altLang="en-US" dirty="0" err="1"/>
              <a:t>TGbe</a:t>
            </a:r>
            <a:r>
              <a:rPr lang="en-US" altLang="en-US" dirty="0"/>
              <a:t> architecture topics, especially trying to consolidate security discussion to be liaised to </a:t>
            </a:r>
            <a:r>
              <a:rPr lang="en-US" altLang="en-US" dirty="0" err="1"/>
              <a:t>TGbe</a:t>
            </a:r>
            <a:endParaRPr lang="en-US" altLang="en-US" dirty="0"/>
          </a:p>
          <a:p>
            <a:pPr eaLnBrk="1" hangingPunct="1"/>
            <a:r>
              <a:rPr lang="en-US" altLang="en-US" dirty="0"/>
              <a:t>Next Teleconference(s):</a:t>
            </a:r>
          </a:p>
          <a:p>
            <a:pPr lvl="1" eaLnBrk="1" hangingPunct="1"/>
            <a:r>
              <a:rPr lang="en-US" altLang="en-US" dirty="0"/>
              <a:t>2 teleconferences on ESS/</a:t>
            </a:r>
            <a:r>
              <a:rPr lang="en-US" altLang="en-US" dirty="0" err="1"/>
              <a:t>HeSS</a:t>
            </a:r>
            <a:r>
              <a:rPr lang="en-US" altLang="en-US" dirty="0"/>
              <a:t> topic (preparing liaison to </a:t>
            </a:r>
            <a:r>
              <a:rPr lang="en-US" altLang="en-US" dirty="0" err="1"/>
              <a:t>REVme</a:t>
            </a:r>
            <a:r>
              <a:rPr lang="en-US" altLang="en-US" dirty="0"/>
              <a:t>) – earlier in the day, day/time TBD</a:t>
            </a:r>
          </a:p>
          <a:p>
            <a:pPr lvl="1" eaLnBrk="1" hangingPunct="1"/>
            <a:r>
              <a:rPr lang="en-US" altLang="en-US" dirty="0"/>
              <a:t>2 teleconferences on </a:t>
            </a:r>
            <a:r>
              <a:rPr lang="en-US" altLang="en-US" dirty="0" err="1"/>
              <a:t>TGbe</a:t>
            </a:r>
            <a:r>
              <a:rPr lang="en-US" altLang="en-US" dirty="0"/>
              <a:t> topic, in Monday 7pm slot (on weeks when </a:t>
            </a:r>
            <a:r>
              <a:rPr lang="en-US" altLang="en-US" dirty="0" err="1"/>
              <a:t>TGbe</a:t>
            </a:r>
            <a:r>
              <a:rPr lang="en-US" altLang="en-US" dirty="0"/>
              <a:t> is not using the slot)</a:t>
            </a:r>
          </a:p>
          <a:p>
            <a:pPr marL="0" indent="0" eaLnBrk="1" hangingPunct="1">
              <a:buNone/>
            </a:pPr>
            <a:endParaRPr lang="en-US" altLang="en-US" sz="2000" dirty="0"/>
          </a:p>
          <a:p>
            <a:pPr lvl="1" eaLnBrk="1" hangingPunct="1"/>
            <a:endParaRPr lang="en-US" altLang="en-US" dirty="0"/>
          </a:p>
        </p:txBody>
      </p:sp>
    </p:spTree>
    <p:extLst>
      <p:ext uri="{BB962C8B-B14F-4D97-AF65-F5344CB8AC3E}">
        <p14:creationId xmlns:p14="http://schemas.microsoft.com/office/powerpoint/2010/main" val="34767948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ctrTitle"/>
          </p:nvPr>
        </p:nvSpPr>
        <p:spPr>
          <a:xfrm>
            <a:off x="685800" y="1752600"/>
            <a:ext cx="7772400" cy="1470025"/>
          </a:xfrm>
        </p:spPr>
        <p:txBody>
          <a:bodyPr/>
          <a:lstStyle/>
          <a:p>
            <a:pPr eaLnBrk="1" hangingPunct="1"/>
            <a:r>
              <a:rPr lang="en-US" altLang="en-US" dirty="0"/>
              <a:t>IEEE 802.11  </a:t>
            </a:r>
            <a:br>
              <a:rPr lang="en-US" altLang="en-US" dirty="0"/>
            </a:br>
            <a:r>
              <a:rPr lang="en-US" altLang="en-US" dirty="0"/>
              <a:t>Architecture Standing Committee</a:t>
            </a:r>
          </a:p>
        </p:txBody>
      </p:sp>
      <p:sp>
        <p:nvSpPr>
          <p:cNvPr id="19459" name="Rectangle 3"/>
          <p:cNvSpPr>
            <a:spLocks noGrp="1" noChangeArrowheads="1"/>
          </p:cNvSpPr>
          <p:nvPr>
            <p:ph type="subTitle" idx="1"/>
          </p:nvPr>
        </p:nvSpPr>
        <p:spPr>
          <a:xfrm>
            <a:off x="1371600" y="3581400"/>
            <a:ext cx="6400800" cy="1752600"/>
          </a:xfrm>
        </p:spPr>
        <p:txBody>
          <a:bodyPr/>
          <a:lstStyle/>
          <a:p>
            <a:pPr eaLnBrk="1" hangingPunct="1"/>
            <a:r>
              <a:rPr lang="en-US" altLang="en-US" dirty="0"/>
              <a:t>Agenda</a:t>
            </a:r>
          </a:p>
          <a:p>
            <a:pPr eaLnBrk="1" hangingPunct="1"/>
            <a:r>
              <a:rPr lang="en-US" altLang="en-US" dirty="0"/>
              <a:t>January 2020 Interim Plenary</a:t>
            </a:r>
          </a:p>
          <a:p>
            <a:pPr eaLnBrk="1" hangingPunct="1"/>
            <a:endParaRPr lang="en-US" altLang="en-US" sz="2000" dirty="0"/>
          </a:p>
          <a:p>
            <a:pPr eaLnBrk="1" hangingPunct="1"/>
            <a:r>
              <a:rPr lang="en-US" altLang="en-US" sz="2000" dirty="0"/>
              <a:t>Chair: Mark Hamilton (Ruckus/CommScope)</a:t>
            </a:r>
          </a:p>
          <a:p>
            <a:pPr eaLnBrk="1" hangingPunct="1"/>
            <a:r>
              <a:rPr lang="en-US" altLang="en-US" sz="2000" dirty="0"/>
              <a:t>Vice Chair &amp; Sec’y: Joe Levy (InterDigital)</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altLang="en-US" dirty="0"/>
              <a:t>Attendance, etc.</a:t>
            </a:r>
          </a:p>
        </p:txBody>
      </p:sp>
      <p:sp>
        <p:nvSpPr>
          <p:cNvPr id="23555" name="Rectangle 3"/>
          <p:cNvSpPr>
            <a:spLocks noGrp="1" noChangeArrowheads="1"/>
          </p:cNvSpPr>
          <p:nvPr>
            <p:ph idx="1"/>
          </p:nvPr>
        </p:nvSpPr>
        <p:spPr/>
        <p:txBody>
          <a:bodyPr/>
          <a:lstStyle/>
          <a:p>
            <a:pPr eaLnBrk="1" hangingPunct="1"/>
            <a:r>
              <a:rPr lang="en-US" altLang="en-US" sz="2800" dirty="0"/>
              <a:t>Reminders to attendees:</a:t>
            </a:r>
          </a:p>
          <a:p>
            <a:pPr lvl="1" eaLnBrk="1" hangingPunct="1"/>
            <a:r>
              <a:rPr lang="en-US" altLang="en-US" sz="2400" dirty="0"/>
              <a:t>Sign in for .11 attendance credit</a:t>
            </a:r>
          </a:p>
          <a:p>
            <a:pPr lvl="1" eaLnBrk="1" hangingPunct="1"/>
            <a:r>
              <a:rPr lang="en-US" altLang="en-US" sz="2400" dirty="0"/>
              <a:t>Noises off</a:t>
            </a:r>
          </a:p>
          <a:p>
            <a:pPr lvl="1" eaLnBrk="1" hangingPunct="1"/>
            <a:r>
              <a:rPr lang="en-US" altLang="en-US" sz="2400" dirty="0"/>
              <a:t>No recordings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857251" y="2571750"/>
            <a:ext cx="7429500" cy="628650"/>
          </a:xfrm>
        </p:spPr>
        <p:txBody>
          <a:bodyPr/>
          <a:lstStyle/>
          <a:p>
            <a:r>
              <a:rPr lang="en-US" altLang="en-US" sz="2100" dirty="0"/>
              <a:t>Please announce your affiliation when you first address the group during a meeting slot</a:t>
            </a:r>
          </a:p>
          <a:p>
            <a:endParaRPr lang="en-US" sz="2100" dirty="0"/>
          </a:p>
        </p:txBody>
      </p:sp>
    </p:spTree>
    <p:extLst>
      <p:ext uri="{BB962C8B-B14F-4D97-AF65-F5344CB8AC3E}">
        <p14:creationId xmlns:p14="http://schemas.microsoft.com/office/powerpoint/2010/main" val="15954705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342900" lvl="1" indent="0" algn="ctr">
              <a:defRPr/>
            </a:pPr>
            <a:r>
              <a:rPr lang="en-US" altLang="en-US" sz="2400" b="1" dirty="0">
                <a:latin typeface="Calibri" panose="020F0502020204030204" pitchFamily="34" charset="0"/>
                <a:cs typeface="Calibri" panose="020F0502020204030204" pitchFamily="34" charset="0"/>
              </a:rPr>
              <a:t>Early identification of holders of potential Essential Patent Claims is encouraged</a:t>
            </a:r>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1500" dirty="0">
                <a:latin typeface="Calibri" pitchFamily="34" charset="0"/>
                <a:cs typeface="Calibri" pitchFamily="34" charset="0"/>
              </a:rPr>
              <a:t>Cause an LOA to be submitted to the IEEE-SA (patcom@ieee.org); or</a:t>
            </a:r>
          </a:p>
          <a:p>
            <a:pPr marL="0" indent="0">
              <a:buSzPct val="150000"/>
              <a:defRPr/>
            </a:pPr>
            <a:endParaRPr lang="en-US" altLang="en-US" sz="1500" dirty="0">
              <a:latin typeface="Calibri" pitchFamily="34" charset="0"/>
              <a:cs typeface="Calibri" pitchFamily="34" charset="0"/>
            </a:endParaRPr>
          </a:p>
          <a:p>
            <a:pPr>
              <a:buSzPct val="150000"/>
              <a:buFont typeface="Arial" panose="020B0604020202020204" pitchFamily="34" charset="0"/>
              <a:buChar char="•"/>
              <a:defRPr/>
            </a:pPr>
            <a:r>
              <a:rPr lang="en-US" altLang="en-US" sz="1500" dirty="0">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1500" dirty="0">
              <a:latin typeface="Calibri" pitchFamily="34" charset="0"/>
              <a:cs typeface="Calibri" pitchFamily="34" charset="0"/>
            </a:endParaRPr>
          </a:p>
          <a:p>
            <a:pPr>
              <a:buSzPct val="150000"/>
              <a:buFont typeface="Arial" panose="020B0604020202020204" pitchFamily="34" charset="0"/>
              <a:buChar char="•"/>
              <a:defRPr/>
            </a:pPr>
            <a:r>
              <a:rPr lang="en-US" altLang="en-US" sz="1500" dirty="0">
                <a:latin typeface="Calibri" pitchFamily="34" charset="0"/>
                <a:cs typeface="Calibri" pitchFamily="34" charset="0"/>
              </a:rPr>
              <a:t>Speak up now and respond to this Call for Potentially Essential Patents</a:t>
            </a:r>
          </a:p>
          <a:p>
            <a:pPr marL="0" indent="0">
              <a:defRPr/>
            </a:pPr>
            <a:r>
              <a:rPr lang="en-US" altLang="en-US" sz="15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1500" dirty="0">
                <a:latin typeface="Calibri" pitchFamily="34" charset="0"/>
                <a:cs typeface="Calibri" pitchFamily="34" charset="0"/>
              </a:rPr>
            </a:br>
            <a:endParaRPr lang="en-US" altLang="en-US" sz="1500" dirty="0">
              <a:latin typeface="Calibri" pitchFamily="34" charset="0"/>
              <a:cs typeface="Calibri" pitchFamily="34" charset="0"/>
            </a:endParaRP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685801" y="2170511"/>
            <a:ext cx="7770813" cy="3257550"/>
          </a:xfrm>
        </p:spPr>
        <p:txBody>
          <a:bodyPr/>
          <a:lstStyle/>
          <a:p>
            <a:pPr>
              <a:lnSpc>
                <a:spcPct val="80000"/>
              </a:lnSpc>
              <a:spcAft>
                <a:spcPct val="40000"/>
              </a:spcAft>
              <a:buSzPct val="150000"/>
              <a:buFont typeface="Arial" panose="020B0604020202020204" pitchFamily="34" charset="0"/>
              <a:buChar char="•"/>
              <a:defRPr/>
            </a:pPr>
            <a:r>
              <a:rPr lang="en-US" altLang="en-US" sz="15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2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788" dirty="0">
                <a:latin typeface="Calibri" panose="020F0502020204030204" pitchFamily="34" charset="0"/>
                <a:cs typeface="Calibri" panose="020F0502020204030204" pitchFamily="34" charset="0"/>
              </a:rPr>
              <a:t>---------------------------------------------------------------   </a:t>
            </a:r>
            <a:endParaRPr lang="en-US" altLang="en-US" sz="105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For more details, see </a:t>
            </a:r>
            <a:r>
              <a:rPr lang="en-US" altLang="en-US" sz="1050" i="1" dirty="0">
                <a:latin typeface="Calibri" panose="020F0502020204030204" pitchFamily="34" charset="0"/>
                <a:cs typeface="Calibri" panose="020F0502020204030204" pitchFamily="34" charset="0"/>
              </a:rPr>
              <a:t>IEEE-SA Standards Board Operations Manual</a:t>
            </a:r>
            <a:r>
              <a:rPr lang="en-US" altLang="en-US" sz="1050" dirty="0">
                <a:latin typeface="Calibri" panose="020F0502020204030204" pitchFamily="34" charset="0"/>
                <a:cs typeface="Calibri" panose="020F0502020204030204" pitchFamily="34" charset="0"/>
              </a:rPr>
              <a:t>, clause 5.3.10 and </a:t>
            </a:r>
            <a:br>
              <a:rPr lang="en-US" altLang="en-US" sz="1050" dirty="0">
                <a:latin typeface="Calibri" panose="020F0502020204030204" pitchFamily="34" charset="0"/>
                <a:cs typeface="Calibri" panose="020F0502020204030204" pitchFamily="34" charset="0"/>
              </a:rPr>
            </a:br>
            <a:r>
              <a:rPr lang="en-US" altLang="en-US" sz="1050" i="1" dirty="0">
                <a:latin typeface="Calibri" panose="020F0502020204030204" pitchFamily="34" charset="0"/>
                <a:cs typeface="Calibri" panose="020F0502020204030204" pitchFamily="34" charset="0"/>
              </a:rPr>
              <a:t>Antitrust and Competition Policy: What You Need to Know </a:t>
            </a:r>
            <a:r>
              <a:rPr lang="en-US" altLang="en-US" sz="1050" dirty="0">
                <a:latin typeface="Calibri" panose="020F0502020204030204" pitchFamily="34" charset="0"/>
                <a:cs typeface="Calibri" panose="020F0502020204030204" pitchFamily="34" charset="0"/>
              </a:rPr>
              <a:t>at http://standards.ieee.org/develop/policies/antitrust.pdf</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1500" b="1" i="1" dirty="0">
                <a:latin typeface="Calibri" panose="020F0502020204030204" pitchFamily="34" charset="0"/>
                <a:cs typeface="Calibri" panose="020F0502020204030204" pitchFamily="34" charset="0"/>
              </a:rPr>
              <a:t>IEEE-SA Standards Board Bylaws</a:t>
            </a:r>
            <a:r>
              <a:rPr lang="en-US" altLang="en-US" sz="1500" b="1" dirty="0">
                <a:latin typeface="Calibri" panose="020F0502020204030204" pitchFamily="34" charset="0"/>
                <a:cs typeface="Calibri" panose="020F0502020204030204" pitchFamily="34" charset="0"/>
              </a:rPr>
              <a:t> </a:t>
            </a:r>
            <a:br>
              <a:rPr lang="en-US" altLang="en-US" sz="1500" b="1" dirty="0">
                <a:latin typeface="Calibri" panose="020F0502020204030204" pitchFamily="34" charset="0"/>
                <a:cs typeface="Calibri" panose="020F0502020204030204" pitchFamily="34" charset="0"/>
              </a:rPr>
            </a:br>
            <a:r>
              <a:rPr lang="en-US" altLang="en-US" sz="1200" b="1" dirty="0">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1500" b="1" i="1" dirty="0">
                <a:latin typeface="Calibri" panose="020F0502020204030204" pitchFamily="34" charset="0"/>
                <a:cs typeface="Calibri" panose="020F0502020204030204" pitchFamily="34" charset="0"/>
              </a:rPr>
              <a:t>IEEE-SA Standards Board Operations Manual</a:t>
            </a:r>
            <a:r>
              <a:rPr lang="en-US" altLang="en-US" sz="1500" b="1" dirty="0">
                <a:latin typeface="Calibri" panose="020F0502020204030204" pitchFamily="34" charset="0"/>
                <a:cs typeface="Calibri" panose="020F0502020204030204" pitchFamily="34" charset="0"/>
              </a:rPr>
              <a:t> </a:t>
            </a:r>
            <a:r>
              <a:rPr lang="en-US" altLang="en-US" sz="1200" b="1" dirty="0">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2400" b="1" dirty="0">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2400" b="1" dirty="0">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11267" name="Rectangle 3"/>
          <p:cNvSpPr>
            <a:spLocks noChangeArrowheads="1"/>
          </p:cNvSpPr>
          <p:nvPr/>
        </p:nvSpPr>
        <p:spPr bwMode="auto">
          <a:xfrm>
            <a:off x="1543050" y="1314450"/>
            <a:ext cx="61722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1800" b="1" u="sng">
              <a:latin typeface="Helvetica" panose="020B0604020202020204" pitchFamily="34"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90815</TotalTime>
  <Words>2351</Words>
  <Application>Microsoft Office PowerPoint</Application>
  <PresentationFormat>On-screen Show (4:3)</PresentationFormat>
  <Paragraphs>227</Paragraphs>
  <Slides>23</Slides>
  <Notes>14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23</vt:i4>
      </vt:variant>
    </vt:vector>
  </HeadingPairs>
  <TitlesOfParts>
    <vt:vector size="30" baseType="lpstr">
      <vt:lpstr>Arial</vt:lpstr>
      <vt:lpstr>Calibri</vt:lpstr>
      <vt:lpstr>Helvetica</vt:lpstr>
      <vt:lpstr>Monotype Sorts</vt:lpstr>
      <vt:lpstr>Times New Roman</vt:lpstr>
      <vt:lpstr>802-11-Submission</vt:lpstr>
      <vt:lpstr>Document</vt:lpstr>
      <vt:lpstr>ARC-SC-agenda-Nov-2020</vt:lpstr>
      <vt:lpstr>Abstract</vt:lpstr>
      <vt:lpstr>IEEE 802.11   Architecture Standing Committee</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ARC Agenda – 11 Jan 2021, 13:30 ET</vt:lpstr>
      <vt:lpstr>ARC Agenda – 13 Jan 2021, 11:15 ET</vt:lpstr>
      <vt:lpstr>ARC (Architecture) – Other</vt:lpstr>
      <vt:lpstr>Prior meeting minutes</vt:lpstr>
      <vt:lpstr>Updates to 11-20/0177</vt:lpstr>
      <vt:lpstr>Motion: Liaise 11-20/0177 to REVme</vt:lpstr>
      <vt:lpstr>Contributions</vt:lpstr>
      <vt:lpstr>Past contributions (for reference)</vt:lpstr>
      <vt:lpstr>Next steps</vt:lpstr>
    </vt:vector>
  </TitlesOfParts>
  <Company>Calypso Ventures,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ARC-agenda-minutes-november-2012</dc:title>
  <dc:creator>Mark Hamilton</dc:creator>
  <cp:lastModifiedBy>Hamilton, Mark</cp:lastModifiedBy>
  <cp:revision>914</cp:revision>
  <cp:lastPrinted>1998-02-10T13:28:06Z</cp:lastPrinted>
  <dcterms:created xsi:type="dcterms:W3CDTF">2009-07-15T16:38:20Z</dcterms:created>
  <dcterms:modified xsi:type="dcterms:W3CDTF">2021-01-13T18:08:46Z</dcterms:modified>
</cp:coreProperties>
</file>