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364" r:id="rId20"/>
    <p:sldId id="368" r:id="rId21"/>
    <p:sldId id="334" r:id="rId22"/>
    <p:sldId id="366"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33" d="100"/>
          <a:sy n="133" d="100"/>
        </p:scale>
        <p:origin x="126" y="21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1244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482291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95852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87844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802.11-20/1908r4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177-04-0arc-liaison-to-revmd-on-es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1760-00-0arc-arc-sc-teleconferences-minutes-2-and-4-nov-2020-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0/11-20-1936-00-0arc-arc-sc-teleconferences-minutes-07-dec-2020.docx" TargetMode="External"/><Relationship Id="rId4" Type="http://schemas.openxmlformats.org/officeDocument/2006/relationships/hyperlink" Target="https://mentor.ieee.org/802.11/dcn/20/11-20-1866-00-0arc-arc-sc-teleconferences-minutes-16-nov-2020.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77-05-0arc-liaison-to-revmd-on-es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639-09-00be-11be-ap-mld-architecture-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122-03-00be-802-11be-architecture-association-discussion.pptx" TargetMode="External"/><Relationship Id="rId3" Type="http://schemas.openxmlformats.org/officeDocument/2006/relationships/hyperlink" Target="https://mentor.ieee.org/802.11/dcn/20/11-20-1148-00-00be-discussion-on-mld-architecture.pptx" TargetMode="External"/><Relationship Id="rId7" Type="http://schemas.openxmlformats.org/officeDocument/2006/relationships/hyperlink" Target="https://mentor.ieee.org/802.11/dcn/20/11-20-1200-00-00be-11be-architecture-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240-00-00be-how-many-macs-and-spacetime-in-reference-models.pptx" TargetMode="External"/><Relationship Id="rId5" Type="http://schemas.openxmlformats.org/officeDocument/2006/relationships/hyperlink" Target="https://mentor.ieee.org/802.11/dcn/20/11-20-1171-01-00be-multi-link-ap-network-reference-model-discussion.pptx" TargetMode="External"/><Relationship Id="rId10" Type="http://schemas.openxmlformats.org/officeDocument/2006/relationships/hyperlink" Target="https://mentor.ieee.org/802.11/dcn/20/11-20-1166-04-00bd-ngv-11bd-architecture-discussion.pptx" TargetMode="External"/><Relationship Id="rId4" Type="http://schemas.openxmlformats.org/officeDocument/2006/relationships/hyperlink" Target="https://mentor.ieee.org/802.11/dcn/20/11-20-1131-01-00be-multi-link-reference-model-discussion.pptx" TargetMode="External"/><Relationship Id="rId9" Type="http://schemas.openxmlformats.org/officeDocument/2006/relationships/hyperlink" Target="https://mentor.ieee.org/802.11/dcn/20/11-20-1660-01-0arc-discussion-on-soft-ap-mld-definition.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26"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11 Jan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11 Jan 13:30 ET,   13 Jan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Updates to </a:t>
            </a:r>
            <a:r>
              <a:rPr lang="en-US" sz="2400" dirty="0">
                <a:solidFill>
                  <a:srgbClr val="000000"/>
                </a:solidFill>
                <a:hlinkClick r:id="rId3"/>
              </a:rPr>
              <a:t>11-20/0177r4</a:t>
            </a:r>
            <a:r>
              <a:rPr lang="en-US" sz="2400" dirty="0">
                <a:solidFill>
                  <a:srgbClr val="000000"/>
                </a:solidFill>
              </a:rPr>
              <a:t> (liaison to </a:t>
            </a:r>
            <a:r>
              <a:rPr lang="en-US" sz="2400" dirty="0" err="1">
                <a:solidFill>
                  <a:srgbClr val="000000"/>
                </a:solidFill>
              </a:rPr>
              <a:t>REVmd</a:t>
            </a:r>
            <a:r>
              <a:rPr lang="en-US" sz="2400" dirty="0">
                <a:solidFill>
                  <a:srgbClr val="000000"/>
                </a:solidFill>
              </a:rPr>
              <a:t>, now </a:t>
            </a:r>
            <a:r>
              <a:rPr lang="en-US" sz="2400" dirty="0" err="1">
                <a:solidFill>
                  <a:srgbClr val="000000"/>
                </a:solidFill>
              </a:rPr>
              <a:t>REVme</a:t>
            </a:r>
            <a:r>
              <a:rPr lang="en-US" sz="2400" dirty="0">
                <a:solidFill>
                  <a:srgbClr val="000000"/>
                </a:solidFill>
              </a:rPr>
              <a:t>)?</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Jan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 (&lt; 1.25 hours) </a:t>
            </a:r>
          </a:p>
          <a:p>
            <a:pPr lvl="1" eaLnBrk="1" hangingPunct="1">
              <a:lnSpc>
                <a:spcPct val="90000"/>
              </a:lnSpc>
              <a:spcBef>
                <a:spcPts val="300"/>
              </a:spcBef>
              <a:spcAft>
                <a:spcPts val="600"/>
              </a:spcAft>
              <a:defRPr/>
            </a:pPr>
            <a:r>
              <a:rPr lang="en-US" sz="2400" dirty="0"/>
              <a:t>EPD/LPD presentation – Roger Marks (45 minutes)</a:t>
            </a:r>
          </a:p>
          <a:p>
            <a:pPr lvl="1" eaLnBrk="1" hangingPunct="1">
              <a:lnSpc>
                <a:spcPct val="90000"/>
              </a:lnSpc>
              <a:spcBef>
                <a:spcPts val="300"/>
              </a:spcBef>
              <a:spcAft>
                <a:spcPts val="600"/>
              </a:spcAft>
              <a:defRPr/>
            </a:pPr>
            <a:r>
              <a:rPr lang="en-US" sz="2400" dirty="0"/>
              <a:t>Any </a:t>
            </a:r>
            <a:r>
              <a:rPr lang="en-US" sz="2400" dirty="0" err="1"/>
              <a:t>TGbd</a:t>
            </a:r>
            <a:r>
              <a:rPr lang="en-US" sz="2400" dirty="0"/>
              <a:t> discussion?</a:t>
            </a:r>
          </a:p>
          <a:p>
            <a:pPr lvl="1" eaLnBrk="1" hangingPunct="1">
              <a:lnSpc>
                <a:spcPct val="90000"/>
              </a:lnSpc>
              <a:spcBef>
                <a:spcPts val="300"/>
              </a:spcBef>
              <a:spcAft>
                <a:spcPts val="600"/>
              </a:spcAft>
              <a:defRPr/>
            </a:pPr>
            <a:r>
              <a:rPr lang="en-US" sz="2400" dirty="0"/>
              <a:t>Other topic(s)?  (See next slide)</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Annex G (purpose and value?, work to update or work to deprecate?)</a:t>
            </a:r>
          </a:p>
          <a:p>
            <a:pPr marL="685800" lvl="2" indent="-342900">
              <a:lnSpc>
                <a:spcPct val="90000"/>
              </a:lnSpc>
              <a:buFont typeface="Arial" pitchFamily="34" charset="0"/>
              <a:buChar char="•"/>
              <a:defRPr/>
            </a:pPr>
            <a:r>
              <a:rPr lang="en-US" b="1" dirty="0"/>
              <a:t>Consider any changes to remove 802.2/LLC terms?</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 Also 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TGbz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FontTx/>
              <a:buNone/>
              <a:defRPr/>
            </a:pPr>
            <a:r>
              <a:rPr lang="en-US" sz="2800" dirty="0">
                <a:solidFill>
                  <a:srgbClr val="000000"/>
                </a:solidFill>
              </a:rPr>
              <a:t>November plenary</a:t>
            </a:r>
          </a:p>
          <a:p>
            <a:pPr eaLnBrk="1" hangingPunct="1">
              <a:lnSpc>
                <a:spcPct val="90000"/>
              </a:lnSpc>
              <a:spcBef>
                <a:spcPts val="300"/>
              </a:spcBef>
              <a:defRPr/>
            </a:pPr>
            <a:r>
              <a:rPr lang="en-US" dirty="0">
                <a:solidFill>
                  <a:srgbClr val="000000"/>
                </a:solidFill>
                <a:hlinkClick r:id="rId3"/>
              </a:rPr>
              <a:t>https://mentor.ieee.org/802.11/dcn/20/11-20-1760-00-0arc-arc-sc-teleconferences-minutes-2-and-4-nov-2020-plenary.docx</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November 16 telecon</a:t>
            </a:r>
          </a:p>
          <a:p>
            <a:pPr eaLnBrk="1" hangingPunct="1">
              <a:lnSpc>
                <a:spcPct val="90000"/>
              </a:lnSpc>
              <a:spcBef>
                <a:spcPts val="300"/>
              </a:spcBef>
              <a:defRPr/>
            </a:pPr>
            <a:r>
              <a:rPr lang="en-US" dirty="0">
                <a:solidFill>
                  <a:srgbClr val="000000"/>
                </a:solidFill>
                <a:hlinkClick r:id="rId4"/>
              </a:rPr>
              <a:t>https://mentor.ieee.org/802.11/dcn/20/11-20-1866-00-0arc-arc-sc-teleconferences-minutes-16-nov-2020.docx</a:t>
            </a:r>
            <a:r>
              <a:rPr lang="en-US" dirty="0">
                <a:solidFill>
                  <a:srgbClr val="000000"/>
                </a:solidFill>
              </a:rPr>
              <a:t> </a:t>
            </a:r>
          </a:p>
          <a:p>
            <a:pPr eaLnBrk="1" hangingPunct="1">
              <a:lnSpc>
                <a:spcPct val="90000"/>
              </a:lnSpc>
              <a:spcBef>
                <a:spcPts val="300"/>
              </a:spcBef>
              <a:defRPr/>
            </a:pPr>
            <a:endParaRPr lang="en-US" sz="2800" dirty="0">
              <a:solidFill>
                <a:srgbClr val="000000"/>
              </a:solidFill>
            </a:endParaRPr>
          </a:p>
          <a:p>
            <a:pPr marL="0" indent="0" eaLnBrk="1" hangingPunct="1">
              <a:lnSpc>
                <a:spcPct val="90000"/>
              </a:lnSpc>
              <a:spcBef>
                <a:spcPts val="300"/>
              </a:spcBef>
              <a:buFontTx/>
              <a:buNone/>
              <a:defRPr/>
            </a:pPr>
            <a:r>
              <a:rPr lang="en-US" sz="2800" dirty="0">
                <a:solidFill>
                  <a:srgbClr val="000000"/>
                </a:solidFill>
              </a:rPr>
              <a:t>December 7 telecon</a:t>
            </a:r>
            <a:endParaRPr lang="en-US" sz="2800" dirty="0"/>
          </a:p>
          <a:p>
            <a:pPr marL="342900" lvl="1" indent="-342900" eaLnBrk="1" hangingPunct="1">
              <a:lnSpc>
                <a:spcPct val="90000"/>
              </a:lnSpc>
              <a:spcBef>
                <a:spcPts val="300"/>
              </a:spcBef>
              <a:buFont typeface="Arial" pitchFamily="34" charset="0"/>
              <a:buChar char="•"/>
              <a:defRPr/>
            </a:pPr>
            <a:r>
              <a:rPr lang="en-US" b="1" dirty="0">
                <a:hlinkClick r:id="rId5"/>
              </a:rPr>
              <a:t>https://mentor.ieee.org/802.11/dcn/20/11-20-1936-00-0arc-arc-sc-teleconferences-minutes-07-dec-2020.docx</a:t>
            </a:r>
            <a:r>
              <a:rPr lang="en-US" b="1" dirty="0"/>
              <a: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Updates to 11-20/0177</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000000"/>
                </a:solidFill>
              </a:rPr>
              <a:t>Liaison to </a:t>
            </a:r>
            <a:r>
              <a:rPr lang="en-US" dirty="0" err="1">
                <a:solidFill>
                  <a:srgbClr val="000000"/>
                </a:solidFill>
              </a:rPr>
              <a:t>REVmd</a:t>
            </a:r>
            <a:r>
              <a:rPr lang="en-US" dirty="0">
                <a:solidFill>
                  <a:srgbClr val="000000"/>
                </a:solidFill>
              </a:rPr>
              <a:t> to correct definitions/concepts of ESS and HESS.  Latest version: </a:t>
            </a:r>
            <a:r>
              <a:rPr lang="en-US" dirty="0">
                <a:solidFill>
                  <a:srgbClr val="000000"/>
                </a:solidFill>
                <a:hlinkClick r:id="rId3"/>
              </a:rPr>
              <a:t>11-20/0177r5</a:t>
            </a:r>
            <a:r>
              <a:rPr lang="en-US" dirty="0">
                <a:solidFill>
                  <a:srgbClr val="000000"/>
                </a:solidFill>
              </a:rPr>
              <a:t> </a:t>
            </a:r>
          </a:p>
          <a:p>
            <a:pPr marL="0" indent="0" eaLnBrk="1" hangingPunct="1">
              <a:lnSpc>
                <a:spcPct val="90000"/>
              </a:lnSpc>
              <a:spcBef>
                <a:spcPts val="300"/>
              </a:spcBef>
              <a:buFontTx/>
              <a:buNone/>
              <a:defRPr/>
            </a:pPr>
            <a:endParaRPr lang="en-US" sz="2800" dirty="0">
              <a:solidFill>
                <a:srgbClr val="000000"/>
              </a:solidFill>
            </a:endParaRPr>
          </a:p>
          <a:p>
            <a:pPr marL="0" indent="0" eaLnBrk="1" hangingPunct="1">
              <a:lnSpc>
                <a:spcPct val="90000"/>
              </a:lnSpc>
              <a:spcBef>
                <a:spcPts val="300"/>
              </a:spcBef>
              <a:buFontTx/>
              <a:buNone/>
              <a:defRPr/>
            </a:pPr>
            <a:r>
              <a:rPr lang="en-US" dirty="0">
                <a:solidFill>
                  <a:srgbClr val="000000"/>
                </a:solidFill>
              </a:rPr>
              <a:t>Reviewed in </a:t>
            </a:r>
            <a:r>
              <a:rPr lang="en-US" dirty="0" err="1">
                <a:solidFill>
                  <a:srgbClr val="000000"/>
                </a:solidFill>
              </a:rPr>
              <a:t>REVmd</a:t>
            </a:r>
            <a:r>
              <a:rPr lang="en-US" dirty="0">
                <a:solidFill>
                  <a:srgbClr val="000000"/>
                </a:solidFill>
              </a:rPr>
              <a:t> (Sept 14), updated based on comments:</a:t>
            </a:r>
          </a:p>
          <a:p>
            <a:pPr lvl="1"/>
            <a:r>
              <a:rPr lang="en-GB" dirty="0"/>
              <a:t>Minor changes to 4.3.5.2 proposed text</a:t>
            </a:r>
            <a:endParaRPr lang="en-US" dirty="0"/>
          </a:p>
          <a:p>
            <a:pPr lvl="1"/>
            <a:r>
              <a:rPr lang="en-GB" dirty="0"/>
              <a:t>Explicitly listed the additional locations to replace “homogeneous ESS” (checking for various spellings) with “</a:t>
            </a:r>
            <a:r>
              <a:rPr lang="en-GB" dirty="0" err="1"/>
              <a:t>HeSS</a:t>
            </a:r>
            <a:r>
              <a:rPr lang="en-GB" dirty="0"/>
              <a:t>”.</a:t>
            </a:r>
            <a:endParaRPr lang="en-US" dirty="0"/>
          </a:p>
          <a:p>
            <a:pPr lvl="1"/>
            <a:r>
              <a:rPr lang="en-GB" dirty="0"/>
              <a:t>Added discussion of how the contents of 4.3.20 and 4.5.9 could be further updated in this general direction, and why that is suggested to be deferred, for now.</a:t>
            </a: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After second review in </a:t>
            </a:r>
            <a:r>
              <a:rPr lang="en-US" dirty="0" err="1">
                <a:solidFill>
                  <a:srgbClr val="000000"/>
                </a:solidFill>
              </a:rPr>
              <a:t>REVmd</a:t>
            </a:r>
            <a:r>
              <a:rPr lang="en-US" dirty="0">
                <a:solidFill>
                  <a:srgbClr val="000000"/>
                </a:solidFill>
              </a:rPr>
              <a:t> (Sept 15 and 17), vote was to not accept at this time (defer to </a:t>
            </a:r>
            <a:r>
              <a:rPr lang="en-US" dirty="0" err="1">
                <a:solidFill>
                  <a:srgbClr val="000000"/>
                </a:solidFill>
              </a:rPr>
              <a:t>REVme</a:t>
            </a:r>
            <a:r>
              <a:rPr lang="en-US" dirty="0">
                <a:solidFill>
                  <a:srgbClr val="000000"/>
                </a:solidFill>
              </a:rPr>
              <a:t>?)</a:t>
            </a:r>
          </a:p>
          <a:p>
            <a:pPr marL="0" indent="0" eaLnBrk="1" hangingPunct="1">
              <a:lnSpc>
                <a:spcPct val="90000"/>
              </a:lnSpc>
              <a:spcBef>
                <a:spcPts val="300"/>
              </a:spcBef>
              <a:buFontTx/>
              <a:buNone/>
              <a:defRPr/>
            </a:pPr>
            <a:endParaRPr lang="en-US" dirty="0">
              <a:solidFill>
                <a:srgbClr val="000000"/>
              </a:solidFill>
            </a:endParaRPr>
          </a:p>
          <a:p>
            <a:pPr marL="0" indent="0" eaLnBrk="1" hangingPunct="1">
              <a:lnSpc>
                <a:spcPct val="90000"/>
              </a:lnSpc>
              <a:spcBef>
                <a:spcPts val="300"/>
              </a:spcBef>
              <a:buFontTx/>
              <a:buNone/>
              <a:defRPr/>
            </a:pPr>
            <a:r>
              <a:rPr lang="en-US" dirty="0">
                <a:solidFill>
                  <a:srgbClr val="000000"/>
                </a:solidFill>
              </a:rPr>
              <a:t>Next steps?  Any comments on revision 5?  Ready to send to </a:t>
            </a:r>
            <a:r>
              <a:rPr lang="en-US" dirty="0" err="1">
                <a:solidFill>
                  <a:srgbClr val="000000"/>
                </a:solidFill>
              </a:rPr>
              <a:t>REVme</a:t>
            </a:r>
            <a:r>
              <a:rPr lang="en-US" dirty="0">
                <a:solidFill>
                  <a:srgbClr val="000000"/>
                </a:solidFill>
              </a:rPr>
              <a:t>?</a:t>
            </a:r>
          </a:p>
        </p:txBody>
      </p:sp>
    </p:spTree>
    <p:extLst>
      <p:ext uri="{BB962C8B-B14F-4D97-AF65-F5344CB8AC3E}">
        <p14:creationId xmlns:p14="http://schemas.microsoft.com/office/powerpoint/2010/main" val="3264188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2021, Interim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Motion: Liaise 11-20/0177 to </a:t>
            </a:r>
            <a:r>
              <a:rPr lang="en-US" altLang="en-US" dirty="0" err="1"/>
              <a:t>REVme</a:t>
            </a:r>
            <a:endParaRPr lang="en-US" altLang="en-US" dirty="0"/>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spcAft>
                <a:spcPts val="600"/>
              </a:spcAft>
              <a:buFontTx/>
              <a:buNone/>
              <a:defRPr/>
            </a:pPr>
            <a:r>
              <a:rPr lang="en-US" dirty="0">
                <a:solidFill>
                  <a:srgbClr val="FF0000"/>
                </a:solidFill>
              </a:rPr>
              <a:t>Motion:</a:t>
            </a:r>
          </a:p>
          <a:p>
            <a:pPr marL="0" indent="0" eaLnBrk="1" hangingPunct="1">
              <a:lnSpc>
                <a:spcPct val="90000"/>
              </a:lnSpc>
              <a:spcBef>
                <a:spcPts val="300"/>
              </a:spcBef>
              <a:spcAft>
                <a:spcPts val="600"/>
              </a:spcAft>
              <a:buFontTx/>
              <a:buNone/>
              <a:defRPr/>
            </a:pPr>
            <a:endParaRPr lang="en-US" dirty="0">
              <a:solidFill>
                <a:srgbClr val="000000"/>
              </a:solidFill>
            </a:endParaRPr>
          </a:p>
          <a:p>
            <a:pPr marL="0" indent="0" eaLnBrk="1" hangingPunct="1">
              <a:lnSpc>
                <a:spcPct val="90000"/>
              </a:lnSpc>
              <a:spcBef>
                <a:spcPts val="300"/>
              </a:spcBef>
              <a:spcAft>
                <a:spcPts val="600"/>
              </a:spcAft>
              <a:buNone/>
              <a:defRPr/>
            </a:pPr>
            <a:r>
              <a:rPr lang="en-US" dirty="0"/>
              <a:t>Send </a:t>
            </a:r>
            <a:r>
              <a:rPr lang="en-US" dirty="0">
                <a:solidFill>
                  <a:srgbClr val="000000"/>
                </a:solidFill>
                <a:hlinkClick r:id="rId3"/>
              </a:rPr>
              <a:t>11-20/0177r5</a:t>
            </a:r>
            <a:r>
              <a:rPr lang="en-US" dirty="0">
                <a:solidFill>
                  <a:srgbClr val="000000"/>
                </a:solidFill>
              </a:rPr>
              <a:t> </a:t>
            </a:r>
            <a:r>
              <a:rPr lang="en-US" dirty="0"/>
              <a:t> “Liaison to </a:t>
            </a:r>
            <a:r>
              <a:rPr lang="en-US" dirty="0" err="1"/>
              <a:t>REVmd</a:t>
            </a:r>
            <a:r>
              <a:rPr lang="en-US" dirty="0"/>
              <a:t> (sic) on ESS” to IEEE 802.11 </a:t>
            </a:r>
            <a:r>
              <a:rPr lang="en-US" dirty="0" err="1"/>
              <a:t>TGme</a:t>
            </a:r>
            <a:r>
              <a:rPr lang="en-US" dirty="0"/>
              <a:t> (as soon as it is formed). </a:t>
            </a:r>
          </a:p>
          <a:p>
            <a:pPr marL="0" indent="0" eaLnBrk="1" hangingPunct="1">
              <a:lnSpc>
                <a:spcPct val="90000"/>
              </a:lnSpc>
              <a:spcBef>
                <a:spcPts val="300"/>
              </a:spcBef>
              <a:spcAft>
                <a:spcPts val="600"/>
              </a:spcAft>
              <a:buNone/>
              <a:defRPr/>
            </a:pPr>
            <a:endParaRPr lang="en-US" dirty="0"/>
          </a:p>
          <a:p>
            <a:pPr marL="0" indent="0" eaLnBrk="1" hangingPunct="1">
              <a:lnSpc>
                <a:spcPct val="90000"/>
              </a:lnSpc>
              <a:spcBef>
                <a:spcPts val="300"/>
              </a:spcBef>
              <a:spcAft>
                <a:spcPts val="600"/>
              </a:spcAft>
              <a:buNone/>
              <a:defRPr/>
            </a:pPr>
            <a:r>
              <a:rPr lang="en-US" dirty="0"/>
              <a:t>Moved: </a:t>
            </a:r>
          </a:p>
          <a:p>
            <a:pPr marL="0" indent="0" eaLnBrk="1" hangingPunct="1">
              <a:lnSpc>
                <a:spcPct val="90000"/>
              </a:lnSpc>
              <a:spcBef>
                <a:spcPts val="300"/>
              </a:spcBef>
              <a:spcAft>
                <a:spcPts val="600"/>
              </a:spcAft>
              <a:buNone/>
              <a:defRPr/>
            </a:pPr>
            <a:r>
              <a:rPr lang="en-US" dirty="0"/>
              <a:t>Second: </a:t>
            </a:r>
          </a:p>
          <a:p>
            <a:pPr marL="0" indent="0" eaLnBrk="1" hangingPunct="1">
              <a:lnSpc>
                <a:spcPct val="90000"/>
              </a:lnSpc>
              <a:spcBef>
                <a:spcPts val="300"/>
              </a:spcBef>
              <a:spcAft>
                <a:spcPts val="600"/>
              </a:spcAft>
              <a:buNone/>
              <a:defRPr/>
            </a:pPr>
            <a:r>
              <a:rPr lang="en-US" dirty="0"/>
              <a:t>Results: </a:t>
            </a:r>
          </a:p>
          <a:p>
            <a:pPr marL="0" indent="0" eaLnBrk="1" hangingPunct="1">
              <a:lnSpc>
                <a:spcPct val="90000"/>
              </a:lnSpc>
              <a:spcBef>
                <a:spcPts val="300"/>
              </a:spcBef>
              <a:spcAft>
                <a:spcPts val="600"/>
              </a:spcAft>
              <a:buFontTx/>
              <a:buNone/>
              <a:defRPr/>
            </a:pPr>
            <a:endParaRPr lang="en-US" dirty="0">
              <a:solidFill>
                <a:srgbClr val="000000"/>
              </a:solidFill>
            </a:endParaRPr>
          </a:p>
        </p:txBody>
      </p:sp>
    </p:spTree>
    <p:extLst>
      <p:ext uri="{BB962C8B-B14F-4D97-AF65-F5344CB8AC3E}">
        <p14:creationId xmlns:p14="http://schemas.microsoft.com/office/powerpoint/2010/main" val="2825949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Contributions</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685800" lvl="2" indent="-342900" eaLnBrk="1" hangingPunct="1">
              <a:lnSpc>
                <a:spcPct val="90000"/>
              </a:lnSpc>
              <a:spcBef>
                <a:spcPts val="300"/>
              </a:spcBef>
              <a:buFont typeface="Arial" pitchFamily="34" charset="0"/>
              <a:buChar char="•"/>
              <a:defRPr/>
            </a:pPr>
            <a:r>
              <a:rPr lang="en-US" dirty="0">
                <a:hlinkClick r:id="rId3"/>
              </a:rPr>
              <a:t>https://mentor.ieee.org/802.11/dcn/20/11-20-1639-09-00be-11be-ap-mld-architecture-discussion.pptx</a:t>
            </a:r>
            <a:r>
              <a:rPr lang="en-US" dirty="0"/>
              <a:t> - Mark Hamilton</a:t>
            </a:r>
          </a:p>
          <a:p>
            <a:pPr marL="685800" lvl="2" indent="-342900" eaLnBrk="1" hangingPunct="1">
              <a:lnSpc>
                <a:spcPct val="90000"/>
              </a:lnSpc>
              <a:spcBef>
                <a:spcPts val="300"/>
              </a:spcBef>
              <a:buFont typeface="Arial" pitchFamily="34" charset="0"/>
              <a:buChar char="•"/>
              <a:defRPr/>
            </a:pPr>
            <a:r>
              <a:rPr lang="en-US" dirty="0"/>
              <a:t> </a:t>
            </a:r>
          </a:p>
          <a:p>
            <a:pPr marL="685800" lvl="2"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Past contributions (for reference)</a:t>
            </a:r>
          </a:p>
        </p:txBody>
      </p:sp>
      <p:sp>
        <p:nvSpPr>
          <p:cNvPr id="11267" name="Rectangle 3"/>
          <p:cNvSpPr>
            <a:spLocks noGrp="1" noChangeArrowheads="1"/>
          </p:cNvSpPr>
          <p:nvPr>
            <p:ph idx="1"/>
          </p:nvPr>
        </p:nvSpPr>
        <p:spPr>
          <a:xfrm>
            <a:off x="342900" y="12192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sz="1600" u="sng" dirty="0">
                <a:hlinkClick r:id="rId3"/>
              </a:rPr>
              <a:t>https://mentor.ieee.org/802.11/dcn/20/11-20-1148-00-00be-discussion-on-mld-architecture.pptx</a:t>
            </a:r>
            <a:r>
              <a:rPr lang="en-US" sz="1600" u="sng" dirty="0"/>
              <a:t> - Po-Kai Huang</a:t>
            </a:r>
          </a:p>
          <a:p>
            <a:pPr marL="342900" lvl="1" indent="-342900" eaLnBrk="1" hangingPunct="1">
              <a:lnSpc>
                <a:spcPct val="90000"/>
              </a:lnSpc>
              <a:spcBef>
                <a:spcPts val="300"/>
              </a:spcBef>
              <a:buFont typeface="Arial" pitchFamily="34" charset="0"/>
              <a:buChar char="•"/>
              <a:defRPr/>
            </a:pPr>
            <a:r>
              <a:rPr lang="en-US" sz="1600" dirty="0">
                <a:hlinkClick r:id="rId4"/>
              </a:rPr>
              <a:t>https://mentor.ieee.org/802.11/dcn/20/11-20-1131-01-00be-multi-link-reference-model-discussion.pptx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en-US" sz="1600" dirty="0">
                <a:hlinkClick r:id="rId5"/>
              </a:rPr>
              <a:t>https://mentor.ieee.org/802.11/dcn/20/11-20-1171-01-00be-multi-link-ap-network-reference-model-discussion.pptx</a:t>
            </a:r>
            <a:r>
              <a:rPr lang="en-US" sz="1600" dirty="0"/>
              <a:t> - </a:t>
            </a:r>
            <a:r>
              <a:rPr lang="en-US" sz="1600" dirty="0" err="1"/>
              <a:t>Yonggang</a:t>
            </a:r>
            <a:r>
              <a:rPr lang="en-US" sz="1600" dirty="0"/>
              <a:t> Fang</a:t>
            </a:r>
          </a:p>
          <a:p>
            <a:pPr marL="342900" lvl="1" indent="-342900" eaLnBrk="1" hangingPunct="1">
              <a:lnSpc>
                <a:spcPct val="90000"/>
              </a:lnSpc>
              <a:spcBef>
                <a:spcPts val="300"/>
              </a:spcBef>
              <a:buFont typeface="Arial" pitchFamily="34" charset="0"/>
              <a:buChar char="•"/>
              <a:defRPr/>
            </a:pPr>
            <a:r>
              <a:rPr lang="de-DE" sz="1600" dirty="0">
                <a:hlinkClick r:id="rId6"/>
              </a:rPr>
              <a:t>https://mentor.ieee.org/802.11/dcn/20/11-20-1240-00-00be-how-many-macs-and-spacetime-in-reference-models.pptx</a:t>
            </a:r>
            <a:r>
              <a:rPr lang="de-DE" sz="1600" dirty="0"/>
              <a:t> - Mark Hamilton</a:t>
            </a:r>
          </a:p>
          <a:p>
            <a:pPr marL="342900" lvl="1" indent="-342900" eaLnBrk="1" hangingPunct="1">
              <a:lnSpc>
                <a:spcPct val="90000"/>
              </a:lnSpc>
              <a:spcBef>
                <a:spcPts val="300"/>
              </a:spcBef>
              <a:buFont typeface="Arial" pitchFamily="34" charset="0"/>
              <a:buChar char="•"/>
              <a:defRPr/>
            </a:pPr>
            <a:r>
              <a:rPr lang="de-DE" sz="1600" dirty="0">
                <a:hlinkClick r:id="rId7"/>
              </a:rPr>
              <a:t>https://mentor.ieee.org/802.11/dcn/20/11-20-1200-00-00be-11be-architecture-discussion.pptx</a:t>
            </a:r>
            <a:r>
              <a:rPr lang="de-DE" sz="1600" dirty="0"/>
              <a:t> - Mark Hamilton</a:t>
            </a:r>
          </a:p>
          <a:p>
            <a:pPr marL="342900" lvl="1" indent="-342900" eaLnBrk="1" hangingPunct="1">
              <a:lnSpc>
                <a:spcPct val="90000"/>
              </a:lnSpc>
              <a:spcBef>
                <a:spcPts val="300"/>
              </a:spcBef>
              <a:buFont typeface="Arial" pitchFamily="34" charset="0"/>
              <a:buChar char="•"/>
              <a:defRPr/>
            </a:pPr>
            <a:r>
              <a:rPr lang="en-US" sz="1600" dirty="0">
                <a:hlinkClick r:id="rId8"/>
              </a:rPr>
              <a:t>https://mentor.ieee.org/802.11/dcn/20/11-20-1122-03-00be-802-11be-architecture-association-discussion.pptx</a:t>
            </a:r>
            <a:r>
              <a:rPr lang="en-US" sz="1600" dirty="0"/>
              <a:t> - Joe Levy</a:t>
            </a:r>
            <a:endParaRPr lang="de-DE" sz="1600" dirty="0"/>
          </a:p>
          <a:p>
            <a:pPr marL="0" lvl="1" indent="0" eaLnBrk="1" hangingPunct="1">
              <a:lnSpc>
                <a:spcPct val="90000"/>
              </a:lnSpc>
              <a:spcBef>
                <a:spcPts val="300"/>
              </a:spcBef>
              <a:buNone/>
              <a:defRPr/>
            </a:pPr>
            <a:r>
              <a:rPr lang="de-DE" sz="2800" b="1" dirty="0"/>
              <a:t>Soft AP MLD:</a:t>
            </a:r>
          </a:p>
          <a:p>
            <a:pPr marL="285750" lvl="1" eaLnBrk="1" hangingPunct="1">
              <a:lnSpc>
                <a:spcPct val="90000"/>
              </a:lnSpc>
              <a:spcBef>
                <a:spcPts val="300"/>
              </a:spcBef>
              <a:buFont typeface="Arial" panose="020B0604020202020204" pitchFamily="34" charset="0"/>
              <a:buChar char="•"/>
              <a:defRPr/>
            </a:pPr>
            <a:r>
              <a:rPr lang="de-DE" sz="1600" dirty="0">
                <a:hlinkClick r:id="rId9"/>
              </a:rPr>
              <a:t>https://mentor.ieee.org/802.11/dcn/20/11-20-1660-01-0arc-discussion-on-soft-ap-mld-definition.pptx</a:t>
            </a:r>
            <a:r>
              <a:rPr lang="de-DE" sz="1600" dirty="0"/>
              <a:t> - Jinjing Jiang</a:t>
            </a:r>
          </a:p>
          <a:p>
            <a:pPr marL="0" lvl="2" indent="0" eaLnBrk="1" hangingPunct="1">
              <a:lnSpc>
                <a:spcPct val="90000"/>
              </a:lnSpc>
              <a:spcBef>
                <a:spcPts val="300"/>
              </a:spcBef>
              <a:buNone/>
              <a:defRPr/>
            </a:pPr>
            <a:r>
              <a:rPr lang="en-US" sz="2800" b="1" dirty="0">
                <a:solidFill>
                  <a:srgbClr val="000000"/>
                </a:solidFill>
              </a:rPr>
              <a:t>802.11 </a:t>
            </a:r>
            <a:r>
              <a:rPr lang="en-US" sz="2800" b="1" dirty="0" err="1">
                <a:solidFill>
                  <a:srgbClr val="000000"/>
                </a:solidFill>
              </a:rPr>
              <a:t>TGbd</a:t>
            </a:r>
            <a:r>
              <a:rPr lang="en-US" sz="2800" b="1" dirty="0">
                <a:solidFill>
                  <a:srgbClr val="000000"/>
                </a:solidFill>
              </a:rPr>
              <a:t> architecture discussion:</a:t>
            </a:r>
          </a:p>
          <a:p>
            <a:pPr marL="342900" lvl="1" indent="-342900" eaLnBrk="1" hangingPunct="1">
              <a:lnSpc>
                <a:spcPct val="90000"/>
              </a:lnSpc>
              <a:spcBef>
                <a:spcPts val="300"/>
              </a:spcBef>
              <a:buFont typeface="Arial" pitchFamily="34" charset="0"/>
              <a:buChar char="•"/>
              <a:defRPr/>
            </a:pPr>
            <a:r>
              <a:rPr lang="en-US" sz="1600" dirty="0">
                <a:hlinkClick r:id="rId10"/>
              </a:rPr>
              <a:t>https://mentor.ieee.org/802.11/dcn/20/11-20-1166-04-00bd-ngv-11bd-architecture-discussion.pptx</a:t>
            </a:r>
            <a:r>
              <a:rPr lang="en-US" sz="1600" dirty="0"/>
              <a:t> - Joe Levy</a:t>
            </a:r>
          </a:p>
          <a:p>
            <a:pPr marL="342900" lvl="1" indent="-342900" eaLnBrk="1" hangingPunct="1">
              <a:lnSpc>
                <a:spcPct val="90000"/>
              </a:lnSpc>
              <a:spcBef>
                <a:spcPts val="300"/>
              </a:spcBef>
              <a:buFont typeface="Arial" pitchFamily="34" charset="0"/>
              <a:buChar char="•"/>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5203155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 TBD</a:t>
            </a:r>
          </a:p>
          <a:p>
            <a:pPr eaLnBrk="1" hangingPunct="1"/>
            <a:r>
              <a:rPr lang="en-US" altLang="en-US" dirty="0"/>
              <a:t>Next Teleconference(s):</a:t>
            </a:r>
          </a:p>
          <a:p>
            <a:pPr lvl="1" eaLnBrk="1" hangingPunct="1"/>
            <a:r>
              <a:rPr lang="en-US" altLang="en-US" dirty="0"/>
              <a:t>TBD</a:t>
            </a:r>
          </a:p>
          <a:p>
            <a:pPr eaLnBrk="1" hangingPunct="1"/>
            <a:endParaRPr lang="en-US" altLang="en-US" dirty="0"/>
          </a:p>
          <a:p>
            <a:pPr eaLnBrk="1" hangingPunct="1"/>
            <a:endParaRPr lang="en-US" altLang="en-US" sz="2000" dirty="0"/>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2020 Interim Plenary</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90675</TotalTime>
  <Words>2293</Words>
  <Application>Microsoft Office PowerPoint</Application>
  <PresentationFormat>On-screen Show (4:3)</PresentationFormat>
  <Paragraphs>227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ARC-SC-agenda-Nov-2020</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Jan 2021, 13:30 ET</vt:lpstr>
      <vt:lpstr>ARC Agenda – 13 Jan 2021, 11:15 ET</vt:lpstr>
      <vt:lpstr>ARC (Architecture) – Other</vt:lpstr>
      <vt:lpstr>Prior meeting minutes</vt:lpstr>
      <vt:lpstr>Updates to 11-20/0177</vt:lpstr>
      <vt:lpstr>Motion: Liaise 11-20/0177 to REVme</vt:lpstr>
      <vt:lpstr>Contributions</vt:lpstr>
      <vt:lpstr>Past contributions (for reference)</vt:lpstr>
      <vt:lpstr>Next steps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911</cp:revision>
  <cp:lastPrinted>1998-02-10T13:28:06Z</cp:lastPrinted>
  <dcterms:created xsi:type="dcterms:W3CDTF">2009-07-15T16:38:20Z</dcterms:created>
  <dcterms:modified xsi:type="dcterms:W3CDTF">2021-01-13T01:19:44Z</dcterms:modified>
</cp:coreProperties>
</file>