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331" r:id="rId2"/>
    <p:sldId id="370" r:id="rId3"/>
    <p:sldId id="390" r:id="rId4"/>
    <p:sldId id="388" r:id="rId5"/>
    <p:sldId id="367" r:id="rId6"/>
    <p:sldId id="372" r:id="rId7"/>
    <p:sldId id="397" r:id="rId8"/>
    <p:sldId id="391" r:id="rId9"/>
    <p:sldId id="385" r:id="rId10"/>
    <p:sldId id="382" r:id="rId11"/>
    <p:sldId id="392" r:id="rId12"/>
    <p:sldId id="396" r:id="rId13"/>
    <p:sldId id="386" r:id="rId14"/>
    <p:sldId id="394" r:id="rId15"/>
    <p:sldId id="395" r:id="rId16"/>
    <p:sldId id="389" r:id="rId17"/>
  </p:sldIdLst>
  <p:sldSz cx="9144000" cy="6858000" type="screen4x3"/>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ein, Arik" initials="Arik" lastIdx="9" clrIdx="0">
    <p:extLst>
      <p:ext uri="{19B8F6BF-5375-455C-9EA6-DF929625EA0E}">
        <p15:presenceInfo xmlns:p15="http://schemas.microsoft.com/office/powerpoint/2012/main" userId="Klein, Arik" providerId="None"/>
      </p:ext>
    </p:extLst>
  </p:cmAuthor>
  <p:cmAuthor id="2" name="Huang, Po-kai" initials="HP" lastIdx="17" clrIdx="1">
    <p:extLst>
      <p:ext uri="{19B8F6BF-5375-455C-9EA6-DF929625EA0E}">
        <p15:presenceInfo xmlns:p15="http://schemas.microsoft.com/office/powerpoint/2012/main" userId="S-1-5-21-725345543-602162358-527237240-2471230" providerId="AD"/>
      </p:ext>
    </p:extLst>
  </p:cmAuthor>
  <p:cmAuthor id="3" name="Cordeiro, Carlos" initials="CC" lastIdx="10" clrIdx="2">
    <p:extLst>
      <p:ext uri="{19B8F6BF-5375-455C-9EA6-DF929625EA0E}">
        <p15:presenceInfo xmlns:p15="http://schemas.microsoft.com/office/powerpoint/2012/main" userId="S-1-5-21-725345543-602162358-527237240-833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9A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6613" autoAdjust="0"/>
  </p:normalViewPr>
  <p:slideViewPr>
    <p:cSldViewPr>
      <p:cViewPr varScale="1">
        <p:scale>
          <a:sx n="83" d="100"/>
          <a:sy n="83" d="100"/>
        </p:scale>
        <p:origin x="1382" y="72"/>
      </p:cViewPr>
      <p:guideLst>
        <p:guide orient="horz" pos="2160"/>
        <p:guide pos="2880"/>
      </p:guideLst>
    </p:cSldViewPr>
  </p:slideViewPr>
  <p:outlineViewPr>
    <p:cViewPr>
      <p:scale>
        <a:sx n="50" d="100"/>
        <a:sy n="50"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100" d="100"/>
          <a:sy n="100" d="100"/>
        </p:scale>
        <p:origin x="2419" y="58"/>
      </p:cViewPr>
      <p:guideLst>
        <p:guide orient="horz" pos="2312"/>
        <p:guide pos="28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802.11-19/1931r2</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3656"/>
            <a:ext cx="119898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dirty="0" smtClean="0"/>
              <a:t>December </a:t>
            </a:r>
            <a:r>
              <a:rPr lang="en-US" altLang="en-US" dirty="0" smtClean="0"/>
              <a:t>2020</a:t>
            </a:r>
            <a:endParaRPr lang="en-GB" altLang="en-US" dirty="0"/>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4880010" y="9612313"/>
            <a:ext cx="130965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dirty="0" smtClean="0"/>
              <a:t>Oren Kedem Huawei</a:t>
            </a:r>
            <a:endParaRPr lang="en-GB" dirty="0"/>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A7A4710E-391E-40EE-B9A8-9D33E6E92389}" type="slidenum">
              <a:rPr lang="en-GB" altLang="en-US"/>
              <a:pPr>
                <a:defRPr/>
              </a:pPr>
              <a:t>‹#›</a:t>
            </a:fld>
            <a:endParaRPr lang="en-GB" altLang="en-US"/>
          </a:p>
        </p:txBody>
      </p:sp>
      <p:sp>
        <p:nvSpPr>
          <p:cNvPr id="14342" name="Line 6">
            <a:extLst>
              <a:ext uri="{FF2B5EF4-FFF2-40B4-BE49-F238E27FC236}">
                <a16:creationId xmlns:a16="http://schemas.microsoft.com/office/drawing/2014/main" id="{5F56412F-514B-4C5E-8C72-CCE02BB37E88}"/>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BD52F7B8-7212-4565-994E-D2E4DC0E1C8C}"/>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3947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802.11-19/1931r2</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17931"/>
            <a:ext cx="1198983"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dirty="0" smtClean="0"/>
              <a:t>December </a:t>
            </a:r>
            <a:r>
              <a:rPr lang="en-US" altLang="en-US" dirty="0" smtClean="0"/>
              <a:t>2020</a:t>
            </a:r>
            <a:endParaRPr lang="en-GB" altLang="en-US" dirty="0"/>
          </a:p>
        </p:txBody>
      </p:sp>
      <p:sp>
        <p:nvSpPr>
          <p:cNvPr id="13316" name="Rectangle 4">
            <a:extLst>
              <a:ext uri="{FF2B5EF4-FFF2-40B4-BE49-F238E27FC236}">
                <a16:creationId xmlns:a16="http://schemas.microsoft.com/office/drawing/2014/main" id="{E12586DF-74E9-42FA-92D8-CB004E81097A}"/>
              </a:ext>
            </a:extLst>
          </p:cNvPr>
          <p:cNvSpPr>
            <a:spLocks noGrp="1" noRot="1" noChangeAspect="1" noChangeArrowheads="1" noTextEdit="1"/>
          </p:cNvSpPr>
          <p:nvPr>
            <p:ph type="sldImg" idx="2"/>
          </p:nvPr>
        </p:nvSpPr>
        <p:spPr bwMode="auto">
          <a:xfrm>
            <a:off x="923925" y="750888"/>
            <a:ext cx="4948238"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4381496" y="9615488"/>
            <a:ext cx="177324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dirty="0" smtClean="0"/>
              <a:t>Oren Kedem Huawei</a:t>
            </a:r>
            <a:endParaRPr lang="en-GB" dirty="0"/>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6D97498F-4D25-4339-A505-6DFAF1C539A8}"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86DC4FDC-7731-4889-B2D9-586AD7BC58BF}"/>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A608F1E5-A3E0-4039-9B0C-798F9ECC1885}"/>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482203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F360D31C-0BCD-4994-837B-7A36503701B9}"/>
              </a:ext>
            </a:extLst>
          </p:cNvPr>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smtClean="0"/>
              <a:t>December </a:t>
            </a:r>
            <a:r>
              <a:rPr lang="en-US" altLang="en-US" sz="1400" dirty="0" smtClean="0"/>
              <a:t>2020</a:t>
            </a:r>
            <a:endParaRPr lang="en-GB" altLang="en-US" sz="1400" dirty="0"/>
          </a:p>
        </p:txBody>
      </p:sp>
      <p:sp>
        <p:nvSpPr>
          <p:cNvPr id="16387" name="Rectangle 2">
            <a:extLst>
              <a:ext uri="{FF2B5EF4-FFF2-40B4-BE49-F238E27FC236}">
                <a16:creationId xmlns:a16="http://schemas.microsoft.com/office/drawing/2014/main" id="{49943552-E89A-4A9E-AAEF-4B47750FB3FA}"/>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802.11-19/1931r2</a:t>
            </a:r>
          </a:p>
        </p:txBody>
      </p:sp>
      <p:sp>
        <p:nvSpPr>
          <p:cNvPr id="16388" name="Rectangle 3">
            <a:extLst>
              <a:ext uri="{FF2B5EF4-FFF2-40B4-BE49-F238E27FC236}">
                <a16:creationId xmlns:a16="http://schemas.microsoft.com/office/drawing/2014/main" id="{6389D189-BBDC-4D3B-87C2-07BBB8BCAA06}"/>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44F662B7-7009-4912-B6F1-2566616E04FB}"/>
              </a:ext>
            </a:extLst>
          </p:cNvPr>
          <p:cNvSpPr>
            <a:spLocks noGrp="1" noChangeArrowheads="1"/>
          </p:cNvSpPr>
          <p:nvPr>
            <p:ph type="ftr" sz="quarter" idx="4"/>
          </p:nvPr>
        </p:nvSpPr>
        <p:spPr>
          <a:xfrm>
            <a:off x="4381496" y="9615488"/>
            <a:ext cx="177324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dirty="0" smtClean="0"/>
              <a:t>Oren Kedem Huawei</a:t>
            </a:r>
            <a:endParaRPr lang="en-GB" altLang="en-US" dirty="0"/>
          </a:p>
        </p:txBody>
      </p:sp>
      <p:sp>
        <p:nvSpPr>
          <p:cNvPr id="16390" name="Rectangle 7">
            <a:extLst>
              <a:ext uri="{FF2B5EF4-FFF2-40B4-BE49-F238E27FC236}">
                <a16:creationId xmlns:a16="http://schemas.microsoft.com/office/drawing/2014/main" id="{B391E2D3-A1E1-4C5E-92B9-D1E2EC5F3D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BBD4055-202F-46DB-9486-BD49C6FC6D52}"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580814C7-1F51-4760-8C05-47A916B4AC3D}"/>
              </a:ext>
            </a:extLst>
          </p:cNvPr>
          <p:cNvSpPr>
            <a:spLocks noGrp="1" noRot="1" noChangeAspect="1" noChangeArrowheads="1" noTextEdit="1"/>
          </p:cNvSpPr>
          <p:nvPr>
            <p:ph type="sldImg"/>
          </p:nvPr>
        </p:nvSpPr>
        <p:spPr>
          <a:xfrm>
            <a:off x="922338" y="750888"/>
            <a:ext cx="4949825" cy="3711575"/>
          </a:xfrm>
          <a:ln/>
        </p:spPr>
      </p:sp>
      <p:sp>
        <p:nvSpPr>
          <p:cNvPr id="16392" name="Rectangle 3">
            <a:extLst>
              <a:ext uri="{FF2B5EF4-FFF2-40B4-BE49-F238E27FC236}">
                <a16:creationId xmlns:a16="http://schemas.microsoft.com/office/drawing/2014/main" id="{BE9BB772-6625-4649-81F5-E381AB6E63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3029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10</a:t>
            </a:fld>
            <a:endParaRPr lang="en-US"/>
          </a:p>
        </p:txBody>
      </p:sp>
    </p:spTree>
    <p:extLst>
      <p:ext uri="{BB962C8B-B14F-4D97-AF65-F5344CB8AC3E}">
        <p14:creationId xmlns:p14="http://schemas.microsoft.com/office/powerpoint/2010/main" val="234189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342162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239312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13</a:t>
            </a:fld>
            <a:endParaRPr lang="en-US"/>
          </a:p>
        </p:txBody>
      </p:sp>
    </p:spTree>
    <p:extLst>
      <p:ext uri="{BB962C8B-B14F-4D97-AF65-F5344CB8AC3E}">
        <p14:creationId xmlns:p14="http://schemas.microsoft.com/office/powerpoint/2010/main" val="161888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2</a:t>
            </a:fld>
            <a:endParaRPr lang="en-US"/>
          </a:p>
        </p:txBody>
      </p:sp>
    </p:spTree>
    <p:extLst>
      <p:ext uri="{BB962C8B-B14F-4D97-AF65-F5344CB8AC3E}">
        <p14:creationId xmlns:p14="http://schemas.microsoft.com/office/powerpoint/2010/main" val="70733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3</a:t>
            </a:fld>
            <a:endParaRPr lang="en-US"/>
          </a:p>
        </p:txBody>
      </p:sp>
    </p:spTree>
    <p:extLst>
      <p:ext uri="{BB962C8B-B14F-4D97-AF65-F5344CB8AC3E}">
        <p14:creationId xmlns:p14="http://schemas.microsoft.com/office/powerpoint/2010/main" val="72793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1944290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802.11-19/1931r2</a:t>
            </a:r>
            <a:endParaRPr lang="en-GB"/>
          </a:p>
        </p:txBody>
      </p:sp>
      <p:sp>
        <p:nvSpPr>
          <p:cNvPr id="5" name="Date Placeholder 4"/>
          <p:cNvSpPr>
            <a:spLocks noGrp="1"/>
          </p:cNvSpPr>
          <p:nvPr>
            <p:ph type="dt" idx="11"/>
          </p:nvPr>
        </p:nvSpPr>
        <p:spPr>
          <a:xfrm>
            <a:off x="641350" y="117931"/>
            <a:ext cx="1198983" cy="215444"/>
          </a:xfrm>
        </p:spPr>
        <p:txBody>
          <a:bodyPr/>
          <a:lstStyle/>
          <a:p>
            <a:pPr>
              <a:defRPr/>
            </a:pPr>
            <a:r>
              <a:rPr lang="en-US" altLang="en-US" dirty="0" smtClean="0"/>
              <a:t>December </a:t>
            </a:r>
            <a:r>
              <a:rPr lang="en-US" altLang="en-US" dirty="0" smtClean="0"/>
              <a:t>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Oren Kedem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5</a:t>
            </a:fld>
            <a:endParaRPr lang="en-GB" altLang="en-US"/>
          </a:p>
        </p:txBody>
      </p:sp>
    </p:spTree>
    <p:extLst>
      <p:ext uri="{BB962C8B-B14F-4D97-AF65-F5344CB8AC3E}">
        <p14:creationId xmlns:p14="http://schemas.microsoft.com/office/powerpoint/2010/main" val="82539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990695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GB" smtClean="0"/>
              <a:t>doc.: IEEE 802.11-19/1931r2</a:t>
            </a:r>
            <a:endParaRPr lang="en-GB"/>
          </a:p>
        </p:txBody>
      </p:sp>
      <p:sp>
        <p:nvSpPr>
          <p:cNvPr id="5" name="Date Placeholder 4"/>
          <p:cNvSpPr>
            <a:spLocks noGrp="1"/>
          </p:cNvSpPr>
          <p:nvPr>
            <p:ph type="dt" idx="11"/>
          </p:nvPr>
        </p:nvSpPr>
        <p:spPr>
          <a:xfrm>
            <a:off x="641350" y="117931"/>
            <a:ext cx="1198983" cy="215444"/>
          </a:xfrm>
        </p:spPr>
        <p:txBody>
          <a:bodyPr/>
          <a:lstStyle/>
          <a:p>
            <a:pPr>
              <a:defRPr/>
            </a:pPr>
            <a:r>
              <a:rPr lang="en-US" altLang="en-US" dirty="0" smtClean="0"/>
              <a:t>December </a:t>
            </a:r>
            <a:r>
              <a:rPr lang="en-US" altLang="en-US" dirty="0" smtClean="0"/>
              <a:t>2020</a:t>
            </a:r>
            <a:endParaRPr lang="en-GB" altLang="en-US" dirty="0"/>
          </a:p>
        </p:txBody>
      </p:sp>
      <p:sp>
        <p:nvSpPr>
          <p:cNvPr id="6" name="Footer Placeholder 5"/>
          <p:cNvSpPr>
            <a:spLocks noGrp="1"/>
          </p:cNvSpPr>
          <p:nvPr>
            <p:ph type="ftr" sz="quarter" idx="12"/>
          </p:nvPr>
        </p:nvSpPr>
        <p:spPr/>
        <p:txBody>
          <a:bodyPr/>
          <a:lstStyle/>
          <a:p>
            <a:pPr lvl="4">
              <a:defRPr/>
            </a:pPr>
            <a:r>
              <a:rPr lang="en-GB" smtClean="0"/>
              <a:t>Oren Kedem Huawei</a:t>
            </a:r>
            <a:endParaRPr lang="en-GB" dirty="0"/>
          </a:p>
        </p:txBody>
      </p:sp>
      <p:sp>
        <p:nvSpPr>
          <p:cNvPr id="7" name="Slide Number Placeholder 6"/>
          <p:cNvSpPr>
            <a:spLocks noGrp="1"/>
          </p:cNvSpPr>
          <p:nvPr>
            <p:ph type="sldNum" sz="quarter" idx="13"/>
          </p:nvPr>
        </p:nvSpPr>
        <p:spPr/>
        <p:txBody>
          <a:bodyPr/>
          <a:lstStyle/>
          <a:p>
            <a:pPr>
              <a:defRPr/>
            </a:pPr>
            <a:r>
              <a:rPr lang="en-GB" altLang="en-US" smtClean="0"/>
              <a:t>Page </a:t>
            </a:r>
            <a:fld id="{6D97498F-4D25-4339-A505-6DFAF1C539A8}" type="slidenum">
              <a:rPr lang="en-GB" altLang="en-US" smtClean="0"/>
              <a:pPr>
                <a:defRPr/>
              </a:pPr>
              <a:t>7</a:t>
            </a:fld>
            <a:endParaRPr lang="en-GB" altLang="en-US"/>
          </a:p>
        </p:txBody>
      </p:sp>
    </p:spTree>
    <p:extLst>
      <p:ext uri="{BB962C8B-B14F-4D97-AF65-F5344CB8AC3E}">
        <p14:creationId xmlns:p14="http://schemas.microsoft.com/office/powerpoint/2010/main" val="120425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8</a:t>
            </a:fld>
            <a:endParaRPr lang="en-US"/>
          </a:p>
        </p:txBody>
      </p:sp>
    </p:spTree>
    <p:extLst>
      <p:ext uri="{BB962C8B-B14F-4D97-AF65-F5344CB8AC3E}">
        <p14:creationId xmlns:p14="http://schemas.microsoft.com/office/powerpoint/2010/main" val="1602968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802.11-19/</a:t>
            </a:r>
            <a:r>
              <a:rPr lang="en-US" altLang="zh-CN" smtClean="0"/>
              <a:t>xxxx</a:t>
            </a:r>
            <a:endParaRPr lang="en-US" dirty="0"/>
          </a:p>
        </p:txBody>
      </p:sp>
      <p:sp>
        <p:nvSpPr>
          <p:cNvPr id="5" name="日期占位符 4"/>
          <p:cNvSpPr>
            <a:spLocks noGrp="1"/>
          </p:cNvSpPr>
          <p:nvPr>
            <p:ph type="dt" idx="11"/>
          </p:nvPr>
        </p:nvSpPr>
        <p:spPr/>
        <p:txBody>
          <a:bodyPr/>
          <a:lstStyle/>
          <a:p>
            <a:r>
              <a:rPr lang="en-US" smtClean="0"/>
              <a:t>J</a:t>
            </a:r>
            <a:r>
              <a:rPr lang="en-US" altLang="zh-CN" smtClean="0"/>
              <a:t>an</a:t>
            </a:r>
            <a:r>
              <a:rPr lang="en-US" smtClean="0"/>
              <a:t> 2020</a:t>
            </a:r>
            <a:endParaRPr lang="en-US" dirty="0"/>
          </a:p>
        </p:txBody>
      </p:sp>
      <p:sp>
        <p:nvSpPr>
          <p:cNvPr id="6" name="页脚占位符 5"/>
          <p:cNvSpPr>
            <a:spLocks noGrp="1"/>
          </p:cNvSpPr>
          <p:nvPr>
            <p:ph type="ftr" idx="12"/>
          </p:nvPr>
        </p:nvSpPr>
        <p:spPr/>
        <p:txBody>
          <a:bodyPr/>
          <a:lstStyle/>
          <a:p>
            <a:r>
              <a:rPr lang="da-DK" smtClean="0"/>
              <a:t>B</a:t>
            </a:r>
            <a:r>
              <a:rPr lang="en-US" altLang="zh-CN" smtClean="0"/>
              <a:t>oyce Bo Yang (Huawei)</a:t>
            </a:r>
            <a:r>
              <a:rPr lang="da-DK" smtClean="0"/>
              <a:t>, et al.</a:t>
            </a:r>
            <a:endParaRPr lang="en-US"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9</a:t>
            </a:fld>
            <a:endParaRPr lang="en-US"/>
          </a:p>
        </p:txBody>
      </p:sp>
    </p:spTree>
    <p:extLst>
      <p:ext uri="{BB962C8B-B14F-4D97-AF65-F5344CB8AC3E}">
        <p14:creationId xmlns:p14="http://schemas.microsoft.com/office/powerpoint/2010/main" val="2444293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6CFF25A-AE5D-4878-BC4A-E0F2E0863D11}"/>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5" name="Rectangle 5">
            <a:extLst>
              <a:ext uri="{FF2B5EF4-FFF2-40B4-BE49-F238E27FC236}">
                <a16:creationId xmlns:a16="http://schemas.microsoft.com/office/drawing/2014/main" id="{23CA8882-3F16-471A-B8DB-2643B3170DFB}"/>
              </a:ext>
            </a:extLst>
          </p:cNvPr>
          <p:cNvSpPr>
            <a:spLocks noGrp="1" noChangeArrowheads="1"/>
          </p:cNvSpPr>
          <p:nvPr>
            <p:ph type="ftr" sz="quarter" idx="11"/>
          </p:nvPr>
        </p:nvSpPr>
        <p:spPr>
          <a:xfrm>
            <a:off x="7234271" y="6475413"/>
            <a:ext cx="1309654" cy="184666"/>
          </a:xfrm>
        </p:spPr>
        <p:txBody>
          <a:bodyPr/>
          <a:lstStyle>
            <a:lvl1pPr>
              <a:defRPr/>
            </a:lvl1pPr>
          </a:lstStyle>
          <a:p>
            <a:pPr>
              <a:defRPr/>
            </a:pPr>
            <a:r>
              <a:rPr lang="en-GB" dirty="0" smtClean="0"/>
              <a:t>Oren Kedem Huawei</a:t>
            </a:r>
            <a:endParaRPr lang="en-GB" dirty="0"/>
          </a:p>
        </p:txBody>
      </p:sp>
      <p:sp>
        <p:nvSpPr>
          <p:cNvPr id="6" name="Rectangle 6">
            <a:extLst>
              <a:ext uri="{FF2B5EF4-FFF2-40B4-BE49-F238E27FC236}">
                <a16:creationId xmlns:a16="http://schemas.microsoft.com/office/drawing/2014/main" id="{C24A0396-1A4E-4409-96DE-494DDD5FDCED}"/>
              </a:ext>
            </a:extLst>
          </p:cNvPr>
          <p:cNvSpPr>
            <a:spLocks noGrp="1" noChangeArrowheads="1"/>
          </p:cNvSpPr>
          <p:nvPr>
            <p:ph type="sldNum" sz="quarter" idx="12"/>
          </p:nvPr>
        </p:nvSpPr>
        <p:spPr/>
        <p:txBody>
          <a:bodyPr/>
          <a:lstStyle>
            <a:lvl1pPr>
              <a:defRPr/>
            </a:lvl1pPr>
          </a:lstStyle>
          <a:p>
            <a:pPr>
              <a:defRPr/>
            </a:pPr>
            <a:r>
              <a:rPr lang="en-GB" altLang="en-US"/>
              <a:t>Slide </a:t>
            </a:r>
            <a:fld id="{54724FB4-94AE-4750-B841-108DEBC86DEF}" type="slidenum">
              <a:rPr lang="en-GB" altLang="en-US"/>
              <a:pPr>
                <a:defRPr/>
              </a:pPr>
              <a:t>‹#›</a:t>
            </a:fld>
            <a:endParaRPr lang="en-GB" altLang="en-US"/>
          </a:p>
        </p:txBody>
      </p:sp>
    </p:spTree>
    <p:extLst>
      <p:ext uri="{BB962C8B-B14F-4D97-AF65-F5344CB8AC3E}">
        <p14:creationId xmlns:p14="http://schemas.microsoft.com/office/powerpoint/2010/main" val="60570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2F9BB0-1D78-4E92-8AB5-CCA6C81C81B4}"/>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5" name="Rectangle 5">
            <a:extLst>
              <a:ext uri="{FF2B5EF4-FFF2-40B4-BE49-F238E27FC236}">
                <a16:creationId xmlns:a16="http://schemas.microsoft.com/office/drawing/2014/main" id="{45E53EAD-1C78-4110-B6B7-5E5CDC6B7911}"/>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6" name="Rectangle 6">
            <a:extLst>
              <a:ext uri="{FF2B5EF4-FFF2-40B4-BE49-F238E27FC236}">
                <a16:creationId xmlns:a16="http://schemas.microsoft.com/office/drawing/2014/main" id="{93A629FD-4ED0-4725-8B45-82D2B3BFEFFF}"/>
              </a:ext>
            </a:extLst>
          </p:cNvPr>
          <p:cNvSpPr>
            <a:spLocks noGrp="1" noChangeArrowheads="1"/>
          </p:cNvSpPr>
          <p:nvPr>
            <p:ph type="sldNum" sz="quarter" idx="12"/>
          </p:nvPr>
        </p:nvSpPr>
        <p:spPr/>
        <p:txBody>
          <a:bodyPr/>
          <a:lstStyle>
            <a:lvl1pPr>
              <a:defRPr/>
            </a:lvl1pPr>
          </a:lstStyle>
          <a:p>
            <a:pPr>
              <a:defRPr/>
            </a:pPr>
            <a:r>
              <a:rPr lang="en-GB" altLang="en-US"/>
              <a:t>Slide </a:t>
            </a:r>
            <a:fld id="{B64CBFA8-9A69-4D2E-AFF7-F3FA7A729FDE}" type="slidenum">
              <a:rPr lang="en-GB" altLang="en-US"/>
              <a:pPr>
                <a:defRPr/>
              </a:pPr>
              <a:t>‹#›</a:t>
            </a:fld>
            <a:endParaRPr lang="en-GB" altLang="en-US"/>
          </a:p>
        </p:txBody>
      </p:sp>
    </p:spTree>
    <p:extLst>
      <p:ext uri="{BB962C8B-B14F-4D97-AF65-F5344CB8AC3E}">
        <p14:creationId xmlns:p14="http://schemas.microsoft.com/office/powerpoint/2010/main" val="165862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C25286-F119-41CC-B936-A99D615BEBF4}"/>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5" name="Rectangle 5">
            <a:extLst>
              <a:ext uri="{FF2B5EF4-FFF2-40B4-BE49-F238E27FC236}">
                <a16:creationId xmlns:a16="http://schemas.microsoft.com/office/drawing/2014/main" id="{10AE9D73-7428-4ADB-9D8D-FB2ECC5BA0E8}"/>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6" name="Rectangle 6">
            <a:extLst>
              <a:ext uri="{FF2B5EF4-FFF2-40B4-BE49-F238E27FC236}">
                <a16:creationId xmlns:a16="http://schemas.microsoft.com/office/drawing/2014/main" id="{BFE0F447-7DAF-4F40-945E-510B714F88B1}"/>
              </a:ext>
            </a:extLst>
          </p:cNvPr>
          <p:cNvSpPr>
            <a:spLocks noGrp="1" noChangeArrowheads="1"/>
          </p:cNvSpPr>
          <p:nvPr>
            <p:ph type="sldNum" sz="quarter" idx="12"/>
          </p:nvPr>
        </p:nvSpPr>
        <p:spPr/>
        <p:txBody>
          <a:bodyPr/>
          <a:lstStyle>
            <a:lvl1pPr>
              <a:defRPr/>
            </a:lvl1pPr>
          </a:lstStyle>
          <a:p>
            <a:pPr>
              <a:defRPr/>
            </a:pPr>
            <a:r>
              <a:rPr lang="en-GB" altLang="en-US"/>
              <a:t>Slide </a:t>
            </a:r>
            <a:fld id="{39830A6D-8C9E-4B26-958C-BFDE032B0093}" type="slidenum">
              <a:rPr lang="en-GB" altLang="en-US"/>
              <a:pPr>
                <a:defRPr/>
              </a:pPr>
              <a:t>‹#›</a:t>
            </a:fld>
            <a:endParaRPr lang="en-GB" altLang="en-US"/>
          </a:p>
        </p:txBody>
      </p:sp>
    </p:spTree>
    <p:extLst>
      <p:ext uri="{BB962C8B-B14F-4D97-AF65-F5344CB8AC3E}">
        <p14:creationId xmlns:p14="http://schemas.microsoft.com/office/powerpoint/2010/main" val="738835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16795" y="1931779"/>
            <a:ext cx="8572500" cy="1375761"/>
          </a:xfrm>
        </p:spPr>
        <p:txBody>
          <a:bodyPr/>
          <a:lstStyle>
            <a:lvl1pPr>
              <a:defRPr/>
            </a:lvl1pPr>
            <a:lvl2pPr>
              <a:defRPr/>
            </a:lvl2pPr>
            <a:lvl3pPr>
              <a:defRPr/>
            </a:lvl3pPr>
            <a:lvl4pPr>
              <a:defRPr lang="en-US" sz="1600" kern="1200" baseline="0" dirty="0">
                <a:solidFill>
                  <a:prstClr val="black">
                    <a:lumMod val="75000"/>
                    <a:lumOff val="25000"/>
                  </a:prstClr>
                </a:solidFill>
                <a:latin typeface="Qualcomm Office Regular" pitchFamily="34" charset="0"/>
                <a:ea typeface="+mn-ea"/>
                <a:cs typeface="Arial" pitchFamily="34" charset="0"/>
              </a:defRPr>
            </a:lvl4pPr>
            <a:lvl5pPr marL="1200150" indent="-260604">
              <a:buFont typeface="Qualcomm Regular" pitchFamily="34" charset="0"/>
              <a:buChar char="−"/>
              <a:defRPr/>
            </a:lvl5pPr>
            <a:lvl6pPr marL="1628775" indent="0">
              <a:buNone/>
              <a:defRPr sz="1200"/>
            </a:lvl6pPr>
          </a:lstStyle>
          <a:p>
            <a:pPr lvl="0"/>
            <a:r>
              <a:rPr lang="en-US"/>
              <a:t>Edit Master text styles</a:t>
            </a:r>
          </a:p>
          <a:p>
            <a:pPr lvl="1"/>
            <a:r>
              <a:rPr lang="en-US"/>
              <a:t>Second level</a:t>
            </a:r>
          </a:p>
          <a:p>
            <a:pPr lvl="2"/>
            <a:r>
              <a:rPr lang="en-US"/>
              <a:t>Third level</a:t>
            </a:r>
          </a:p>
          <a:p>
            <a:pPr lvl="3"/>
            <a:r>
              <a:rPr lang="en-US"/>
              <a:t>Fourth level</a:t>
            </a:r>
          </a:p>
        </p:txBody>
      </p:sp>
      <p:sp>
        <p:nvSpPr>
          <p:cNvPr id="12" name="Title Placeholder 1"/>
          <p:cNvSpPr>
            <a:spLocks noGrp="1"/>
          </p:cNvSpPr>
          <p:nvPr>
            <p:ph type="title"/>
          </p:nvPr>
        </p:nvSpPr>
        <p:spPr>
          <a:xfrm>
            <a:off x="212655" y="740540"/>
            <a:ext cx="8574733" cy="484748"/>
          </a:xfrm>
          <a:prstGeom prst="rect">
            <a:avLst/>
          </a:prstGeom>
        </p:spPr>
        <p:txBody>
          <a:bodyPr vert="horz" wrap="square" lIns="68580" tIns="34290" rIns="68580" bIns="34290" rtlCol="0" anchor="ctr">
            <a:spAutoFit/>
          </a:bodyPr>
          <a:lstStyle>
            <a:lvl1pPr>
              <a:defRPr sz="3600">
                <a:latin typeface="Qualcomm Office Regular" pitchFamily="34" charset="0"/>
              </a:defRPr>
            </a:lvl1pPr>
          </a:lstStyle>
          <a:p>
            <a:r>
              <a:rPr lang="en-US"/>
              <a:t>Click to edit Master title style</a:t>
            </a:r>
            <a:endParaRPr lang="en-US" dirty="0"/>
          </a:p>
        </p:txBody>
      </p:sp>
      <p:sp>
        <p:nvSpPr>
          <p:cNvPr id="13" name="Text Placeholder 2"/>
          <p:cNvSpPr>
            <a:spLocks noGrp="1"/>
          </p:cNvSpPr>
          <p:nvPr>
            <p:ph type="body" idx="13"/>
          </p:nvPr>
        </p:nvSpPr>
        <p:spPr>
          <a:xfrm>
            <a:off x="212655" y="1426466"/>
            <a:ext cx="8574733" cy="350865"/>
          </a:xfrm>
        </p:spPr>
        <p:txBody>
          <a:bodyPr tIns="0" bIns="0" anchor="t"/>
          <a:lstStyle>
            <a:lvl1pPr marL="0" indent="0" algn="l" defTabSz="914400" rtl="0" eaLnBrk="1" latinLnBrk="0" hangingPunct="1">
              <a:lnSpc>
                <a:spcPct val="95000"/>
              </a:lnSpc>
              <a:spcBef>
                <a:spcPct val="20000"/>
              </a:spcBef>
              <a:buFontTx/>
              <a:buNone/>
              <a:defRPr lang="en-US" sz="2400" b="0" kern="1200" dirty="0" smtClean="0">
                <a:solidFill>
                  <a:schemeClr val="bg2"/>
                </a:solidFill>
                <a:latin typeface="Qualcomm Office Regular" pitchFamily="34" charset="0"/>
                <a:ea typeface="+mn-ea"/>
                <a:cs typeface="Arial" pitchFamily="34" charset="0"/>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cxnSp>
        <p:nvCxnSpPr>
          <p:cNvPr id="14" name="Straight Connector 13"/>
          <p:cNvCxnSpPr/>
          <p:nvPr userDrawn="1"/>
        </p:nvCxnSpPr>
        <p:spPr>
          <a:xfrm>
            <a:off x="277773" y="504825"/>
            <a:ext cx="8588453"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userDrawn="1"/>
        </p:nvGrpSpPr>
        <p:grpSpPr>
          <a:xfrm>
            <a:off x="7716645" y="6546300"/>
            <a:ext cx="721158" cy="157272"/>
            <a:chOff x="187326" y="5085556"/>
            <a:chExt cx="8393112" cy="1830388"/>
          </a:xfrm>
          <a:solidFill>
            <a:schemeClr val="bg1">
              <a:lumMod val="75000"/>
            </a:schemeClr>
          </a:solidFill>
        </p:grpSpPr>
        <p:sp>
          <p:nvSpPr>
            <p:cNvPr id="41" name="Freeform 7"/>
            <p:cNvSpPr>
              <a:spLocks/>
            </p:cNvSpPr>
            <p:nvPr userDrawn="1"/>
          </p:nvSpPr>
          <p:spPr bwMode="auto">
            <a:xfrm>
              <a:off x="3603626" y="5388769"/>
              <a:ext cx="585787" cy="892175"/>
            </a:xfrm>
            <a:custGeom>
              <a:avLst/>
              <a:gdLst>
                <a:gd name="T0" fmla="*/ 0 w 156"/>
                <a:gd name="T1" fmla="*/ 218 h 238"/>
                <a:gd name="T2" fmla="*/ 20 w 156"/>
                <a:gd name="T3" fmla="*/ 238 h 238"/>
                <a:gd name="T4" fmla="*/ 156 w 156"/>
                <a:gd name="T5" fmla="*/ 238 h 238"/>
                <a:gd name="T6" fmla="*/ 126 w 156"/>
                <a:gd name="T7" fmla="*/ 189 h 238"/>
                <a:gd name="T8" fmla="*/ 47 w 156"/>
                <a:gd name="T9" fmla="*/ 189 h 238"/>
                <a:gd name="T10" fmla="*/ 47 w 156"/>
                <a:gd name="T11" fmla="*/ 0 h 238"/>
                <a:gd name="T12" fmla="*/ 0 w 156"/>
                <a:gd name="T13" fmla="*/ 0 h 238"/>
                <a:gd name="T14" fmla="*/ 0 w 156"/>
                <a:gd name="T15" fmla="*/ 218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38">
                  <a:moveTo>
                    <a:pt x="0" y="218"/>
                  </a:moveTo>
                  <a:cubicBezTo>
                    <a:pt x="0" y="227"/>
                    <a:pt x="11" y="238"/>
                    <a:pt x="20" y="238"/>
                  </a:cubicBezTo>
                  <a:cubicBezTo>
                    <a:pt x="156" y="238"/>
                    <a:pt x="156" y="238"/>
                    <a:pt x="156" y="238"/>
                  </a:cubicBezTo>
                  <a:cubicBezTo>
                    <a:pt x="126" y="189"/>
                    <a:pt x="126" y="189"/>
                    <a:pt x="126" y="189"/>
                  </a:cubicBezTo>
                  <a:cubicBezTo>
                    <a:pt x="47" y="189"/>
                    <a:pt x="47" y="189"/>
                    <a:pt x="47" y="189"/>
                  </a:cubicBezTo>
                  <a:cubicBezTo>
                    <a:pt x="47" y="0"/>
                    <a:pt x="47" y="0"/>
                    <a:pt x="47" y="0"/>
                  </a:cubicBezTo>
                  <a:cubicBezTo>
                    <a:pt x="0" y="0"/>
                    <a:pt x="0" y="0"/>
                    <a:pt x="0" y="0"/>
                  </a:cubicBezTo>
                  <a:lnTo>
                    <a:pt x="0" y="2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2" name="Freeform 8"/>
            <p:cNvSpPr>
              <a:spLocks noEditPoints="1"/>
            </p:cNvSpPr>
            <p:nvPr userDrawn="1"/>
          </p:nvSpPr>
          <p:spPr bwMode="auto">
            <a:xfrm>
              <a:off x="187326" y="5085556"/>
              <a:ext cx="1541462" cy="1830388"/>
            </a:xfrm>
            <a:custGeom>
              <a:avLst/>
              <a:gdLst>
                <a:gd name="T0" fmla="*/ 411 w 411"/>
                <a:gd name="T1" fmla="*/ 206 h 488"/>
                <a:gd name="T2" fmla="*/ 206 w 411"/>
                <a:gd name="T3" fmla="*/ 0 h 488"/>
                <a:gd name="T4" fmla="*/ 0 w 411"/>
                <a:gd name="T5" fmla="*/ 206 h 488"/>
                <a:gd name="T6" fmla="*/ 206 w 411"/>
                <a:gd name="T7" fmla="*/ 412 h 488"/>
                <a:gd name="T8" fmla="*/ 241 w 411"/>
                <a:gd name="T9" fmla="*/ 408 h 488"/>
                <a:gd name="T10" fmla="*/ 240 w 411"/>
                <a:gd name="T11" fmla="*/ 488 h 488"/>
                <a:gd name="T12" fmla="*/ 298 w 411"/>
                <a:gd name="T13" fmla="*/ 488 h 488"/>
                <a:gd name="T14" fmla="*/ 298 w 411"/>
                <a:gd name="T15" fmla="*/ 389 h 488"/>
                <a:gd name="T16" fmla="*/ 411 w 411"/>
                <a:gd name="T17" fmla="*/ 206 h 488"/>
                <a:gd name="T18" fmla="*/ 298 w 411"/>
                <a:gd name="T19" fmla="*/ 302 h 488"/>
                <a:gd name="T20" fmla="*/ 298 w 411"/>
                <a:gd name="T21" fmla="*/ 236 h 488"/>
                <a:gd name="T22" fmla="*/ 240 w 411"/>
                <a:gd name="T23" fmla="*/ 252 h 488"/>
                <a:gd name="T24" fmla="*/ 241 w 411"/>
                <a:gd name="T25" fmla="*/ 334 h 488"/>
                <a:gd name="T26" fmla="*/ 206 w 411"/>
                <a:gd name="T27" fmla="*/ 339 h 488"/>
                <a:gd name="T28" fmla="*/ 73 w 411"/>
                <a:gd name="T29" fmla="*/ 206 h 488"/>
                <a:gd name="T30" fmla="*/ 206 w 411"/>
                <a:gd name="T31" fmla="*/ 73 h 488"/>
                <a:gd name="T32" fmla="*/ 339 w 411"/>
                <a:gd name="T33" fmla="*/ 206 h 488"/>
                <a:gd name="T34" fmla="*/ 298 w 411"/>
                <a:gd name="T35" fmla="*/ 30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1" h="488">
                  <a:moveTo>
                    <a:pt x="411" y="206"/>
                  </a:moveTo>
                  <a:cubicBezTo>
                    <a:pt x="411" y="92"/>
                    <a:pt x="319" y="0"/>
                    <a:pt x="206" y="0"/>
                  </a:cubicBezTo>
                  <a:cubicBezTo>
                    <a:pt x="92" y="0"/>
                    <a:pt x="0" y="92"/>
                    <a:pt x="0" y="206"/>
                  </a:cubicBezTo>
                  <a:cubicBezTo>
                    <a:pt x="0" y="319"/>
                    <a:pt x="92" y="412"/>
                    <a:pt x="206" y="412"/>
                  </a:cubicBezTo>
                  <a:cubicBezTo>
                    <a:pt x="218" y="412"/>
                    <a:pt x="229" y="410"/>
                    <a:pt x="241" y="408"/>
                  </a:cubicBezTo>
                  <a:cubicBezTo>
                    <a:pt x="240" y="488"/>
                    <a:pt x="240" y="488"/>
                    <a:pt x="240" y="488"/>
                  </a:cubicBezTo>
                  <a:cubicBezTo>
                    <a:pt x="298" y="488"/>
                    <a:pt x="298" y="488"/>
                    <a:pt x="298" y="488"/>
                  </a:cubicBezTo>
                  <a:cubicBezTo>
                    <a:pt x="298" y="389"/>
                    <a:pt x="298" y="389"/>
                    <a:pt x="298" y="389"/>
                  </a:cubicBezTo>
                  <a:cubicBezTo>
                    <a:pt x="365" y="355"/>
                    <a:pt x="411" y="286"/>
                    <a:pt x="411" y="206"/>
                  </a:cubicBezTo>
                  <a:close/>
                  <a:moveTo>
                    <a:pt x="298" y="302"/>
                  </a:moveTo>
                  <a:cubicBezTo>
                    <a:pt x="298" y="236"/>
                    <a:pt x="298" y="236"/>
                    <a:pt x="298" y="236"/>
                  </a:cubicBezTo>
                  <a:cubicBezTo>
                    <a:pt x="240" y="252"/>
                    <a:pt x="240" y="252"/>
                    <a:pt x="240" y="252"/>
                  </a:cubicBezTo>
                  <a:cubicBezTo>
                    <a:pt x="241" y="334"/>
                    <a:pt x="241" y="334"/>
                    <a:pt x="241" y="334"/>
                  </a:cubicBezTo>
                  <a:cubicBezTo>
                    <a:pt x="229" y="337"/>
                    <a:pt x="218" y="339"/>
                    <a:pt x="206" y="339"/>
                  </a:cubicBezTo>
                  <a:cubicBezTo>
                    <a:pt x="132" y="339"/>
                    <a:pt x="73" y="279"/>
                    <a:pt x="73" y="206"/>
                  </a:cubicBezTo>
                  <a:cubicBezTo>
                    <a:pt x="73" y="132"/>
                    <a:pt x="132" y="73"/>
                    <a:pt x="206" y="73"/>
                  </a:cubicBezTo>
                  <a:cubicBezTo>
                    <a:pt x="279" y="73"/>
                    <a:pt x="339" y="132"/>
                    <a:pt x="339" y="206"/>
                  </a:cubicBezTo>
                  <a:cubicBezTo>
                    <a:pt x="339" y="244"/>
                    <a:pt x="323" y="278"/>
                    <a:pt x="298" y="3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3" name="Freeform 9"/>
            <p:cNvSpPr>
              <a:spLocks/>
            </p:cNvSpPr>
            <p:nvPr userDrawn="1"/>
          </p:nvSpPr>
          <p:spPr bwMode="auto">
            <a:xfrm>
              <a:off x="1863726" y="5388769"/>
              <a:ext cx="652462" cy="892175"/>
            </a:xfrm>
            <a:custGeom>
              <a:avLst/>
              <a:gdLst>
                <a:gd name="T0" fmla="*/ 154 w 174"/>
                <a:gd name="T1" fmla="*/ 238 h 238"/>
                <a:gd name="T2" fmla="*/ 20 w 174"/>
                <a:gd name="T3" fmla="*/ 238 h 238"/>
                <a:gd name="T4" fmla="*/ 0 w 174"/>
                <a:gd name="T5" fmla="*/ 218 h 238"/>
                <a:gd name="T6" fmla="*/ 0 w 174"/>
                <a:gd name="T7" fmla="*/ 0 h 238"/>
                <a:gd name="T8" fmla="*/ 46 w 174"/>
                <a:gd name="T9" fmla="*/ 0 h 238"/>
                <a:gd name="T10" fmla="*/ 46 w 174"/>
                <a:gd name="T11" fmla="*/ 189 h 238"/>
                <a:gd name="T12" fmla="*/ 127 w 174"/>
                <a:gd name="T13" fmla="*/ 189 h 238"/>
                <a:gd name="T14" fmla="*/ 127 w 174"/>
                <a:gd name="T15" fmla="*/ 0 h 238"/>
                <a:gd name="T16" fmla="*/ 174 w 174"/>
                <a:gd name="T17" fmla="*/ 0 h 238"/>
                <a:gd name="T18" fmla="*/ 174 w 174"/>
                <a:gd name="T19" fmla="*/ 218 h 238"/>
                <a:gd name="T20" fmla="*/ 154 w 174"/>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238">
                  <a:moveTo>
                    <a:pt x="154" y="238"/>
                  </a:moveTo>
                  <a:cubicBezTo>
                    <a:pt x="20" y="238"/>
                    <a:pt x="20" y="238"/>
                    <a:pt x="20" y="238"/>
                  </a:cubicBezTo>
                  <a:cubicBezTo>
                    <a:pt x="11" y="238"/>
                    <a:pt x="0" y="228"/>
                    <a:pt x="0" y="218"/>
                  </a:cubicBezTo>
                  <a:cubicBezTo>
                    <a:pt x="0" y="0"/>
                    <a:pt x="0" y="0"/>
                    <a:pt x="0" y="0"/>
                  </a:cubicBezTo>
                  <a:cubicBezTo>
                    <a:pt x="46" y="0"/>
                    <a:pt x="46" y="0"/>
                    <a:pt x="46" y="0"/>
                  </a:cubicBezTo>
                  <a:cubicBezTo>
                    <a:pt x="46" y="189"/>
                    <a:pt x="46" y="189"/>
                    <a:pt x="46" y="189"/>
                  </a:cubicBezTo>
                  <a:cubicBezTo>
                    <a:pt x="127" y="189"/>
                    <a:pt x="127" y="189"/>
                    <a:pt x="127" y="189"/>
                  </a:cubicBezTo>
                  <a:cubicBezTo>
                    <a:pt x="127" y="0"/>
                    <a:pt x="127" y="0"/>
                    <a:pt x="127" y="0"/>
                  </a:cubicBezTo>
                  <a:cubicBezTo>
                    <a:pt x="174" y="0"/>
                    <a:pt x="174" y="0"/>
                    <a:pt x="174" y="0"/>
                  </a:cubicBezTo>
                  <a:cubicBezTo>
                    <a:pt x="174" y="218"/>
                    <a:pt x="174" y="218"/>
                    <a:pt x="174" y="218"/>
                  </a:cubicBezTo>
                  <a:cubicBezTo>
                    <a:pt x="174" y="228"/>
                    <a:pt x="163" y="238"/>
                    <a:pt x="154" y="2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4" name="Freeform 10"/>
            <p:cNvSpPr>
              <a:spLocks/>
            </p:cNvSpPr>
            <p:nvPr userDrawn="1"/>
          </p:nvSpPr>
          <p:spPr bwMode="auto">
            <a:xfrm>
              <a:off x="4079876" y="5358606"/>
              <a:ext cx="712787" cy="946150"/>
            </a:xfrm>
            <a:custGeom>
              <a:avLst/>
              <a:gdLst>
                <a:gd name="T0" fmla="*/ 190 w 190"/>
                <a:gd name="T1" fmla="*/ 17 h 252"/>
                <a:gd name="T2" fmla="*/ 126 w 190"/>
                <a:gd name="T3" fmla="*/ 0 h 252"/>
                <a:gd name="T4" fmla="*/ 0 w 190"/>
                <a:gd name="T5" fmla="*/ 126 h 252"/>
                <a:gd name="T6" fmla="*/ 126 w 190"/>
                <a:gd name="T7" fmla="*/ 252 h 252"/>
                <a:gd name="T8" fmla="*/ 187 w 190"/>
                <a:gd name="T9" fmla="*/ 237 h 252"/>
                <a:gd name="T10" fmla="*/ 164 w 190"/>
                <a:gd name="T11" fmla="*/ 196 h 252"/>
                <a:gd name="T12" fmla="*/ 126 w 190"/>
                <a:gd name="T13" fmla="*/ 205 h 252"/>
                <a:gd name="T14" fmla="*/ 47 w 190"/>
                <a:gd name="T15" fmla="*/ 126 h 252"/>
                <a:gd name="T16" fmla="*/ 126 w 190"/>
                <a:gd name="T17" fmla="*/ 46 h 252"/>
                <a:gd name="T18" fmla="*/ 167 w 190"/>
                <a:gd name="T19" fmla="*/ 58 h 252"/>
                <a:gd name="T20" fmla="*/ 190 w 190"/>
                <a:gd name="T21" fmla="*/ 1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52">
                  <a:moveTo>
                    <a:pt x="190" y="17"/>
                  </a:moveTo>
                  <a:cubicBezTo>
                    <a:pt x="171" y="6"/>
                    <a:pt x="149" y="0"/>
                    <a:pt x="126" y="0"/>
                  </a:cubicBezTo>
                  <a:cubicBezTo>
                    <a:pt x="57" y="0"/>
                    <a:pt x="0" y="56"/>
                    <a:pt x="0" y="126"/>
                  </a:cubicBezTo>
                  <a:cubicBezTo>
                    <a:pt x="0" y="196"/>
                    <a:pt x="57" y="252"/>
                    <a:pt x="126" y="252"/>
                  </a:cubicBezTo>
                  <a:cubicBezTo>
                    <a:pt x="148" y="252"/>
                    <a:pt x="169" y="246"/>
                    <a:pt x="187" y="237"/>
                  </a:cubicBezTo>
                  <a:cubicBezTo>
                    <a:pt x="164" y="196"/>
                    <a:pt x="164" y="196"/>
                    <a:pt x="164" y="196"/>
                  </a:cubicBezTo>
                  <a:cubicBezTo>
                    <a:pt x="153" y="202"/>
                    <a:pt x="140" y="205"/>
                    <a:pt x="126" y="205"/>
                  </a:cubicBezTo>
                  <a:cubicBezTo>
                    <a:pt x="82" y="205"/>
                    <a:pt x="47" y="170"/>
                    <a:pt x="47" y="126"/>
                  </a:cubicBezTo>
                  <a:cubicBezTo>
                    <a:pt x="47" y="82"/>
                    <a:pt x="82" y="46"/>
                    <a:pt x="126" y="46"/>
                  </a:cubicBezTo>
                  <a:cubicBezTo>
                    <a:pt x="141" y="46"/>
                    <a:pt x="155" y="51"/>
                    <a:pt x="167" y="58"/>
                  </a:cubicBezTo>
                  <a:lnTo>
                    <a:pt x="190" y="1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5" name="Freeform 11"/>
            <p:cNvSpPr>
              <a:spLocks noEditPoints="1"/>
            </p:cNvSpPr>
            <p:nvPr userDrawn="1"/>
          </p:nvSpPr>
          <p:spPr bwMode="auto">
            <a:xfrm>
              <a:off x="4725988" y="5358606"/>
              <a:ext cx="944562" cy="949325"/>
            </a:xfrm>
            <a:custGeom>
              <a:avLst/>
              <a:gdLst>
                <a:gd name="T0" fmla="*/ 126 w 252"/>
                <a:gd name="T1" fmla="*/ 0 h 253"/>
                <a:gd name="T2" fmla="*/ 0 w 252"/>
                <a:gd name="T3" fmla="*/ 127 h 253"/>
                <a:gd name="T4" fmla="*/ 126 w 252"/>
                <a:gd name="T5" fmla="*/ 253 h 253"/>
                <a:gd name="T6" fmla="*/ 252 w 252"/>
                <a:gd name="T7" fmla="*/ 127 h 253"/>
                <a:gd name="T8" fmla="*/ 126 w 252"/>
                <a:gd name="T9" fmla="*/ 0 h 253"/>
                <a:gd name="T10" fmla="*/ 126 w 252"/>
                <a:gd name="T11" fmla="*/ 206 h 253"/>
                <a:gd name="T12" fmla="*/ 47 w 252"/>
                <a:gd name="T13" fmla="*/ 127 h 253"/>
                <a:gd name="T14" fmla="*/ 126 w 252"/>
                <a:gd name="T15" fmla="*/ 47 h 253"/>
                <a:gd name="T16" fmla="*/ 206 w 252"/>
                <a:gd name="T17" fmla="*/ 127 h 253"/>
                <a:gd name="T18" fmla="*/ 126 w 252"/>
                <a:gd name="T19" fmla="*/ 20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53">
                  <a:moveTo>
                    <a:pt x="126" y="0"/>
                  </a:moveTo>
                  <a:cubicBezTo>
                    <a:pt x="56" y="0"/>
                    <a:pt x="0" y="57"/>
                    <a:pt x="0" y="127"/>
                  </a:cubicBezTo>
                  <a:cubicBezTo>
                    <a:pt x="0" y="197"/>
                    <a:pt x="56" y="253"/>
                    <a:pt x="126" y="253"/>
                  </a:cubicBezTo>
                  <a:cubicBezTo>
                    <a:pt x="196" y="253"/>
                    <a:pt x="252" y="196"/>
                    <a:pt x="252" y="127"/>
                  </a:cubicBezTo>
                  <a:cubicBezTo>
                    <a:pt x="252" y="57"/>
                    <a:pt x="196" y="0"/>
                    <a:pt x="126" y="0"/>
                  </a:cubicBezTo>
                  <a:close/>
                  <a:moveTo>
                    <a:pt x="126" y="206"/>
                  </a:moveTo>
                  <a:cubicBezTo>
                    <a:pt x="82" y="206"/>
                    <a:pt x="47" y="171"/>
                    <a:pt x="47" y="127"/>
                  </a:cubicBezTo>
                  <a:cubicBezTo>
                    <a:pt x="47" y="83"/>
                    <a:pt x="82" y="47"/>
                    <a:pt x="126" y="47"/>
                  </a:cubicBezTo>
                  <a:cubicBezTo>
                    <a:pt x="170" y="47"/>
                    <a:pt x="206" y="83"/>
                    <a:pt x="206" y="127"/>
                  </a:cubicBezTo>
                  <a:cubicBezTo>
                    <a:pt x="206" y="170"/>
                    <a:pt x="170" y="206"/>
                    <a:pt x="126"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6" name="Freeform 12"/>
            <p:cNvSpPr>
              <a:spLocks noEditPoints="1"/>
            </p:cNvSpPr>
            <p:nvPr userDrawn="1"/>
          </p:nvSpPr>
          <p:spPr bwMode="auto">
            <a:xfrm>
              <a:off x="2584451" y="5393531"/>
              <a:ext cx="952500" cy="884238"/>
            </a:xfrm>
            <a:custGeom>
              <a:avLst/>
              <a:gdLst>
                <a:gd name="T0" fmla="*/ 354 w 600"/>
                <a:gd name="T1" fmla="*/ 0 h 557"/>
                <a:gd name="T2" fmla="*/ 245 w 600"/>
                <a:gd name="T3" fmla="*/ 0 h 557"/>
                <a:gd name="T4" fmla="*/ 0 w 600"/>
                <a:gd name="T5" fmla="*/ 557 h 557"/>
                <a:gd name="T6" fmla="*/ 115 w 600"/>
                <a:gd name="T7" fmla="*/ 557 h 557"/>
                <a:gd name="T8" fmla="*/ 174 w 600"/>
                <a:gd name="T9" fmla="*/ 434 h 557"/>
                <a:gd name="T10" fmla="*/ 430 w 600"/>
                <a:gd name="T11" fmla="*/ 434 h 557"/>
                <a:gd name="T12" fmla="*/ 434 w 600"/>
                <a:gd name="T13" fmla="*/ 446 h 557"/>
                <a:gd name="T14" fmla="*/ 484 w 600"/>
                <a:gd name="T15" fmla="*/ 557 h 557"/>
                <a:gd name="T16" fmla="*/ 600 w 600"/>
                <a:gd name="T17" fmla="*/ 557 h 557"/>
                <a:gd name="T18" fmla="*/ 354 w 600"/>
                <a:gd name="T19" fmla="*/ 0 h 557"/>
                <a:gd name="T20" fmla="*/ 210 w 600"/>
                <a:gd name="T21" fmla="*/ 342 h 557"/>
                <a:gd name="T22" fmla="*/ 300 w 600"/>
                <a:gd name="T23" fmla="*/ 141 h 557"/>
                <a:gd name="T24" fmla="*/ 389 w 600"/>
                <a:gd name="T25" fmla="*/ 342 h 557"/>
                <a:gd name="T26" fmla="*/ 210 w 600"/>
                <a:gd name="T27" fmla="*/ 342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0" h="557">
                  <a:moveTo>
                    <a:pt x="354" y="0"/>
                  </a:moveTo>
                  <a:lnTo>
                    <a:pt x="245" y="0"/>
                  </a:lnTo>
                  <a:lnTo>
                    <a:pt x="0" y="557"/>
                  </a:lnTo>
                  <a:lnTo>
                    <a:pt x="115" y="557"/>
                  </a:lnTo>
                  <a:lnTo>
                    <a:pt x="174" y="434"/>
                  </a:lnTo>
                  <a:lnTo>
                    <a:pt x="430" y="434"/>
                  </a:lnTo>
                  <a:lnTo>
                    <a:pt x="434" y="446"/>
                  </a:lnTo>
                  <a:lnTo>
                    <a:pt x="484" y="557"/>
                  </a:lnTo>
                  <a:lnTo>
                    <a:pt x="600" y="557"/>
                  </a:lnTo>
                  <a:lnTo>
                    <a:pt x="354" y="0"/>
                  </a:lnTo>
                  <a:close/>
                  <a:moveTo>
                    <a:pt x="210" y="342"/>
                  </a:moveTo>
                  <a:lnTo>
                    <a:pt x="300" y="141"/>
                  </a:lnTo>
                  <a:lnTo>
                    <a:pt x="389" y="342"/>
                  </a:lnTo>
                  <a:lnTo>
                    <a:pt x="210" y="34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7" name="Freeform 13"/>
            <p:cNvSpPr>
              <a:spLocks/>
            </p:cNvSpPr>
            <p:nvPr userDrawn="1"/>
          </p:nvSpPr>
          <p:spPr bwMode="auto">
            <a:xfrm>
              <a:off x="5599113" y="5382419"/>
              <a:ext cx="2932112" cy="966788"/>
            </a:xfrm>
            <a:custGeom>
              <a:avLst/>
              <a:gdLst>
                <a:gd name="T0" fmla="*/ 770 w 782"/>
                <a:gd name="T1" fmla="*/ 211 h 258"/>
                <a:gd name="T2" fmla="*/ 685 w 782"/>
                <a:gd name="T3" fmla="*/ 14 h 258"/>
                <a:gd name="T4" fmla="*/ 658 w 782"/>
                <a:gd name="T5" fmla="*/ 0 h 258"/>
                <a:gd name="T6" fmla="*/ 632 w 782"/>
                <a:gd name="T7" fmla="*/ 14 h 258"/>
                <a:gd name="T8" fmla="*/ 569 w 782"/>
                <a:gd name="T9" fmla="*/ 158 h 258"/>
                <a:gd name="T10" fmla="*/ 506 w 782"/>
                <a:gd name="T11" fmla="*/ 14 h 258"/>
                <a:gd name="T12" fmla="*/ 480 w 782"/>
                <a:gd name="T13" fmla="*/ 0 h 258"/>
                <a:gd name="T14" fmla="*/ 454 w 782"/>
                <a:gd name="T15" fmla="*/ 14 h 258"/>
                <a:gd name="T16" fmla="*/ 391 w 782"/>
                <a:gd name="T17" fmla="*/ 159 h 258"/>
                <a:gd name="T18" fmla="*/ 328 w 782"/>
                <a:gd name="T19" fmla="*/ 14 h 258"/>
                <a:gd name="T20" fmla="*/ 302 w 782"/>
                <a:gd name="T21" fmla="*/ 0 h 258"/>
                <a:gd name="T22" fmla="*/ 276 w 782"/>
                <a:gd name="T23" fmla="*/ 14 h 258"/>
                <a:gd name="T24" fmla="*/ 213 w 782"/>
                <a:gd name="T25" fmla="*/ 158 h 258"/>
                <a:gd name="T26" fmla="*/ 150 w 782"/>
                <a:gd name="T27" fmla="*/ 14 h 258"/>
                <a:gd name="T28" fmla="*/ 124 w 782"/>
                <a:gd name="T29" fmla="*/ 0 h 258"/>
                <a:gd name="T30" fmla="*/ 97 w 782"/>
                <a:gd name="T31" fmla="*/ 14 h 258"/>
                <a:gd name="T32" fmla="*/ 12 w 782"/>
                <a:gd name="T33" fmla="*/ 211 h 258"/>
                <a:gd name="T34" fmla="*/ 56 w 782"/>
                <a:gd name="T35" fmla="*/ 233 h 258"/>
                <a:gd name="T36" fmla="*/ 124 w 782"/>
                <a:gd name="T37" fmla="*/ 76 h 258"/>
                <a:gd name="T38" fmla="*/ 191 w 782"/>
                <a:gd name="T39" fmla="*/ 233 h 258"/>
                <a:gd name="T40" fmla="*/ 235 w 782"/>
                <a:gd name="T41" fmla="*/ 233 h 258"/>
                <a:gd name="T42" fmla="*/ 302 w 782"/>
                <a:gd name="T43" fmla="*/ 76 h 258"/>
                <a:gd name="T44" fmla="*/ 369 w 782"/>
                <a:gd name="T45" fmla="*/ 233 h 258"/>
                <a:gd name="T46" fmla="*/ 388 w 782"/>
                <a:gd name="T47" fmla="*/ 245 h 258"/>
                <a:gd name="T48" fmla="*/ 391 w 782"/>
                <a:gd name="T49" fmla="*/ 245 h 258"/>
                <a:gd name="T50" fmla="*/ 394 w 782"/>
                <a:gd name="T51" fmla="*/ 245 h 258"/>
                <a:gd name="T52" fmla="*/ 413 w 782"/>
                <a:gd name="T53" fmla="*/ 233 h 258"/>
                <a:gd name="T54" fmla="*/ 480 w 782"/>
                <a:gd name="T55" fmla="*/ 76 h 258"/>
                <a:gd name="T56" fmla="*/ 547 w 782"/>
                <a:gd name="T57" fmla="*/ 233 h 258"/>
                <a:gd name="T58" fmla="*/ 591 w 782"/>
                <a:gd name="T59" fmla="*/ 233 h 258"/>
                <a:gd name="T60" fmla="*/ 658 w 782"/>
                <a:gd name="T61" fmla="*/ 76 h 258"/>
                <a:gd name="T62" fmla="*/ 726 w 782"/>
                <a:gd name="T63" fmla="*/ 233 h 258"/>
                <a:gd name="T64" fmla="*/ 770 w 782"/>
                <a:gd name="T65" fmla="*/ 21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82" h="258">
                  <a:moveTo>
                    <a:pt x="770" y="211"/>
                  </a:moveTo>
                  <a:cubicBezTo>
                    <a:pt x="685" y="14"/>
                    <a:pt x="685" y="14"/>
                    <a:pt x="685" y="14"/>
                  </a:cubicBezTo>
                  <a:cubicBezTo>
                    <a:pt x="680" y="4"/>
                    <a:pt x="671" y="0"/>
                    <a:pt x="658" y="0"/>
                  </a:cubicBezTo>
                  <a:cubicBezTo>
                    <a:pt x="646" y="0"/>
                    <a:pt x="637" y="4"/>
                    <a:pt x="632" y="14"/>
                  </a:cubicBezTo>
                  <a:cubicBezTo>
                    <a:pt x="569" y="158"/>
                    <a:pt x="569" y="158"/>
                    <a:pt x="569" y="158"/>
                  </a:cubicBezTo>
                  <a:cubicBezTo>
                    <a:pt x="506" y="14"/>
                    <a:pt x="506" y="14"/>
                    <a:pt x="506" y="14"/>
                  </a:cubicBezTo>
                  <a:cubicBezTo>
                    <a:pt x="501" y="4"/>
                    <a:pt x="493" y="0"/>
                    <a:pt x="480" y="0"/>
                  </a:cubicBezTo>
                  <a:cubicBezTo>
                    <a:pt x="468" y="0"/>
                    <a:pt x="459" y="4"/>
                    <a:pt x="454" y="14"/>
                  </a:cubicBezTo>
                  <a:cubicBezTo>
                    <a:pt x="391" y="159"/>
                    <a:pt x="391" y="159"/>
                    <a:pt x="391" y="159"/>
                  </a:cubicBezTo>
                  <a:cubicBezTo>
                    <a:pt x="328" y="14"/>
                    <a:pt x="328" y="14"/>
                    <a:pt x="328" y="14"/>
                  </a:cubicBezTo>
                  <a:cubicBezTo>
                    <a:pt x="323" y="4"/>
                    <a:pt x="314" y="0"/>
                    <a:pt x="302" y="0"/>
                  </a:cubicBezTo>
                  <a:cubicBezTo>
                    <a:pt x="289" y="0"/>
                    <a:pt x="281" y="4"/>
                    <a:pt x="276" y="14"/>
                  </a:cubicBezTo>
                  <a:cubicBezTo>
                    <a:pt x="213" y="158"/>
                    <a:pt x="213" y="158"/>
                    <a:pt x="213" y="158"/>
                  </a:cubicBezTo>
                  <a:cubicBezTo>
                    <a:pt x="150" y="14"/>
                    <a:pt x="150" y="14"/>
                    <a:pt x="150" y="14"/>
                  </a:cubicBezTo>
                  <a:cubicBezTo>
                    <a:pt x="145" y="4"/>
                    <a:pt x="136" y="0"/>
                    <a:pt x="124" y="0"/>
                  </a:cubicBezTo>
                  <a:cubicBezTo>
                    <a:pt x="111" y="0"/>
                    <a:pt x="102" y="4"/>
                    <a:pt x="97" y="14"/>
                  </a:cubicBezTo>
                  <a:cubicBezTo>
                    <a:pt x="12" y="211"/>
                    <a:pt x="12" y="211"/>
                    <a:pt x="12" y="211"/>
                  </a:cubicBezTo>
                  <a:cubicBezTo>
                    <a:pt x="0" y="242"/>
                    <a:pt x="42" y="258"/>
                    <a:pt x="56" y="233"/>
                  </a:cubicBezTo>
                  <a:cubicBezTo>
                    <a:pt x="124" y="76"/>
                    <a:pt x="124" y="76"/>
                    <a:pt x="124" y="76"/>
                  </a:cubicBezTo>
                  <a:cubicBezTo>
                    <a:pt x="191" y="233"/>
                    <a:pt x="191" y="233"/>
                    <a:pt x="191" y="233"/>
                  </a:cubicBezTo>
                  <a:cubicBezTo>
                    <a:pt x="200" y="249"/>
                    <a:pt x="227" y="248"/>
                    <a:pt x="235" y="233"/>
                  </a:cubicBezTo>
                  <a:cubicBezTo>
                    <a:pt x="302" y="76"/>
                    <a:pt x="302" y="76"/>
                    <a:pt x="302" y="76"/>
                  </a:cubicBezTo>
                  <a:cubicBezTo>
                    <a:pt x="369" y="233"/>
                    <a:pt x="369" y="233"/>
                    <a:pt x="369" y="233"/>
                  </a:cubicBezTo>
                  <a:cubicBezTo>
                    <a:pt x="373" y="241"/>
                    <a:pt x="381" y="244"/>
                    <a:pt x="388" y="245"/>
                  </a:cubicBezTo>
                  <a:cubicBezTo>
                    <a:pt x="389" y="245"/>
                    <a:pt x="390" y="245"/>
                    <a:pt x="391" y="245"/>
                  </a:cubicBezTo>
                  <a:cubicBezTo>
                    <a:pt x="392" y="245"/>
                    <a:pt x="393" y="245"/>
                    <a:pt x="394" y="245"/>
                  </a:cubicBezTo>
                  <a:cubicBezTo>
                    <a:pt x="401" y="244"/>
                    <a:pt x="409" y="241"/>
                    <a:pt x="413" y="233"/>
                  </a:cubicBezTo>
                  <a:cubicBezTo>
                    <a:pt x="480" y="76"/>
                    <a:pt x="480" y="76"/>
                    <a:pt x="480" y="76"/>
                  </a:cubicBezTo>
                  <a:cubicBezTo>
                    <a:pt x="547" y="233"/>
                    <a:pt x="547" y="233"/>
                    <a:pt x="547" y="233"/>
                  </a:cubicBezTo>
                  <a:cubicBezTo>
                    <a:pt x="555" y="248"/>
                    <a:pt x="582" y="249"/>
                    <a:pt x="591" y="233"/>
                  </a:cubicBezTo>
                  <a:cubicBezTo>
                    <a:pt x="658" y="76"/>
                    <a:pt x="658" y="76"/>
                    <a:pt x="658" y="76"/>
                  </a:cubicBezTo>
                  <a:cubicBezTo>
                    <a:pt x="726" y="233"/>
                    <a:pt x="726" y="233"/>
                    <a:pt x="726" y="233"/>
                  </a:cubicBezTo>
                  <a:cubicBezTo>
                    <a:pt x="740" y="258"/>
                    <a:pt x="782" y="242"/>
                    <a:pt x="770" y="2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
          <p:nvSpPr>
            <p:cNvPr id="48" name="Freeform 14"/>
            <p:cNvSpPr>
              <a:spLocks noEditPoints="1"/>
            </p:cNvSpPr>
            <p:nvPr userDrawn="1"/>
          </p:nvSpPr>
          <p:spPr bwMode="auto">
            <a:xfrm>
              <a:off x="8370888" y="5396706"/>
              <a:ext cx="209550" cy="206375"/>
            </a:xfrm>
            <a:custGeom>
              <a:avLst/>
              <a:gdLst>
                <a:gd name="T0" fmla="*/ 29 w 56"/>
                <a:gd name="T1" fmla="*/ 0 h 55"/>
                <a:gd name="T2" fmla="*/ 0 w 56"/>
                <a:gd name="T3" fmla="*/ 28 h 55"/>
                <a:gd name="T4" fmla="*/ 29 w 56"/>
                <a:gd name="T5" fmla="*/ 55 h 55"/>
                <a:gd name="T6" fmla="*/ 56 w 56"/>
                <a:gd name="T7" fmla="*/ 28 h 55"/>
                <a:gd name="T8" fmla="*/ 29 w 56"/>
                <a:gd name="T9" fmla="*/ 0 h 55"/>
                <a:gd name="T10" fmla="*/ 29 w 56"/>
                <a:gd name="T11" fmla="*/ 51 h 55"/>
                <a:gd name="T12" fmla="*/ 6 w 56"/>
                <a:gd name="T13" fmla="*/ 28 h 55"/>
                <a:gd name="T14" fmla="*/ 29 w 56"/>
                <a:gd name="T15" fmla="*/ 5 h 55"/>
                <a:gd name="T16" fmla="*/ 51 w 56"/>
                <a:gd name="T17" fmla="*/ 28 h 55"/>
                <a:gd name="T18" fmla="*/ 29 w 56"/>
                <a:gd name="T19" fmla="*/ 51 h 55"/>
                <a:gd name="T20" fmla="*/ 41 w 56"/>
                <a:gd name="T21" fmla="*/ 21 h 55"/>
                <a:gd name="T22" fmla="*/ 30 w 56"/>
                <a:gd name="T23" fmla="*/ 12 h 55"/>
                <a:gd name="T24" fmla="*/ 18 w 56"/>
                <a:gd name="T25" fmla="*/ 12 h 55"/>
                <a:gd name="T26" fmla="*/ 18 w 56"/>
                <a:gd name="T27" fmla="*/ 44 h 55"/>
                <a:gd name="T28" fmla="*/ 23 w 56"/>
                <a:gd name="T29" fmla="*/ 44 h 55"/>
                <a:gd name="T30" fmla="*/ 23 w 56"/>
                <a:gd name="T31" fmla="*/ 30 h 55"/>
                <a:gd name="T32" fmla="*/ 28 w 56"/>
                <a:gd name="T33" fmla="*/ 30 h 55"/>
                <a:gd name="T34" fmla="*/ 37 w 56"/>
                <a:gd name="T35" fmla="*/ 44 h 55"/>
                <a:gd name="T36" fmla="*/ 42 w 56"/>
                <a:gd name="T37" fmla="*/ 44 h 55"/>
                <a:gd name="T38" fmla="*/ 33 w 56"/>
                <a:gd name="T39" fmla="*/ 30 h 55"/>
                <a:gd name="T40" fmla="*/ 41 w 56"/>
                <a:gd name="T41" fmla="*/ 21 h 55"/>
                <a:gd name="T42" fmla="*/ 23 w 56"/>
                <a:gd name="T43" fmla="*/ 26 h 55"/>
                <a:gd name="T44" fmla="*/ 23 w 56"/>
                <a:gd name="T45" fmla="*/ 16 h 55"/>
                <a:gd name="T46" fmla="*/ 29 w 56"/>
                <a:gd name="T47" fmla="*/ 16 h 55"/>
                <a:gd name="T48" fmla="*/ 36 w 56"/>
                <a:gd name="T49" fmla="*/ 21 h 55"/>
                <a:gd name="T50" fmla="*/ 28 w 56"/>
                <a:gd name="T51" fmla="*/ 26 h 55"/>
                <a:gd name="T52" fmla="*/ 23 w 56"/>
                <a:gd name="T53" fmla="*/ 2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55">
                  <a:moveTo>
                    <a:pt x="29" y="0"/>
                  </a:moveTo>
                  <a:cubicBezTo>
                    <a:pt x="13" y="0"/>
                    <a:pt x="0" y="12"/>
                    <a:pt x="0" y="28"/>
                  </a:cubicBezTo>
                  <a:cubicBezTo>
                    <a:pt x="0" y="44"/>
                    <a:pt x="13" y="55"/>
                    <a:pt x="29" y="55"/>
                  </a:cubicBezTo>
                  <a:cubicBezTo>
                    <a:pt x="44" y="55"/>
                    <a:pt x="56" y="44"/>
                    <a:pt x="56" y="28"/>
                  </a:cubicBezTo>
                  <a:cubicBezTo>
                    <a:pt x="56" y="12"/>
                    <a:pt x="44" y="0"/>
                    <a:pt x="29" y="0"/>
                  </a:cubicBezTo>
                  <a:close/>
                  <a:moveTo>
                    <a:pt x="29" y="51"/>
                  </a:moveTo>
                  <a:cubicBezTo>
                    <a:pt x="16" y="51"/>
                    <a:pt x="6" y="41"/>
                    <a:pt x="6" y="28"/>
                  </a:cubicBezTo>
                  <a:cubicBezTo>
                    <a:pt x="6" y="15"/>
                    <a:pt x="16" y="5"/>
                    <a:pt x="29" y="5"/>
                  </a:cubicBezTo>
                  <a:cubicBezTo>
                    <a:pt x="41" y="5"/>
                    <a:pt x="51" y="15"/>
                    <a:pt x="51" y="28"/>
                  </a:cubicBezTo>
                  <a:cubicBezTo>
                    <a:pt x="51" y="41"/>
                    <a:pt x="41" y="51"/>
                    <a:pt x="29" y="51"/>
                  </a:cubicBezTo>
                  <a:close/>
                  <a:moveTo>
                    <a:pt x="41" y="21"/>
                  </a:moveTo>
                  <a:cubicBezTo>
                    <a:pt x="41" y="15"/>
                    <a:pt x="38" y="12"/>
                    <a:pt x="30" y="12"/>
                  </a:cubicBezTo>
                  <a:cubicBezTo>
                    <a:pt x="18" y="12"/>
                    <a:pt x="18" y="12"/>
                    <a:pt x="18" y="12"/>
                  </a:cubicBezTo>
                  <a:cubicBezTo>
                    <a:pt x="18" y="44"/>
                    <a:pt x="18" y="44"/>
                    <a:pt x="18" y="44"/>
                  </a:cubicBezTo>
                  <a:cubicBezTo>
                    <a:pt x="23" y="44"/>
                    <a:pt x="23" y="44"/>
                    <a:pt x="23" y="44"/>
                  </a:cubicBezTo>
                  <a:cubicBezTo>
                    <a:pt x="23" y="30"/>
                    <a:pt x="23" y="30"/>
                    <a:pt x="23" y="30"/>
                  </a:cubicBezTo>
                  <a:cubicBezTo>
                    <a:pt x="28" y="30"/>
                    <a:pt x="28" y="30"/>
                    <a:pt x="28" y="30"/>
                  </a:cubicBezTo>
                  <a:cubicBezTo>
                    <a:pt x="37" y="44"/>
                    <a:pt x="37" y="44"/>
                    <a:pt x="37" y="44"/>
                  </a:cubicBezTo>
                  <a:cubicBezTo>
                    <a:pt x="42" y="44"/>
                    <a:pt x="42" y="44"/>
                    <a:pt x="42" y="44"/>
                  </a:cubicBezTo>
                  <a:cubicBezTo>
                    <a:pt x="33" y="30"/>
                    <a:pt x="33" y="30"/>
                    <a:pt x="33" y="30"/>
                  </a:cubicBezTo>
                  <a:cubicBezTo>
                    <a:pt x="38" y="29"/>
                    <a:pt x="41" y="27"/>
                    <a:pt x="41" y="21"/>
                  </a:cubicBezTo>
                  <a:close/>
                  <a:moveTo>
                    <a:pt x="23" y="26"/>
                  </a:moveTo>
                  <a:cubicBezTo>
                    <a:pt x="23" y="16"/>
                    <a:pt x="23" y="16"/>
                    <a:pt x="23" y="16"/>
                  </a:cubicBezTo>
                  <a:cubicBezTo>
                    <a:pt x="29" y="16"/>
                    <a:pt x="29" y="16"/>
                    <a:pt x="29" y="16"/>
                  </a:cubicBezTo>
                  <a:cubicBezTo>
                    <a:pt x="33" y="16"/>
                    <a:pt x="36" y="17"/>
                    <a:pt x="36" y="21"/>
                  </a:cubicBezTo>
                  <a:cubicBezTo>
                    <a:pt x="36" y="26"/>
                    <a:pt x="33" y="26"/>
                    <a:pt x="28" y="26"/>
                  </a:cubicBezTo>
                  <a:lnTo>
                    <a:pt x="23" y="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grpSp>
      <p:sp>
        <p:nvSpPr>
          <p:cNvPr id="4" name="TextBox 3"/>
          <p:cNvSpPr txBox="1"/>
          <p:nvPr userDrawn="1"/>
        </p:nvSpPr>
        <p:spPr>
          <a:xfrm>
            <a:off x="217485" y="6477716"/>
            <a:ext cx="1946750" cy="230832"/>
          </a:xfrm>
          <a:prstGeom prst="rect">
            <a:avLst/>
          </a:prstGeom>
          <a:noFill/>
        </p:spPr>
        <p:txBody>
          <a:bodyPr wrap="square" rtlCol="0">
            <a:spAutoFit/>
          </a:bodyPr>
          <a:lstStyle/>
          <a:p>
            <a:pPr marL="0" marR="0" indent="0" algn="l" defTabSz="685800" rtl="0" eaLnBrk="1" fontAlgn="auto" latinLnBrk="0" hangingPunct="1">
              <a:lnSpc>
                <a:spcPct val="90000"/>
              </a:lnSpc>
              <a:spcBef>
                <a:spcPts val="0"/>
              </a:spcBef>
              <a:spcAft>
                <a:spcPts val="300"/>
              </a:spcAft>
              <a:buClrTx/>
              <a:buSzTx/>
              <a:buFontTx/>
              <a:buNone/>
              <a:tabLst/>
              <a:defRPr/>
            </a:pPr>
            <a:fld id="{AB307C75-CA2F-4BA6-858A-60F533452F31}" type="datetimeFigureOut">
              <a:rPr lang="en-US" sz="1000" kern="1200" smtClean="0">
                <a:solidFill>
                  <a:schemeClr val="bg1">
                    <a:lumMod val="75000"/>
                  </a:schemeClr>
                </a:solidFill>
                <a:latin typeface="+mn-lt"/>
                <a:ea typeface="+mn-ea"/>
                <a:cs typeface="+mn-cs"/>
              </a:rPr>
              <a:pPr marL="0" marR="0" indent="0" algn="l" defTabSz="685800" rtl="0" eaLnBrk="1" fontAlgn="auto" latinLnBrk="0" hangingPunct="1">
                <a:lnSpc>
                  <a:spcPct val="90000"/>
                </a:lnSpc>
                <a:spcBef>
                  <a:spcPts val="0"/>
                </a:spcBef>
                <a:spcAft>
                  <a:spcPts val="300"/>
                </a:spcAft>
                <a:buClrTx/>
                <a:buSzTx/>
                <a:buFontTx/>
                <a:buNone/>
                <a:tabLst/>
                <a:defRPr/>
              </a:pPr>
              <a:t>11/29/2020</a:t>
            </a:fld>
            <a:endParaRPr lang="en-US" sz="1000" kern="1200" dirty="0">
              <a:solidFill>
                <a:schemeClr val="bg1">
                  <a:lumMod val="75000"/>
                </a:schemeClr>
              </a:solidFill>
              <a:latin typeface="+mn-lt"/>
              <a:ea typeface="+mn-ea"/>
              <a:cs typeface="+mn-cs"/>
            </a:endParaRPr>
          </a:p>
        </p:txBody>
      </p:sp>
      <p:sp>
        <p:nvSpPr>
          <p:cNvPr id="49" name="TextBox 48"/>
          <p:cNvSpPr txBox="1"/>
          <p:nvPr userDrawn="1"/>
        </p:nvSpPr>
        <p:spPr>
          <a:xfrm>
            <a:off x="3221753" y="6477716"/>
            <a:ext cx="2700495" cy="230832"/>
          </a:xfrm>
          <a:prstGeom prst="rect">
            <a:avLst/>
          </a:prstGeom>
          <a:noFill/>
        </p:spPr>
        <p:txBody>
          <a:bodyPr wrap="square" rtlCol="0">
            <a:spAutoFit/>
          </a:bodyPr>
          <a:lstStyle/>
          <a:p>
            <a:pPr marL="0" marR="0" indent="0" algn="ctr" defTabSz="685800" rtl="0" eaLnBrk="1" fontAlgn="auto" latinLnBrk="0" hangingPunct="1">
              <a:lnSpc>
                <a:spcPct val="90000"/>
              </a:lnSpc>
              <a:spcBef>
                <a:spcPts val="0"/>
              </a:spcBef>
              <a:spcAft>
                <a:spcPts val="300"/>
              </a:spcAft>
              <a:buClrTx/>
              <a:buSzTx/>
              <a:buFontTx/>
              <a:buNone/>
              <a:tabLst/>
              <a:defRPr/>
            </a:pPr>
            <a:r>
              <a:rPr lang="en-US" sz="1000" kern="1200" dirty="0">
                <a:solidFill>
                  <a:schemeClr val="bg1">
                    <a:lumMod val="75000"/>
                  </a:schemeClr>
                </a:solidFill>
                <a:latin typeface="+mn-lt"/>
                <a:ea typeface="+mn-ea"/>
                <a:cs typeface="+mn-cs"/>
              </a:rPr>
              <a:t>Qualcomm Confidential and Proprietary</a:t>
            </a:r>
          </a:p>
        </p:txBody>
      </p:sp>
    </p:spTree>
    <p:extLst>
      <p:ext uri="{BB962C8B-B14F-4D97-AF65-F5344CB8AC3E}">
        <p14:creationId xmlns:p14="http://schemas.microsoft.com/office/powerpoint/2010/main" val="222237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日期占位符 8"/>
          <p:cNvSpPr>
            <a:spLocks noGrp="1"/>
          </p:cNvSpPr>
          <p:nvPr>
            <p:ph type="dt" idx="10"/>
          </p:nvPr>
        </p:nvSpPr>
        <p:spPr>
          <a:xfrm>
            <a:off x="696913" y="332601"/>
            <a:ext cx="878446" cy="276999"/>
          </a:xfrm>
        </p:spPr>
        <p:txBody>
          <a:bodyPr/>
          <a:lstStyle/>
          <a:p>
            <a:r>
              <a:rPr lang="en-US" smtClean="0"/>
              <a:t>Jan 2020</a:t>
            </a:r>
            <a:endParaRPr lang="en-GB" dirty="0"/>
          </a:p>
        </p:txBody>
      </p:sp>
      <p:sp>
        <p:nvSpPr>
          <p:cNvPr id="10" name="页脚占位符 9"/>
          <p:cNvSpPr>
            <a:spLocks noGrp="1"/>
          </p:cNvSpPr>
          <p:nvPr>
            <p:ph type="ftr" idx="11"/>
          </p:nvPr>
        </p:nvSpPr>
        <p:spPr>
          <a:xfrm>
            <a:off x="6620577" y="6475413"/>
            <a:ext cx="1923348" cy="184666"/>
          </a:xfrm>
        </p:spPr>
        <p:txBody>
          <a:bodyPr/>
          <a:lstStyle/>
          <a:p>
            <a:r>
              <a:rPr lang="da-DK" smtClean="0"/>
              <a:t>Boyce Bo Yang(Huawei), et al.</a:t>
            </a:r>
            <a:endParaRPr lang="en-GB" dirty="0"/>
          </a:p>
        </p:txBody>
      </p:sp>
      <p:sp>
        <p:nvSpPr>
          <p:cNvPr id="13" name="灯片编号占位符 12"/>
          <p:cNvSpPr>
            <a:spLocks noGrp="1"/>
          </p:cNvSpPr>
          <p:nvPr>
            <p:ph type="sldNum" idx="12"/>
          </p:nvPr>
        </p:nvSpPr>
        <p:spPr>
          <a:xfrm>
            <a:off x="4342399" y="6475413"/>
            <a:ext cx="535403" cy="184666"/>
          </a:xfrm>
        </p:spPr>
        <p:txBody>
          <a:bodyPr/>
          <a:lstStyle/>
          <a:p>
            <a:r>
              <a:rPr lang="en-GB" smtClean="0"/>
              <a:t>Slide </a:t>
            </a:r>
            <a:fld id="{D09C756B-EB39-4236-ADBB-73052B179AE4}" type="slidenum">
              <a:rPr lang="en-GB" smtClean="0"/>
              <a:pPr/>
              <a:t>‹#›</a:t>
            </a:fld>
            <a:endParaRPr lang="en-GB" dirty="0"/>
          </a:p>
        </p:txBody>
      </p:sp>
    </p:spTree>
    <p:extLst>
      <p:ext uri="{BB962C8B-B14F-4D97-AF65-F5344CB8AC3E}">
        <p14:creationId xmlns:p14="http://schemas.microsoft.com/office/powerpoint/2010/main" val="2400215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8" name="Footer Placeholder 7"/>
          <p:cNvSpPr>
            <a:spLocks noGrp="1"/>
          </p:cNvSpPr>
          <p:nvPr>
            <p:ph type="ftr" sz="quarter" idx="11"/>
          </p:nvPr>
        </p:nvSpPr>
        <p:spPr>
          <a:xfrm>
            <a:off x="7234271" y="6475413"/>
            <a:ext cx="1309654" cy="184666"/>
          </a:xfrm>
        </p:spPr>
        <p:txBody>
          <a:bodyPr/>
          <a:lstStyle/>
          <a:p>
            <a:pPr>
              <a:defRPr/>
            </a:pPr>
            <a:r>
              <a:rPr lang="en-GB" dirty="0" smtClean="0"/>
              <a:t>Oren Kedem Huawei</a:t>
            </a:r>
            <a:endParaRPr lang="en-GB" dirty="0"/>
          </a:p>
        </p:txBody>
      </p:sp>
      <p:sp>
        <p:nvSpPr>
          <p:cNvPr id="9" name="Slide Number Placeholder 8"/>
          <p:cNvSpPr>
            <a:spLocks noGrp="1"/>
          </p:cNvSpPr>
          <p:nvPr>
            <p:ph type="sldNum" sz="quarter" idx="12"/>
          </p:nvPr>
        </p:nvSpPr>
        <p:spPr/>
        <p:txBody>
          <a:bodyPr/>
          <a:lstStyle/>
          <a:p>
            <a:pPr>
              <a:defRPr/>
            </a:pPr>
            <a:r>
              <a:rPr lang="en-GB" altLang="en-US" smtClean="0"/>
              <a:t>Slide </a:t>
            </a:r>
            <a:fld id="{B49C4EAE-3D00-4EB7-8462-25329E061374}" type="slidenum">
              <a:rPr lang="en-GB" altLang="en-US" smtClean="0"/>
              <a:pPr>
                <a:defRPr/>
              </a:pPr>
              <a:t>‹#›</a:t>
            </a:fld>
            <a:endParaRPr lang="en-GB" altLang="en-US"/>
          </a:p>
        </p:txBody>
      </p:sp>
    </p:spTree>
    <p:extLst>
      <p:ext uri="{BB962C8B-B14F-4D97-AF65-F5344CB8AC3E}">
        <p14:creationId xmlns:p14="http://schemas.microsoft.com/office/powerpoint/2010/main" val="26260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2C5AA8A-721E-4701-979E-BF5C4138F95E}"/>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5" name="Rectangle 5">
            <a:extLst>
              <a:ext uri="{FF2B5EF4-FFF2-40B4-BE49-F238E27FC236}">
                <a16:creationId xmlns:a16="http://schemas.microsoft.com/office/drawing/2014/main" id="{FB6A99CE-AF1B-49DE-AF80-A702BAA04D64}"/>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6" name="Rectangle 6">
            <a:extLst>
              <a:ext uri="{FF2B5EF4-FFF2-40B4-BE49-F238E27FC236}">
                <a16:creationId xmlns:a16="http://schemas.microsoft.com/office/drawing/2014/main" id="{875855FF-BF19-459E-A397-045CECD5D682}"/>
              </a:ext>
            </a:extLst>
          </p:cNvPr>
          <p:cNvSpPr>
            <a:spLocks noGrp="1" noChangeArrowheads="1"/>
          </p:cNvSpPr>
          <p:nvPr>
            <p:ph type="sldNum" sz="quarter" idx="12"/>
          </p:nvPr>
        </p:nvSpPr>
        <p:spPr/>
        <p:txBody>
          <a:bodyPr/>
          <a:lstStyle>
            <a:lvl1pPr>
              <a:defRPr/>
            </a:lvl1pPr>
          </a:lstStyle>
          <a:p>
            <a:pPr>
              <a:defRPr/>
            </a:pPr>
            <a:r>
              <a:rPr lang="en-GB" altLang="en-US"/>
              <a:t>Slide </a:t>
            </a:r>
            <a:fld id="{1A8E2A3D-E627-4495-87FA-07CADBD1A42B}" type="slidenum">
              <a:rPr lang="en-GB" altLang="en-US"/>
              <a:pPr>
                <a:defRPr/>
              </a:pPr>
              <a:t>‹#›</a:t>
            </a:fld>
            <a:endParaRPr lang="en-GB" altLang="en-US"/>
          </a:p>
        </p:txBody>
      </p:sp>
    </p:spTree>
    <p:extLst>
      <p:ext uri="{BB962C8B-B14F-4D97-AF65-F5344CB8AC3E}">
        <p14:creationId xmlns:p14="http://schemas.microsoft.com/office/powerpoint/2010/main" val="3599926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7B849B-93E3-4CC8-9DB0-6FACE6085CC5}"/>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6" name="Footer Placeholder 5">
            <a:extLst>
              <a:ext uri="{FF2B5EF4-FFF2-40B4-BE49-F238E27FC236}">
                <a16:creationId xmlns:a16="http://schemas.microsoft.com/office/drawing/2014/main" id="{C09D8205-394C-426D-8FC1-81C9ED9A72FF}"/>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7" name="Slide Number Placeholder 6">
            <a:extLst>
              <a:ext uri="{FF2B5EF4-FFF2-40B4-BE49-F238E27FC236}">
                <a16:creationId xmlns:a16="http://schemas.microsoft.com/office/drawing/2014/main" id="{956F7E5C-8145-4D78-8DFD-A73CB80D81A7}"/>
              </a:ext>
            </a:extLst>
          </p:cNvPr>
          <p:cNvSpPr>
            <a:spLocks noGrp="1" noChangeArrowheads="1"/>
          </p:cNvSpPr>
          <p:nvPr>
            <p:ph type="sldNum" sz="quarter" idx="12"/>
          </p:nvPr>
        </p:nvSpPr>
        <p:spPr/>
        <p:txBody>
          <a:bodyPr/>
          <a:lstStyle>
            <a:lvl1pPr>
              <a:defRPr/>
            </a:lvl1pPr>
          </a:lstStyle>
          <a:p>
            <a:pPr>
              <a:defRPr/>
            </a:pPr>
            <a:r>
              <a:rPr lang="en-GB" altLang="en-US"/>
              <a:t>Slide </a:t>
            </a:r>
            <a:fld id="{4FD36828-69CB-428A-B4D6-804E25381CB0}" type="slidenum">
              <a:rPr lang="en-GB" altLang="en-US"/>
              <a:pPr>
                <a:defRPr/>
              </a:pPr>
              <a:t>‹#›</a:t>
            </a:fld>
            <a:endParaRPr lang="en-GB" altLang="en-US"/>
          </a:p>
        </p:txBody>
      </p:sp>
    </p:spTree>
    <p:extLst>
      <p:ext uri="{BB962C8B-B14F-4D97-AF65-F5344CB8AC3E}">
        <p14:creationId xmlns:p14="http://schemas.microsoft.com/office/powerpoint/2010/main" val="267061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7747953-910E-41D0-B426-832112577580}"/>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8" name="Rectangle 5">
            <a:extLst>
              <a:ext uri="{FF2B5EF4-FFF2-40B4-BE49-F238E27FC236}">
                <a16:creationId xmlns:a16="http://schemas.microsoft.com/office/drawing/2014/main" id="{7A8A164E-69A0-4853-A527-D828C50BA879}"/>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9" name="Rectangle 6">
            <a:extLst>
              <a:ext uri="{FF2B5EF4-FFF2-40B4-BE49-F238E27FC236}">
                <a16:creationId xmlns:a16="http://schemas.microsoft.com/office/drawing/2014/main" id="{AC392964-DCA8-4B8C-A88B-DD33598E9DC3}"/>
              </a:ext>
            </a:extLst>
          </p:cNvPr>
          <p:cNvSpPr>
            <a:spLocks noGrp="1" noChangeArrowheads="1"/>
          </p:cNvSpPr>
          <p:nvPr>
            <p:ph type="sldNum" sz="quarter" idx="12"/>
          </p:nvPr>
        </p:nvSpPr>
        <p:spPr/>
        <p:txBody>
          <a:bodyPr/>
          <a:lstStyle>
            <a:lvl1pPr>
              <a:defRPr/>
            </a:lvl1pPr>
          </a:lstStyle>
          <a:p>
            <a:pPr>
              <a:defRPr/>
            </a:pPr>
            <a:r>
              <a:rPr lang="en-GB" altLang="en-US"/>
              <a:t>Slide </a:t>
            </a:r>
            <a:fld id="{528B5B38-3CA6-4065-9CD5-5260489CB60C}" type="slidenum">
              <a:rPr lang="en-GB" altLang="en-US"/>
              <a:pPr>
                <a:defRPr/>
              </a:pPr>
              <a:t>‹#›</a:t>
            </a:fld>
            <a:endParaRPr lang="en-GB" altLang="en-US"/>
          </a:p>
        </p:txBody>
      </p:sp>
    </p:spTree>
    <p:extLst>
      <p:ext uri="{BB962C8B-B14F-4D97-AF65-F5344CB8AC3E}">
        <p14:creationId xmlns:p14="http://schemas.microsoft.com/office/powerpoint/2010/main" val="216948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4D0DD47-63E1-499C-8731-3DDE6710EC43}"/>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4" name="Rectangle 5">
            <a:extLst>
              <a:ext uri="{FF2B5EF4-FFF2-40B4-BE49-F238E27FC236}">
                <a16:creationId xmlns:a16="http://schemas.microsoft.com/office/drawing/2014/main" id="{14C39687-C892-4869-B452-F4F727B58AB9}"/>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5" name="Rectangle 6">
            <a:extLst>
              <a:ext uri="{FF2B5EF4-FFF2-40B4-BE49-F238E27FC236}">
                <a16:creationId xmlns:a16="http://schemas.microsoft.com/office/drawing/2014/main" id="{3FEC452D-85C8-46D2-93FA-90CCD7DE0B0F}"/>
              </a:ext>
            </a:extLst>
          </p:cNvPr>
          <p:cNvSpPr>
            <a:spLocks noGrp="1" noChangeArrowheads="1"/>
          </p:cNvSpPr>
          <p:nvPr>
            <p:ph type="sldNum" sz="quarter" idx="12"/>
          </p:nvPr>
        </p:nvSpPr>
        <p:spPr/>
        <p:txBody>
          <a:bodyPr/>
          <a:lstStyle>
            <a:lvl1pPr>
              <a:defRPr/>
            </a:lvl1pPr>
          </a:lstStyle>
          <a:p>
            <a:pPr>
              <a:defRPr/>
            </a:pPr>
            <a:r>
              <a:rPr lang="en-GB" altLang="en-US"/>
              <a:t>Slide </a:t>
            </a:r>
            <a:fld id="{32E413AC-0033-4B91-B3E5-414687900E6A}" type="slidenum">
              <a:rPr lang="en-GB" altLang="en-US"/>
              <a:pPr>
                <a:defRPr/>
              </a:pPr>
              <a:t>‹#›</a:t>
            </a:fld>
            <a:endParaRPr lang="en-GB" altLang="en-US"/>
          </a:p>
        </p:txBody>
      </p:sp>
    </p:spTree>
    <p:extLst>
      <p:ext uri="{BB962C8B-B14F-4D97-AF65-F5344CB8AC3E}">
        <p14:creationId xmlns:p14="http://schemas.microsoft.com/office/powerpoint/2010/main" val="122843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3C34B0A-1C2A-4887-9294-5C1D0A38A828}"/>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3" name="Rectangle 5">
            <a:extLst>
              <a:ext uri="{FF2B5EF4-FFF2-40B4-BE49-F238E27FC236}">
                <a16:creationId xmlns:a16="http://schemas.microsoft.com/office/drawing/2014/main" id="{E2FFC688-9613-4E32-80B7-218FD81F5AD0}"/>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4" name="Rectangle 6">
            <a:extLst>
              <a:ext uri="{FF2B5EF4-FFF2-40B4-BE49-F238E27FC236}">
                <a16:creationId xmlns:a16="http://schemas.microsoft.com/office/drawing/2014/main" id="{3933CA27-7287-4786-B3D2-342F4ACB5C72}"/>
              </a:ext>
            </a:extLst>
          </p:cNvPr>
          <p:cNvSpPr>
            <a:spLocks noGrp="1" noChangeArrowheads="1"/>
          </p:cNvSpPr>
          <p:nvPr>
            <p:ph type="sldNum" sz="quarter" idx="12"/>
          </p:nvPr>
        </p:nvSpPr>
        <p:spPr/>
        <p:txBody>
          <a:bodyPr/>
          <a:lstStyle>
            <a:lvl1pPr>
              <a:defRPr/>
            </a:lvl1pPr>
          </a:lstStyle>
          <a:p>
            <a:pPr>
              <a:defRPr/>
            </a:pPr>
            <a:r>
              <a:rPr lang="en-GB" altLang="en-US"/>
              <a:t>Slide </a:t>
            </a:r>
            <a:fld id="{36058778-6F47-4E07-8D0C-6A1D61C757ED}" type="slidenum">
              <a:rPr lang="en-GB" altLang="en-US"/>
              <a:pPr>
                <a:defRPr/>
              </a:pPr>
              <a:t>‹#›</a:t>
            </a:fld>
            <a:endParaRPr lang="en-GB" altLang="en-US"/>
          </a:p>
        </p:txBody>
      </p:sp>
    </p:spTree>
    <p:extLst>
      <p:ext uri="{BB962C8B-B14F-4D97-AF65-F5344CB8AC3E}">
        <p14:creationId xmlns:p14="http://schemas.microsoft.com/office/powerpoint/2010/main" val="81369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2FA0C2D-5E95-4491-9BC6-02C2914C9032}"/>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6" name="Footer Placeholder 5">
            <a:extLst>
              <a:ext uri="{FF2B5EF4-FFF2-40B4-BE49-F238E27FC236}">
                <a16:creationId xmlns:a16="http://schemas.microsoft.com/office/drawing/2014/main" id="{94CF86C1-D1B0-41E8-8B66-737E10ACF6EA}"/>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7" name="Slide Number Placeholder 6">
            <a:extLst>
              <a:ext uri="{FF2B5EF4-FFF2-40B4-BE49-F238E27FC236}">
                <a16:creationId xmlns:a16="http://schemas.microsoft.com/office/drawing/2014/main" id="{88D30F5B-BAFC-419E-8586-A86CFFD6A795}"/>
              </a:ext>
            </a:extLst>
          </p:cNvPr>
          <p:cNvSpPr>
            <a:spLocks noGrp="1" noChangeArrowheads="1"/>
          </p:cNvSpPr>
          <p:nvPr>
            <p:ph type="sldNum" sz="quarter" idx="12"/>
          </p:nvPr>
        </p:nvSpPr>
        <p:spPr/>
        <p:txBody>
          <a:bodyPr/>
          <a:lstStyle>
            <a:lvl1pPr>
              <a:defRPr/>
            </a:lvl1pPr>
          </a:lstStyle>
          <a:p>
            <a:pPr>
              <a:defRPr/>
            </a:pPr>
            <a:r>
              <a:rPr lang="en-GB" altLang="en-US"/>
              <a:t>Slide </a:t>
            </a:r>
            <a:fld id="{A2EEC17A-EAB1-4A41-96DA-8B291E61E5FF}" type="slidenum">
              <a:rPr lang="en-GB" altLang="en-US"/>
              <a:pPr>
                <a:defRPr/>
              </a:pPr>
              <a:t>‹#›</a:t>
            </a:fld>
            <a:endParaRPr lang="en-GB" altLang="en-US"/>
          </a:p>
        </p:txBody>
      </p:sp>
    </p:spTree>
    <p:extLst>
      <p:ext uri="{BB962C8B-B14F-4D97-AF65-F5344CB8AC3E}">
        <p14:creationId xmlns:p14="http://schemas.microsoft.com/office/powerpoint/2010/main" val="386518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4EF4FFA-7CBB-4BED-8002-05D415428EDB}"/>
              </a:ext>
            </a:extLst>
          </p:cNvPr>
          <p:cNvSpPr>
            <a:spLocks noGrp="1" noChangeArrowheads="1"/>
          </p:cNvSpPr>
          <p:nvPr>
            <p:ph type="dt" sz="half" idx="10"/>
          </p:nvPr>
        </p:nvSpPr>
        <p:spPr>
          <a:xfrm>
            <a:off x="696913" y="332601"/>
            <a:ext cx="1541128" cy="276999"/>
          </a:xfrm>
        </p:spPr>
        <p:txBody>
          <a:bodyPr/>
          <a:lstStyle>
            <a:lvl1pPr>
              <a:defRPr/>
            </a:lvl1pPr>
          </a:lstStyle>
          <a:p>
            <a:pPr>
              <a:defRPr/>
            </a:pPr>
            <a:r>
              <a:rPr lang="en-US" altLang="zh-CN" dirty="0" smtClean="0"/>
              <a:t>December </a:t>
            </a:r>
            <a:r>
              <a:rPr lang="en-US" altLang="zh-CN" dirty="0" smtClean="0"/>
              <a:t>2020</a:t>
            </a:r>
            <a:endParaRPr lang="en-GB" altLang="en-US" dirty="0"/>
          </a:p>
        </p:txBody>
      </p:sp>
      <p:sp>
        <p:nvSpPr>
          <p:cNvPr id="6" name="Footer Placeholder 5">
            <a:extLst>
              <a:ext uri="{FF2B5EF4-FFF2-40B4-BE49-F238E27FC236}">
                <a16:creationId xmlns:a16="http://schemas.microsoft.com/office/drawing/2014/main" id="{EE9ED55F-DE47-4B7D-B013-E46C4750922A}"/>
              </a:ext>
            </a:extLst>
          </p:cNvPr>
          <p:cNvSpPr>
            <a:spLocks noGrp="1" noChangeArrowheads="1"/>
          </p:cNvSpPr>
          <p:nvPr>
            <p:ph type="ftr" sz="quarter" idx="11"/>
          </p:nvPr>
        </p:nvSpPr>
        <p:spPr/>
        <p:txBody>
          <a:bodyPr/>
          <a:lstStyle>
            <a:lvl1pPr>
              <a:defRPr/>
            </a:lvl1pPr>
          </a:lstStyle>
          <a:p>
            <a:pPr>
              <a:defRPr/>
            </a:pPr>
            <a:r>
              <a:rPr lang="en-GB" dirty="0" smtClean="0"/>
              <a:t>Oren Kedem Huawei</a:t>
            </a:r>
            <a:endParaRPr lang="en-GB" dirty="0"/>
          </a:p>
        </p:txBody>
      </p:sp>
      <p:sp>
        <p:nvSpPr>
          <p:cNvPr id="7" name="Slide Number Placeholder 6">
            <a:extLst>
              <a:ext uri="{FF2B5EF4-FFF2-40B4-BE49-F238E27FC236}">
                <a16:creationId xmlns:a16="http://schemas.microsoft.com/office/drawing/2014/main" id="{64228FD3-0ADC-4BF3-9A41-2994D88922A9}"/>
              </a:ext>
            </a:extLst>
          </p:cNvPr>
          <p:cNvSpPr>
            <a:spLocks noGrp="1" noChangeArrowheads="1"/>
          </p:cNvSpPr>
          <p:nvPr>
            <p:ph type="sldNum" sz="quarter" idx="12"/>
          </p:nvPr>
        </p:nvSpPr>
        <p:spPr/>
        <p:txBody>
          <a:bodyPr/>
          <a:lstStyle>
            <a:lvl1pPr>
              <a:defRPr/>
            </a:lvl1pPr>
          </a:lstStyle>
          <a:p>
            <a:pPr>
              <a:defRPr/>
            </a:pPr>
            <a:r>
              <a:rPr lang="en-GB" altLang="en-US"/>
              <a:t>Slide </a:t>
            </a:r>
            <a:fld id="{697E2182-2EB9-4C7C-9FBE-667E76C71659}" type="slidenum">
              <a:rPr lang="en-GB" altLang="en-US"/>
              <a:pPr>
                <a:defRPr/>
              </a:pPr>
              <a:t>‹#›</a:t>
            </a:fld>
            <a:endParaRPr lang="en-GB" altLang="en-US"/>
          </a:p>
        </p:txBody>
      </p:sp>
    </p:spTree>
    <p:extLst>
      <p:ext uri="{BB962C8B-B14F-4D97-AF65-F5344CB8AC3E}">
        <p14:creationId xmlns:p14="http://schemas.microsoft.com/office/powerpoint/2010/main" val="336711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4A7A8C-72DF-41BA-8169-B042054B5E77}"/>
              </a:ext>
            </a:extLst>
          </p:cNvPr>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58C2B0C1-6B28-42F7-BBBE-C47739494ADC}"/>
              </a:ext>
            </a:extLst>
          </p:cNvPr>
          <p:cNvSpPr>
            <a:spLocks noGrp="1" noChangeArrowheads="1"/>
          </p:cNvSpPr>
          <p:nvPr>
            <p:ph type="body" idx="1"/>
          </p:nvPr>
        </p:nvSpPr>
        <p:spPr bwMode="auto">
          <a:xfrm>
            <a:off x="684213" y="19891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696913" y="332601"/>
            <a:ext cx="151547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vl1pPr>
          </a:lstStyle>
          <a:p>
            <a:pPr>
              <a:defRPr/>
            </a:pPr>
            <a:r>
              <a:rPr lang="en-US" altLang="zh-CN" dirty="0" smtClean="0"/>
              <a:t>December 2020</a:t>
            </a:r>
            <a:endParaRPr lang="en-GB" altLang="en-US" dirty="0"/>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7195799" y="6475413"/>
            <a:ext cx="134812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GB" dirty="0" smtClean="0"/>
              <a:t>Oren Kedem, Huawei</a:t>
            </a:r>
            <a:endParaRPr lang="en-GB" dirty="0"/>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B49C4EAE-3D00-4EB7-8462-25329E061374}"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5052204" y="331014"/>
            <a:ext cx="3359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a:t>
            </a:r>
            <a:r>
              <a:rPr lang="en-GB" altLang="en-US" sz="1800" b="1" dirty="0" smtClean="0"/>
              <a:t>802.11-20-1902/r0</a:t>
            </a:r>
            <a:endParaRPr lang="en-GB" altLang="en-US" sz="1800" b="1" dirty="0"/>
          </a:p>
        </p:txBody>
      </p:sp>
      <p:sp>
        <p:nvSpPr>
          <p:cNvPr id="1032" name="Line 8">
            <a:extLst>
              <a:ext uri="{FF2B5EF4-FFF2-40B4-BE49-F238E27FC236}">
                <a16:creationId xmlns:a16="http://schemas.microsoft.com/office/drawing/2014/main" id="{FDC60003-D664-41D3-9C89-AA78BAF9E527}"/>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6858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dirty="0"/>
              <a:t>Submission</a:t>
            </a:r>
          </a:p>
        </p:txBody>
      </p:sp>
      <p:sp>
        <p:nvSpPr>
          <p:cNvPr id="1034" name="Line 10">
            <a:extLst>
              <a:ext uri="{FF2B5EF4-FFF2-40B4-BE49-F238E27FC236}">
                <a16:creationId xmlns:a16="http://schemas.microsoft.com/office/drawing/2014/main" id="{A5E172D9-FA67-45B8-9FE7-7DF4FC3AC9D3}"/>
              </a:ext>
            </a:extLst>
          </p:cNvPr>
          <p:cNvSpPr>
            <a:spLocks noChangeShapeType="1"/>
          </p:cNvSpPr>
          <p:nvPr/>
        </p:nvSpPr>
        <p:spPr bwMode="auto">
          <a:xfrm>
            <a:off x="696913" y="6475413"/>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 id="2147485771" r:id="rId12"/>
    <p:sldLayoutId id="2147485772" r:id="rId13"/>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arxiv.org/pdf/2008.0266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a:extLst>
              <a:ext uri="{FF2B5EF4-FFF2-40B4-BE49-F238E27FC236}">
                <a16:creationId xmlns:a16="http://schemas.microsoft.com/office/drawing/2014/main" id="{4DFE3077-6BFB-4E1C-9218-0E8E2CEA90BE}"/>
              </a:ext>
            </a:extLst>
          </p:cNvPr>
          <p:cNvSpPr>
            <a:spLocks noGrp="1"/>
          </p:cNvSpPr>
          <p:nvPr>
            <p:ph type="sldNum" sz="quarter" idx="12"/>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B20EFD3-9F87-4CC4-BE12-53B84810E182}" type="slidenum">
              <a:rPr lang="en-GB" altLang="en-US" sz="1200" b="0" smtClean="0"/>
              <a:pPr>
                <a:spcBef>
                  <a:spcPct val="0"/>
                </a:spcBef>
                <a:buFontTx/>
                <a:buNone/>
              </a:pPr>
              <a:t>1</a:t>
            </a:fld>
            <a:endParaRPr lang="en-GB" altLang="en-US" sz="1200" b="0"/>
          </a:p>
        </p:txBody>
      </p:sp>
      <p:sp>
        <p:nvSpPr>
          <p:cNvPr id="15365" name="Rectangle 2">
            <a:extLst>
              <a:ext uri="{FF2B5EF4-FFF2-40B4-BE49-F238E27FC236}">
                <a16:creationId xmlns:a16="http://schemas.microsoft.com/office/drawing/2014/main" id="{5EB80220-6DDA-46D8-A532-4F8294B75F35}"/>
              </a:ext>
            </a:extLst>
          </p:cNvPr>
          <p:cNvSpPr>
            <a:spLocks noGrp="1" noChangeArrowheads="1"/>
          </p:cNvSpPr>
          <p:nvPr>
            <p:ph type="title" idx="4294967295"/>
          </p:nvPr>
        </p:nvSpPr>
        <p:spPr>
          <a:xfrm>
            <a:off x="685800" y="685800"/>
            <a:ext cx="7772400" cy="1066800"/>
          </a:xfrm>
          <a:noFill/>
        </p:spPr>
        <p:txBody>
          <a:bodyPr/>
          <a:lstStyle/>
          <a:p>
            <a:r>
              <a:rPr lang="en-GB" altLang="en-US" dirty="0" smtClean="0"/>
              <a:t>UORA Enhancements to address RTA</a:t>
            </a:r>
            <a:endParaRPr lang="en-GB" altLang="en-US" dirty="0"/>
          </a:p>
        </p:txBody>
      </p:sp>
      <p:sp>
        <p:nvSpPr>
          <p:cNvPr id="15366" name="Rectangle 4">
            <a:extLst>
              <a:ext uri="{FF2B5EF4-FFF2-40B4-BE49-F238E27FC236}">
                <a16:creationId xmlns:a16="http://schemas.microsoft.com/office/drawing/2014/main" id="{AAB4AADD-B9F4-45B4-B9D2-5B5E3506EF55}"/>
              </a:ext>
            </a:extLst>
          </p:cNvPr>
          <p:cNvSpPr>
            <a:spLocks noGrp="1" noChangeArrowheads="1"/>
          </p:cNvSpPr>
          <p:nvPr>
            <p:ph type="body" idx="1"/>
          </p:nvPr>
        </p:nvSpPr>
        <p:spPr>
          <a:xfrm>
            <a:off x="685799" y="1971369"/>
            <a:ext cx="7772400" cy="381000"/>
          </a:xfrm>
          <a:noFill/>
        </p:spPr>
        <p:txBody>
          <a:bodyPr/>
          <a:lstStyle/>
          <a:p>
            <a:pPr algn="ctr">
              <a:buFontTx/>
              <a:buNone/>
            </a:pPr>
            <a:r>
              <a:rPr lang="en-GB" altLang="en-US" sz="2000" dirty="0"/>
              <a:t>Date:</a:t>
            </a:r>
            <a:r>
              <a:rPr lang="en-GB" altLang="en-US" sz="2000" b="0" dirty="0"/>
              <a:t> </a:t>
            </a:r>
            <a:r>
              <a:rPr lang="en-GB" altLang="en-US" sz="2000" b="0" dirty="0" smtClean="0"/>
              <a:t>2020-12</a:t>
            </a:r>
            <a:endParaRPr lang="en-GB" altLang="en-US" sz="2000" b="0" dirty="0"/>
          </a:p>
        </p:txBody>
      </p:sp>
      <p:sp>
        <p:nvSpPr>
          <p:cNvPr id="15368" name="Rectangle 6">
            <a:extLst>
              <a:ext uri="{FF2B5EF4-FFF2-40B4-BE49-F238E27FC236}">
                <a16:creationId xmlns:a16="http://schemas.microsoft.com/office/drawing/2014/main" id="{1F254AD5-AF47-4227-BA6A-AD2DFF84AC29}"/>
              </a:ext>
            </a:extLst>
          </p:cNvPr>
          <p:cNvSpPr>
            <a:spLocks noChangeArrowheads="1"/>
          </p:cNvSpPr>
          <p:nvPr/>
        </p:nvSpPr>
        <p:spPr bwMode="auto">
          <a:xfrm>
            <a:off x="495300" y="2352369"/>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8" name="Footer Placeholder 3"/>
          <p:cNvSpPr>
            <a:spLocks noGrp="1"/>
          </p:cNvSpPr>
          <p:nvPr>
            <p:ph type="ftr" sz="quarter" idx="11"/>
          </p:nvPr>
        </p:nvSpPr>
        <p:spPr>
          <a:xfrm>
            <a:off x="7234271" y="6475413"/>
            <a:ext cx="1309654" cy="184666"/>
          </a:xfrm>
        </p:spPr>
        <p:txBody>
          <a:bodyPr/>
          <a:lstStyle/>
          <a:p>
            <a:pPr>
              <a:defRPr/>
            </a:pPr>
            <a:r>
              <a:rPr lang="en-GB" dirty="0" smtClean="0"/>
              <a:t>Oren Kedem Huawei</a:t>
            </a:r>
            <a:endParaRPr lang="en-GB" dirty="0"/>
          </a:p>
        </p:txBody>
      </p:sp>
      <p:sp>
        <p:nvSpPr>
          <p:cNvPr id="2"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15479" cy="276999"/>
          </a:xfrm>
        </p:spPr>
        <p:txBody>
          <a:bodyPr/>
          <a:lstStyle/>
          <a:p>
            <a:pPr>
              <a:defRPr/>
            </a:pPr>
            <a:r>
              <a:rPr lang="en-US" altLang="zh-CN" dirty="0" smtClean="0"/>
              <a:t>December </a:t>
            </a:r>
            <a:r>
              <a:rPr lang="en-US" altLang="zh-CN" dirty="0" smtClean="0"/>
              <a:t>2020</a:t>
            </a:r>
            <a:endParaRPr lang="en-GB" altLang="en-US" dirty="0"/>
          </a:p>
        </p:txBody>
      </p:sp>
      <p:graphicFrame>
        <p:nvGraphicFramePr>
          <p:cNvPr id="10" name="Table"/>
          <p:cNvGraphicFramePr/>
          <p:nvPr>
            <p:extLst>
              <p:ext uri="{D42A27DB-BD31-4B8C-83A1-F6EECF244321}">
                <p14:modId xmlns:p14="http://schemas.microsoft.com/office/powerpoint/2010/main" val="1496093803"/>
              </p:ext>
            </p:extLst>
          </p:nvPr>
        </p:nvGraphicFramePr>
        <p:xfrm>
          <a:off x="792695" y="2952138"/>
          <a:ext cx="7558608" cy="2465795"/>
        </p:xfrm>
        <a:graphic>
          <a:graphicData uri="http://schemas.openxmlformats.org/drawingml/2006/table">
            <a:tbl>
              <a:tblPr firstRow="1" bandRow="1"/>
              <a:tblGrid>
                <a:gridCol w="1797968">
                  <a:extLst>
                    <a:ext uri="{9D8B030D-6E8A-4147-A177-3AD203B41FA5}">
                      <a16:colId xmlns:a16="http://schemas.microsoft.com/office/drawing/2014/main" val="20000"/>
                    </a:ext>
                  </a:extLst>
                </a:gridCol>
                <a:gridCol w="1412461">
                  <a:extLst>
                    <a:ext uri="{9D8B030D-6E8A-4147-A177-3AD203B41FA5}">
                      <a16:colId xmlns:a16="http://schemas.microsoft.com/office/drawing/2014/main" val="20001"/>
                    </a:ext>
                  </a:extLst>
                </a:gridCol>
                <a:gridCol w="2106356">
                  <a:extLst>
                    <a:ext uri="{9D8B030D-6E8A-4147-A177-3AD203B41FA5}">
                      <a16:colId xmlns:a16="http://schemas.microsoft.com/office/drawing/2014/main" val="20002"/>
                    </a:ext>
                  </a:extLst>
                </a:gridCol>
                <a:gridCol w="2241823">
                  <a:extLst>
                    <a:ext uri="{9D8B030D-6E8A-4147-A177-3AD203B41FA5}">
                      <a16:colId xmlns:a16="http://schemas.microsoft.com/office/drawing/2014/main" val="20003"/>
                    </a:ext>
                  </a:extLst>
                </a:gridCol>
              </a:tblGrid>
              <a:tr h="493159">
                <a:tc>
                  <a:txBody>
                    <a:bodyPr/>
                    <a:lstStyle/>
                    <a:p>
                      <a:pPr algn="l">
                        <a:defRPr sz="1800" b="0">
                          <a:solidFill>
                            <a:srgbClr val="000000"/>
                          </a:solidFill>
                        </a:defRPr>
                      </a:pPr>
                      <a:r>
                        <a:rPr sz="1400" b="1" dirty="0">
                          <a:latin typeface="+mj-lt"/>
                        </a:rPr>
                        <a:t>Name</a:t>
                      </a:r>
                    </a:p>
                  </a:txBody>
                  <a:tcPr marL="0" marR="0" marT="0" marB="0" anchor="ctr" horzOverflow="overflow">
                    <a:lnL w="254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sz="1400" b="1" dirty="0">
                          <a:latin typeface="+mj-lt"/>
                        </a:rPr>
                        <a:t>Affiliations</a:t>
                      </a:r>
                    </a:p>
                  </a:txBody>
                  <a:tcPr marL="0" marR="0" marT="0" marB="0" anchor="ctr" horzOverflow="overflow">
                    <a:lnL w="12700">
                      <a:solidFill>
                        <a:srgbClr val="535353"/>
                      </a:solidFill>
                    </a:lnL>
                    <a:lnR w="12700">
                      <a:solidFill>
                        <a:srgbClr val="535353"/>
                      </a:solidFill>
                    </a:lnR>
                    <a:lnT w="25400">
                      <a:solidFill>
                        <a:srgbClr val="535353"/>
                      </a:solidFill>
                    </a:lnT>
                    <a:lnB w="25400">
                      <a:solidFill>
                        <a:srgbClr val="535353"/>
                      </a:solidFill>
                    </a:lnB>
                    <a:noFill/>
                  </a:tcPr>
                </a:tc>
                <a:tc>
                  <a:txBody>
                    <a:bodyPr/>
                    <a:lstStyle/>
                    <a:p>
                      <a:pPr algn="l">
                        <a:defRPr sz="1800" b="0">
                          <a:solidFill>
                            <a:srgbClr val="000000"/>
                          </a:solidFill>
                        </a:defRPr>
                      </a:pPr>
                      <a:r>
                        <a:rPr sz="1400" b="1" dirty="0">
                          <a:latin typeface="+mj-lt"/>
                        </a:rPr>
                        <a:t>Address</a:t>
                      </a:r>
                    </a:p>
                  </a:txBody>
                  <a:tcPr marL="0" marR="0" marT="0" marB="0" anchor="ctr" horzOverflow="overflow">
                    <a:lnL w="12700">
                      <a:solidFill>
                        <a:srgbClr val="535353"/>
                      </a:solidFill>
                    </a:lnL>
                    <a:lnR w="127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algn="l">
                        <a:defRPr sz="1800" b="0">
                          <a:solidFill>
                            <a:srgbClr val="000000"/>
                          </a:solidFill>
                        </a:defRPr>
                      </a:pPr>
                      <a:r>
                        <a:rPr lang="en-US" altLang="zh-CN" sz="1400" b="1" dirty="0" smtClean="0">
                          <a:latin typeface="+mj-lt"/>
                        </a:rPr>
                        <a:t>E</a:t>
                      </a:r>
                      <a:r>
                        <a:rPr sz="1400" b="1" dirty="0" smtClean="0">
                          <a:latin typeface="+mj-lt"/>
                        </a:rPr>
                        <a:t>mail</a:t>
                      </a:r>
                      <a:endParaRPr sz="1400" b="1"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a:solidFill>
                        <a:srgbClr val="535353"/>
                      </a:solidFill>
                    </a:lnT>
                    <a:lnB w="254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val="10000"/>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kern="1200" dirty="0" smtClean="0">
                          <a:solidFill>
                            <a:schemeClr val="tx1"/>
                          </a:solidFill>
                          <a:latin typeface="+mn-lt"/>
                          <a:ea typeface="+mn-ea"/>
                          <a:cs typeface="+mn-cs"/>
                        </a:rPr>
                        <a:t>Oren Kedem</a:t>
                      </a:r>
                      <a:endParaRPr lang="en-US"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chemeClr val="tx1"/>
                          </a:solidFill>
                        </a:rPr>
                        <a:t>    Huawei</a:t>
                      </a:r>
                    </a:p>
                    <a:p>
                      <a:pPr algn="l">
                        <a:defRPr sz="1800"/>
                      </a:pP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12700" cap="flat" cmpd="sng" algn="ctr">
                      <a:solidFill>
                        <a:srgbClr val="535353"/>
                      </a:solidFill>
                      <a:prstDash val="solid"/>
                      <a:round/>
                      <a:headEnd type="none" w="med" len="med"/>
                      <a:tailEnd type="none" w="med" len="med"/>
                    </a:lnR>
                    <a:lnT w="25400">
                      <a:solidFill>
                        <a:srgbClr val="535353"/>
                      </a:solidFill>
                    </a:lnT>
                    <a:lnB w="25400" cap="flat" cmpd="sng" algn="ctr">
                      <a:solidFill>
                        <a:srgbClr val="535353"/>
                      </a:solidFill>
                      <a:prstDash val="solid"/>
                      <a:round/>
                      <a:headEnd type="none" w="med" len="med"/>
                      <a:tailEnd type="none" w="med" len="med"/>
                    </a:lnB>
                    <a:noFill/>
                  </a:tcPr>
                </a:tc>
                <a:tc>
                  <a:txBody>
                    <a:bodyPr/>
                    <a:lstStyle/>
                    <a:p>
                      <a:pPr lvl="0" rtl="0"/>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Israel</a:t>
                      </a:r>
                      <a:endParaRPr kumimoji="0" lang="en-US" altLang="zh-CN" sz="1400" b="0" i="0" u="none" strike="noStrike" kern="1200"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anchor="ctr">
                    <a:lnL w="12700">
                      <a:solidFill>
                        <a:srgbClr val="535353"/>
                      </a:solidFill>
                    </a:lnL>
                    <a:lnR w="12700">
                      <a:solidFill>
                        <a:srgbClr val="535353"/>
                      </a:solidFill>
                    </a:lnR>
                    <a:lnT w="25400">
                      <a:solidFill>
                        <a:srgbClr val="535353"/>
                      </a:solidFill>
                    </a:lnT>
                    <a:lnB w="12700" cap="flat" cmpd="sng" algn="ctr">
                      <a:solidFill>
                        <a:srgbClr val="535353"/>
                      </a:solidFill>
                      <a:prstDash val="solid"/>
                      <a:round/>
                      <a:headEnd type="none" w="med" len="med"/>
                      <a:tailEnd type="none" w="med" len="med"/>
                    </a:lnB>
                    <a:noFill/>
                  </a:tcPr>
                </a:tc>
                <a:tc>
                  <a:txBody>
                    <a:bodyPr/>
                    <a:lstStyle/>
                    <a:p>
                      <a:pPr marL="0" algn="l" defTabSz="914400" rtl="0" eaLnBrk="1" latinLnBrk="0" hangingPunct="1"/>
                      <a:r>
                        <a:rPr lang="en-US" sz="1400" kern="1200" dirty="0" smtClean="0">
                          <a:solidFill>
                            <a:schemeClr val="tx1"/>
                          </a:solidFill>
                          <a:latin typeface="+mj-lt"/>
                          <a:ea typeface="+mn-ea"/>
                          <a:cs typeface="+mn-cs"/>
                        </a:rPr>
                        <a:t>oren.kedem@</a:t>
                      </a:r>
                      <a:r>
                        <a:rPr lang="en-US" sz="1400" kern="1200" dirty="0" smtClean="0">
                          <a:solidFill>
                            <a:schemeClr val="tx1"/>
                          </a:solidFill>
                          <a:latin typeface="+mn-lt"/>
                          <a:ea typeface="+mn-ea"/>
                          <a:cs typeface="+mn-cs"/>
                        </a:rPr>
                        <a:t>huawei</a:t>
                      </a:r>
                      <a:r>
                        <a:rPr lang="en-US" sz="1400" kern="1200" dirty="0" smtClean="0">
                          <a:solidFill>
                            <a:schemeClr val="tx1"/>
                          </a:solidFill>
                          <a:latin typeface="+mj-lt"/>
                          <a:ea typeface="+mn-ea"/>
                          <a:cs typeface="+mn-cs"/>
                        </a:rPr>
                        <a:t>.com</a:t>
                      </a:r>
                      <a:endParaRPr lang="en-US" sz="1400" kern="1200" dirty="0">
                        <a:solidFill>
                          <a:schemeClr val="tx1"/>
                        </a:solidFill>
                        <a:latin typeface="+mj-lt"/>
                        <a:ea typeface="+mn-ea"/>
                        <a:cs typeface="+mn-cs"/>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254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val="10001"/>
                  </a:ext>
                </a:extLst>
              </a:tr>
              <a:tr h="4931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smtClean="0">
                          <a:solidFill>
                            <a:schemeClr val="tx1"/>
                          </a:solidFill>
                        </a:rPr>
                        <a:t>Boyce</a:t>
                      </a:r>
                      <a:r>
                        <a:rPr lang="en-US" sz="1400" baseline="0" dirty="0" smtClean="0">
                          <a:solidFill>
                            <a:schemeClr val="tx1"/>
                          </a:solidFill>
                        </a:rPr>
                        <a:t> Bo Yang</a:t>
                      </a:r>
                      <a:endParaRPr lang="en-US" sz="1400" dirty="0">
                        <a:solidFill>
                          <a:schemeClr val="tx1"/>
                        </a:solidFill>
                      </a:endParaRPr>
                    </a:p>
                  </a:txBody>
                  <a:tcPr marR="0" marT="0" marB="0" anchor="ctr" horzOverflow="overflow">
                    <a:lnL w="25400">
                      <a:solidFill>
                        <a:srgbClr val="535353"/>
                      </a:solidFill>
                    </a:lnL>
                    <a:lnR w="12700">
                      <a:solidFill>
                        <a:srgbClr val="535353"/>
                      </a:solidFill>
                    </a:lnR>
                    <a:lnT w="12700">
                      <a:solidFill>
                        <a:srgbClr val="535353"/>
                      </a:solidFill>
                    </a:lnT>
                    <a:lnB w="12700">
                      <a:solidFill>
                        <a:srgbClr val="535353"/>
                      </a:solidFill>
                    </a:lnB>
                    <a:noFill/>
                  </a:tcPr>
                </a:tc>
                <a:tc vMerge="1">
                  <a:txBody>
                    <a:bodyPr/>
                    <a:lstStyle/>
                    <a:p>
                      <a:pPr algn="l">
                        <a:defRPr sz="1800"/>
                      </a:pPr>
                      <a:endParaRPr sz="1400" dirty="0">
                        <a:latin typeface="+mj-lt"/>
                      </a:endParaRPr>
                    </a:p>
                  </a:txBody>
                  <a:tcPr marL="0"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r>
                        <a:rPr lang="en-US" sz="1400" dirty="0" smtClean="0">
                          <a:latin typeface="+mj-lt"/>
                        </a:rPr>
                        <a:t> yangbo59@huawei.com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val="10002"/>
                  </a:ext>
                </a:extLst>
              </a:tr>
              <a:tr h="493159">
                <a:tc>
                  <a:txBody>
                    <a:bodyPr/>
                    <a:lstStyle/>
                    <a:p>
                      <a:pPr algn="l"/>
                      <a:r>
                        <a:rPr lang="en-US" altLang="zh-CN" sz="1400" kern="1200" dirty="0" smtClean="0">
                          <a:solidFill>
                            <a:schemeClr val="tx1"/>
                          </a:solidFill>
                          <a:latin typeface="+mn-lt"/>
                          <a:ea typeface="+mn-ea"/>
                          <a:cs typeface="+mn-cs"/>
                        </a:rPr>
                        <a:t>Lily </a:t>
                      </a:r>
                      <a:r>
                        <a:rPr lang="en-US" altLang="zh-CN" sz="1400" kern="1200" dirty="0" err="1" smtClean="0">
                          <a:solidFill>
                            <a:schemeClr val="tx1"/>
                          </a:solidFill>
                          <a:latin typeface="+mn-lt"/>
                          <a:ea typeface="+mn-ea"/>
                          <a:cs typeface="+mn-cs"/>
                        </a:rPr>
                        <a:t>Yunping</a:t>
                      </a:r>
                      <a:r>
                        <a:rPr lang="en-US" altLang="zh-CN" sz="1400" kern="1200" dirty="0" smtClean="0">
                          <a:solidFill>
                            <a:schemeClr val="tx1"/>
                          </a:solidFill>
                          <a:latin typeface="+mn-lt"/>
                          <a:ea typeface="+mn-ea"/>
                          <a:cs typeface="+mn-cs"/>
                        </a:rPr>
                        <a:t>  </a:t>
                      </a:r>
                      <a:r>
                        <a:rPr lang="en-US" altLang="zh-CN" sz="1400" kern="1200" dirty="0" err="1" smtClean="0">
                          <a:solidFill>
                            <a:schemeClr val="tx1"/>
                          </a:solidFill>
                          <a:latin typeface="+mn-lt"/>
                          <a:ea typeface="+mn-ea"/>
                          <a:cs typeface="+mn-cs"/>
                        </a:rPr>
                        <a:t>Lyu</a:t>
                      </a:r>
                      <a:endParaRPr lang="en-US" altLang="zh-CN" sz="1400" kern="1200" dirty="0">
                        <a:solidFill>
                          <a:schemeClr val="tx1"/>
                        </a:solidFill>
                        <a:latin typeface="+mn-lt"/>
                        <a:ea typeface="+mn-ea"/>
                        <a:cs typeface="+mn-cs"/>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127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127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cap="flat" cmpd="sng" algn="ctr">
                      <a:solidFill>
                        <a:srgbClr val="535353"/>
                      </a:solidFill>
                      <a:prstDash val="solid"/>
                      <a:round/>
                      <a:headEnd type="none" w="med" len="med"/>
                      <a:tailEnd type="none" w="med" len="med"/>
                    </a:lnR>
                    <a:lnT w="12700" cap="flat" cmpd="sng" algn="ctr">
                      <a:solidFill>
                        <a:srgbClr val="535353"/>
                      </a:solidFill>
                      <a:prstDash val="solid"/>
                      <a:round/>
                      <a:headEnd type="none" w="med" len="med"/>
                      <a:tailEnd type="none" w="med" len="med"/>
                    </a:lnT>
                    <a:lnB w="12700">
                      <a:solidFill>
                        <a:srgbClr val="535353"/>
                      </a:solidFill>
                    </a:lnB>
                    <a:noFill/>
                  </a:tcPr>
                </a:tc>
                <a:tc>
                  <a:txBody>
                    <a:bodyPr/>
                    <a:lstStyle/>
                    <a:p>
                      <a:pPr algn="l">
                        <a:defRPr sz="1800"/>
                      </a:pPr>
                      <a:r>
                        <a:rPr lang="en-US" sz="1400" dirty="0" smtClean="0">
                          <a:latin typeface="+mj-lt"/>
                        </a:rPr>
                        <a:t> lvyunping@huawei.com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12700" cap="flat" cmpd="sng" algn="ctr">
                      <a:solidFill>
                        <a:srgbClr val="535353"/>
                      </a:solidFill>
                      <a:prstDash val="solid"/>
                      <a:round/>
                      <a:headEnd type="none" w="med" len="med"/>
                      <a:tailEnd type="none" w="med" len="med"/>
                    </a:lnB>
                    <a:noFill/>
                  </a:tcPr>
                </a:tc>
                <a:extLst>
                  <a:ext uri="{0D108BD9-81ED-4DB2-BD59-A6C34878D82A}">
                    <a16:rowId xmlns:a16="http://schemas.microsoft.com/office/drawing/2014/main" val="10003"/>
                  </a:ext>
                </a:extLst>
              </a:tr>
              <a:tr h="493159">
                <a:tc>
                  <a:txBody>
                    <a:bodyPr/>
                    <a:lstStyle/>
                    <a:p>
                      <a:pPr algn="l"/>
                      <a:r>
                        <a:rPr lang="en-US" sz="1400" kern="1200" dirty="0" smtClean="0">
                          <a:solidFill>
                            <a:schemeClr val="tx1"/>
                          </a:solidFill>
                          <a:latin typeface="+mn-lt"/>
                          <a:ea typeface="+mn-ea"/>
                          <a:cs typeface="+mn-cs"/>
                        </a:rPr>
                        <a:t>Wayne </a:t>
                      </a:r>
                      <a:r>
                        <a:rPr lang="en-US" sz="1400" dirty="0" err="1" smtClean="0">
                          <a:latin typeface="+mj-lt"/>
                        </a:rPr>
                        <a:t>Qiuwei</a:t>
                      </a:r>
                      <a:endParaRPr sz="1400" dirty="0">
                        <a:latin typeface="+mj-lt"/>
                      </a:endParaRPr>
                    </a:p>
                  </a:txBody>
                  <a:tcPr marR="0" marT="0" marB="0" anchor="ctr" horzOverflow="overflow">
                    <a:lnL w="25400">
                      <a:solidFill>
                        <a:srgbClr val="535353"/>
                      </a:solidFill>
                    </a:lnL>
                    <a:lnR w="127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tc vMerge="1">
                  <a:txBody>
                    <a:bodyPr/>
                    <a:lstStyle/>
                    <a:p>
                      <a:pPr algn="l"/>
                      <a:endParaRPr sz="1400" dirty="0">
                        <a:latin typeface="+mj-lt"/>
                      </a:endParaRPr>
                    </a:p>
                  </a:txBody>
                  <a:tcPr marL="0"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Nanjing, China</a:t>
                      </a:r>
                    </a:p>
                  </a:txBody>
                  <a:tcPr marR="0" marT="0" marB="0" anchor="ctr" horzOverflow="overflow">
                    <a:lnL w="12700">
                      <a:solidFill>
                        <a:srgbClr val="535353"/>
                      </a:solidFill>
                    </a:lnL>
                    <a:lnR w="12700">
                      <a:solidFill>
                        <a:srgbClr val="535353"/>
                      </a:solidFill>
                    </a:lnR>
                    <a:lnT w="12700">
                      <a:solidFill>
                        <a:srgbClr val="535353"/>
                      </a:solidFill>
                    </a:lnT>
                    <a:lnB w="25400">
                      <a:solidFill>
                        <a:srgbClr val="535353"/>
                      </a:solidFill>
                    </a:lnB>
                    <a:noFill/>
                  </a:tcPr>
                </a:tc>
                <a:tc>
                  <a:txBody>
                    <a:bodyPr/>
                    <a:lstStyle/>
                    <a:p>
                      <a:pPr algn="l"/>
                      <a:r>
                        <a:rPr lang="en-US" sz="1400" dirty="0" smtClean="0">
                          <a:latin typeface="+mj-lt"/>
                        </a:rPr>
                        <a:t>wayne.qiuwei@huawei.com</a:t>
                      </a:r>
                      <a:endParaRPr sz="1400" dirty="0">
                        <a:latin typeface="+mj-lt"/>
                      </a:endParaRPr>
                    </a:p>
                  </a:txBody>
                  <a:tcPr marL="0" marR="0" marT="0" marB="0" anchor="ctr" horzOverflow="overflow">
                    <a:lnL w="12700" cap="flat" cmpd="sng" algn="ctr">
                      <a:solidFill>
                        <a:srgbClr val="535353"/>
                      </a:solidFill>
                      <a:prstDash val="solid"/>
                      <a:round/>
                      <a:headEnd type="none" w="med" len="med"/>
                      <a:tailEnd type="none" w="med" len="med"/>
                    </a:lnL>
                    <a:lnR w="25400">
                      <a:solidFill>
                        <a:srgbClr val="535353"/>
                      </a:solidFill>
                    </a:lnR>
                    <a:lnT w="12700" cap="flat" cmpd="sng" algn="ctr">
                      <a:solidFill>
                        <a:srgbClr val="535353"/>
                      </a:solidFill>
                      <a:prstDash val="solid"/>
                      <a:round/>
                      <a:headEnd type="none" w="med" len="med"/>
                      <a:tailEnd type="none" w="med" len="med"/>
                    </a:lnT>
                    <a:lnB w="25400">
                      <a:solidFill>
                        <a:srgbClr val="535353"/>
                      </a:solidFill>
                    </a:lnB>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768" y="685800"/>
            <a:ext cx="8206680" cy="582960"/>
          </a:xfrm>
        </p:spPr>
        <p:txBody>
          <a:bodyPr/>
          <a:lstStyle/>
          <a:p>
            <a:r>
              <a:rPr lang="en-US" sz="2800" dirty="0" smtClean="0"/>
              <a:t>Enhanced UORA </a:t>
            </a:r>
            <a:r>
              <a:rPr lang="en-US" sz="2800" dirty="0" smtClean="0"/>
              <a:t>– Allocating RA-RU Group AID</a:t>
            </a:r>
            <a:endParaRPr lang="zh-CN" altLang="en-US" sz="2800"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10" name="Rectangle 1"/>
          <p:cNvSpPr>
            <a:spLocks noChangeArrowheads="1"/>
          </p:cNvSpPr>
          <p:nvPr/>
        </p:nvSpPr>
        <p:spPr bwMode="auto">
          <a:xfrm>
            <a:off x="3957638" y="387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3"/>
          <a:stretch>
            <a:fillRect/>
          </a:stretch>
        </p:blipFill>
        <p:spPr>
          <a:xfrm>
            <a:off x="827584" y="1484784"/>
            <a:ext cx="8215226" cy="4138058"/>
          </a:xfrm>
          <a:prstGeom prst="rect">
            <a:avLst/>
          </a:prstGeom>
          <a:solidFill>
            <a:schemeClr val="bg1"/>
          </a:solidFill>
        </p:spPr>
      </p:pic>
      <p:sp>
        <p:nvSpPr>
          <p:cNvPr id="6" name="Rectangle 5"/>
          <p:cNvSpPr/>
          <p:nvPr/>
        </p:nvSpPr>
        <p:spPr bwMode="auto">
          <a:xfrm>
            <a:off x="827584" y="4293096"/>
            <a:ext cx="648072" cy="504056"/>
          </a:xfrm>
          <a:prstGeom prst="rect">
            <a:avLst/>
          </a:prstGeom>
          <a:noFill/>
          <a:ln w="28575"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B0F0"/>
              </a:solidFill>
              <a:effectLst/>
              <a:latin typeface="Times New Roman" pitchFamily="18" charset="0"/>
            </a:endParaRPr>
          </a:p>
        </p:txBody>
      </p:sp>
      <p:sp>
        <p:nvSpPr>
          <p:cNvPr id="8" name="TextBox 7"/>
          <p:cNvSpPr txBox="1"/>
          <p:nvPr/>
        </p:nvSpPr>
        <p:spPr>
          <a:xfrm>
            <a:off x="30839" y="5334301"/>
            <a:ext cx="1332148" cy="577081"/>
          </a:xfrm>
          <a:prstGeom prst="rect">
            <a:avLst/>
          </a:prstGeom>
          <a:noFill/>
          <a:ln>
            <a:solidFill>
              <a:srgbClr val="00B050"/>
            </a:solidFill>
          </a:ln>
        </p:spPr>
        <p:txBody>
          <a:bodyPr wrap="square" rtlCol="0">
            <a:spAutoFit/>
          </a:bodyPr>
          <a:lstStyle/>
          <a:p>
            <a:r>
              <a:rPr lang="en-US" sz="1050" dirty="0" err="1" smtClean="0"/>
              <a:t>QoS</a:t>
            </a:r>
            <a:r>
              <a:rPr lang="en-US" sz="1050" dirty="0" smtClean="0"/>
              <a:t> STA is getting served per allocated G-AID</a:t>
            </a:r>
            <a:endParaRPr lang="en-US" sz="1050" dirty="0"/>
          </a:p>
        </p:txBody>
      </p:sp>
      <p:sp>
        <p:nvSpPr>
          <p:cNvPr id="9" name="TextBox 8"/>
          <p:cNvSpPr txBox="1"/>
          <p:nvPr/>
        </p:nvSpPr>
        <p:spPr>
          <a:xfrm>
            <a:off x="1463540" y="6051117"/>
            <a:ext cx="7579269" cy="307777"/>
          </a:xfrm>
          <a:prstGeom prst="rect">
            <a:avLst/>
          </a:prstGeom>
          <a:noFill/>
          <a:ln>
            <a:solidFill>
              <a:schemeClr val="bg1"/>
            </a:solidFill>
          </a:ln>
        </p:spPr>
        <p:txBody>
          <a:bodyPr wrap="square" rtlCol="0">
            <a:spAutoFit/>
          </a:bodyPr>
          <a:lstStyle/>
          <a:p>
            <a:r>
              <a:rPr lang="en-US" sz="1400" b="1" dirty="0" smtClean="0"/>
              <a:t>Note: In this example, STA has separate OBOs for each RA-RU type and group-AID</a:t>
            </a:r>
            <a:endParaRPr lang="en-US" sz="1400" b="1" dirty="0"/>
          </a:p>
        </p:txBody>
      </p:sp>
    </p:spTree>
    <p:extLst>
      <p:ext uri="{BB962C8B-B14F-4D97-AF65-F5344CB8AC3E}">
        <p14:creationId xmlns:p14="http://schemas.microsoft.com/office/powerpoint/2010/main" val="3791731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pPr>
              <a:spcAft>
                <a:spcPts val="450"/>
              </a:spcAft>
            </a:pPr>
            <a:r>
              <a:rPr lang="en-US" altLang="zh-CN" sz="2800" dirty="0" smtClean="0"/>
              <a:t>Setup</a:t>
            </a:r>
            <a:endParaRPr lang="en-US" altLang="zh-CN" sz="2800" dirty="0"/>
          </a:p>
        </p:txBody>
      </p:sp>
      <p:sp>
        <p:nvSpPr>
          <p:cNvPr id="3" name="内容占位符 2"/>
          <p:cNvSpPr>
            <a:spLocks noGrp="1"/>
          </p:cNvSpPr>
          <p:nvPr>
            <p:ph idx="1"/>
          </p:nvPr>
        </p:nvSpPr>
        <p:spPr>
          <a:xfrm>
            <a:off x="674400" y="1320366"/>
            <a:ext cx="8240587" cy="4988954"/>
          </a:xfrm>
        </p:spPr>
        <p:txBody>
          <a:bodyPr/>
          <a:lstStyle/>
          <a:p>
            <a:pPr>
              <a:spcAft>
                <a:spcPts val="450"/>
              </a:spcAft>
              <a:buFont typeface="Arial" panose="020B0604020202020204" pitchFamily="34" charset="0"/>
              <a:buChar char="•"/>
            </a:pPr>
            <a:r>
              <a:rPr lang="en-US" altLang="zh-CN" sz="2000" b="0" dirty="0" smtClean="0"/>
              <a:t>During Association and per </a:t>
            </a:r>
            <a:r>
              <a:rPr lang="en-US" altLang="zh-CN" sz="2000" b="0" dirty="0" err="1" smtClean="0"/>
              <a:t>QoS</a:t>
            </a:r>
            <a:r>
              <a:rPr lang="en-US" altLang="zh-CN" sz="2000" b="0" dirty="0" smtClean="0"/>
              <a:t> agreement, AP exchange with STA its requirements and the G-AIDs it is admitted to contend. </a:t>
            </a:r>
          </a:p>
          <a:p>
            <a:pPr>
              <a:spcAft>
                <a:spcPts val="450"/>
              </a:spcAft>
              <a:buFont typeface="Wingdings" panose="05000000000000000000" pitchFamily="2" charset="2"/>
              <a:buChar char="è"/>
            </a:pPr>
            <a:endParaRPr lang="en-US" altLang="zh-CN" sz="2000" b="0" dirty="0" smtClean="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lvl="1">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2000" b="0" dirty="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11</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
        <p:nvSpPr>
          <p:cNvPr id="10" name="Rectangle 1"/>
          <p:cNvSpPr>
            <a:spLocks noChangeArrowheads="1"/>
          </p:cNvSpPr>
          <p:nvPr/>
        </p:nvSpPr>
        <p:spPr bwMode="auto">
          <a:xfrm>
            <a:off x="3957638" y="387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1553539" y="2264469"/>
            <a:ext cx="5610749" cy="4188867"/>
          </a:xfrm>
          <a:prstGeom prst="rect">
            <a:avLst/>
          </a:prstGeom>
        </p:spPr>
      </p:pic>
    </p:spTree>
    <p:extLst>
      <p:ext uri="{BB962C8B-B14F-4D97-AF65-F5344CB8AC3E}">
        <p14:creationId xmlns:p14="http://schemas.microsoft.com/office/powerpoint/2010/main" val="16001950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0009" y="3079786"/>
            <a:ext cx="3363879" cy="2715902"/>
          </a:xfrm>
          <a:prstGeom prst="rect">
            <a:avLst/>
          </a:prstGeom>
        </p:spPr>
      </p:pic>
      <p:sp>
        <p:nvSpPr>
          <p:cNvPr id="2" name="标题 1"/>
          <p:cNvSpPr>
            <a:spLocks noGrp="1"/>
          </p:cNvSpPr>
          <p:nvPr>
            <p:ph type="title"/>
          </p:nvPr>
        </p:nvSpPr>
        <p:spPr>
          <a:xfrm>
            <a:off x="685800" y="685800"/>
            <a:ext cx="7772400" cy="582960"/>
          </a:xfrm>
        </p:spPr>
        <p:txBody>
          <a:bodyPr/>
          <a:lstStyle/>
          <a:p>
            <a:pPr>
              <a:spcAft>
                <a:spcPts val="450"/>
              </a:spcAft>
            </a:pPr>
            <a:r>
              <a:rPr lang="en-US" altLang="zh-CN" sz="2800" dirty="0" smtClean="0"/>
              <a:t>Performance with UORA Group-AID</a:t>
            </a:r>
            <a:endParaRPr lang="en-US" altLang="zh-CN" sz="2800" dirty="0"/>
          </a:p>
        </p:txBody>
      </p:sp>
      <p:sp>
        <p:nvSpPr>
          <p:cNvPr id="3" name="内容占位符 2"/>
          <p:cNvSpPr>
            <a:spLocks noGrp="1"/>
          </p:cNvSpPr>
          <p:nvPr>
            <p:ph idx="1"/>
          </p:nvPr>
        </p:nvSpPr>
        <p:spPr>
          <a:xfrm>
            <a:off x="251520" y="1268760"/>
            <a:ext cx="8712968" cy="4988954"/>
          </a:xfrm>
        </p:spPr>
        <p:txBody>
          <a:bodyPr/>
          <a:lstStyle/>
          <a:p>
            <a:pPr>
              <a:spcAft>
                <a:spcPts val="450"/>
              </a:spcAft>
              <a:buFont typeface="Arial" panose="020B0604020202020204" pitchFamily="34" charset="0"/>
              <a:buChar char="•"/>
            </a:pPr>
            <a:r>
              <a:rPr lang="en-US" altLang="zh-CN" sz="1800" b="0" dirty="0"/>
              <a:t>UORA </a:t>
            </a:r>
            <a:r>
              <a:rPr lang="en-US" altLang="zh-CN" sz="1800" b="0" dirty="0" smtClean="0"/>
              <a:t>is </a:t>
            </a:r>
            <a:r>
              <a:rPr lang="en-US" altLang="zh-CN" sz="1800" b="0" dirty="0"/>
              <a:t>based on ALOHA with maximum efficiency of about 35% (1/e).  </a:t>
            </a:r>
          </a:p>
          <a:p>
            <a:pPr>
              <a:spcAft>
                <a:spcPts val="450"/>
              </a:spcAft>
              <a:buFont typeface="Arial" panose="020B0604020202020204" pitchFamily="34" charset="0"/>
              <a:buChar char="•"/>
            </a:pPr>
            <a:r>
              <a:rPr lang="en-US" altLang="zh-CN" sz="1800" b="0" dirty="0" smtClean="0"/>
              <a:t>Utilizing Group-AID allocations increase the number of RTA STA could be supported and improve performance in </a:t>
            </a:r>
            <a:r>
              <a:rPr lang="en-US" altLang="zh-CN" sz="1800" b="0" dirty="0"/>
              <a:t>terms of both the probability of </a:t>
            </a:r>
            <a:r>
              <a:rPr lang="en-US" altLang="zh-CN" sz="1800" b="0" dirty="0" smtClean="0"/>
              <a:t>latency.</a:t>
            </a:r>
            <a:endParaRPr lang="en-US" altLang="zh-CN" sz="1800" b="0" dirty="0"/>
          </a:p>
          <a:p>
            <a:pPr>
              <a:spcAft>
                <a:spcPts val="450"/>
              </a:spcAft>
              <a:buFont typeface="Arial" panose="020B0604020202020204" pitchFamily="34" charset="0"/>
              <a:buChar char="•"/>
            </a:pPr>
            <a:r>
              <a:rPr lang="en-US" altLang="zh-CN" sz="1800" b="0" dirty="0" smtClean="0"/>
              <a:t>[3] shows major performance improvements in case OFDMA UORA incorporates Group-AID allocations.  </a:t>
            </a:r>
          </a:p>
          <a:p>
            <a:pPr lvl="1">
              <a:spcAft>
                <a:spcPts val="450"/>
              </a:spcAft>
              <a:buFont typeface="Arial" panose="020B0604020202020204" pitchFamily="34" charset="0"/>
              <a:buChar char="•"/>
            </a:pPr>
            <a:endParaRPr lang="en-US" altLang="zh-CN" sz="1400" b="0" dirty="0" smtClean="0"/>
          </a:p>
          <a:p>
            <a:pPr>
              <a:spcAft>
                <a:spcPts val="450"/>
              </a:spcAft>
              <a:buFont typeface="Arial" panose="020B0604020202020204" pitchFamily="34" charset="0"/>
              <a:buChar char="•"/>
            </a:pPr>
            <a:endParaRPr lang="en-US" altLang="zh-CN" sz="1800" b="0" dirty="0"/>
          </a:p>
          <a:p>
            <a:pPr>
              <a:spcAft>
                <a:spcPts val="450"/>
              </a:spcAft>
              <a:buFont typeface="Arial" panose="020B0604020202020204" pitchFamily="34" charset="0"/>
              <a:buChar char="•"/>
            </a:pPr>
            <a:endParaRPr lang="en-US" altLang="zh-CN" sz="1800" b="0" dirty="0" smtClean="0"/>
          </a:p>
          <a:p>
            <a:pPr>
              <a:spcAft>
                <a:spcPts val="450"/>
              </a:spcAft>
              <a:buFont typeface="Arial" panose="020B0604020202020204" pitchFamily="34" charset="0"/>
              <a:buChar char="•"/>
            </a:pPr>
            <a:endParaRPr lang="en-US" altLang="zh-CN" sz="18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12</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
        <p:nvSpPr>
          <p:cNvPr id="10" name="Rectangle 1"/>
          <p:cNvSpPr>
            <a:spLocks noChangeArrowheads="1"/>
          </p:cNvSpPr>
          <p:nvPr/>
        </p:nvSpPr>
        <p:spPr bwMode="auto">
          <a:xfrm>
            <a:off x="3957638" y="387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4"/>
          <a:stretch>
            <a:fillRect/>
          </a:stretch>
        </p:blipFill>
        <p:spPr>
          <a:xfrm>
            <a:off x="5469383" y="3140968"/>
            <a:ext cx="3567113" cy="2531106"/>
          </a:xfrm>
          <a:prstGeom prst="rect">
            <a:avLst/>
          </a:prstGeom>
        </p:spPr>
      </p:pic>
      <p:pic>
        <p:nvPicPr>
          <p:cNvPr id="9" name="Picture 8"/>
          <p:cNvPicPr>
            <a:picLocks noChangeAspect="1"/>
          </p:cNvPicPr>
          <p:nvPr/>
        </p:nvPicPr>
        <p:blipFill>
          <a:blip r:embed="rId5"/>
          <a:stretch>
            <a:fillRect/>
          </a:stretch>
        </p:blipFill>
        <p:spPr>
          <a:xfrm>
            <a:off x="107504" y="5723680"/>
            <a:ext cx="3851069" cy="674049"/>
          </a:xfrm>
          <a:prstGeom prst="rect">
            <a:avLst/>
          </a:prstGeom>
        </p:spPr>
      </p:pic>
      <p:sp>
        <p:nvSpPr>
          <p:cNvPr id="12" name="TextBox 11"/>
          <p:cNvSpPr txBox="1"/>
          <p:nvPr/>
        </p:nvSpPr>
        <p:spPr>
          <a:xfrm>
            <a:off x="3430813" y="4610045"/>
            <a:ext cx="1573235" cy="830997"/>
          </a:xfrm>
          <a:prstGeom prst="rect">
            <a:avLst/>
          </a:prstGeom>
          <a:noFill/>
          <a:ln>
            <a:solidFill>
              <a:srgbClr val="00B050"/>
            </a:solidFill>
          </a:ln>
        </p:spPr>
        <p:txBody>
          <a:bodyPr wrap="square" rtlCol="0">
            <a:spAutoFit/>
          </a:bodyPr>
          <a:lstStyle/>
          <a:p>
            <a:r>
              <a:rPr lang="en-US" b="1" dirty="0" smtClean="0">
                <a:solidFill>
                  <a:srgbClr val="00B050"/>
                </a:solidFill>
              </a:rPr>
              <a:t>UORA Resource allocation incorporating Group RA-RU</a:t>
            </a:r>
            <a:endParaRPr lang="en-US" b="1" dirty="0">
              <a:solidFill>
                <a:srgbClr val="00B050"/>
              </a:solidFill>
            </a:endParaRPr>
          </a:p>
        </p:txBody>
      </p:sp>
      <p:sp>
        <p:nvSpPr>
          <p:cNvPr id="13" name="TextBox 12"/>
          <p:cNvSpPr txBox="1"/>
          <p:nvPr/>
        </p:nvSpPr>
        <p:spPr>
          <a:xfrm>
            <a:off x="3437687" y="3068960"/>
            <a:ext cx="1439323" cy="461665"/>
          </a:xfrm>
          <a:prstGeom prst="rect">
            <a:avLst/>
          </a:prstGeom>
          <a:noFill/>
          <a:ln>
            <a:solidFill>
              <a:srgbClr val="FF0000"/>
            </a:solidFill>
          </a:ln>
        </p:spPr>
        <p:txBody>
          <a:bodyPr wrap="square" rtlCol="0">
            <a:spAutoFit/>
          </a:bodyPr>
          <a:lstStyle/>
          <a:p>
            <a:r>
              <a:rPr lang="en-US" dirty="0" smtClean="0">
                <a:solidFill>
                  <a:srgbClr val="FF0000"/>
                </a:solidFill>
              </a:rPr>
              <a:t>11ax based UORA Resource allocation </a:t>
            </a:r>
            <a:endParaRPr lang="en-US" dirty="0">
              <a:solidFill>
                <a:srgbClr val="FF0000"/>
              </a:solidFill>
            </a:endParaRPr>
          </a:p>
        </p:txBody>
      </p:sp>
      <p:cxnSp>
        <p:nvCxnSpPr>
          <p:cNvPr id="14" name="Straight Arrow Connector 13"/>
          <p:cNvCxnSpPr>
            <a:stCxn id="12" idx="1"/>
          </p:cNvCxnSpPr>
          <p:nvPr/>
        </p:nvCxnSpPr>
        <p:spPr bwMode="auto">
          <a:xfrm flipH="1" flipV="1">
            <a:off x="2987825" y="4715574"/>
            <a:ext cx="442988" cy="309970"/>
          </a:xfrm>
          <a:prstGeom prst="straightConnector1">
            <a:avLst/>
          </a:prstGeom>
          <a:solidFill>
            <a:schemeClr val="accent1"/>
          </a:solidFill>
          <a:ln w="12700" cap="flat" cmpd="sng" algn="ctr">
            <a:solidFill>
              <a:srgbClr val="00B050"/>
            </a:solidFill>
            <a:prstDash val="solid"/>
            <a:round/>
            <a:headEnd type="none" w="sm" len="sm"/>
            <a:tailEnd type="triangle"/>
          </a:ln>
          <a:effectLst/>
        </p:spPr>
      </p:cxnSp>
      <p:cxnSp>
        <p:nvCxnSpPr>
          <p:cNvPr id="18" name="Straight Arrow Connector 17"/>
          <p:cNvCxnSpPr>
            <a:stCxn id="13" idx="1"/>
          </p:cNvCxnSpPr>
          <p:nvPr/>
        </p:nvCxnSpPr>
        <p:spPr bwMode="auto">
          <a:xfrm flipH="1">
            <a:off x="1467479" y="3299793"/>
            <a:ext cx="1970208" cy="296441"/>
          </a:xfrm>
          <a:prstGeom prst="straightConnector1">
            <a:avLst/>
          </a:prstGeom>
          <a:solidFill>
            <a:schemeClr val="accent1"/>
          </a:solidFill>
          <a:ln w="12700" cap="flat" cmpd="sng" algn="ctr">
            <a:solidFill>
              <a:srgbClr val="00B050"/>
            </a:solidFill>
            <a:prstDash val="solid"/>
            <a:round/>
            <a:headEnd type="none" w="sm" len="sm"/>
            <a:tailEnd type="triangle"/>
          </a:ln>
          <a:effectLst/>
        </p:spPr>
      </p:cxnSp>
      <p:sp>
        <p:nvSpPr>
          <p:cNvPr id="15" name="TextBox 14"/>
          <p:cNvSpPr txBox="1"/>
          <p:nvPr/>
        </p:nvSpPr>
        <p:spPr>
          <a:xfrm>
            <a:off x="3420709" y="3790781"/>
            <a:ext cx="1583339" cy="646331"/>
          </a:xfrm>
          <a:prstGeom prst="rect">
            <a:avLst/>
          </a:prstGeom>
          <a:noFill/>
          <a:ln>
            <a:solidFill>
              <a:srgbClr val="FFC000"/>
            </a:solidFill>
          </a:ln>
        </p:spPr>
        <p:txBody>
          <a:bodyPr wrap="square" rtlCol="0">
            <a:spAutoFit/>
          </a:bodyPr>
          <a:lstStyle/>
          <a:p>
            <a:r>
              <a:rPr lang="en-US" dirty="0" smtClean="0">
                <a:solidFill>
                  <a:srgbClr val="FFC000"/>
                </a:solidFill>
              </a:rPr>
              <a:t>Improved </a:t>
            </a:r>
            <a:r>
              <a:rPr lang="en-US" dirty="0">
                <a:solidFill>
                  <a:srgbClr val="FFC000"/>
                </a:solidFill>
              </a:rPr>
              <a:t>algorithm </a:t>
            </a:r>
            <a:r>
              <a:rPr lang="en-US" dirty="0" smtClean="0">
                <a:solidFill>
                  <a:srgbClr val="FFC000"/>
                </a:solidFill>
              </a:rPr>
              <a:t>based </a:t>
            </a:r>
            <a:r>
              <a:rPr lang="en-US" dirty="0" smtClean="0">
                <a:solidFill>
                  <a:srgbClr val="FFC000"/>
                </a:solidFill>
              </a:rPr>
              <a:t>on 11ax UORA unicast allocations</a:t>
            </a:r>
            <a:endParaRPr lang="en-US" dirty="0">
              <a:solidFill>
                <a:srgbClr val="FFC000"/>
              </a:solidFill>
            </a:endParaRPr>
          </a:p>
        </p:txBody>
      </p:sp>
      <p:cxnSp>
        <p:nvCxnSpPr>
          <p:cNvPr id="16" name="Straight Arrow Connector 15"/>
          <p:cNvCxnSpPr>
            <a:stCxn id="15" idx="1"/>
          </p:cNvCxnSpPr>
          <p:nvPr/>
        </p:nvCxnSpPr>
        <p:spPr bwMode="auto">
          <a:xfrm flipH="1">
            <a:off x="2033039" y="4113947"/>
            <a:ext cx="1387670" cy="355006"/>
          </a:xfrm>
          <a:prstGeom prst="straightConnector1">
            <a:avLst/>
          </a:prstGeom>
          <a:solidFill>
            <a:schemeClr val="accent1"/>
          </a:solidFill>
          <a:ln w="12700" cap="flat" cmpd="sng" algn="ctr">
            <a:solidFill>
              <a:srgbClr val="00B050"/>
            </a:solidFill>
            <a:prstDash val="solid"/>
            <a:round/>
            <a:headEnd type="none" w="sm" len="sm"/>
            <a:tailEnd type="triangle"/>
          </a:ln>
          <a:effectLst/>
        </p:spPr>
      </p:cxnSp>
    </p:spTree>
    <p:extLst>
      <p:ext uri="{BB962C8B-B14F-4D97-AF65-F5344CB8AC3E}">
        <p14:creationId xmlns:p14="http://schemas.microsoft.com/office/powerpoint/2010/main" val="922453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pPr>
              <a:spcAft>
                <a:spcPts val="450"/>
              </a:spcAft>
            </a:pPr>
            <a:r>
              <a:rPr lang="en-US" altLang="zh-CN" sz="2800" dirty="0" smtClean="0"/>
              <a:t>Conclusion </a:t>
            </a:r>
            <a:endParaRPr lang="en-US" altLang="zh-CN" sz="2800" dirty="0"/>
          </a:p>
        </p:txBody>
      </p:sp>
      <p:sp>
        <p:nvSpPr>
          <p:cNvPr id="3" name="内容占位符 2"/>
          <p:cNvSpPr>
            <a:spLocks noGrp="1"/>
          </p:cNvSpPr>
          <p:nvPr>
            <p:ph idx="1"/>
          </p:nvPr>
        </p:nvSpPr>
        <p:spPr>
          <a:xfrm>
            <a:off x="251520" y="1320366"/>
            <a:ext cx="8640960" cy="4988954"/>
          </a:xfrm>
        </p:spPr>
        <p:txBody>
          <a:bodyPr/>
          <a:lstStyle/>
          <a:p>
            <a:pPr>
              <a:spcAft>
                <a:spcPts val="450"/>
              </a:spcAft>
              <a:buFont typeface="Arial" panose="020B0604020202020204" pitchFamily="34" charset="0"/>
              <a:buChar char="•"/>
            </a:pPr>
            <a:r>
              <a:rPr lang="en-US" altLang="zh-CN" sz="2000" b="0" dirty="0" smtClean="0"/>
              <a:t>EDCA Link access is the only method for STA to </a:t>
            </a:r>
            <a:r>
              <a:rPr lang="en-US" altLang="zh-CN" sz="2000" dirty="0" smtClean="0"/>
              <a:t>initiate</a:t>
            </a:r>
            <a:r>
              <a:rPr lang="en-US" altLang="zh-CN" sz="2000" b="0" dirty="0" smtClean="0"/>
              <a:t> traffic transmission. </a:t>
            </a:r>
          </a:p>
          <a:p>
            <a:pPr>
              <a:spcAft>
                <a:spcPts val="450"/>
              </a:spcAft>
              <a:buFont typeface="Arial" panose="020B0604020202020204" pitchFamily="34" charset="0"/>
              <a:buChar char="•"/>
            </a:pPr>
            <a:r>
              <a:rPr lang="en-US" altLang="zh-CN" sz="2000" b="0" dirty="0" smtClean="0"/>
              <a:t>Performance are increased if STA TXOPs is granted to AP </a:t>
            </a:r>
            <a:r>
              <a:rPr lang="en-US" altLang="zh-CN" sz="2000" b="0" dirty="0" smtClean="0"/>
              <a:t>that </a:t>
            </a:r>
            <a:r>
              <a:rPr lang="en-US" altLang="zh-CN" sz="2000" b="0" dirty="0" smtClean="0"/>
              <a:t>utilize DL MU PPDU and Trigger Based UL MU </a:t>
            </a:r>
            <a:r>
              <a:rPr lang="en-US" altLang="zh-CN" sz="2000" b="0" dirty="0" smtClean="0"/>
              <a:t>PPDU.</a:t>
            </a:r>
            <a:endParaRPr lang="en-US" altLang="zh-CN" sz="2000" b="0" dirty="0" smtClean="0"/>
          </a:p>
          <a:p>
            <a:pPr>
              <a:spcAft>
                <a:spcPts val="450"/>
              </a:spcAft>
              <a:buFont typeface="Arial" panose="020B0604020202020204" pitchFamily="34" charset="0"/>
              <a:buChar char="•"/>
            </a:pPr>
            <a:r>
              <a:rPr lang="en-US" altLang="zh-CN" sz="2000" b="0" dirty="0" smtClean="0"/>
              <a:t>To meet RTA </a:t>
            </a:r>
            <a:r>
              <a:rPr lang="en-US" altLang="zh-CN" sz="2000" b="0" dirty="0" smtClean="0"/>
              <a:t>requirements and </a:t>
            </a:r>
            <a:r>
              <a:rPr lang="en-US" altLang="zh-CN" sz="2000" b="0" dirty="0" smtClean="0"/>
              <a:t>per </a:t>
            </a:r>
            <a:r>
              <a:rPr lang="en-US" altLang="zh-CN" sz="2000" b="0" dirty="0"/>
              <a:t>network </a:t>
            </a:r>
            <a:r>
              <a:rPr lang="en-US" altLang="zh-CN" sz="2000" b="0" dirty="0" smtClean="0"/>
              <a:t>configuration, TXOPs </a:t>
            </a:r>
            <a:r>
              <a:rPr lang="en-US" altLang="zh-CN" sz="2000" b="0" dirty="0"/>
              <a:t>obtained by STA should </a:t>
            </a:r>
            <a:r>
              <a:rPr lang="en-US" altLang="zh-CN" sz="2000" b="0" dirty="0" smtClean="0"/>
              <a:t>be granted to </a:t>
            </a:r>
            <a:r>
              <a:rPr lang="en-US" altLang="zh-CN" sz="2000" b="0" dirty="0"/>
              <a:t>AP </a:t>
            </a:r>
            <a:r>
              <a:rPr lang="en-US" altLang="zh-CN" sz="2000" b="0" dirty="0" smtClean="0"/>
              <a:t>while </a:t>
            </a:r>
            <a:r>
              <a:rPr lang="en-US" altLang="zh-CN" sz="2000" b="0" dirty="0" smtClean="0"/>
              <a:t>initiator BSR request are </a:t>
            </a:r>
            <a:r>
              <a:rPr lang="en-US" altLang="zh-CN" sz="2000" b="0" dirty="0" smtClean="0"/>
              <a:t>being kept</a:t>
            </a:r>
            <a:r>
              <a:rPr lang="en-US" altLang="zh-CN" sz="2000" b="0" dirty="0" smtClean="0"/>
              <a:t>. </a:t>
            </a:r>
            <a:endParaRPr lang="en-US" altLang="zh-CN" sz="2000" b="0" dirty="0"/>
          </a:p>
          <a:p>
            <a:pPr>
              <a:spcAft>
                <a:spcPts val="450"/>
              </a:spcAft>
              <a:buFont typeface="Arial" panose="020B0604020202020204" pitchFamily="34" charset="0"/>
              <a:buChar char="•"/>
            </a:pPr>
            <a:r>
              <a:rPr lang="en-US" altLang="zh-CN" sz="2000" b="0" dirty="0" smtClean="0"/>
              <a:t>11ax UORA functionality could be enhanced for RTA by the following:</a:t>
            </a:r>
          </a:p>
          <a:p>
            <a:pPr lvl="1">
              <a:spcAft>
                <a:spcPts val="450"/>
              </a:spcAft>
            </a:pPr>
            <a:r>
              <a:rPr lang="en-US" altLang="zh-CN" sz="1600" b="0" dirty="0" smtClean="0"/>
              <a:t>Define “Group AID” </a:t>
            </a:r>
            <a:r>
              <a:rPr lang="en-US" altLang="zh-CN" sz="1600" b="0" dirty="0"/>
              <a:t>values for RA-RU allocated for </a:t>
            </a:r>
            <a:r>
              <a:rPr lang="en-US" altLang="zh-CN" sz="1600" b="0" dirty="0" err="1"/>
              <a:t>QoS</a:t>
            </a:r>
            <a:r>
              <a:rPr lang="en-US" altLang="zh-CN" sz="1600" b="0" dirty="0"/>
              <a:t> stations, RA-RU with </a:t>
            </a:r>
            <a:r>
              <a:rPr lang="en-US" altLang="zh-CN" sz="1600" b="0" dirty="0" smtClean="0"/>
              <a:t>Group </a:t>
            </a:r>
            <a:r>
              <a:rPr lang="en-US" altLang="zh-CN" sz="1600" b="0" dirty="0"/>
              <a:t>AID could be contended only for stations included in that </a:t>
            </a:r>
            <a:r>
              <a:rPr lang="en-US" altLang="zh-CN" sz="1600" b="0" dirty="0" smtClean="0"/>
              <a:t>group.</a:t>
            </a:r>
            <a:endParaRPr lang="en-US" altLang="zh-CN" sz="1600" b="0" dirty="0"/>
          </a:p>
          <a:p>
            <a:pPr lvl="1">
              <a:spcAft>
                <a:spcPts val="450"/>
              </a:spcAft>
            </a:pPr>
            <a:r>
              <a:rPr lang="en-US" altLang="zh-CN" sz="1600" b="0" dirty="0" smtClean="0"/>
              <a:t>Define the support for data transmission in all Access Categories.</a:t>
            </a:r>
          </a:p>
          <a:p>
            <a:pPr lvl="1">
              <a:spcAft>
                <a:spcPts val="450"/>
              </a:spcAft>
            </a:pPr>
            <a:r>
              <a:rPr lang="en-US" altLang="zh-CN" sz="1600" b="0" dirty="0" smtClean="0"/>
              <a:t>Define different set values </a:t>
            </a:r>
            <a:r>
              <a:rPr lang="en-US" altLang="zh-CN" sz="1600" b="0" dirty="0"/>
              <a:t>of </a:t>
            </a:r>
            <a:r>
              <a:rPr lang="en-US" altLang="zh-CN" sz="1600" b="0" i="1" dirty="0" err="1"/>
              <a:t>EOCWmin</a:t>
            </a:r>
            <a:r>
              <a:rPr lang="en-US" altLang="zh-CN" sz="1600" b="0" dirty="0"/>
              <a:t> and </a:t>
            </a:r>
            <a:r>
              <a:rPr lang="en-US" altLang="zh-CN" sz="1600" b="0" i="1" dirty="0" err="1"/>
              <a:t>EOCWmax</a:t>
            </a:r>
            <a:r>
              <a:rPr lang="en-US" altLang="zh-CN" sz="1600" b="0" dirty="0"/>
              <a:t> </a:t>
            </a:r>
            <a:r>
              <a:rPr lang="en-US" altLang="zh-CN" sz="1600" b="0" dirty="0" smtClean="0"/>
              <a:t>to </a:t>
            </a:r>
            <a:r>
              <a:rPr lang="en-US" altLang="zh-CN" sz="1600" dirty="0" smtClean="0"/>
              <a:t>priorities various </a:t>
            </a:r>
            <a:r>
              <a:rPr lang="en-US" altLang="zh-CN" sz="1600" b="0" dirty="0" smtClean="0"/>
              <a:t>ACs.  </a:t>
            </a:r>
            <a:endParaRPr lang="en-US" altLang="zh-CN" sz="1600" b="0" dirty="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lvl="1">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2000" b="0" dirty="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13</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
        <p:nvSpPr>
          <p:cNvPr id="10" name="Rectangle 1"/>
          <p:cNvSpPr>
            <a:spLocks noChangeArrowheads="1"/>
          </p:cNvSpPr>
          <p:nvPr/>
        </p:nvSpPr>
        <p:spPr bwMode="auto">
          <a:xfrm>
            <a:off x="3957638" y="387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72701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2518" y="580708"/>
            <a:ext cx="7772400" cy="544036"/>
          </a:xfrm>
        </p:spPr>
        <p:txBody>
          <a:bodyPr/>
          <a:lstStyle/>
          <a:p>
            <a:r>
              <a:rPr lang="en-US" altLang="zh-CN" dirty="0"/>
              <a:t>Straw </a:t>
            </a:r>
            <a:r>
              <a:rPr lang="en-US" altLang="zh-CN" dirty="0" smtClean="0"/>
              <a:t>Poll 1 </a:t>
            </a:r>
            <a:endParaRPr lang="zh-CN" altLang="en-US" dirty="0"/>
          </a:p>
        </p:txBody>
      </p:sp>
      <p:sp>
        <p:nvSpPr>
          <p:cNvPr id="3" name="Content Placeholder 2"/>
          <p:cNvSpPr>
            <a:spLocks noGrp="1"/>
          </p:cNvSpPr>
          <p:nvPr>
            <p:ph idx="1"/>
          </p:nvPr>
        </p:nvSpPr>
        <p:spPr>
          <a:xfrm>
            <a:off x="771525" y="1096647"/>
            <a:ext cx="7772400" cy="4114800"/>
          </a:xfrm>
        </p:spPr>
        <p:txBody>
          <a:bodyPr/>
          <a:lstStyle/>
          <a:p>
            <a:pPr>
              <a:spcAft>
                <a:spcPts val="450"/>
              </a:spcAft>
              <a:buFont typeface="Arial" panose="020B0604020202020204" pitchFamily="34" charset="0"/>
              <a:buChar char="•"/>
            </a:pPr>
            <a:endParaRPr lang="en-US" dirty="0" smtClean="0"/>
          </a:p>
          <a:p>
            <a:pPr>
              <a:spcAft>
                <a:spcPts val="450"/>
              </a:spcAft>
              <a:buFont typeface="Arial" panose="020B0604020202020204" pitchFamily="34" charset="0"/>
              <a:buChar char="•"/>
            </a:pPr>
            <a:r>
              <a:rPr lang="en-US" dirty="0" smtClean="0"/>
              <a:t>Do you agree that 11be SFD will include network configuration option in which STA obtained </a:t>
            </a:r>
            <a:r>
              <a:rPr lang="en-US" dirty="0" smtClean="0">
                <a:solidFill>
                  <a:schemeClr val="tx2"/>
                </a:solidFill>
              </a:rPr>
              <a:t>TXOP is granted to AP </a:t>
            </a:r>
            <a:r>
              <a:rPr lang="en-US" dirty="0" smtClean="0">
                <a:solidFill>
                  <a:schemeClr val="tx2"/>
                </a:solidFill>
              </a:rPr>
              <a:t>while </a:t>
            </a:r>
            <a:r>
              <a:rPr lang="en-US" dirty="0" smtClean="0">
                <a:solidFill>
                  <a:schemeClr val="tx2"/>
                </a:solidFill>
              </a:rPr>
              <a:t>keeping the RDG Initiator throughput performance ?</a:t>
            </a:r>
          </a:p>
          <a:p>
            <a:endParaRPr lang="en-US" sz="1800" dirty="0" smtClean="0"/>
          </a:p>
          <a:p>
            <a:r>
              <a:rPr lang="en-US" sz="1800" dirty="0" smtClean="0"/>
              <a:t>Yes</a:t>
            </a:r>
          </a:p>
          <a:p>
            <a:r>
              <a:rPr lang="en-US" sz="1800" dirty="0" smtClean="0"/>
              <a:t>No</a:t>
            </a:r>
          </a:p>
          <a:p>
            <a:r>
              <a:rPr lang="en-US" sz="1800" dirty="0" smtClean="0"/>
              <a:t>Abstain </a:t>
            </a:r>
            <a:endParaRPr lang="en-US" sz="1800" dirty="0"/>
          </a:p>
          <a:p>
            <a:pPr marL="457200" lvl="1" indent="0">
              <a:buNone/>
            </a:pPr>
            <a:endParaRPr lang="en-US" altLang="zh-CN" sz="2400" dirty="0"/>
          </a:p>
          <a:p>
            <a:pPr marL="457200" lvl="1" indent="0">
              <a:buNone/>
            </a:pPr>
            <a:r>
              <a:rPr lang="en-US" altLang="zh-CN" sz="2400" dirty="0" smtClean="0"/>
              <a:t> </a:t>
            </a:r>
          </a:p>
          <a:p>
            <a:pPr lvl="1"/>
            <a:endParaRPr lang="en-US" altLang="zh-CN" sz="2400" dirty="0" smtClean="0"/>
          </a:p>
          <a:p>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dirty="0" smtClean="0"/>
              <a:t>Oren Kedem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14</a:t>
            </a:fld>
            <a:endParaRPr lang="en-GB" altLang="en-US"/>
          </a:p>
        </p:txBody>
      </p:sp>
      <p:sp>
        <p:nvSpPr>
          <p:cNvPr id="6" name="Date Placeholder 5">
            <a:extLst>
              <a:ext uri="{FF2B5EF4-FFF2-40B4-BE49-F238E27FC236}">
                <a16:creationId xmlns:a16="http://schemas.microsoft.com/office/drawing/2014/main" id="{E1D1E6E0-1F37-43B2-B2B5-3416AE99555D}"/>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12" name="Rectangle 3"/>
          <p:cNvSpPr>
            <a:spLocks noChangeArrowheads="1"/>
          </p:cNvSpPr>
          <p:nvPr/>
        </p:nvSpPr>
        <p:spPr bwMode="auto">
          <a:xfrm>
            <a:off x="1115293" y="22837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t/>
            </a:r>
            <a:b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br>
            <a: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20834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2518" y="580708"/>
            <a:ext cx="7772400" cy="544036"/>
          </a:xfrm>
        </p:spPr>
        <p:txBody>
          <a:bodyPr/>
          <a:lstStyle/>
          <a:p>
            <a:r>
              <a:rPr lang="en-US" altLang="zh-CN" dirty="0"/>
              <a:t>Straw </a:t>
            </a:r>
            <a:r>
              <a:rPr lang="en-US" altLang="zh-CN" dirty="0" smtClean="0"/>
              <a:t>Poll </a:t>
            </a:r>
            <a:r>
              <a:rPr lang="en-US" altLang="zh-CN" dirty="0"/>
              <a:t>2</a:t>
            </a:r>
            <a:endParaRPr lang="zh-CN" altLang="en-US" dirty="0"/>
          </a:p>
        </p:txBody>
      </p:sp>
      <p:sp>
        <p:nvSpPr>
          <p:cNvPr id="3" name="Content Placeholder 2"/>
          <p:cNvSpPr>
            <a:spLocks noGrp="1"/>
          </p:cNvSpPr>
          <p:nvPr>
            <p:ph idx="1"/>
          </p:nvPr>
        </p:nvSpPr>
        <p:spPr>
          <a:xfrm>
            <a:off x="771525" y="1096647"/>
            <a:ext cx="7772400" cy="4114800"/>
          </a:xfrm>
        </p:spPr>
        <p:txBody>
          <a:bodyPr/>
          <a:lstStyle/>
          <a:p>
            <a:pPr>
              <a:spcAft>
                <a:spcPts val="450"/>
              </a:spcAft>
              <a:buFont typeface="Arial" panose="020B0604020202020204" pitchFamily="34" charset="0"/>
              <a:buChar char="•"/>
            </a:pPr>
            <a:endParaRPr lang="en-US" dirty="0" smtClean="0"/>
          </a:p>
          <a:p>
            <a:pPr>
              <a:spcAft>
                <a:spcPts val="450"/>
              </a:spcAft>
              <a:buFont typeface="Arial" panose="020B0604020202020204" pitchFamily="34" charset="0"/>
              <a:buChar char="•"/>
            </a:pPr>
            <a:r>
              <a:rPr lang="en-US" dirty="0" smtClean="0"/>
              <a:t>Do </a:t>
            </a:r>
            <a:r>
              <a:rPr lang="en-US" dirty="0"/>
              <a:t>you agree that 11be SFD will include </a:t>
            </a:r>
            <a:r>
              <a:rPr lang="en-US" dirty="0" smtClean="0"/>
              <a:t>UORA </a:t>
            </a:r>
            <a:r>
              <a:rPr lang="en-US" altLang="zh-CN" dirty="0" smtClean="0"/>
              <a:t>enhancements for </a:t>
            </a:r>
            <a:r>
              <a:rPr lang="en-US" altLang="zh-CN" dirty="0" smtClean="0"/>
              <a:t>RTA </a:t>
            </a:r>
            <a:r>
              <a:rPr lang="en-US" altLang="zh-CN" dirty="0" smtClean="0"/>
              <a:t>STA by </a:t>
            </a:r>
            <a:r>
              <a:rPr lang="en-US" altLang="zh-CN" dirty="0" smtClean="0"/>
              <a:t>allowing </a:t>
            </a:r>
            <a:r>
              <a:rPr lang="en-US" altLang="zh-CN" dirty="0" smtClean="0"/>
              <a:t> </a:t>
            </a:r>
            <a:r>
              <a:rPr lang="en-US" altLang="zh-CN" dirty="0" smtClean="0"/>
              <a:t>Group-AID allocations and supporting </a:t>
            </a:r>
            <a:r>
              <a:rPr lang="en-US" altLang="zh-CN" dirty="0" smtClean="0"/>
              <a:t>Access </a:t>
            </a:r>
            <a:r>
              <a:rPr lang="en-US" altLang="zh-CN" dirty="0" smtClean="0"/>
              <a:t>Categories ? </a:t>
            </a:r>
            <a:endParaRPr lang="en-US" altLang="zh-CN" dirty="0"/>
          </a:p>
          <a:p>
            <a:endParaRPr lang="en-US" sz="1400" dirty="0"/>
          </a:p>
          <a:p>
            <a:r>
              <a:rPr lang="en-US" sz="1400" dirty="0" smtClean="0"/>
              <a:t>Yes</a:t>
            </a:r>
          </a:p>
          <a:p>
            <a:r>
              <a:rPr lang="en-US" sz="1400" dirty="0" smtClean="0"/>
              <a:t>No</a:t>
            </a:r>
          </a:p>
          <a:p>
            <a:r>
              <a:rPr lang="en-US" sz="1400" dirty="0" smtClean="0"/>
              <a:t>Abstain </a:t>
            </a:r>
            <a:endParaRPr lang="en-US" sz="1400" dirty="0"/>
          </a:p>
          <a:p>
            <a:pPr marL="457200" lvl="1" indent="0">
              <a:buNone/>
            </a:pPr>
            <a:endParaRPr lang="en-US" altLang="zh-CN" sz="2400" dirty="0"/>
          </a:p>
          <a:p>
            <a:pPr marL="457200" lvl="1" indent="0">
              <a:buNone/>
            </a:pPr>
            <a:r>
              <a:rPr lang="en-US" altLang="zh-CN" sz="2400" dirty="0" smtClean="0"/>
              <a:t> </a:t>
            </a:r>
          </a:p>
          <a:p>
            <a:pPr lvl="1"/>
            <a:endParaRPr lang="en-US" altLang="zh-CN" sz="2400" dirty="0" smtClean="0"/>
          </a:p>
          <a:p>
            <a:endParaRPr lang="en-US" altLang="zh-CN" sz="2000" dirty="0"/>
          </a:p>
          <a:p>
            <a:endParaRPr lang="en-US" altLang="zh-CN" sz="2000" dirty="0"/>
          </a:p>
          <a:p>
            <a:endParaRPr lang="zh-CN" altLang="en-US" dirty="0"/>
          </a:p>
        </p:txBody>
      </p:sp>
      <p:sp>
        <p:nvSpPr>
          <p:cNvPr id="4" name="Footer Placeholder 3"/>
          <p:cNvSpPr>
            <a:spLocks noGrp="1"/>
          </p:cNvSpPr>
          <p:nvPr>
            <p:ph type="ftr" sz="quarter" idx="11"/>
          </p:nvPr>
        </p:nvSpPr>
        <p:spPr>
          <a:xfrm>
            <a:off x="7234271" y="6475413"/>
            <a:ext cx="1309654" cy="184666"/>
          </a:xfrm>
        </p:spPr>
        <p:txBody>
          <a:bodyPr/>
          <a:lstStyle/>
          <a:p>
            <a:pPr>
              <a:defRPr/>
            </a:pPr>
            <a:r>
              <a:rPr lang="en-GB" dirty="0" smtClean="0"/>
              <a:t>Oren Kedem Huawei</a:t>
            </a:r>
            <a:endParaRPr lang="en-GB" dirty="0"/>
          </a:p>
        </p:txBody>
      </p:sp>
      <p:sp>
        <p:nvSpPr>
          <p:cNvPr id="5" name="Slide Number Placeholder 4"/>
          <p:cNvSpPr>
            <a:spLocks noGrp="1"/>
          </p:cNvSpPr>
          <p:nvPr>
            <p:ph type="sldNum" sz="quarter" idx="12"/>
          </p:nvPr>
        </p:nvSpPr>
        <p:spPr>
          <a:xfrm>
            <a:off x="4344988" y="6475413"/>
            <a:ext cx="530225" cy="182562"/>
          </a:xfrm>
        </p:spPr>
        <p:txBody>
          <a:bodyPr/>
          <a:lstStyle/>
          <a:p>
            <a:pPr>
              <a:defRPr/>
            </a:pPr>
            <a:r>
              <a:rPr lang="en-GB" altLang="en-US"/>
              <a:t>Slide </a:t>
            </a:r>
            <a:fld id="{6D24465E-2B0A-4D96-BA39-EC98956D452B}" type="slidenum">
              <a:rPr lang="en-GB" altLang="en-US" smtClean="0"/>
              <a:pPr>
                <a:defRPr/>
              </a:pPr>
              <a:t>15</a:t>
            </a:fld>
            <a:endParaRPr lang="en-GB" altLang="en-US"/>
          </a:p>
        </p:txBody>
      </p:sp>
      <p:sp>
        <p:nvSpPr>
          <p:cNvPr id="6" name="Date Placeholder 5">
            <a:extLst>
              <a:ext uri="{FF2B5EF4-FFF2-40B4-BE49-F238E27FC236}">
                <a16:creationId xmlns:a16="http://schemas.microsoft.com/office/drawing/2014/main" id="{E1D1E6E0-1F37-43B2-B2B5-3416AE99555D}"/>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12" name="Rectangle 3"/>
          <p:cNvSpPr>
            <a:spLocks noChangeArrowheads="1"/>
          </p:cNvSpPr>
          <p:nvPr/>
        </p:nvSpPr>
        <p:spPr bwMode="auto">
          <a:xfrm>
            <a:off x="1115293" y="22837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t/>
            </a:r>
            <a:b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br>
            <a: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t>  </a:t>
            </a:r>
            <a:endParaRPr kumimoji="0" lang="en-US" altLang="en-US" sz="5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500050"/>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426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85800" y="685800"/>
            <a:ext cx="7772400" cy="1066800"/>
          </a:xfrm>
        </p:spPr>
        <p:txBody>
          <a:bodyPr/>
          <a:lstStyle/>
          <a:p>
            <a:r>
              <a:rPr lang="en-US" altLang="zh-CN" dirty="0"/>
              <a:t>References</a:t>
            </a:r>
            <a:endParaRPr lang="zh-CN" altLang="en-US" dirty="0"/>
          </a:p>
        </p:txBody>
      </p:sp>
      <p:sp>
        <p:nvSpPr>
          <p:cNvPr id="6" name="Content Placeholder 5"/>
          <p:cNvSpPr>
            <a:spLocks noGrp="1"/>
          </p:cNvSpPr>
          <p:nvPr>
            <p:ph idx="1"/>
          </p:nvPr>
        </p:nvSpPr>
        <p:spPr>
          <a:xfrm>
            <a:off x="323528" y="1812994"/>
            <a:ext cx="8712968" cy="4114800"/>
          </a:xfrm>
        </p:spPr>
        <p:txBody>
          <a:bodyPr/>
          <a:lstStyle/>
          <a:p>
            <a:pPr lvl="0"/>
            <a:r>
              <a:rPr lang="en-US" sz="1600" dirty="0" smtClean="0"/>
              <a:t>[1] 11-19-1207-04-00be-</a:t>
            </a:r>
            <a:r>
              <a:rPr lang="en-US" altLang="ja-JP" sz="1600" dirty="0"/>
              <a:t>Views on Latency and Jitter Features </a:t>
            </a:r>
            <a:r>
              <a:rPr lang="en-US" altLang="ja-JP" sz="1600" dirty="0" smtClean="0"/>
              <a:t>in </a:t>
            </a:r>
            <a:r>
              <a:rPr lang="en-US" altLang="ja-JP" sz="1600" dirty="0" err="1" smtClean="0"/>
              <a:t>TGbe</a:t>
            </a:r>
            <a:endParaRPr lang="en-US" sz="1600" dirty="0" smtClean="0"/>
          </a:p>
          <a:p>
            <a:r>
              <a:rPr lang="en-US" sz="1600" dirty="0" smtClean="0"/>
              <a:t>[2</a:t>
            </a:r>
            <a:r>
              <a:rPr lang="en-US" sz="1600" dirty="0"/>
              <a:t>] </a:t>
            </a:r>
            <a:r>
              <a:rPr lang="en-US" sz="1600" dirty="0" smtClean="0"/>
              <a:t>11-19-0762-01-00be- </a:t>
            </a:r>
            <a:r>
              <a:rPr lang="en-US" altLang="ko-KR" sz="1600" dirty="0" smtClean="0">
                <a:ea typeface="굴림" panose="020B0600000101010101" pitchFamily="50" charset="-127"/>
              </a:rPr>
              <a:t>Latency </a:t>
            </a:r>
            <a:r>
              <a:rPr lang="en-US" altLang="ko-KR" sz="1600" dirty="0">
                <a:ea typeface="굴림" panose="020B0600000101010101" pitchFamily="50" charset="-127"/>
              </a:rPr>
              <a:t>analysis for </a:t>
            </a:r>
            <a:r>
              <a:rPr lang="en-US" altLang="ko-KR" sz="1600" dirty="0" smtClean="0">
                <a:ea typeface="굴림" panose="020B0600000101010101" pitchFamily="50" charset="-127"/>
              </a:rPr>
              <a:t>EHT</a:t>
            </a:r>
          </a:p>
          <a:p>
            <a:r>
              <a:rPr lang="en-US" altLang="ko-KR" sz="1600" dirty="0" smtClean="0">
                <a:ea typeface="굴림" panose="020B0600000101010101" pitchFamily="50" charset="-127"/>
              </a:rPr>
              <a:t>[3] </a:t>
            </a:r>
            <a:r>
              <a:rPr lang="en-US" altLang="ko-KR" sz="1600" dirty="0" smtClean="0">
                <a:ea typeface="굴림" panose="020B0600000101010101" pitchFamily="50" charset="-127"/>
              </a:rPr>
              <a:t>[IEEE Publications] </a:t>
            </a:r>
            <a:r>
              <a:rPr lang="en-US" altLang="ko-KR" sz="1600" dirty="0" smtClean="0">
                <a:ea typeface="굴림" panose="020B0600000101010101" pitchFamily="50" charset="-127"/>
                <a:hlinkClick r:id="rId2"/>
              </a:rPr>
              <a:t>Enabling </a:t>
            </a:r>
            <a:r>
              <a:rPr lang="en-US" altLang="ko-KR" sz="1600" dirty="0" smtClean="0">
                <a:ea typeface="굴림" panose="020B0600000101010101" pitchFamily="50" charset="-127"/>
                <a:hlinkClick r:id="rId2"/>
              </a:rPr>
              <a:t>Massive Real-Time Applications in </a:t>
            </a:r>
            <a:r>
              <a:rPr lang="en-US" altLang="ko-KR" sz="1600" dirty="0" err="1" smtClean="0">
                <a:ea typeface="굴림" panose="020B0600000101010101" pitchFamily="50" charset="-127"/>
                <a:hlinkClick r:id="rId2"/>
              </a:rPr>
              <a:t>TGbe</a:t>
            </a:r>
            <a:endParaRPr lang="en-US" altLang="ko-KR" sz="1600" dirty="0" smtClean="0">
              <a:ea typeface="굴림" panose="020B0600000101010101" pitchFamily="50" charset="-127"/>
            </a:endParaRPr>
          </a:p>
          <a:p>
            <a:endParaRPr lang="en-US" altLang="zh-CN" sz="1600" dirty="0"/>
          </a:p>
        </p:txBody>
      </p:sp>
      <p:sp>
        <p:nvSpPr>
          <p:cNvPr id="3" name="Footer Placeholder 2"/>
          <p:cNvSpPr>
            <a:spLocks noGrp="1"/>
          </p:cNvSpPr>
          <p:nvPr>
            <p:ph type="ftr" sz="quarter" idx="11"/>
          </p:nvPr>
        </p:nvSpPr>
        <p:spPr>
          <a:xfrm>
            <a:off x="7234271" y="6475413"/>
            <a:ext cx="1309654" cy="184666"/>
          </a:xfrm>
        </p:spPr>
        <p:txBody>
          <a:bodyPr/>
          <a:lstStyle/>
          <a:p>
            <a:pPr>
              <a:defRPr/>
            </a:pPr>
            <a:r>
              <a:rPr lang="en-GB" dirty="0" smtClean="0"/>
              <a:t>Oren Kedem Huawei</a:t>
            </a:r>
            <a:endParaRPr lang="en-GB" dirty="0"/>
          </a:p>
        </p:txBody>
      </p:sp>
      <p:sp>
        <p:nvSpPr>
          <p:cNvPr id="4" name="Slide Number Placeholder 3"/>
          <p:cNvSpPr>
            <a:spLocks noGrp="1"/>
          </p:cNvSpPr>
          <p:nvPr>
            <p:ph type="sldNum" sz="quarter" idx="12"/>
          </p:nvPr>
        </p:nvSpPr>
        <p:spPr>
          <a:xfrm>
            <a:off x="4344988" y="6475413"/>
            <a:ext cx="530225" cy="182562"/>
          </a:xfrm>
        </p:spPr>
        <p:txBody>
          <a:bodyPr/>
          <a:lstStyle/>
          <a:p>
            <a:pPr>
              <a:defRPr/>
            </a:pPr>
            <a:r>
              <a:rPr lang="en-GB" altLang="en-US"/>
              <a:t>Slide </a:t>
            </a:r>
            <a:fld id="{32E413AC-0033-4B91-B3E5-414687900E6A}" type="slidenum">
              <a:rPr lang="en-GB" altLang="en-US" smtClean="0"/>
              <a:pPr>
                <a:defRPr/>
              </a:pPr>
              <a:t>16</a:t>
            </a:fld>
            <a:endParaRPr lang="en-GB" altLang="en-US"/>
          </a:p>
        </p:txBody>
      </p:sp>
      <p:sp>
        <p:nvSpPr>
          <p:cNvPr id="2" name="Date Placeholder 1">
            <a:extLst>
              <a:ext uri="{FF2B5EF4-FFF2-40B4-BE49-F238E27FC236}">
                <a16:creationId xmlns:a16="http://schemas.microsoft.com/office/drawing/2014/main" id="{BD8311C4-2B90-4CF9-BBDE-3FE01A08B9B2}"/>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Tree>
    <p:extLst>
      <p:ext uri="{BB962C8B-B14F-4D97-AF65-F5344CB8AC3E}">
        <p14:creationId xmlns:p14="http://schemas.microsoft.com/office/powerpoint/2010/main" val="2077266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85800"/>
            <a:ext cx="8206680" cy="582960"/>
          </a:xfrm>
        </p:spPr>
        <p:txBody>
          <a:bodyPr/>
          <a:lstStyle/>
          <a:p>
            <a:r>
              <a:rPr lang="en-US" altLang="zh-CN" dirty="0" smtClean="0"/>
              <a:t>Introduction</a:t>
            </a:r>
            <a:endParaRPr lang="zh-CN" altLang="en-US" dirty="0"/>
          </a:p>
        </p:txBody>
      </p:sp>
      <p:sp>
        <p:nvSpPr>
          <p:cNvPr id="3" name="内容占位符 2"/>
          <p:cNvSpPr>
            <a:spLocks noGrp="1"/>
          </p:cNvSpPr>
          <p:nvPr>
            <p:ph idx="1"/>
          </p:nvPr>
        </p:nvSpPr>
        <p:spPr>
          <a:xfrm>
            <a:off x="453009" y="1545803"/>
            <a:ext cx="8312595" cy="4259461"/>
          </a:xfrm>
        </p:spPr>
        <p:txBody>
          <a:bodyPr/>
          <a:lstStyle/>
          <a:p>
            <a:pPr>
              <a:buFont typeface="Arial" panose="020B0604020202020204" pitchFamily="34" charset="0"/>
              <a:buChar char="•"/>
            </a:pPr>
            <a:r>
              <a:rPr lang="en-US" altLang="ja-JP" sz="2000" b="0" dirty="0" smtClean="0"/>
              <a:t>11be PAR is targeting to address Real Time Application (RTA) </a:t>
            </a:r>
          </a:p>
          <a:p>
            <a:pPr>
              <a:buFont typeface="Arial" panose="020B0604020202020204" pitchFamily="34" charset="0"/>
              <a:buChar char="•"/>
            </a:pPr>
            <a:r>
              <a:rPr lang="en-US" altLang="ja-JP" sz="2000" b="0" dirty="0" smtClean="0"/>
              <a:t>Targeted RTA (e.g. URLLC) require 1-10ms E2E latency [1].  </a:t>
            </a:r>
            <a:endParaRPr lang="en-GB" altLang="ja-JP" sz="2000" b="0" dirty="0" smtClean="0"/>
          </a:p>
          <a:p>
            <a:pPr>
              <a:spcAft>
                <a:spcPts val="450"/>
              </a:spcAft>
              <a:buFont typeface="Arial" panose="020B0604020202020204" pitchFamily="34" charset="0"/>
              <a:buChar char="•"/>
            </a:pPr>
            <a:r>
              <a:rPr lang="en-US" altLang="ko-KR" sz="2000" b="0" dirty="0" smtClean="0">
                <a:sym typeface="+mn-ea"/>
              </a:rPr>
              <a:t>RTA traffic </a:t>
            </a:r>
            <a:r>
              <a:rPr lang="en-US" altLang="ko-KR" sz="2000" b="0" dirty="0">
                <a:sym typeface="+mn-ea"/>
              </a:rPr>
              <a:t>is </a:t>
            </a:r>
            <a:r>
              <a:rPr lang="en-US" altLang="ko-KR" sz="2000" b="0" dirty="0" smtClean="0">
                <a:sym typeface="+mn-ea"/>
              </a:rPr>
              <a:t>characterized also with </a:t>
            </a:r>
            <a:r>
              <a:rPr lang="en-US" altLang="ko-KR" sz="2000" b="0" dirty="0">
                <a:sym typeface="+mn-ea"/>
              </a:rPr>
              <a:t>non-periodic </a:t>
            </a:r>
            <a:r>
              <a:rPr lang="en-US" altLang="ko-KR" sz="2000" b="0" dirty="0" smtClean="0">
                <a:sym typeface="+mn-ea"/>
              </a:rPr>
              <a:t>data (e.g. Human Safety, Sensors Alerts, Machine Control </a:t>
            </a:r>
            <a:r>
              <a:rPr lang="en-US" altLang="ko-KR" sz="2000" b="0" dirty="0" err="1" smtClean="0">
                <a:sym typeface="+mn-ea"/>
              </a:rPr>
              <a:t>etc</a:t>
            </a:r>
            <a:r>
              <a:rPr lang="en-US" altLang="ko-KR" sz="2000" b="0" dirty="0" smtClean="0">
                <a:sym typeface="+mn-ea"/>
              </a:rPr>
              <a:t>) .   </a:t>
            </a:r>
            <a:endParaRPr lang="en-US" altLang="ko-KR" sz="2000" b="0" dirty="0">
              <a:sym typeface="+mn-ea"/>
            </a:endParaRPr>
          </a:p>
          <a:p>
            <a:pPr>
              <a:spcAft>
                <a:spcPts val="450"/>
              </a:spcAft>
              <a:buFont typeface="Arial" panose="020B0604020202020204" pitchFamily="34" charset="0"/>
              <a:buChar char="•"/>
            </a:pPr>
            <a:r>
              <a:rPr lang="en-US" altLang="ko-KR" sz="2000" b="0" dirty="0" smtClean="0">
                <a:sym typeface="+mn-ea"/>
              </a:rPr>
              <a:t>Current methods to send RTA non-periodic data are : </a:t>
            </a:r>
            <a:endParaRPr lang="en-US" altLang="ko-KR" sz="2000" b="0" dirty="0">
              <a:sym typeface="+mn-ea"/>
            </a:endParaRPr>
          </a:p>
          <a:p>
            <a:pPr lvl="1">
              <a:spcAft>
                <a:spcPts val="450"/>
              </a:spcAft>
              <a:buFont typeface="Arial" panose="020B0604020202020204" pitchFamily="34" charset="0"/>
              <a:buChar char="•"/>
            </a:pPr>
            <a:r>
              <a:rPr lang="en-US" altLang="ko-KR" sz="1600" b="0" dirty="0" smtClean="0">
                <a:sym typeface="+mn-ea"/>
              </a:rPr>
              <a:t>EDCA Link access </a:t>
            </a:r>
          </a:p>
          <a:p>
            <a:pPr lvl="1">
              <a:spcAft>
                <a:spcPts val="450"/>
              </a:spcAft>
              <a:buFont typeface="Arial" panose="020B0604020202020204" pitchFamily="34" charset="0"/>
              <a:buChar char="•"/>
            </a:pPr>
            <a:r>
              <a:rPr lang="en-US" altLang="ko-KR" sz="1600" dirty="0" smtClean="0">
                <a:sym typeface="+mn-ea"/>
              </a:rPr>
              <a:t>UL/DL </a:t>
            </a:r>
            <a:r>
              <a:rPr lang="en-US" altLang="ko-KR" sz="1600" b="0" dirty="0" smtClean="0">
                <a:sym typeface="+mn-ea"/>
              </a:rPr>
              <a:t>Scheduling</a:t>
            </a:r>
          </a:p>
          <a:p>
            <a:pPr>
              <a:spcAft>
                <a:spcPts val="450"/>
              </a:spcAft>
              <a:buFont typeface="Arial" panose="020B0604020202020204" pitchFamily="34" charset="0"/>
              <a:buChar char="•"/>
            </a:pPr>
            <a:r>
              <a:rPr lang="en-US" altLang="ko-KR" sz="2000" b="0" dirty="0" smtClean="0">
                <a:sym typeface="+mn-ea"/>
              </a:rPr>
              <a:t>EDCA and Scheduling doesn’t address RTA non-periodic traffic effectively and efficiently.</a:t>
            </a:r>
          </a:p>
          <a:p>
            <a:pPr>
              <a:spcAft>
                <a:spcPts val="450"/>
              </a:spcAft>
              <a:buFont typeface="Arial" panose="020B0604020202020204" pitchFamily="34" charset="0"/>
              <a:buChar char="•"/>
            </a:pPr>
            <a:r>
              <a:rPr lang="en-US" altLang="ko-KR" sz="2000" b="0" dirty="0" smtClean="0">
                <a:sym typeface="+mn-ea"/>
              </a:rPr>
              <a:t>Contribution proposes enhancements </a:t>
            </a:r>
            <a:r>
              <a:rPr lang="en-US" altLang="ko-KR" sz="2000" b="0" dirty="0" smtClean="0">
                <a:sym typeface="+mn-ea"/>
              </a:rPr>
              <a:t>to </a:t>
            </a:r>
            <a:r>
              <a:rPr lang="en-US" altLang="ko-KR" sz="2000" b="0" dirty="0" smtClean="0">
                <a:sym typeface="+mn-ea"/>
              </a:rPr>
              <a:t>address the above. </a:t>
            </a:r>
          </a:p>
        </p:txBody>
      </p:sp>
      <p:sp>
        <p:nvSpPr>
          <p:cNvPr id="4" name="灯片编号占位符 3"/>
          <p:cNvSpPr>
            <a:spLocks noGrp="1"/>
          </p:cNvSpPr>
          <p:nvPr>
            <p:ph type="sldNum" idx="12"/>
          </p:nvPr>
        </p:nvSpPr>
        <p:spPr>
          <a:xfrm>
            <a:off x="4341605" y="6525344"/>
            <a:ext cx="535404" cy="184666"/>
          </a:xfrm>
        </p:spPr>
        <p:txBody>
          <a:bodyPr/>
          <a:lstStyle/>
          <a:p>
            <a:r>
              <a:rPr lang="en-GB" dirty="0" smtClean="0"/>
              <a:t>Slide </a:t>
            </a:r>
            <a:fld id="{440F5867-744E-4AA6-B0ED-4C44D2DFBB7B}" type="slidenum">
              <a:rPr lang="en-GB" smtClean="0"/>
              <a:pPr/>
              <a:t>2</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9"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Tree>
    <p:extLst>
      <p:ext uri="{BB962C8B-B14F-4D97-AF65-F5344CB8AC3E}">
        <p14:creationId xmlns:p14="http://schemas.microsoft.com/office/powerpoint/2010/main" val="3918818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5760" y="685800"/>
            <a:ext cx="8350696" cy="582960"/>
          </a:xfrm>
        </p:spPr>
        <p:txBody>
          <a:bodyPr/>
          <a:lstStyle/>
          <a:p>
            <a:r>
              <a:rPr lang="en-US" altLang="zh-CN" dirty="0" smtClean="0"/>
              <a:t>Impairments of UL/DL Scheduling</a:t>
            </a:r>
            <a:endParaRPr lang="zh-CN" altLang="en-US" dirty="0"/>
          </a:p>
        </p:txBody>
      </p:sp>
      <p:sp>
        <p:nvSpPr>
          <p:cNvPr id="3" name="内容占位符 2"/>
          <p:cNvSpPr>
            <a:spLocks noGrp="1"/>
          </p:cNvSpPr>
          <p:nvPr>
            <p:ph idx="1"/>
          </p:nvPr>
        </p:nvSpPr>
        <p:spPr>
          <a:xfrm>
            <a:off x="611560" y="1268760"/>
            <a:ext cx="8280920" cy="3600450"/>
          </a:xfrm>
        </p:spPr>
        <p:txBody>
          <a:bodyPr/>
          <a:lstStyle/>
          <a:p>
            <a:pPr>
              <a:spcAft>
                <a:spcPts val="450"/>
              </a:spcAft>
              <a:buFont typeface="Arial" panose="020B0604020202020204" pitchFamily="34" charset="0"/>
              <a:buChar char="•"/>
            </a:pPr>
            <a:r>
              <a:rPr lang="en-US" altLang="zh-CN" sz="1600" b="0" dirty="0" smtClean="0"/>
              <a:t>Allocating “Protected Service Periods” for RTA traffic is useful in case traffic characteristics (i.e. arrival time) is known in advance.</a:t>
            </a:r>
          </a:p>
          <a:p>
            <a:pPr>
              <a:spcAft>
                <a:spcPts val="450"/>
              </a:spcAft>
              <a:buFont typeface="Arial" panose="020B0604020202020204" pitchFamily="34" charset="0"/>
              <a:buChar char="•"/>
            </a:pPr>
            <a:r>
              <a:rPr lang="en-US" altLang="zh-CN" sz="1600" b="0" dirty="0" smtClean="0"/>
              <a:t>In case the RTA traffic is non-periodic and with non-anticipated time arrival, scheduling become very non efficient as many of the allocations might not being used by the allocated STA. </a:t>
            </a:r>
          </a:p>
          <a:p>
            <a:pPr>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1600" b="0" dirty="0"/>
          </a:p>
          <a:p>
            <a:pPr>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1600" b="0" dirty="0"/>
          </a:p>
          <a:p>
            <a:pPr>
              <a:spcAft>
                <a:spcPts val="450"/>
              </a:spcAft>
              <a:buFont typeface="Arial" panose="020B0604020202020204" pitchFamily="34" charset="0"/>
              <a:buChar char="•"/>
            </a:pPr>
            <a:endParaRPr lang="en-US" altLang="zh-CN" sz="1600" b="0" dirty="0"/>
          </a:p>
          <a:p>
            <a:pPr>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1600" b="0" dirty="0"/>
          </a:p>
          <a:p>
            <a:pPr>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1600" b="0" dirty="0"/>
          </a:p>
          <a:p>
            <a:pPr>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16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3</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pic>
        <p:nvPicPr>
          <p:cNvPr id="5" name="Picture 4"/>
          <p:cNvPicPr>
            <a:picLocks noChangeAspect="1"/>
          </p:cNvPicPr>
          <p:nvPr/>
        </p:nvPicPr>
        <p:blipFill>
          <a:blip r:embed="rId3"/>
          <a:stretch>
            <a:fillRect/>
          </a:stretch>
        </p:blipFill>
        <p:spPr>
          <a:xfrm>
            <a:off x="5474754" y="2420888"/>
            <a:ext cx="3323689" cy="1571973"/>
          </a:xfrm>
          <a:prstGeom prst="rect">
            <a:avLst/>
          </a:prstGeom>
        </p:spPr>
      </p:pic>
      <p:sp>
        <p:nvSpPr>
          <p:cNvPr id="8" name="内容占位符 2"/>
          <p:cNvSpPr txBox="1">
            <a:spLocks/>
          </p:cNvSpPr>
          <p:nvPr/>
        </p:nvSpPr>
        <p:spPr bwMode="auto">
          <a:xfrm>
            <a:off x="549113" y="4136827"/>
            <a:ext cx="8594887" cy="188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Aft>
                <a:spcPts val="450"/>
              </a:spcAft>
              <a:buFont typeface="Arial" panose="020B0604020202020204" pitchFamily="34" charset="0"/>
              <a:buChar char="•"/>
            </a:pPr>
            <a:r>
              <a:rPr lang="en-US" altLang="zh-CN" sz="1600" b="0" kern="0" dirty="0" smtClean="0"/>
              <a:t>Sending RTA traffic in OFDMA UL transmission require sending BSR in advance and waiting for the UL allocation, hence it is time consuming and doesn’t address the stringent RTA latency requirements. </a:t>
            </a:r>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a:p>
            <a:pPr>
              <a:spcAft>
                <a:spcPts val="450"/>
              </a:spcAft>
              <a:buFont typeface="Arial" panose="020B0604020202020204" pitchFamily="34" charset="0"/>
              <a:buChar char="•"/>
            </a:pPr>
            <a:endParaRPr lang="en-US" altLang="zh-CN" sz="1600" b="0" kern="0" dirty="0" smtClean="0"/>
          </a:p>
        </p:txBody>
      </p:sp>
      <p:pic>
        <p:nvPicPr>
          <p:cNvPr id="10" name="Picture 9"/>
          <p:cNvPicPr>
            <a:picLocks noChangeAspect="1"/>
          </p:cNvPicPr>
          <p:nvPr/>
        </p:nvPicPr>
        <p:blipFill>
          <a:blip r:embed="rId4"/>
          <a:stretch>
            <a:fillRect/>
          </a:stretch>
        </p:blipFill>
        <p:spPr>
          <a:xfrm>
            <a:off x="2971641" y="4799570"/>
            <a:ext cx="5128751" cy="1509750"/>
          </a:xfrm>
          <a:prstGeom prst="rect">
            <a:avLst/>
          </a:prstGeom>
          <a:solidFill>
            <a:schemeClr val="bg1"/>
          </a:solidFill>
        </p:spPr>
      </p:pic>
    </p:spTree>
    <p:extLst>
      <p:ext uri="{BB962C8B-B14F-4D97-AF65-F5344CB8AC3E}">
        <p14:creationId xmlns:p14="http://schemas.microsoft.com/office/powerpoint/2010/main" val="135504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85800"/>
            <a:ext cx="8640960" cy="582960"/>
          </a:xfrm>
        </p:spPr>
        <p:txBody>
          <a:bodyPr/>
          <a:lstStyle/>
          <a:p>
            <a:r>
              <a:rPr lang="en-US" altLang="zh-CN" sz="2400" dirty="0" smtClean="0"/>
              <a:t>Enabling the RTA STA a Continues Opportunity Transmissions </a:t>
            </a:r>
            <a:endParaRPr lang="zh-CN" altLang="en-US" sz="2400" dirty="0"/>
          </a:p>
        </p:txBody>
      </p:sp>
      <p:sp>
        <p:nvSpPr>
          <p:cNvPr id="3" name="内容占位符 2"/>
          <p:cNvSpPr>
            <a:spLocks noGrp="1"/>
          </p:cNvSpPr>
          <p:nvPr>
            <p:ph idx="1"/>
          </p:nvPr>
        </p:nvSpPr>
        <p:spPr>
          <a:xfrm>
            <a:off x="363861" y="1628799"/>
            <a:ext cx="8528619" cy="4259461"/>
          </a:xfrm>
        </p:spPr>
        <p:txBody>
          <a:bodyPr/>
          <a:lstStyle/>
          <a:p>
            <a:pPr>
              <a:buFont typeface="Arial" panose="020B0604020202020204" pitchFamily="34" charset="0"/>
              <a:buChar char="•"/>
            </a:pPr>
            <a:r>
              <a:rPr lang="en-US" altLang="ja-JP" sz="2000" b="0" dirty="0" smtClean="0"/>
              <a:t>In </a:t>
            </a:r>
            <a:r>
              <a:rPr lang="en-US" altLang="ja-JP" sz="2000" b="0" dirty="0" smtClean="0"/>
              <a:t>case of </a:t>
            </a:r>
            <a:r>
              <a:rPr lang="en-US" altLang="ja-JP" sz="2000" b="0" dirty="0" smtClean="0"/>
              <a:t>low</a:t>
            </a:r>
            <a:r>
              <a:rPr lang="en-US" altLang="ja-JP" sz="2000" b="0" dirty="0" smtClean="0"/>
              <a:t> E2E </a:t>
            </a:r>
            <a:r>
              <a:rPr lang="en-US" altLang="ja-JP" sz="2000" b="0" dirty="0"/>
              <a:t>Latency (</a:t>
            </a:r>
            <a:r>
              <a:rPr lang="en-US" altLang="ja-JP" sz="2000" b="0" dirty="0" smtClean="0"/>
              <a:t>1-2ms), STA must </a:t>
            </a:r>
            <a:r>
              <a:rPr lang="en-US" altLang="ja-JP" sz="2000" b="0" dirty="0" smtClean="0"/>
              <a:t>reduce Contention Awaiting time [2] and gain </a:t>
            </a:r>
            <a:r>
              <a:rPr lang="en-US" altLang="ja-JP" sz="2000" b="0" dirty="0" smtClean="0"/>
              <a:t>transmit opportunity immediately after data is in </a:t>
            </a:r>
            <a:r>
              <a:rPr lang="en-US" altLang="ja-JP" sz="2000" b="0" dirty="0" smtClean="0"/>
              <a:t>queue.  </a:t>
            </a:r>
            <a:endParaRPr lang="en-GB" altLang="ja-JP" sz="2000" b="0" dirty="0" smtClean="0"/>
          </a:p>
          <a:p>
            <a:pPr>
              <a:spcAft>
                <a:spcPts val="450"/>
              </a:spcAft>
              <a:buFont typeface="Arial" panose="020B0604020202020204" pitchFamily="34" charset="0"/>
              <a:buChar char="•"/>
            </a:pPr>
            <a:endParaRPr lang="en-US" altLang="ko-KR" sz="2000" b="0" dirty="0" smtClean="0">
              <a:sym typeface="+mn-ea"/>
            </a:endParaRPr>
          </a:p>
          <a:p>
            <a:pPr>
              <a:spcAft>
                <a:spcPts val="450"/>
              </a:spcAft>
              <a:buFont typeface="Arial" panose="020B0604020202020204" pitchFamily="34" charset="0"/>
              <a:buChar char="•"/>
            </a:pPr>
            <a:r>
              <a:rPr lang="en-US" altLang="ko-KR" sz="2000" b="0" dirty="0" smtClean="0">
                <a:sym typeface="+mn-ea"/>
              </a:rPr>
              <a:t>However, if Wireless Medium is occupied, at least full TXOP should pass before RTA STA could contend the medium again. </a:t>
            </a:r>
            <a:endParaRPr lang="en-US" altLang="ko-KR" sz="2000" b="0" dirty="0" smtClean="0">
              <a:sym typeface="+mn-ea"/>
            </a:endParaRPr>
          </a:p>
          <a:p>
            <a:pPr>
              <a:spcAft>
                <a:spcPts val="450"/>
              </a:spcAft>
              <a:buFont typeface="Arial" panose="020B0604020202020204" pitchFamily="34" charset="0"/>
              <a:buChar char="•"/>
            </a:pPr>
            <a:endParaRPr lang="en-US" altLang="ko-KR" sz="2000" b="0" dirty="0">
              <a:sym typeface="+mn-ea"/>
            </a:endParaRPr>
          </a:p>
          <a:p>
            <a:pPr>
              <a:spcAft>
                <a:spcPts val="450"/>
              </a:spcAft>
              <a:buFont typeface="Arial" panose="020B0604020202020204" pitchFamily="34" charset="0"/>
              <a:buChar char="•"/>
            </a:pPr>
            <a:r>
              <a:rPr lang="en-US" altLang="ko-KR" sz="2000" dirty="0" smtClean="0">
                <a:sym typeface="+mn-ea"/>
              </a:rPr>
              <a:t>Low Latency is addressed only if RTA STA could be able to transmit its RTA data immediately when medium is free or busy</a:t>
            </a:r>
            <a:r>
              <a:rPr lang="en-US" altLang="ko-KR" sz="2000" b="0" dirty="0" smtClean="0">
                <a:sym typeface="+mn-ea"/>
              </a:rPr>
              <a:t>.</a:t>
            </a:r>
          </a:p>
          <a:p>
            <a:pPr>
              <a:spcAft>
                <a:spcPts val="450"/>
              </a:spcAft>
              <a:buFont typeface="Arial" panose="020B0604020202020204" pitchFamily="34" charset="0"/>
              <a:buChar char="•"/>
            </a:pPr>
            <a:endParaRPr lang="en-US" altLang="ko-KR" sz="2000" b="0" dirty="0">
              <a:sym typeface="+mn-ea"/>
            </a:endParaRPr>
          </a:p>
          <a:p>
            <a:pPr>
              <a:spcAft>
                <a:spcPts val="450"/>
              </a:spcAft>
              <a:buFont typeface="Arial" panose="020B0604020202020204" pitchFamily="34" charset="0"/>
              <a:buChar char="•"/>
            </a:pPr>
            <a:endParaRPr lang="en-US" altLang="ko-KR" sz="2000" b="0" dirty="0" smtClean="0">
              <a:sym typeface="+mn-ea"/>
            </a:endParaRPr>
          </a:p>
        </p:txBody>
      </p:sp>
      <p:sp>
        <p:nvSpPr>
          <p:cNvPr id="4" name="灯片编号占位符 3"/>
          <p:cNvSpPr>
            <a:spLocks noGrp="1"/>
          </p:cNvSpPr>
          <p:nvPr>
            <p:ph type="sldNum" idx="12"/>
          </p:nvPr>
        </p:nvSpPr>
        <p:spPr>
          <a:xfrm>
            <a:off x="4341605" y="6525344"/>
            <a:ext cx="535404" cy="184666"/>
          </a:xfrm>
        </p:spPr>
        <p:txBody>
          <a:bodyPr/>
          <a:lstStyle/>
          <a:p>
            <a:r>
              <a:rPr lang="en-GB" dirty="0" smtClean="0"/>
              <a:t>Slide </a:t>
            </a:r>
            <a:fld id="{440F5867-744E-4AA6-B0ED-4C44D2DFBB7B}" type="slidenum">
              <a:rPr lang="en-GB" smtClean="0"/>
              <a:pPr/>
              <a:t>4</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9"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Tree>
    <p:extLst>
      <p:ext uri="{BB962C8B-B14F-4D97-AF65-F5344CB8AC3E}">
        <p14:creationId xmlns:p14="http://schemas.microsoft.com/office/powerpoint/2010/main" val="3421630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360975"/>
            <a:ext cx="7772400" cy="1066800"/>
          </a:xfrm>
        </p:spPr>
        <p:txBody>
          <a:bodyPr/>
          <a:lstStyle/>
          <a:p>
            <a:r>
              <a:rPr lang="en-US" altLang="zh-CN" dirty="0" smtClean="0"/>
              <a:t>TXOP Initiation </a:t>
            </a:r>
            <a:r>
              <a:rPr lang="en-US" altLang="zh-CN" dirty="0" smtClean="0"/>
              <a:t>and Ownership  </a:t>
            </a:r>
            <a:endParaRPr lang="zh-CN" altLang="en-US" dirty="0"/>
          </a:p>
        </p:txBody>
      </p:sp>
      <p:sp>
        <p:nvSpPr>
          <p:cNvPr id="3" name="Content Placeholder 2"/>
          <p:cNvSpPr>
            <a:spLocks noGrp="1"/>
          </p:cNvSpPr>
          <p:nvPr>
            <p:ph idx="1"/>
          </p:nvPr>
        </p:nvSpPr>
        <p:spPr>
          <a:xfrm>
            <a:off x="179512" y="1419536"/>
            <a:ext cx="8712968" cy="4114800"/>
          </a:xfrm>
        </p:spPr>
        <p:txBody>
          <a:bodyPr/>
          <a:lstStyle/>
          <a:p>
            <a:r>
              <a:rPr lang="en-US" sz="2000" b="0" dirty="0" smtClean="0"/>
              <a:t>In EDCA TXOP operated by the STA, only </a:t>
            </a:r>
            <a:r>
              <a:rPr lang="en-US" sz="2000" b="0" dirty="0" smtClean="0"/>
              <a:t>the initiating STA </a:t>
            </a:r>
            <a:r>
              <a:rPr lang="en-US" sz="2000" b="0" dirty="0" smtClean="0"/>
              <a:t>is served </a:t>
            </a:r>
            <a:r>
              <a:rPr lang="en-US" sz="2000" b="0" dirty="0"/>
              <a:t>hence is </a:t>
            </a:r>
            <a:r>
              <a:rPr lang="en-US" sz="2000" b="0" dirty="0" smtClean="0"/>
              <a:t>non-efficient and bad for </a:t>
            </a:r>
            <a:r>
              <a:rPr lang="en-US" sz="2000" b="0" dirty="0" smtClean="0"/>
              <a:t>RTA compared to AP TXOP where several STAs can be served. </a:t>
            </a:r>
          </a:p>
          <a:p>
            <a:endParaRPr lang="en-US" sz="2000" b="0" dirty="0" smtClean="0"/>
          </a:p>
          <a:p>
            <a:pPr lvl="0"/>
            <a:r>
              <a:rPr lang="en-US" sz="2000" b="0" dirty="0" smtClean="0"/>
              <a:t>Nevertheless</a:t>
            </a:r>
            <a:r>
              <a:rPr lang="en-US" sz="2000" b="0" dirty="0" smtClean="0"/>
              <a:t>, EDCA STA TXOP cannot be totally avoided </a:t>
            </a:r>
            <a:r>
              <a:rPr lang="en-US" sz="2000" b="0" dirty="0" smtClean="0"/>
              <a:t>since:</a:t>
            </a:r>
          </a:p>
          <a:p>
            <a:pPr lvl="1"/>
            <a:r>
              <a:rPr lang="en-US" sz="1600" b="0" dirty="0" smtClean="0"/>
              <a:t>STA initiated TXOP is </a:t>
            </a:r>
            <a:r>
              <a:rPr lang="en-US" sz="1600" b="0" dirty="0" smtClean="0"/>
              <a:t>the only way STA can </a:t>
            </a:r>
            <a:r>
              <a:rPr lang="en-US" sz="1600" b="1" dirty="0" smtClean="0"/>
              <a:t>initiate</a:t>
            </a:r>
            <a:r>
              <a:rPr lang="en-US" sz="1600" b="0" dirty="0" smtClean="0"/>
              <a:t> transmission</a:t>
            </a:r>
            <a:r>
              <a:rPr lang="en-US" sz="1600" b="0" dirty="0" smtClean="0"/>
              <a:t>.</a:t>
            </a:r>
          </a:p>
          <a:p>
            <a:pPr lvl="1"/>
            <a:r>
              <a:rPr lang="en-US" sz="1600" dirty="0" smtClean="0"/>
              <a:t>AP cannot continuously hold the wireless medium with AP TXOPs</a:t>
            </a:r>
            <a:endParaRPr lang="en-US" sz="1600" b="0" dirty="0" smtClean="0"/>
          </a:p>
          <a:p>
            <a:pPr lvl="0"/>
            <a:endParaRPr lang="en-US" sz="2000" b="0" dirty="0"/>
          </a:p>
          <a:p>
            <a:pPr marL="0" indent="0">
              <a:buNone/>
            </a:pPr>
            <a:r>
              <a:rPr lang="en-US" sz="2000" dirty="0" smtClean="0">
                <a:solidFill>
                  <a:schemeClr val="tx2"/>
                </a:solidFill>
                <a:sym typeface="Wingdings" panose="05000000000000000000" pitchFamily="2" charset="2"/>
              </a:rPr>
              <a:t> Suggested Solution: </a:t>
            </a:r>
            <a:endParaRPr lang="en-US" sz="2000" dirty="0" smtClean="0">
              <a:solidFill>
                <a:schemeClr val="tx2"/>
              </a:solidFill>
            </a:endParaRPr>
          </a:p>
          <a:p>
            <a:pPr marL="0" indent="0">
              <a:buNone/>
            </a:pPr>
            <a:endParaRPr lang="en-US" sz="2000" dirty="0" smtClean="0">
              <a:solidFill>
                <a:schemeClr val="tx2"/>
              </a:solidFill>
            </a:endParaRPr>
          </a:p>
          <a:p>
            <a:pPr lvl="1"/>
            <a:r>
              <a:rPr lang="en-US" sz="2200" dirty="0" smtClean="0">
                <a:solidFill>
                  <a:schemeClr val="tx2"/>
                </a:solidFill>
              </a:rPr>
              <a:t>TXOPs obtained by STAs should </a:t>
            </a:r>
            <a:r>
              <a:rPr lang="en-US" sz="2200" dirty="0" smtClean="0">
                <a:solidFill>
                  <a:schemeClr val="tx2"/>
                </a:solidFill>
              </a:rPr>
              <a:t>be granted </a:t>
            </a:r>
            <a:r>
              <a:rPr lang="en-US" sz="2200" dirty="0" smtClean="0">
                <a:solidFill>
                  <a:schemeClr val="tx2"/>
                </a:solidFill>
              </a:rPr>
              <a:t>to AP ownership. </a:t>
            </a:r>
          </a:p>
          <a:p>
            <a:pPr lvl="1"/>
            <a:r>
              <a:rPr lang="en-US" sz="2200" dirty="0" smtClean="0">
                <a:solidFill>
                  <a:schemeClr val="tx2"/>
                </a:solidFill>
              </a:rPr>
              <a:t>Granted TXOPs serve the initiating STA BSR as well as other STAs traffic. </a:t>
            </a:r>
            <a:endParaRPr lang="en-US" sz="2200" dirty="0" smtClean="0">
              <a:solidFill>
                <a:schemeClr val="tx2"/>
              </a:solidFill>
            </a:endParaRPr>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5</a:t>
            </a:fld>
            <a:endParaRPr lang="en-GB" altLang="en-US"/>
          </a:p>
        </p:txBody>
      </p:sp>
      <p:sp>
        <p:nvSpPr>
          <p:cNvPr id="6" name="Date Placeholder 5">
            <a:extLst>
              <a:ext uri="{FF2B5EF4-FFF2-40B4-BE49-F238E27FC236}">
                <a16:creationId xmlns:a16="http://schemas.microsoft.com/office/drawing/2014/main" id="{F1761541-7B81-466F-8ACC-6BB59C9B159A}"/>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Tree>
    <p:extLst>
      <p:ext uri="{BB962C8B-B14F-4D97-AF65-F5344CB8AC3E}">
        <p14:creationId xmlns:p14="http://schemas.microsoft.com/office/powerpoint/2010/main" val="417341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85800"/>
            <a:ext cx="8782744" cy="582960"/>
          </a:xfrm>
        </p:spPr>
        <p:txBody>
          <a:bodyPr/>
          <a:lstStyle/>
          <a:p>
            <a:r>
              <a:rPr lang="en-US" altLang="zh-CN" dirty="0" smtClean="0"/>
              <a:t>MU RDG (11ax)</a:t>
            </a:r>
            <a:endParaRPr lang="zh-CN" altLang="en-US" dirty="0"/>
          </a:p>
        </p:txBody>
      </p:sp>
      <p:sp>
        <p:nvSpPr>
          <p:cNvPr id="3" name="内容占位符 2"/>
          <p:cNvSpPr>
            <a:spLocks noGrp="1"/>
          </p:cNvSpPr>
          <p:nvPr>
            <p:ph idx="1"/>
          </p:nvPr>
        </p:nvSpPr>
        <p:spPr>
          <a:xfrm>
            <a:off x="35496" y="1268760"/>
            <a:ext cx="4122969" cy="2592338"/>
          </a:xfrm>
        </p:spPr>
        <p:txBody>
          <a:bodyPr/>
          <a:lstStyle/>
          <a:p>
            <a:pPr>
              <a:spcAft>
                <a:spcPts val="450"/>
              </a:spcAft>
              <a:buFont typeface="Arial" panose="020B0604020202020204" pitchFamily="34" charset="0"/>
              <a:buChar char="•"/>
            </a:pPr>
            <a:r>
              <a:rPr lang="en-US" altLang="zh-CN" sz="1800" b="0" dirty="0" smtClean="0"/>
              <a:t>RDG </a:t>
            </a:r>
            <a:r>
              <a:rPr lang="en-US" altLang="zh-CN" sz="1800" b="0" dirty="0"/>
              <a:t>Protocol </a:t>
            </a:r>
            <a:r>
              <a:rPr lang="en-US" altLang="zh-CN" sz="1800" b="0" dirty="0" smtClean="0"/>
              <a:t>allow RDG responder AP </a:t>
            </a:r>
            <a:r>
              <a:rPr lang="en-US" altLang="zh-CN" sz="1800" b="0" dirty="0"/>
              <a:t>to use HE MU PPDU </a:t>
            </a:r>
            <a:r>
              <a:rPr lang="en-US" altLang="zh-CN" sz="1800" b="0" dirty="0" smtClean="0"/>
              <a:t>and Trigger based UL PPDU with </a:t>
            </a:r>
            <a:r>
              <a:rPr lang="en-US" altLang="zh-CN" sz="1800" b="0" dirty="0"/>
              <a:t>multiple </a:t>
            </a:r>
            <a:r>
              <a:rPr lang="en-US" altLang="zh-CN" sz="1800" b="0" dirty="0" smtClean="0"/>
              <a:t>STAs while including </a:t>
            </a:r>
            <a:r>
              <a:rPr lang="en-US" altLang="zh-CN" sz="1800" b="0" dirty="0"/>
              <a:t>the RD initiator</a:t>
            </a:r>
            <a:r>
              <a:rPr lang="en-US" altLang="zh-CN" sz="1800" b="0" dirty="0" smtClean="0"/>
              <a:t>.</a:t>
            </a:r>
          </a:p>
          <a:p>
            <a:pPr>
              <a:spcAft>
                <a:spcPts val="450"/>
              </a:spcAft>
              <a:buFont typeface="Arial" panose="020B0604020202020204" pitchFamily="34" charset="0"/>
              <a:buChar char="•"/>
            </a:pPr>
            <a:r>
              <a:rPr lang="en-US" altLang="zh-CN" sz="1800" b="0" dirty="0" smtClean="0"/>
              <a:t>Throughput </a:t>
            </a:r>
            <a:r>
              <a:rPr lang="en-US" altLang="zh-CN" sz="1800" b="0" dirty="0"/>
              <a:t>gain </a:t>
            </a:r>
            <a:r>
              <a:rPr lang="en-US" altLang="zh-CN" sz="1800" b="0" dirty="0" smtClean="0"/>
              <a:t>at </a:t>
            </a:r>
            <a:r>
              <a:rPr lang="en-US" altLang="zh-CN" sz="1800" b="0" dirty="0"/>
              <a:t>AP side </a:t>
            </a:r>
            <a:r>
              <a:rPr lang="en-US" altLang="zh-CN" sz="1800" b="0" dirty="0" smtClean="0"/>
              <a:t>(without reducing the initiator’s bandwidth could be more then doubled.</a:t>
            </a:r>
          </a:p>
          <a:p>
            <a:pPr>
              <a:spcAft>
                <a:spcPts val="450"/>
              </a:spcAft>
              <a:buFont typeface="Arial" panose="020B0604020202020204" pitchFamily="34" charset="0"/>
              <a:buChar char="•"/>
            </a:pPr>
            <a:endParaRPr lang="en-US" altLang="zh-CN" sz="18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6</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pic>
        <p:nvPicPr>
          <p:cNvPr id="12" name="Picture 11"/>
          <p:cNvPicPr>
            <a:picLocks noChangeAspect="1"/>
          </p:cNvPicPr>
          <p:nvPr/>
        </p:nvPicPr>
        <p:blipFill>
          <a:blip r:embed="rId3"/>
          <a:stretch>
            <a:fillRect/>
          </a:stretch>
        </p:blipFill>
        <p:spPr>
          <a:xfrm>
            <a:off x="4389741" y="1340768"/>
            <a:ext cx="4570098" cy="2183835"/>
          </a:xfrm>
          <a:prstGeom prst="rect">
            <a:avLst/>
          </a:prstGeom>
        </p:spPr>
      </p:pic>
      <p:sp>
        <p:nvSpPr>
          <p:cNvPr id="5" name="TextBox 4"/>
          <p:cNvSpPr txBox="1"/>
          <p:nvPr/>
        </p:nvSpPr>
        <p:spPr>
          <a:xfrm>
            <a:off x="179512" y="3501008"/>
            <a:ext cx="8858101" cy="2259593"/>
          </a:xfrm>
          <a:prstGeom prst="rect">
            <a:avLst/>
          </a:prstGeom>
          <a:noFill/>
        </p:spPr>
        <p:txBody>
          <a:bodyPr wrap="square" rtlCol="0">
            <a:spAutoFit/>
          </a:bodyPr>
          <a:lstStyle/>
          <a:p>
            <a:pPr>
              <a:spcAft>
                <a:spcPts val="450"/>
              </a:spcAft>
            </a:pPr>
            <a:r>
              <a:rPr lang="en-US" b="1" u="sng" dirty="0"/>
              <a:t>IEEE P802.11ax™/D8.0</a:t>
            </a:r>
            <a:r>
              <a:rPr lang="en-US" u="sng" dirty="0"/>
              <a:t> </a:t>
            </a:r>
            <a:endParaRPr lang="en-US" u="sng" dirty="0" smtClean="0"/>
          </a:p>
          <a:p>
            <a:pPr>
              <a:spcAft>
                <a:spcPts val="450"/>
              </a:spcAft>
            </a:pPr>
            <a:r>
              <a:rPr lang="en-US" u="sng" dirty="0"/>
              <a:t/>
            </a:r>
            <a:br>
              <a:rPr lang="en-US" u="sng" dirty="0"/>
            </a:br>
            <a:r>
              <a:rPr lang="en-US" altLang="zh-CN" dirty="0" smtClean="0"/>
              <a:t>“If </a:t>
            </a:r>
            <a:r>
              <a:rPr lang="en-US" altLang="zh-CN" dirty="0"/>
              <a:t>the RD initiator is an HE STA and the RD responder is an HE AP, the RD response burst may contain one or more Basic Trigger frames. </a:t>
            </a:r>
            <a:r>
              <a:rPr lang="en-US" altLang="zh-CN" b="1" dirty="0"/>
              <a:t>The Basic Trigger frames shall trigger the RD initiator and at least one other STA in a full bandwidth UL MU-MIMO transmission</a:t>
            </a:r>
            <a:r>
              <a:rPr lang="en-US" altLang="zh-CN" b="1" dirty="0" smtClean="0"/>
              <a:t>.”</a:t>
            </a:r>
            <a:endParaRPr lang="en-US" altLang="zh-CN" b="1" dirty="0"/>
          </a:p>
          <a:p>
            <a:pPr>
              <a:spcAft>
                <a:spcPts val="450"/>
              </a:spcAft>
            </a:pPr>
            <a:endParaRPr lang="en-US" altLang="zh-CN" dirty="0" smtClean="0"/>
          </a:p>
          <a:p>
            <a:pPr>
              <a:spcAft>
                <a:spcPts val="450"/>
              </a:spcAft>
            </a:pPr>
            <a:r>
              <a:rPr lang="en-US" altLang="zh-CN" dirty="0" smtClean="0"/>
              <a:t>“An </a:t>
            </a:r>
            <a:r>
              <a:rPr lang="en-US" altLang="zh-CN" dirty="0"/>
              <a:t>RD responder that transmits a Basic </a:t>
            </a:r>
            <a:r>
              <a:rPr lang="en-US" altLang="zh-CN" dirty="0" smtClean="0"/>
              <a:t>Trigger </a:t>
            </a:r>
            <a:r>
              <a:rPr lang="en-US" altLang="zh-CN" dirty="0"/>
              <a:t>frame </a:t>
            </a:r>
            <a:r>
              <a:rPr lang="en-US" altLang="zh-CN" dirty="0" smtClean="0"/>
              <a:t>…. and </a:t>
            </a:r>
            <a:r>
              <a:rPr lang="en-US" altLang="zh-CN" b="1" dirty="0"/>
              <a:t>shall allocate a number of streams for the RD initiator that is not smaller than the number of streams of the RD initiator's last PPDU</a:t>
            </a:r>
            <a:r>
              <a:rPr lang="en-US" altLang="zh-CN" dirty="0" smtClean="0"/>
              <a:t>.”</a:t>
            </a:r>
          </a:p>
          <a:p>
            <a:pPr>
              <a:spcAft>
                <a:spcPts val="450"/>
              </a:spcAft>
            </a:pPr>
            <a:endParaRPr lang="en-US" dirty="0" smtClean="0"/>
          </a:p>
          <a:p>
            <a:pPr>
              <a:spcAft>
                <a:spcPts val="450"/>
              </a:spcAft>
            </a:pPr>
            <a:r>
              <a:rPr lang="en-US" dirty="0" smtClean="0"/>
              <a:t>“The </a:t>
            </a:r>
            <a:r>
              <a:rPr lang="en-US" dirty="0"/>
              <a:t>RD responder </a:t>
            </a:r>
            <a:r>
              <a:rPr lang="en-US" b="1" dirty="0"/>
              <a:t>shall not transmit any PPDUs with </a:t>
            </a:r>
            <a:r>
              <a:rPr lang="en-US" b="1" dirty="0" smtClean="0"/>
              <a:t>a CH_BANDWIDTH </a:t>
            </a:r>
            <a:r>
              <a:rPr lang="en-US" b="1" dirty="0"/>
              <a:t>that is wider than the CH_BANDWIDTH of the PPDU containing the frame(s) that delivered the RD grant</a:t>
            </a:r>
            <a:r>
              <a:rPr lang="en-US" dirty="0"/>
              <a:t>. </a:t>
            </a:r>
            <a:r>
              <a:rPr lang="en-US" dirty="0" smtClean="0"/>
              <a:t>“</a:t>
            </a:r>
            <a:endParaRPr lang="en-US" dirty="0"/>
          </a:p>
        </p:txBody>
      </p:sp>
      <p:sp>
        <p:nvSpPr>
          <p:cNvPr id="9" name="Title 1"/>
          <p:cNvSpPr txBox="1">
            <a:spLocks/>
          </p:cNvSpPr>
          <p:nvPr/>
        </p:nvSpPr>
        <p:spPr bwMode="auto">
          <a:xfrm>
            <a:off x="696913" y="5805264"/>
            <a:ext cx="7772400" cy="50405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altLang="zh-CN" sz="2400" kern="0" dirty="0" smtClean="0"/>
              <a:t>MU RDG can be used as the TXOP Granting mechanism</a:t>
            </a:r>
            <a:endParaRPr lang="zh-CN" altLang="en-US" sz="2400" kern="0" dirty="0"/>
          </a:p>
        </p:txBody>
      </p:sp>
    </p:spTree>
    <p:extLst>
      <p:ext uri="{BB962C8B-B14F-4D97-AF65-F5344CB8AC3E}">
        <p14:creationId xmlns:p14="http://schemas.microsoft.com/office/powerpoint/2010/main" val="1258288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913" y="360975"/>
            <a:ext cx="7772400" cy="1066800"/>
          </a:xfrm>
        </p:spPr>
        <p:txBody>
          <a:bodyPr/>
          <a:lstStyle/>
          <a:p>
            <a:r>
              <a:rPr lang="en-US" altLang="zh-CN" dirty="0" smtClean="0"/>
              <a:t>UORA Group Allocations </a:t>
            </a:r>
            <a:endParaRPr lang="zh-CN" altLang="en-US" dirty="0"/>
          </a:p>
        </p:txBody>
      </p:sp>
      <p:sp>
        <p:nvSpPr>
          <p:cNvPr id="3" name="Content Placeholder 2"/>
          <p:cNvSpPr>
            <a:spLocks noGrp="1"/>
          </p:cNvSpPr>
          <p:nvPr>
            <p:ph idx="1"/>
          </p:nvPr>
        </p:nvSpPr>
        <p:spPr>
          <a:xfrm>
            <a:off x="179512" y="1419536"/>
            <a:ext cx="8712968" cy="4114800"/>
          </a:xfrm>
        </p:spPr>
        <p:txBody>
          <a:bodyPr/>
          <a:lstStyle/>
          <a:p>
            <a:pPr>
              <a:spcAft>
                <a:spcPts val="450"/>
              </a:spcAft>
              <a:buFont typeface="Arial" panose="020B0604020202020204" pitchFamily="34" charset="0"/>
              <a:buChar char="•"/>
            </a:pPr>
            <a:r>
              <a:rPr lang="en-US" altLang="zh-CN" sz="2000" b="0" dirty="0" smtClean="0"/>
              <a:t>11ax </a:t>
            </a:r>
            <a:r>
              <a:rPr lang="en-US" altLang="zh-CN" sz="2000" b="0" dirty="0"/>
              <a:t>UL OFDMA-based random access (UORA) allow multiple STAs to randomly access the medium in a joint TB PPDU transmission.</a:t>
            </a:r>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r>
              <a:rPr lang="en-US" altLang="zh-CN" sz="2000" b="0" dirty="0" smtClean="0"/>
              <a:t>UORA is effectively used when AP doesn’t know all station BSR. In this case RA-RU is allocated for STAs to contend.</a:t>
            </a:r>
          </a:p>
          <a:p>
            <a:pPr>
              <a:spcAft>
                <a:spcPts val="450"/>
              </a:spcAft>
              <a:buFont typeface="Arial" panose="020B0604020202020204" pitchFamily="34" charset="0"/>
              <a:buChar char="•"/>
            </a:pPr>
            <a:r>
              <a:rPr lang="en-US" altLang="zh-CN" sz="2000" b="0" dirty="0" smtClean="0"/>
              <a:t> </a:t>
            </a:r>
          </a:p>
          <a:p>
            <a:pPr>
              <a:spcAft>
                <a:spcPts val="450"/>
              </a:spcAft>
              <a:buFont typeface="Arial" panose="020B0604020202020204" pitchFamily="34" charset="0"/>
              <a:buChar char="•"/>
            </a:pPr>
            <a:r>
              <a:rPr lang="en-US" altLang="zh-CN" sz="2000" b="0" dirty="0" smtClean="0"/>
              <a:t>However, 11ax UORA can be allocated only to all “Associated” or all “Unassociated” group STAs. </a:t>
            </a:r>
          </a:p>
          <a:p>
            <a:pPr>
              <a:spcAft>
                <a:spcPts val="450"/>
              </a:spcAft>
              <a:buFont typeface="Arial" panose="020B0604020202020204" pitchFamily="34" charset="0"/>
              <a:buChar char="•"/>
            </a:pPr>
            <a:endParaRPr lang="en-US" altLang="zh-CN" sz="2000" b="0" dirty="0"/>
          </a:p>
          <a:p>
            <a:pPr>
              <a:spcAft>
                <a:spcPts val="450"/>
              </a:spcAft>
              <a:buFont typeface="Arial" panose="020B0604020202020204" pitchFamily="34" charset="0"/>
              <a:buChar char="•"/>
            </a:pPr>
            <a:r>
              <a:rPr lang="en-US" altLang="zh-CN" sz="2000" b="0" dirty="0" smtClean="0"/>
              <a:t>UORA should provide a Group Allocation mechanism to prioritize RTA STAs.</a:t>
            </a:r>
          </a:p>
          <a:p>
            <a:pPr>
              <a:spcAft>
                <a:spcPts val="450"/>
              </a:spcAft>
              <a:buFont typeface="Arial" panose="020B0604020202020204" pitchFamily="34" charset="0"/>
              <a:buChar char="•"/>
            </a:pPr>
            <a:endParaRPr lang="en-US" altLang="zh-CN" sz="2000" b="0" dirty="0"/>
          </a:p>
          <a:p>
            <a:pPr>
              <a:spcAft>
                <a:spcPts val="450"/>
              </a:spcAft>
              <a:buFont typeface="Arial" panose="020B0604020202020204" pitchFamily="34" charset="0"/>
              <a:buChar char="•"/>
            </a:pPr>
            <a:r>
              <a:rPr lang="en-US" altLang="zh-CN" sz="2000" b="0" dirty="0" smtClean="0"/>
              <a:t>AP could use UORA Group Allocations in every its obtained/granted TXOP </a:t>
            </a:r>
          </a:p>
          <a:p>
            <a:endParaRPr lang="en-US" sz="2000" b="0" dirty="0" smtClean="0"/>
          </a:p>
          <a:p>
            <a:endParaRPr lang="en-US" sz="2000" b="0" dirty="0" smtClean="0"/>
          </a:p>
        </p:txBody>
      </p:sp>
      <p:sp>
        <p:nvSpPr>
          <p:cNvPr id="4"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
        <p:nvSpPr>
          <p:cNvPr id="5" name="Slide Number Placeholder 4"/>
          <p:cNvSpPr>
            <a:spLocks noGrp="1"/>
          </p:cNvSpPr>
          <p:nvPr>
            <p:ph type="sldNum" sz="quarter" idx="12"/>
          </p:nvPr>
        </p:nvSpPr>
        <p:spPr>
          <a:xfrm>
            <a:off x="4344988" y="6547421"/>
            <a:ext cx="530225" cy="182562"/>
          </a:xfrm>
        </p:spPr>
        <p:txBody>
          <a:bodyPr/>
          <a:lstStyle/>
          <a:p>
            <a:pPr>
              <a:defRPr/>
            </a:pPr>
            <a:r>
              <a:rPr lang="en-GB" altLang="en-US"/>
              <a:t>Slide </a:t>
            </a:r>
            <a:fld id="{6D24465E-2B0A-4D96-BA39-EC98956D452B}" type="slidenum">
              <a:rPr lang="en-GB" altLang="en-US" smtClean="0"/>
              <a:pPr>
                <a:defRPr/>
              </a:pPr>
              <a:t>7</a:t>
            </a:fld>
            <a:endParaRPr lang="en-GB" altLang="en-US"/>
          </a:p>
        </p:txBody>
      </p:sp>
      <p:sp>
        <p:nvSpPr>
          <p:cNvPr id="6" name="Date Placeholder 5">
            <a:extLst>
              <a:ext uri="{FF2B5EF4-FFF2-40B4-BE49-F238E27FC236}">
                <a16:creationId xmlns:a16="http://schemas.microsoft.com/office/drawing/2014/main" id="{F1761541-7B81-466F-8ACC-6BB59C9B159A}"/>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Tree>
    <p:extLst>
      <p:ext uri="{BB962C8B-B14F-4D97-AF65-F5344CB8AC3E}">
        <p14:creationId xmlns:p14="http://schemas.microsoft.com/office/powerpoint/2010/main" val="1451299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85800"/>
            <a:ext cx="8782744" cy="582960"/>
          </a:xfrm>
        </p:spPr>
        <p:txBody>
          <a:bodyPr/>
          <a:lstStyle/>
          <a:p>
            <a:r>
              <a:rPr lang="en-US" altLang="zh-CN" dirty="0"/>
              <a:t>UORA Mechanism (11ax)</a:t>
            </a:r>
            <a:endParaRPr lang="zh-CN" altLang="en-US" dirty="0"/>
          </a:p>
        </p:txBody>
      </p:sp>
      <p:sp>
        <p:nvSpPr>
          <p:cNvPr id="3" name="内容占位符 2"/>
          <p:cNvSpPr>
            <a:spLocks noGrp="1"/>
          </p:cNvSpPr>
          <p:nvPr>
            <p:ph idx="1"/>
          </p:nvPr>
        </p:nvSpPr>
        <p:spPr>
          <a:xfrm>
            <a:off x="489014" y="1257672"/>
            <a:ext cx="8240587" cy="3600450"/>
          </a:xfrm>
        </p:spPr>
        <p:txBody>
          <a:bodyPr/>
          <a:lstStyle/>
          <a:p>
            <a:pPr>
              <a:spcAft>
                <a:spcPts val="450"/>
              </a:spcAft>
              <a:buFont typeface="Arial" panose="020B0604020202020204" pitchFamily="34" charset="0"/>
              <a:buChar char="•"/>
            </a:pPr>
            <a:r>
              <a:rPr lang="en-US" altLang="zh-CN" sz="2000" b="0" dirty="0" smtClean="0"/>
              <a:t>Under </a:t>
            </a:r>
            <a:r>
              <a:rPr lang="en-US" altLang="zh-CN" sz="2000" b="0" dirty="0" smtClean="0"/>
              <a:t>UORA, STA manages OBO random </a:t>
            </a:r>
            <a:r>
              <a:rPr lang="en-US" altLang="zh-CN" sz="2000" b="0" dirty="0" err="1" smtClean="0"/>
              <a:t>backoff</a:t>
            </a:r>
            <a:r>
              <a:rPr lang="en-US" altLang="zh-CN" sz="2000" b="0" dirty="0" smtClean="0"/>
              <a:t> counter on received RA-RU and transmit its data.</a:t>
            </a:r>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8</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pic>
        <p:nvPicPr>
          <p:cNvPr id="8" name="Picture 7"/>
          <p:cNvPicPr>
            <a:picLocks noChangeAspect="1"/>
          </p:cNvPicPr>
          <p:nvPr/>
        </p:nvPicPr>
        <p:blipFill>
          <a:blip r:embed="rId3"/>
          <a:stretch>
            <a:fillRect/>
          </a:stretch>
        </p:blipFill>
        <p:spPr>
          <a:xfrm>
            <a:off x="1561038" y="1916832"/>
            <a:ext cx="7492489" cy="4132221"/>
          </a:xfrm>
          <a:prstGeom prst="rect">
            <a:avLst/>
          </a:prstGeom>
        </p:spPr>
      </p:pic>
      <p:sp>
        <p:nvSpPr>
          <p:cNvPr id="9" name="TextBox 8"/>
          <p:cNvSpPr txBox="1"/>
          <p:nvPr/>
        </p:nvSpPr>
        <p:spPr>
          <a:xfrm>
            <a:off x="288032" y="6021288"/>
            <a:ext cx="4139952" cy="307777"/>
          </a:xfrm>
          <a:prstGeom prst="rect">
            <a:avLst/>
          </a:prstGeom>
          <a:noFill/>
          <a:ln>
            <a:solidFill>
              <a:schemeClr val="bg1"/>
            </a:solidFill>
          </a:ln>
        </p:spPr>
        <p:txBody>
          <a:bodyPr wrap="square" rtlCol="0">
            <a:spAutoFit/>
          </a:bodyPr>
          <a:lstStyle/>
          <a:p>
            <a:r>
              <a:rPr lang="en-US" sz="1400" b="1" dirty="0"/>
              <a:t>Utilizing UORA reduce EDCA Contention </a:t>
            </a:r>
            <a:r>
              <a:rPr lang="en-US" sz="1400" b="1" dirty="0" smtClean="0"/>
              <a:t>Time</a:t>
            </a:r>
            <a:r>
              <a:rPr lang="en-US" sz="1400" b="1" dirty="0"/>
              <a:t>.</a:t>
            </a:r>
          </a:p>
        </p:txBody>
      </p:sp>
    </p:spTree>
    <p:extLst>
      <p:ext uri="{BB962C8B-B14F-4D97-AF65-F5344CB8AC3E}">
        <p14:creationId xmlns:p14="http://schemas.microsoft.com/office/powerpoint/2010/main" val="3985055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2400" cy="582960"/>
          </a:xfrm>
        </p:spPr>
        <p:txBody>
          <a:bodyPr/>
          <a:lstStyle/>
          <a:p>
            <a:pPr>
              <a:spcAft>
                <a:spcPts val="450"/>
              </a:spcAft>
            </a:pPr>
            <a:r>
              <a:rPr lang="en-US" altLang="zh-CN" sz="2800" dirty="0"/>
              <a:t>Suggested EHT improvements for UORA </a:t>
            </a:r>
          </a:p>
        </p:txBody>
      </p:sp>
      <p:sp>
        <p:nvSpPr>
          <p:cNvPr id="3" name="内容占位符 2"/>
          <p:cNvSpPr>
            <a:spLocks noGrp="1"/>
          </p:cNvSpPr>
          <p:nvPr>
            <p:ph idx="1"/>
          </p:nvPr>
        </p:nvSpPr>
        <p:spPr>
          <a:xfrm>
            <a:off x="242352" y="1320366"/>
            <a:ext cx="8650128" cy="4988954"/>
          </a:xfrm>
        </p:spPr>
        <p:txBody>
          <a:bodyPr/>
          <a:lstStyle/>
          <a:p>
            <a:pPr>
              <a:spcAft>
                <a:spcPts val="450"/>
              </a:spcAft>
              <a:buFont typeface="Wingdings" panose="05000000000000000000" pitchFamily="2" charset="2"/>
              <a:buChar char="è"/>
            </a:pPr>
            <a:r>
              <a:rPr lang="en-US" altLang="zh-CN" sz="2000" b="0" dirty="0" smtClean="0"/>
              <a:t>Define </a:t>
            </a:r>
            <a:r>
              <a:rPr lang="en-US" altLang="zh-CN" sz="2000" b="0" dirty="0" smtClean="0"/>
              <a:t>Group-AID values intended for RA-RU allocated for </a:t>
            </a:r>
            <a:r>
              <a:rPr lang="en-US" altLang="zh-CN" sz="2000" b="0" dirty="0" smtClean="0"/>
              <a:t>RTA STA.       RA-RU </a:t>
            </a:r>
            <a:r>
              <a:rPr lang="en-US" altLang="zh-CN" sz="2000" b="0" dirty="0" smtClean="0"/>
              <a:t>with Group-AID could be contended only by stations members of that group.</a:t>
            </a:r>
          </a:p>
          <a:p>
            <a:pPr>
              <a:spcAft>
                <a:spcPts val="450"/>
              </a:spcAft>
              <a:buFont typeface="Wingdings" panose="05000000000000000000" pitchFamily="2" charset="2"/>
              <a:buChar char="è"/>
            </a:pPr>
            <a:endParaRPr lang="en-US" altLang="zh-CN" sz="2000" b="0" dirty="0" smtClean="0"/>
          </a:p>
          <a:p>
            <a:pPr marL="0" indent="0">
              <a:spcAft>
                <a:spcPts val="450"/>
              </a:spcAft>
              <a:buNone/>
            </a:pPr>
            <a:r>
              <a:rPr lang="en-US" altLang="zh-CN" sz="2000" b="0" dirty="0" smtClean="0"/>
              <a:t>       HE </a:t>
            </a:r>
            <a:r>
              <a:rPr lang="en-US" altLang="zh-CN" sz="2000" b="0" dirty="0" smtClean="0"/>
              <a:t>UORA </a:t>
            </a:r>
            <a:r>
              <a:rPr lang="en-US" altLang="zh-CN" sz="2000" b="0" dirty="0" smtClean="0"/>
              <a:t>doesn’t differentiate traffic types </a:t>
            </a:r>
            <a:r>
              <a:rPr lang="en-US" altLang="zh-CN" sz="2000" b="0" dirty="0" smtClean="0"/>
              <a:t>nor </a:t>
            </a:r>
            <a:r>
              <a:rPr lang="en-US" altLang="zh-CN" sz="2000" b="0" dirty="0" smtClean="0"/>
              <a:t>Access </a:t>
            </a:r>
            <a:r>
              <a:rPr lang="en-US" altLang="zh-CN" sz="2000" b="0" dirty="0" smtClean="0"/>
              <a:t>Categories.</a:t>
            </a:r>
          </a:p>
          <a:p>
            <a:pPr>
              <a:spcAft>
                <a:spcPts val="450"/>
              </a:spcAft>
              <a:buFont typeface="Wingdings" panose="05000000000000000000" pitchFamily="2" charset="2"/>
              <a:buChar char="è"/>
            </a:pPr>
            <a:r>
              <a:rPr lang="en-US" altLang="zh-CN" sz="2000" b="0" dirty="0" smtClean="0"/>
              <a:t>Allow Group-AID allocation to </a:t>
            </a:r>
            <a:r>
              <a:rPr lang="en-US" altLang="zh-CN" sz="2000" b="0" dirty="0" smtClean="0"/>
              <a:t>serve</a:t>
            </a:r>
            <a:r>
              <a:rPr lang="en-US" altLang="zh-CN" sz="2000" b="0" dirty="0" smtClean="0"/>
              <a:t> </a:t>
            </a:r>
            <a:r>
              <a:rPr lang="en-US" altLang="zh-CN" sz="2000" b="0" dirty="0" smtClean="0"/>
              <a:t>Access Categories (AC) </a:t>
            </a:r>
            <a:r>
              <a:rPr lang="en-US" altLang="zh-CN" sz="2000" b="0" dirty="0" smtClean="0"/>
              <a:t>as in </a:t>
            </a:r>
            <a:r>
              <a:rPr lang="en-US" altLang="zh-CN" sz="2000" b="0" dirty="0" smtClean="0"/>
              <a:t>EDCA</a:t>
            </a:r>
          </a:p>
          <a:p>
            <a:pPr>
              <a:spcAft>
                <a:spcPts val="450"/>
              </a:spcAft>
              <a:buFont typeface="Wingdings" panose="05000000000000000000" pitchFamily="2" charset="2"/>
              <a:buChar char="è"/>
            </a:pPr>
            <a:r>
              <a:rPr lang="en-US" altLang="zh-CN" sz="2000" b="0" dirty="0" smtClean="0"/>
              <a:t>Define </a:t>
            </a:r>
            <a:r>
              <a:rPr lang="en-US" altLang="zh-CN" sz="2000" b="0" dirty="0" smtClean="0"/>
              <a:t>different and </a:t>
            </a:r>
            <a:r>
              <a:rPr lang="en-US" altLang="zh-CN" sz="2000" b="0" dirty="0" smtClean="0"/>
              <a:t>dynamic </a:t>
            </a:r>
            <a:r>
              <a:rPr lang="en-US" altLang="zh-CN" sz="2000" b="0" i="1" dirty="0" err="1" smtClean="0"/>
              <a:t>EOCWmin</a:t>
            </a:r>
            <a:r>
              <a:rPr lang="en-US" altLang="zh-CN" sz="2000" b="0" dirty="0" smtClean="0"/>
              <a:t> </a:t>
            </a:r>
            <a:r>
              <a:rPr lang="en-US" altLang="zh-CN" sz="2000" b="0" dirty="0"/>
              <a:t>and </a:t>
            </a:r>
            <a:r>
              <a:rPr lang="en-US" altLang="zh-CN" sz="2000" b="0" i="1" dirty="0" err="1" smtClean="0"/>
              <a:t>EOCWmax</a:t>
            </a:r>
            <a:r>
              <a:rPr lang="en-US" altLang="zh-CN" sz="2000" b="0" dirty="0" smtClean="0"/>
              <a:t> values for multiple ACs.  </a:t>
            </a:r>
          </a:p>
          <a:p>
            <a:pPr>
              <a:spcAft>
                <a:spcPts val="450"/>
              </a:spcAft>
              <a:buFont typeface="Wingdings" panose="05000000000000000000" pitchFamily="2" charset="2"/>
              <a:buChar char="è"/>
            </a:pPr>
            <a:endParaRPr lang="en-US" altLang="zh-CN" sz="2000" b="0" dirty="0" smtClean="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a:p>
            <a:pPr lvl="1">
              <a:spcAft>
                <a:spcPts val="450"/>
              </a:spcAft>
              <a:buFont typeface="Arial" panose="020B0604020202020204" pitchFamily="34" charset="0"/>
              <a:buChar char="•"/>
            </a:pPr>
            <a:endParaRPr lang="en-US" altLang="zh-CN" sz="1600" b="0" dirty="0" smtClean="0"/>
          </a:p>
          <a:p>
            <a:pPr>
              <a:spcAft>
                <a:spcPts val="450"/>
              </a:spcAft>
              <a:buFont typeface="Arial" panose="020B0604020202020204" pitchFamily="34" charset="0"/>
              <a:buChar char="•"/>
            </a:pPr>
            <a:endParaRPr lang="en-US" altLang="zh-CN" sz="2000" b="0" dirty="0"/>
          </a:p>
          <a:p>
            <a:pPr>
              <a:spcAft>
                <a:spcPts val="450"/>
              </a:spcAft>
              <a:buFont typeface="Arial" panose="020B0604020202020204" pitchFamily="34" charset="0"/>
              <a:buChar char="•"/>
            </a:pPr>
            <a:endParaRPr lang="en-US" altLang="zh-CN" sz="2000" b="0" dirty="0" smtClean="0"/>
          </a:p>
          <a:p>
            <a:pPr>
              <a:spcAft>
                <a:spcPts val="450"/>
              </a:spcAft>
              <a:buFont typeface="Arial" panose="020B0604020202020204" pitchFamily="34" charset="0"/>
              <a:buChar char="•"/>
            </a:pPr>
            <a:endParaRPr lang="en-US" altLang="zh-CN" sz="2000" b="0" dirty="0" smtClean="0"/>
          </a:p>
        </p:txBody>
      </p:sp>
      <p:sp>
        <p:nvSpPr>
          <p:cNvPr id="4" name="灯片编号占位符 3"/>
          <p:cNvSpPr>
            <a:spLocks noGrp="1"/>
          </p:cNvSpPr>
          <p:nvPr>
            <p:ph type="sldNum" idx="12"/>
          </p:nvPr>
        </p:nvSpPr>
        <p:spPr>
          <a:xfrm>
            <a:off x="4341606" y="6525344"/>
            <a:ext cx="535404" cy="184666"/>
          </a:xfrm>
        </p:spPr>
        <p:txBody>
          <a:bodyPr/>
          <a:lstStyle/>
          <a:p>
            <a:r>
              <a:rPr lang="en-GB" smtClean="0"/>
              <a:t>Slide </a:t>
            </a:r>
            <a:fld id="{440F5867-744E-4AA6-B0ED-4C44D2DFBB7B}" type="slidenum">
              <a:rPr lang="en-GB" smtClean="0"/>
              <a:pPr/>
              <a:t>9</a:t>
            </a:fld>
            <a:endParaRPr lang="en-GB" dirty="0"/>
          </a:p>
        </p:txBody>
      </p:sp>
      <p:sp>
        <p:nvSpPr>
          <p:cNvPr id="7" name="Date Placeholder 1">
            <a:extLst>
              <a:ext uri="{FF2B5EF4-FFF2-40B4-BE49-F238E27FC236}">
                <a16:creationId xmlns:a16="http://schemas.microsoft.com/office/drawing/2014/main" id="{11FE087D-535A-4C99-881F-BC3FA048E96F}"/>
              </a:ext>
            </a:extLst>
          </p:cNvPr>
          <p:cNvSpPr>
            <a:spLocks noGrp="1"/>
          </p:cNvSpPr>
          <p:nvPr>
            <p:ph type="dt" sz="half" idx="10"/>
          </p:nvPr>
        </p:nvSpPr>
        <p:spPr>
          <a:xfrm>
            <a:off x="696913" y="332601"/>
            <a:ext cx="1541128" cy="276999"/>
          </a:xfrm>
        </p:spPr>
        <p:txBody>
          <a:bodyPr/>
          <a:lstStyle/>
          <a:p>
            <a:pPr>
              <a:defRPr/>
            </a:pPr>
            <a:r>
              <a:rPr lang="en-US" altLang="zh-CN" dirty="0" smtClean="0"/>
              <a:t>December </a:t>
            </a:r>
            <a:r>
              <a:rPr lang="en-US" altLang="zh-CN" dirty="0" smtClean="0"/>
              <a:t>2020</a:t>
            </a:r>
            <a:endParaRPr lang="en-GB" altLang="en-US" dirty="0"/>
          </a:p>
        </p:txBody>
      </p:sp>
      <p:sp>
        <p:nvSpPr>
          <p:cNvPr id="6" name="Footer Placeholder 3"/>
          <p:cNvSpPr>
            <a:spLocks noGrp="1"/>
          </p:cNvSpPr>
          <p:nvPr>
            <p:ph type="ftr" sz="quarter" idx="11"/>
          </p:nvPr>
        </p:nvSpPr>
        <p:spPr>
          <a:xfrm>
            <a:off x="7234271" y="6547421"/>
            <a:ext cx="1309654" cy="184666"/>
          </a:xfrm>
        </p:spPr>
        <p:txBody>
          <a:bodyPr/>
          <a:lstStyle/>
          <a:p>
            <a:pPr>
              <a:defRPr/>
            </a:pPr>
            <a:r>
              <a:rPr lang="en-GB" dirty="0" smtClean="0"/>
              <a:t>Oren Kedem Huawei</a:t>
            </a:r>
            <a:endParaRPr lang="en-GB" dirty="0"/>
          </a:p>
        </p:txBody>
      </p:sp>
      <p:sp>
        <p:nvSpPr>
          <p:cNvPr id="10" name="Rectangle 1"/>
          <p:cNvSpPr>
            <a:spLocks noChangeArrowheads="1"/>
          </p:cNvSpPr>
          <p:nvPr/>
        </p:nvSpPr>
        <p:spPr bwMode="auto">
          <a:xfrm>
            <a:off x="3957638" y="3878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0819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91007</TotalTime>
  <Words>1341</Words>
  <Application>Microsoft Office PowerPoint</Application>
  <PresentationFormat>On-screen Show (4:3)</PresentationFormat>
  <Paragraphs>270</Paragraphs>
  <Slides>16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宋体</vt:lpstr>
      <vt:lpstr>Arial</vt:lpstr>
      <vt:lpstr>Calibri</vt:lpstr>
      <vt:lpstr>굴림</vt:lpstr>
      <vt:lpstr>Qualcomm Office Regular</vt:lpstr>
      <vt:lpstr>Qualcomm Regular</vt:lpstr>
      <vt:lpstr>Times New Roman</vt:lpstr>
      <vt:lpstr>Wingdings</vt:lpstr>
      <vt:lpstr>802-11-Submission</vt:lpstr>
      <vt:lpstr>UORA Enhancements to address RTA</vt:lpstr>
      <vt:lpstr>Introduction</vt:lpstr>
      <vt:lpstr>Impairments of UL/DL Scheduling</vt:lpstr>
      <vt:lpstr>Enabling the RTA STA a Continues Opportunity Transmissions </vt:lpstr>
      <vt:lpstr>TXOP Initiation and Ownership  </vt:lpstr>
      <vt:lpstr>MU RDG (11ax)</vt:lpstr>
      <vt:lpstr>UORA Group Allocations </vt:lpstr>
      <vt:lpstr>UORA Mechanism (11ax)</vt:lpstr>
      <vt:lpstr>Suggested EHT improvements for UORA </vt:lpstr>
      <vt:lpstr>Enhanced UORA – Allocating RA-RU Group AID</vt:lpstr>
      <vt:lpstr>Setup</vt:lpstr>
      <vt:lpstr>Performance with UORA Group-AID</vt:lpstr>
      <vt:lpstr>Conclusion </vt:lpstr>
      <vt:lpstr>Straw Poll 1 </vt:lpstr>
      <vt:lpstr>Straw Poll 2</vt:lpstr>
      <vt:lpstr>References</vt:lpstr>
    </vt:vector>
  </TitlesOfParts>
  <Company>Huawei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Multi-AP Basic Coordination set</dc:title>
  <dc:creator>Oren Kedem</dc:creator>
  <cp:keywords>CTPClassification=CTP_NT</cp:keywords>
  <cp:lastModifiedBy>Oren Kedem</cp:lastModifiedBy>
  <cp:revision>2081</cp:revision>
  <cp:lastPrinted>1998-02-10T13:28:06Z</cp:lastPrinted>
  <dcterms:created xsi:type="dcterms:W3CDTF">2004-12-02T14:01:45Z</dcterms:created>
  <dcterms:modified xsi:type="dcterms:W3CDTF">2020-11-29T10:14:06Z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itusGUID">
    <vt:lpwstr>7abeee2e-a05f-479f-88d0-1deda3a82e9c</vt:lpwstr>
  </property>
  <property fmtid="{D5CDD505-2E9C-101B-9397-08002B2CF9AE}" pid="4" name="CTP_TimeStamp">
    <vt:lpwstr>2020-01-16 08:38:35Z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y fmtid="{D5CDD505-2E9C-101B-9397-08002B2CF9AE}" pid="9" name="_2015_ms_pID_725343">
    <vt:lpwstr>(3)YAqRbcOboQiDvvl2DV2O3pzId7zMIBsHZZjrYZvOXdHAystQEAMUgqLdxqhIVrzKpkczEyF6
qqbBQ55zSfxYSlhXRk0uRdajg+oJUU0+moHX1pHeSFoitLDMg78gZMnQHgxCuve+4NBjlbiA
lLt7IdLf/ARdbi24pUupi0ZmAHIBdOqcZsziXJndYnnxsCUV1Z3qrldCz13yXwjwWvitggXc
T5M6D5NqBRZNcHO/zn</vt:lpwstr>
  </property>
  <property fmtid="{D5CDD505-2E9C-101B-9397-08002B2CF9AE}" pid="10" name="_2015_ms_pID_7253431">
    <vt:lpwstr>3zVp1iZImIJOWg4//Hx3RPqDHnuD+HVW23mX8XaTwxMmTseiRnbgIv
yAI2jpMYa9YONEDb3FNJZEc39HykJj5BYmLfxT3KQ5GeJoWbSpulewQ1Lxkm/puIxHQ7wZEz
pXcqoM4qNYfOKmwovgknhfGWMi2Upewh5hRJcQW62YW+dTSqIRZVNXOtCPzHTfx9LbbQWeIv
lBfOiShkUHISAEzStWTGFkJJz7emkjbNKIuJ</vt:lpwstr>
  </property>
  <property fmtid="{D5CDD505-2E9C-101B-9397-08002B2CF9AE}" pid="11" name="_2015_ms_pID_7253432">
    <vt:lpwstr>CA==</vt:lpwstr>
  </property>
</Properties>
</file>