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5"/>
  </p:notesMasterIdLst>
  <p:handoutMasterIdLst>
    <p:handoutMasterId r:id="rId17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13" r:id="rId36"/>
    <p:sldId id="2167" r:id="rId37"/>
    <p:sldId id="2317" r:id="rId38"/>
    <p:sldId id="2331" r:id="rId39"/>
    <p:sldId id="2429" r:id="rId40"/>
    <p:sldId id="2332" r:id="rId41"/>
    <p:sldId id="2351" r:id="rId42"/>
    <p:sldId id="2431" r:id="rId43"/>
    <p:sldId id="2436" r:id="rId44"/>
    <p:sldId id="2437" r:id="rId45"/>
    <p:sldId id="2438" r:id="rId46"/>
    <p:sldId id="2008" r:id="rId47"/>
    <p:sldId id="2291" r:id="rId48"/>
    <p:sldId id="2428" r:id="rId49"/>
    <p:sldId id="2037"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1688" r:id="rId63"/>
    <p:sldId id="2293" r:id="rId64"/>
    <p:sldId id="1708" r:id="rId65"/>
    <p:sldId id="1709" r:id="rId66"/>
    <p:sldId id="1710" r:id="rId67"/>
    <p:sldId id="1790" r:id="rId68"/>
    <p:sldId id="2199" r:id="rId69"/>
    <p:sldId id="2319" r:id="rId70"/>
    <p:sldId id="2320" r:id="rId71"/>
    <p:sldId id="2321" r:id="rId72"/>
    <p:sldId id="2355" r:id="rId73"/>
    <p:sldId id="2354" r:id="rId74"/>
    <p:sldId id="2294" r:id="rId75"/>
    <p:sldId id="1679" r:id="rId76"/>
    <p:sldId id="2336" r:id="rId77"/>
    <p:sldId id="2328" r:id="rId78"/>
    <p:sldId id="2459" r:id="rId79"/>
    <p:sldId id="2456" r:id="rId80"/>
    <p:sldId id="2363" r:id="rId81"/>
    <p:sldId id="2384" r:id="rId82"/>
    <p:sldId id="2420" r:id="rId83"/>
    <p:sldId id="2419" r:id="rId84"/>
    <p:sldId id="2425" r:id="rId85"/>
    <p:sldId id="2451" r:id="rId86"/>
    <p:sldId id="2390" r:id="rId87"/>
    <p:sldId id="2432" r:id="rId88"/>
    <p:sldId id="2368" r:id="rId89"/>
    <p:sldId id="2369" r:id="rId90"/>
    <p:sldId id="2386" r:id="rId91"/>
    <p:sldId id="2389" r:id="rId92"/>
    <p:sldId id="2324" r:id="rId93"/>
    <p:sldId id="1375" r:id="rId94"/>
    <p:sldId id="1376" r:id="rId95"/>
    <p:sldId id="1400" r:id="rId96"/>
    <p:sldId id="2004" r:id="rId97"/>
    <p:sldId id="2446"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p:cViewPr varScale="1">
        <p:scale>
          <a:sx n="110" d="100"/>
          <a:sy n="110" d="100"/>
        </p:scale>
        <p:origin x="154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802.11-20/1895r1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894-00-0jtc-minutes-of-virtual-meeting-in-nov-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15 December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12 Jan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33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2020, as documented in </a:t>
            </a:r>
            <a:r>
              <a:rPr lang="en-AU" i="1" dirty="0">
                <a:hlinkClick r:id="rId3"/>
              </a:rPr>
              <a:t>11-20-1894-00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22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610"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Was a liaison was sent after the Nov 2020 plenary (N?????)</a:t>
            </a:r>
            <a:r>
              <a:rPr lang="en-AU" b="0" dirty="0">
                <a:solidFill>
                  <a:srgbClr val="FF0000"/>
                </a:solidFill>
              </a:rPr>
              <a:t> noting the approval of various SGs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870"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7908032"/>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98148154"/>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429348437"/>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a:t>
            </a:r>
            <a:r>
              <a:rPr lang="en-AU" dirty="0">
                <a:solidFill>
                  <a:srgbClr val="FF0000"/>
                </a:solidFill>
              </a:rPr>
              <a:t>N??????</a:t>
            </a:r>
            <a:r>
              <a:rPr lang="en-AU" dirty="0"/>
              <a:t>)</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44F382B7-0903-4C99-AF91-A4E54A27D616}"/>
              </a:ext>
            </a:extLst>
          </p:cNvPr>
          <p:cNvGraphicFramePr>
            <a:graphicFrameLocks noChangeAspect="1"/>
          </p:cNvGraphicFramePr>
          <p:nvPr>
            <p:extLst>
              <p:ext uri="{D42A27DB-BD31-4B8C-83A1-F6EECF244321}">
                <p14:modId xmlns:p14="http://schemas.microsoft.com/office/powerpoint/2010/main" val="47920391"/>
              </p:ext>
            </p:extLst>
          </p:nvPr>
        </p:nvGraphicFramePr>
        <p:xfrm>
          <a:off x="4892675" y="4724400"/>
          <a:ext cx="914400" cy="806450"/>
        </p:xfrm>
        <a:graphic>
          <a:graphicData uri="http://schemas.openxmlformats.org/presentationml/2006/ole">
            <mc:AlternateContent xmlns:mc="http://schemas.openxmlformats.org/markup-compatibility/2006">
              <mc:Choice xmlns:v="urn:schemas-microsoft-com:vml" Requires="v">
                <p:oleObj spid="_x0000_s332861"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4892675"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1 comment; response sent in Oct 2020 (</a:t>
            </a:r>
            <a:r>
              <a:rPr lang="en-AU" dirty="0">
                <a:solidFill>
                  <a:srgbClr val="FF0000"/>
                </a:solidFill>
              </a:rPr>
              <a:t>N??????</a:t>
            </a:r>
            <a:r>
              <a:rPr lang="en-AU" dirty="0"/>
              <a:t>)</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2" name="Object 1">
            <a:extLst>
              <a:ext uri="{FF2B5EF4-FFF2-40B4-BE49-F238E27FC236}">
                <a16:creationId xmlns:a16="http://schemas.microsoft.com/office/drawing/2014/main" id="{BD6AF0C5-90A0-42E9-85CC-F61798A6D24E}"/>
              </a:ext>
            </a:extLst>
          </p:cNvPr>
          <p:cNvGraphicFramePr>
            <a:graphicFrameLocks noChangeAspect="1"/>
          </p:cNvGraphicFramePr>
          <p:nvPr>
            <p:extLst>
              <p:ext uri="{D42A27DB-BD31-4B8C-83A1-F6EECF244321}">
                <p14:modId xmlns:p14="http://schemas.microsoft.com/office/powerpoint/2010/main" val="3001550456"/>
              </p:ext>
            </p:extLst>
          </p:nvPr>
        </p:nvGraphicFramePr>
        <p:xfrm>
          <a:off x="7924800" y="3635375"/>
          <a:ext cx="914400" cy="806450"/>
        </p:xfrm>
        <a:graphic>
          <a:graphicData uri="http://schemas.openxmlformats.org/presentationml/2006/ole">
            <mc:AlternateContent xmlns:mc="http://schemas.openxmlformats.org/markup-compatibility/2006">
              <mc:Choice xmlns:v="urn:schemas-microsoft-com:vml" Requires="v">
                <p:oleObj spid="_x0000_s333885"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79248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IEEE 802.1AX will be known as ISO/IEC/IEEE 8802-1AX:202</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before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closes in Dec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1X-2020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1332640958"/>
              </p:ext>
            </p:extLst>
          </p:nvPr>
        </p:nvGraphicFramePr>
        <p:xfrm>
          <a:off x="3978275" y="4648200"/>
          <a:ext cx="914400" cy="806450"/>
        </p:xfrm>
        <a:graphic>
          <a:graphicData uri="http://schemas.openxmlformats.org/presentationml/2006/ole">
            <mc:AlternateContent xmlns:mc="http://schemas.openxmlformats.org/markup-compatibility/2006">
              <mc:Choice xmlns:v="urn:schemas-microsoft-com:vml" Requires="v">
                <p:oleObj spid="_x0000_s334856"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3978275"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60-day ballot closes on 22 Jan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closes 22 Jan 2021</a:t>
            </a:r>
          </a:p>
          <a:p>
            <a:pPr lvl="1"/>
            <a:r>
              <a:rPr lang="en-AU" dirty="0"/>
              <a:t>IEEE 802.1CMde</a:t>
            </a:r>
            <a:r>
              <a:rPr lang="en-AU" dirty="0">
                <a:cs typeface="Arial" panose="020B0604020202020204" pitchFamily="34" charset="0"/>
              </a:rPr>
              <a:t> w</a:t>
            </a:r>
            <a:r>
              <a:rPr lang="en-AU" dirty="0"/>
              <a:t>as approved in July 2020 for submission once published, and was submitted in Oct 2020</a:t>
            </a:r>
          </a:p>
          <a:p>
            <a:pPr lvl="1"/>
            <a:r>
              <a:rPr lang="en-AU" dirty="0"/>
              <a:t>IEEE 802.1CMde  60-day ballot closes 22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90-day FDIS ballot closes in Jan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closed 13 Jan 2021</a:t>
            </a:r>
          </a:p>
          <a:p>
            <a:pPr lvl="1"/>
            <a:r>
              <a:rPr lang="en-AU" dirty="0"/>
              <a:t>802.1AE-2018/Cor 1-2020 </a:t>
            </a:r>
            <a:r>
              <a:rPr lang="en-AU" dirty="0">
                <a:cs typeface="Arial" panose="020B0604020202020204" pitchFamily="34" charset="0"/>
              </a:rPr>
              <a:t>w</a:t>
            </a:r>
            <a:r>
              <a:rPr lang="en-AU" dirty="0"/>
              <a:t>as approved in July 2020 for submission</a:t>
            </a:r>
          </a:p>
          <a:p>
            <a:pPr lvl="1"/>
            <a:r>
              <a:rPr lang="en-AU" dirty="0"/>
              <a:t>Ballot (N17321) closes on 13 Jan 2021</a:t>
            </a:r>
          </a:p>
          <a:p>
            <a:pPr lvl="1"/>
            <a:endParaRPr lang="en-AU" dirty="0"/>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(Nov 2020) There will be a WG/EC motion in Nov 2020 to submit into the PSDO adoption process once published </a:t>
            </a:r>
          </a:p>
          <a:p>
            <a:pPr lvl="2"/>
            <a:r>
              <a:rPr lang="en-AU" dirty="0">
                <a:solidFill>
                  <a:srgbClr val="FF0000"/>
                </a:solidFill>
              </a:rPr>
              <a:t>Did it happen?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(Nov 2020) There will be a WG/EC motion in Nov 2020 to submit into the PSDO adoption process once published </a:t>
            </a:r>
          </a:p>
          <a:p>
            <a:pPr lvl="2"/>
            <a:r>
              <a:rPr lang="en-AU" dirty="0">
                <a:solidFill>
                  <a:srgbClr val="FF0000"/>
                </a:solidFill>
              </a:rPr>
              <a:t>Did it happen?</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87903"/>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that closed 2 Dec 2020</a:t>
            </a:r>
          </a:p>
          <a:p>
            <a:pPr lvl="1"/>
            <a:r>
              <a:rPr lang="en-AU" dirty="0"/>
              <a:t>The recommended action was:</a:t>
            </a:r>
          </a:p>
          <a:p>
            <a:pPr lvl="2"/>
            <a:r>
              <a:rPr lang="en-AU" dirty="0"/>
              <a:t>Confirm: 7</a:t>
            </a:r>
          </a:p>
          <a:p>
            <a:pPr lvl="2"/>
            <a:r>
              <a:rPr lang="en-AU" dirty="0"/>
              <a:t>Abstain due to lack of consensus: 2</a:t>
            </a:r>
          </a:p>
          <a:p>
            <a:pPr lvl="2"/>
            <a:r>
              <a:rPr lang="en-AU" dirty="0"/>
              <a:t>Abstain due to lack of expertise: 11</a:t>
            </a:r>
          </a:p>
          <a:p>
            <a:pPr lvl="1"/>
            <a:endParaRPr lang="en-AU" dirty="0"/>
          </a:p>
          <a:p>
            <a:pPr lvl="1"/>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49692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a response has been liaised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1049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(Oct 2020) Should start by end of 2020</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(Oct 2020) Should start by end of 2020</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a:t>
            </a:r>
            <a:r>
              <a:rPr lang="en-AU" dirty="0">
                <a:solidFill>
                  <a:srgbClr val="FF0000"/>
                </a:solidFill>
              </a:rPr>
              <a:t>N??????</a:t>
            </a:r>
            <a:r>
              <a:rPr lang="en-AU" dirty="0"/>
              <a:t>)</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60-day pre-ballot passed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3.2-2019</a:t>
            </a:r>
            <a:r>
              <a:rPr lang="en-AU" dirty="0"/>
              <a:t> 60-day ballot passed on 14 Dec 2020 (</a:t>
            </a:r>
            <a:r>
              <a:rPr lang="en-AU" dirty="0">
                <a:solidFill>
                  <a:srgbClr val="FF0000"/>
                </a:solidFill>
              </a:rPr>
              <a:t>N??????</a:t>
            </a:r>
            <a:r>
              <a:rPr lang="en-AU" dirty="0"/>
              <a:t>)</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30CED4A3-9A7E-4F58-861B-DD45A1C115BC}"/>
              </a:ext>
            </a:extLst>
          </p:cNvPr>
          <p:cNvGraphicFramePr>
            <a:graphicFrameLocks noChangeAspect="1"/>
          </p:cNvGraphicFramePr>
          <p:nvPr>
            <p:extLst>
              <p:ext uri="{D42A27DB-BD31-4B8C-83A1-F6EECF244321}">
                <p14:modId xmlns:p14="http://schemas.microsoft.com/office/powerpoint/2010/main" val="3343658669"/>
              </p:ext>
            </p:extLst>
          </p:nvPr>
        </p:nvGraphicFramePr>
        <p:xfrm>
          <a:off x="4910092" y="4191000"/>
          <a:ext cx="914400" cy="806450"/>
        </p:xfrm>
        <a:graphic>
          <a:graphicData uri="http://schemas.openxmlformats.org/presentationml/2006/ole">
            <mc:AlternateContent xmlns:mc="http://schemas.openxmlformats.org/markup-compatibility/2006">
              <mc:Choice xmlns:v="urn:schemas-microsoft-com:vml" Requires="v">
                <p:oleObj spid="_x0000_s335880"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4910092"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Mar 2021</a:t>
            </a:r>
          </a:p>
          <a:p>
            <a:pPr lvl="1"/>
            <a:r>
              <a:rPr lang="en-AU" dirty="0"/>
              <a:t>(Nov 2020)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solidFill>
                  <a:srgbClr val="FF0000"/>
                </a:solidFill>
              </a:rPr>
              <a:t>(Dec 2020) </a:t>
            </a:r>
            <a:r>
              <a:rPr lang="en-AU" dirty="0" err="1">
                <a:solidFill>
                  <a:srgbClr val="FF0000"/>
                </a:solidFill>
              </a:rPr>
              <a:t>TGay</a:t>
            </a:r>
            <a:r>
              <a:rPr lang="en-AU" dirty="0">
                <a:solidFill>
                  <a:srgbClr val="FF0000"/>
                </a:solidFill>
              </a:rPr>
              <a:t> plan to liaise D7.0 </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pPr lvl="1"/>
            <a:r>
              <a:rPr lang="en-AU" dirty="0"/>
              <a:t>(Nov 2020) Motion to enter PSDO process likely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909817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802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678284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passed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waiting for response</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a:t>
            </a:r>
          </a:p>
          <a:p>
            <a:pPr lvl="2"/>
            <a:r>
              <a:rPr lang="en-AU" dirty="0">
                <a:solidFill>
                  <a:srgbClr val="FF0000"/>
                </a:solidFill>
              </a:rPr>
              <a:t>Was not sent as of 10 Dec 2020; Apurva was reminded </a:t>
            </a:r>
            <a:r>
              <a:rPr lang="en-AU">
                <a:solidFill>
                  <a:srgbClr val="FF0000"/>
                </a:solidFill>
              </a:rPr>
              <a:t>to send it</a:t>
            </a:r>
            <a:endParaRPr lang="en-AU" dirty="0">
              <a:solidFill>
                <a:srgbClr val="FF000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551014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0D96-0227-450C-8A4C-B2185B5D09F0}"/>
              </a:ext>
            </a:extLst>
          </p:cNvPr>
          <p:cNvSpPr>
            <a:spLocks noGrp="1"/>
          </p:cNvSpPr>
          <p:nvPr>
            <p:ph type="title"/>
          </p:nvPr>
        </p:nvSpPr>
        <p:spPr/>
        <p:txBody>
          <a:bodyPr/>
          <a:lstStyle/>
          <a:p>
            <a:r>
              <a:rPr lang="en-AU" dirty="0"/>
              <a:t>SC6 subgroups are planning some interim meetings</a:t>
            </a:r>
          </a:p>
        </p:txBody>
      </p:sp>
      <p:sp>
        <p:nvSpPr>
          <p:cNvPr id="3" name="Content Placeholder 2">
            <a:extLst>
              <a:ext uri="{FF2B5EF4-FFF2-40B4-BE49-F238E27FC236}">
                <a16:creationId xmlns:a16="http://schemas.microsoft.com/office/drawing/2014/main" id="{D6227C5E-5AAE-4272-954E-7E6D35697B41}"/>
              </a:ext>
            </a:extLst>
          </p:cNvPr>
          <p:cNvSpPr>
            <a:spLocks noGrp="1"/>
          </p:cNvSpPr>
          <p:nvPr>
            <p:ph idx="1"/>
          </p:nvPr>
        </p:nvSpPr>
        <p:spPr/>
        <p:txBody>
          <a:bodyPr/>
          <a:lstStyle/>
          <a:p>
            <a:pPr lvl="1"/>
            <a:r>
              <a:rPr lang="en-GB" dirty="0"/>
              <a:t>Interim WG1 is planning two interim meetings</a:t>
            </a:r>
          </a:p>
          <a:p>
            <a:pPr lvl="2"/>
            <a:r>
              <a:rPr lang="en-GB" dirty="0"/>
              <a:t>20-22 Jan 2021</a:t>
            </a:r>
          </a:p>
          <a:p>
            <a:pPr lvl="2"/>
            <a:r>
              <a:rPr lang="en-GB" dirty="0"/>
              <a:t>14-16 Apr 20201</a:t>
            </a:r>
          </a:p>
          <a:p>
            <a:pPr lvl="1"/>
            <a:r>
              <a:rPr lang="en-AU" dirty="0"/>
              <a:t>They are planning to focus on </a:t>
            </a:r>
          </a:p>
          <a:p>
            <a:pPr lvl="2"/>
            <a:r>
              <a:rPr lang="en-AU" dirty="0"/>
              <a:t>NFC work</a:t>
            </a:r>
          </a:p>
          <a:p>
            <a:pPr lvl="2"/>
            <a:r>
              <a:rPr lang="en-AU" dirty="0"/>
              <a:t>Drone work</a:t>
            </a:r>
          </a:p>
          <a:p>
            <a:pPr lvl="2"/>
            <a:r>
              <a:rPr lang="en-AU" dirty="0"/>
              <a:t>New work items?</a:t>
            </a:r>
          </a:p>
          <a:p>
            <a:pPr lvl="1"/>
            <a:r>
              <a:rPr lang="en-AU" dirty="0"/>
              <a:t>There is no work of direct interest to IEEE 802</a:t>
            </a:r>
          </a:p>
        </p:txBody>
      </p:sp>
      <p:sp>
        <p:nvSpPr>
          <p:cNvPr id="4" name="Footer Placeholder 3">
            <a:extLst>
              <a:ext uri="{FF2B5EF4-FFF2-40B4-BE49-F238E27FC236}">
                <a16:creationId xmlns:a16="http://schemas.microsoft.com/office/drawing/2014/main" id="{EE435615-F138-4EA6-BD38-51739734BA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28D1295-A419-409B-A502-1ECF64971B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0221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27752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734"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was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3666377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884"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885"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p>
          <a:p>
            <a:pPr lvl="1"/>
            <a:r>
              <a:rPr lang="en-AU" dirty="0">
                <a:solidFill>
                  <a:srgbClr val="000000"/>
                </a:solidFill>
                <a:latin typeface="Arial" panose="020B0604020202020204" pitchFamily="34" charset="0"/>
              </a:rPr>
              <a:t>Subsequently the  Korea NB responded</a:t>
            </a:r>
          </a:p>
          <a:p>
            <a:pPr lvl="2"/>
            <a:r>
              <a:rPr lang="en-AU" dirty="0">
                <a:solidFill>
                  <a:srgbClr val="000000"/>
                </a:solidFill>
                <a:latin typeface="Arial" panose="020B0604020202020204" pitchFamily="34" charset="0"/>
              </a:rPr>
              <a:t>See N17311</a:t>
            </a:r>
          </a:p>
          <a:p>
            <a:pPr lvl="2"/>
            <a:r>
              <a:rPr lang="en-AU" dirty="0">
                <a:solidFill>
                  <a:srgbClr val="000000"/>
                </a:solidFill>
                <a:latin typeface="Arial" panose="020B0604020202020204" pitchFamily="34" charset="0"/>
              </a:rPr>
              <a:t>It is not entirely clear what this response is suggesting</a:t>
            </a:r>
          </a:p>
          <a:p>
            <a:pPr lvl="2"/>
            <a:r>
              <a:rPr lang="en-AU" dirty="0">
                <a:solidFill>
                  <a:srgbClr val="000000"/>
                </a:solidFill>
                <a:latin typeface="Arial" panose="020B0604020202020204" pitchFamily="34" charset="0"/>
              </a:rPr>
              <a:t>It seems to acknowledge the overlap with 802.11ba …</a:t>
            </a:r>
          </a:p>
          <a:p>
            <a:pPr lvl="2"/>
            <a:r>
              <a:rPr lang="en-AU" dirty="0">
                <a:solidFill>
                  <a:srgbClr val="000000"/>
                </a:solidFill>
                <a:latin typeface="Arial" panose="020B0604020202020204" pitchFamily="34" charset="0"/>
              </a:rPr>
              <a:t>… but also wants to continue</a:t>
            </a:r>
          </a:p>
          <a:p>
            <a:pPr lvl="2"/>
            <a:r>
              <a:rPr lang="en-AU" dirty="0">
                <a:solidFill>
                  <a:srgbClr val="000000"/>
                </a:solidFill>
                <a:latin typeface="Arial" panose="020B0604020202020204" pitchFamily="34" charset="0"/>
              </a:rPr>
              <a:t>Jodi Haasz plans to attend this session in WG1</a:t>
            </a:r>
            <a:endParaRPr lang="en-AU"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558185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8D94-E0B1-4A45-8749-46E57B68B412}"/>
              </a:ext>
            </a:extLst>
          </p:cNvPr>
          <p:cNvSpPr>
            <a:spLocks noGrp="1"/>
          </p:cNvSpPr>
          <p:nvPr>
            <p:ph type="title"/>
          </p:nvPr>
        </p:nvSpPr>
        <p:spPr/>
        <p:txBody>
          <a:bodyPr/>
          <a:lstStyle/>
          <a:p>
            <a:r>
              <a:rPr lang="en-AU" dirty="0"/>
              <a:t>5.6: An attempt may be made to harmonise 802.11ba and the WUR project in SC6/WG1 </a:t>
            </a:r>
          </a:p>
        </p:txBody>
      </p:sp>
      <p:sp>
        <p:nvSpPr>
          <p:cNvPr id="3" name="Content Placeholder 2">
            <a:extLst>
              <a:ext uri="{FF2B5EF4-FFF2-40B4-BE49-F238E27FC236}">
                <a16:creationId xmlns:a16="http://schemas.microsoft.com/office/drawing/2014/main" id="{54049D38-1043-4B37-8213-71F1FB2E1832}"/>
              </a:ext>
            </a:extLst>
          </p:cNvPr>
          <p:cNvSpPr>
            <a:spLocks noGrp="1"/>
          </p:cNvSpPr>
          <p:nvPr>
            <p:ph idx="1"/>
          </p:nvPr>
        </p:nvSpPr>
        <p:spPr/>
        <p:txBody>
          <a:bodyPr/>
          <a:lstStyle/>
          <a:p>
            <a:pPr lvl="1"/>
            <a:r>
              <a:rPr lang="en-AU" dirty="0">
                <a:effectLst/>
                <a:latin typeface="Calibri" panose="020F0502020204030204" pitchFamily="34" charset="0"/>
                <a:ea typeface="Calibri" panose="020F0502020204030204" pitchFamily="34" charset="0"/>
              </a:rPr>
              <a:t>Stephen McCann reports on the SC6/WG1 </a:t>
            </a:r>
            <a:r>
              <a:rPr lang="en-AU" dirty="0">
                <a:latin typeface="Calibri" panose="020F0502020204030204" pitchFamily="34" charset="0"/>
                <a:ea typeface="Calibri" panose="020F0502020204030204" pitchFamily="34" charset="0"/>
              </a:rPr>
              <a:t>meeting</a:t>
            </a:r>
          </a:p>
          <a:p>
            <a:pPr lvl="2"/>
            <a:r>
              <a:rPr lang="en-AU" i="1" dirty="0">
                <a:effectLst/>
                <a:latin typeface="+mj-lt"/>
                <a:ea typeface="Calibri" panose="020F0502020204030204" pitchFamily="34" charset="0"/>
              </a:rPr>
              <a:t>During the “PWI on Narrow Band Variable OOK WUR” item, I invited the author Yongju Park to attend a future IEEE802.11ba teleconference to discuss his technology and see if any harmonisation was possible.</a:t>
            </a:r>
          </a:p>
          <a:p>
            <a:pPr lvl="2"/>
            <a:r>
              <a:rPr lang="en-AU" i="1" dirty="0">
                <a:effectLst/>
                <a:latin typeface="+mj-lt"/>
                <a:ea typeface="Calibri" panose="020F0502020204030204" pitchFamily="34" charset="0"/>
              </a:rPr>
              <a:t>He accepted and I took an action to approach Minyoung Park (IEEE 802.11ba) and arrange an agenda item for this.</a:t>
            </a:r>
          </a:p>
          <a:p>
            <a:pPr lvl="2"/>
            <a:r>
              <a:rPr lang="en-AU" i="1" dirty="0">
                <a:effectLst/>
                <a:latin typeface="+mj-lt"/>
                <a:ea typeface="Calibri" panose="020F0502020204030204" pitchFamily="34" charset="0"/>
              </a:rPr>
              <a:t>I'll  send Minyoung an email shortly.</a:t>
            </a:r>
          </a:p>
          <a:p>
            <a:endParaRPr lang="en-AU" dirty="0"/>
          </a:p>
        </p:txBody>
      </p:sp>
      <p:sp>
        <p:nvSpPr>
          <p:cNvPr id="4" name="Footer Placeholder 3">
            <a:extLst>
              <a:ext uri="{FF2B5EF4-FFF2-40B4-BE49-F238E27FC236}">
                <a16:creationId xmlns:a16="http://schemas.microsoft.com/office/drawing/2014/main" id="{565BDFCD-72C3-4003-9B58-9D6392FA433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DF30C14-CBFF-4E28-96D9-CAEEEF6E2C8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019275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in Feb 2020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approved in Feb 2020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040828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Advisory Group on Concept and Terminology</a:t>
            </a:r>
            <a:r>
              <a:rPr lang="en-CA" dirty="0"/>
              <a:t> (now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 with no substantive discussion</a:t>
            </a:r>
          </a:p>
          <a:p>
            <a:pPr lvl="2"/>
            <a:r>
              <a:rPr lang="en-AU" dirty="0"/>
              <a:t>Seven China NB reps &amp; John Day (US NB) attended</a:t>
            </a:r>
          </a:p>
          <a:p>
            <a:pPr lvl="1"/>
            <a:r>
              <a:rPr lang="en-AU" dirty="0"/>
              <a:t>In Oct 2020, it was decided that AG 2 will develop</a:t>
            </a:r>
          </a:p>
          <a:p>
            <a:pPr lvl="2"/>
            <a:r>
              <a:rPr lang="en-AU" i="1" dirty="0"/>
              <a:t>… a Standing Document on SC 6 Glossary (SD on Glossary) to serve as work basis of SC 6/AG 2 and a tool for defining what types of terminological issue are to be addressed by AG 2</a:t>
            </a:r>
          </a:p>
          <a:p>
            <a:pPr lvl="1"/>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5500459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(AGH 2)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808"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(AGH 2)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59813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Jan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Jan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(AHG 2) to proceed, </a:t>
            </a:r>
            <a:r>
              <a:rPr lang="en-AU" dirty="0"/>
              <a:t>and it was extended ISO/IEC JTC1 SC6 plenary (October 2020)</a:t>
            </a:r>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831"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number of meetings have been held</a:t>
            </a:r>
          </a:p>
          <a:p>
            <a:pPr lvl="1"/>
            <a:r>
              <a:rPr lang="en-AU" dirty="0"/>
              <a:t>Update from Peter Yee from Oct meeting?</a:t>
            </a:r>
          </a:p>
          <a:p>
            <a:pPr lvl="2"/>
            <a:r>
              <a:rPr lang="en-AU" dirty="0"/>
              <a:t>“It was fairly innocuous”</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762201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243204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383333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(Sept 2020) 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604196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17365</Words>
  <Application>Microsoft Office PowerPoint</Application>
  <PresentationFormat>On-screen Show (4:3)</PresentationFormat>
  <Paragraphs>2627</Paragraphs>
  <Slides>173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173</vt:i4>
      </vt:variant>
    </vt:vector>
  </HeadingPairs>
  <TitlesOfParts>
    <vt:vector size="180" baseType="lpstr">
      <vt:lpstr>Arial</vt:lpstr>
      <vt:lpstr>Calibri</vt:lpstr>
      <vt:lpstr>Times New Roman</vt:lpstr>
      <vt:lpstr>802-11-Submission</vt:lpstr>
      <vt:lpstr>Acrobat Document</vt:lpstr>
      <vt:lpstr>Packager Shell Object</vt:lpstr>
      <vt:lpstr>Microsoft Word Document</vt:lpstr>
      <vt:lpstr>IEEE 802 JTC1 Standing Committee January 2021 agenda virtually</vt:lpstr>
      <vt:lpstr>This document will be used to provide information for any IEEE 802 JTC1 SC meetings in Jan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Jan 2021</vt:lpstr>
      <vt:lpstr>The IEEE 802 JTC1 SC regular meeting has a high-level list of agenda items to be considered</vt:lpstr>
      <vt:lpstr>The IEEE 802 JTC1 SC will consider approving its agenda</vt:lpstr>
      <vt:lpstr>The IEEE 802 JTC1 SC will consider approval of the minutes of its Nov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adoption process, with 37 in-process</vt:lpstr>
      <vt:lpstr>IEEE 802.1 WG has sent 33 standards completely through the PSDO adoption process</vt:lpstr>
      <vt:lpstr>IEEE 802.1 WG has sent 33 standards completely through the PSDO adoption process</vt:lpstr>
      <vt:lpstr>IEEE 802.1 WG has sent 33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60-day ballot passed and is waiting for start of FDIS ballot</vt:lpstr>
      <vt:lpstr>IEEE 802.1Qcy-2019 60-day ballot passed and is waiting for start of FDIS ballot</vt:lpstr>
      <vt:lpstr>IEEE 802.1Xck was published as ISO/IEC/IEEE 8802-1X:2013/AMD2-2020 in Nov 2020</vt:lpstr>
      <vt:lpstr>IEEE 802.1AS-Rev is waiting for start of FDIS ballot</vt:lpstr>
      <vt:lpstr>IEEE 802.1AX-REV 60-day ballot passed in August 2020 and is waiting for FDIS start</vt:lpstr>
      <vt:lpstr>IEEE 802.1Q-REV will probably be liaised before Jan 2021</vt:lpstr>
      <vt:lpstr>IEEE 802.1Qcx will be included in IEEE 802.1Q-Rev rather than a separate submission</vt:lpstr>
      <vt:lpstr>IEEE 802.1X-2020 60-day ballot closes in Dec 2020</vt:lpstr>
      <vt:lpstr>IEEE 802.1CMde 60-day ballot closes on 22 Jan 2021</vt:lpstr>
      <vt:lpstr>IEEE 802.1AE-2018/Cor 1-2020 90-day FDIS ballot closes in Jan 2021</vt:lpstr>
      <vt:lpstr>IEEE 802.1Qcr will be included in IEEE 802.1Q-Rev rather than a separate submission</vt:lpstr>
      <vt:lpstr>IEEE 802.1CS was liaised in Aug 2020</vt:lpstr>
      <vt:lpstr>IEEE 802.1Qcz was liaised in Aug 2020</vt:lpstr>
      <vt:lpstr>IEEE 802.3 has 13 standards in the pipeline for adoption under the PSDO process</vt:lpstr>
      <vt:lpstr>IEEE 802.3 WG has a number of regular participants in IEEE 802 JTC1 SC activities</vt:lpstr>
      <vt:lpstr>IEEE 802.3.1 passed its systematic review</vt:lpstr>
      <vt:lpstr>IEEE 802.3-REV FDIS ballot passed and a response has been liaised</vt:lpstr>
      <vt:lpstr>IEEE 802.3cb-2018 will be submitted to FDIS ballot in August 2020</vt:lpstr>
      <vt:lpstr>IEEE 802.3bt-2018 60-day pre-ballot passed and is waiting for FDIS ballot</vt:lpstr>
      <vt:lpstr>IEEE 802.3cd-2018 60-day pre-ballot passed and is waiting for FDIS ballot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60-day pre-ballot passed but a response is required</vt:lpstr>
      <vt:lpstr>IEEE 802.3cr draft was liaised for information in Oct 2020</vt:lpstr>
      <vt:lpstr>IEEE 802.3cu draft was liaised for information in Oct 2020</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60-day ballot passed but a response is required</vt:lpstr>
      <vt:lpstr>The next SC6 meeting will be held in June/July 2021 in Spain</vt:lpstr>
      <vt:lpstr>SC6 subgroups are planning some interim meetings</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5.6: An attempt may be made to harmonise 802.11ba and the WUR project in SC6/WG1 </vt:lpstr>
      <vt:lpstr>6.3: SC6 approved in Feb 2020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 project editor has been assigned for IEEE projects in SC6</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2020-12-15T06:17:25Z</dcterms:modified>
</cp:coreProperties>
</file>