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301" r:id="rId4"/>
    <p:sldId id="282" r:id="rId5"/>
    <p:sldId id="302" r:id="rId6"/>
    <p:sldId id="303" r:id="rId7"/>
    <p:sldId id="304" r:id="rId8"/>
    <p:sldId id="306" r:id="rId9"/>
    <p:sldId id="308" r:id="rId10"/>
    <p:sldId id="273" r:id="rId11"/>
    <p:sldId id="307" r:id="rId12"/>
    <p:sldId id="274" r:id="rId13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meihong" initials="z" lastIdx="1" clrIdx="0">
    <p:extLst>
      <p:ext uri="{19B8F6BF-5375-455C-9EA6-DF929625EA0E}">
        <p15:presenceInfo xmlns:p15="http://schemas.microsoft.com/office/powerpoint/2012/main" userId="S-1-5-21-147214757-305610072-1517763936-63734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D4105"/>
    <a:srgbClr val="921D95"/>
    <a:srgbClr val="0000FF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2157" autoAdjust="0"/>
  </p:normalViewPr>
  <p:slideViewPr>
    <p:cSldViewPr>
      <p:cViewPr varScale="1">
        <p:scale>
          <a:sx n="107" d="100"/>
          <a:sy n="107" d="100"/>
        </p:scale>
        <p:origin x="1578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2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CCAAF-252C-4847-8D16-EDD6B40E4912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Month Year</a:t>
            </a:r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John Doe, Some Company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10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11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6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12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2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3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5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4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16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5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74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6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395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7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3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8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04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/>
              <a:t>doc.: IEEE 802.11-yy/xxxxr0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/>
              <a:t>Month Year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John Doe, Some Company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07B9ED38-6DD0-4691-9FC3-0BE6EBBA3E57}" type="slidenum">
              <a:rPr lang="en-US"/>
              <a:pPr/>
              <a:t>9</a:t>
            </a:fld>
            <a:endParaRPr lang="en-US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4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latinLnBrk="0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kumimoji="0" lang="en-GB" sz="1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 Unicode MS" charset="0"/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802.11-20/1893r0</a:t>
            </a: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 bwMode="auto">
          <a:xfrm>
            <a:off x="5034706" y="6384925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M</a:t>
            </a:r>
            <a:r>
              <a:rPr kumimoji="0" lang="en-US" altLang="zh-CN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eihong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 Zhang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, Huawei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 bwMode="auto">
          <a:xfrm>
            <a:off x="684213" y="260911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November 2020</a:t>
            </a:r>
          </a:p>
        </p:txBody>
      </p:sp>
      <p:sp>
        <p:nvSpPr>
          <p:cNvPr id="11" name="Line 10"/>
          <p:cNvSpPr>
            <a:spLocks noChangeShapeType="1"/>
          </p:cNvSpPr>
          <p:nvPr userDrawn="1"/>
        </p:nvSpPr>
        <p:spPr bwMode="auto">
          <a:xfrm>
            <a:off x="685800" y="6477000"/>
            <a:ext cx="78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899592" y="685800"/>
            <a:ext cx="7498297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/>
              <a:t>C</a:t>
            </a:r>
            <a:r>
              <a:rPr lang="en-US" altLang="zh-CN" sz="2800" dirty="0" smtClean="0"/>
              <a:t>hannel Modeling for WLAN Sensing Indoor Scenario</a:t>
            </a:r>
            <a:endParaRPr lang="en-GB" sz="28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7763" y="1952005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2020-11-17</a:t>
            </a:r>
            <a:endParaRPr lang="en-GB" sz="2000" b="0" dirty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28734" y="2370627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  <p:graphicFrame>
        <p:nvGraphicFramePr>
          <p:cNvPr id="9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212549"/>
              </p:ext>
            </p:extLst>
          </p:nvPr>
        </p:nvGraphicFramePr>
        <p:xfrm>
          <a:off x="777889" y="2853293"/>
          <a:ext cx="7620000" cy="3240003"/>
        </p:xfrm>
        <a:graphic>
          <a:graphicData uri="http://schemas.openxmlformats.org/drawingml/2006/table">
            <a:tbl>
              <a:tblPr/>
              <a:tblGrid>
                <a:gridCol w="1524000"/>
                <a:gridCol w="1203325"/>
                <a:gridCol w="1684338"/>
                <a:gridCol w="1363662"/>
                <a:gridCol w="1844675"/>
              </a:tblGrid>
              <a:tr h="367243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</a:rPr>
                        <a:t>Affiliation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</a:rPr>
                        <a:t>Address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</a:rPr>
                        <a:t>Phone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</a:rPr>
                        <a:t>Name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 smtClean="0">
                          <a:latin typeface="+mn-lt"/>
                          <a:ea typeface="Times New Roman"/>
                          <a:cs typeface="Arial"/>
                        </a:rPr>
                        <a:t>Meihong</a:t>
                      </a:r>
                      <a:r>
                        <a:rPr lang="en-US" altLang="zh-CN" sz="1200" baseline="0" dirty="0" smtClean="0">
                          <a:latin typeface="+mn-lt"/>
                          <a:ea typeface="Times New Roman"/>
                          <a:cs typeface="Arial"/>
                        </a:rPr>
                        <a:t> Zhang</a:t>
                      </a:r>
                      <a:endParaRPr lang="en-US" sz="1200" i="0" kern="1200" dirty="0" smtClean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Huawei Technologies Co. Ltd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Arial"/>
                        </a:rPr>
                        <a:t>F3, Huawei Base, Shenzhen, China</a:t>
                      </a:r>
                      <a:endParaRPr lang="en-US" altLang="zh-CN" sz="1200" b="0" dirty="0" smtClean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 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zhangmeihong@huawei.com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H</a:t>
                      </a: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ailiang</a:t>
                      </a: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Xie</a:t>
                      </a:r>
                      <a:endParaRPr lang="en-US" sz="1200" i="0" kern="1200" dirty="0" smtClean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Rui Du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 </a:t>
                      </a: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Xiaohui</a:t>
                      </a: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 Peng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Danny Kai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P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in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Tan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Chenchen Liu</a:t>
                      </a:r>
                      <a:endParaRPr lang="en-US" sz="1200" i="0" dirty="0" smtClean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dirty="0" err="1" smtClean="0">
                          <a:latin typeface="+mn-lt"/>
                          <a:ea typeface="Times New Roman"/>
                          <a:cs typeface="Arial"/>
                        </a:rPr>
                        <a:t>Yingxiang</a:t>
                      </a:r>
                      <a:r>
                        <a:rPr lang="en-US" altLang="zh-CN" sz="1200" i="0" dirty="0" smtClean="0">
                          <a:latin typeface="+mn-lt"/>
                          <a:ea typeface="Times New Roman"/>
                          <a:cs typeface="Arial"/>
                        </a:rPr>
                        <a:t> Sun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Jie</a:t>
                      </a: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 Xu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CUHK (SZ)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Rui Wang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charset="-127"/>
                          <a:cs typeface="Times New Roman" pitchFamily="18" charset="0"/>
                        </a:rPr>
                        <a:t>SUSTC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2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Shuai</a:t>
                      </a:r>
                      <a:r>
                        <a:rPr lang="en-US" altLang="zh-CN" sz="1200" i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Arial"/>
                        </a:rPr>
                        <a:t> Wang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charset="-127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10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dirty="0" smtClean="0"/>
              <a:t>6. Conclusion</a:t>
            </a:r>
            <a:endParaRPr lang="en-GB" altLang="zh-CN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799" y="1828800"/>
            <a:ext cx="78581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zh-CN" sz="2200" b="1" dirty="0" smtClean="0">
                <a:latin typeface="Times New Roman"/>
                <a:ea typeface="Times New Roman"/>
                <a:cs typeface="Times New Roman"/>
              </a:rPr>
              <a:t>In this presentation,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some ray tracing simulation results of a specified indoor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scenario are proposed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Corresponding to the options we proposed in [1],</a:t>
            </a: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For option 1,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we can execute the ray tracing software for each snapshot just like what we did in this slide when performing the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channel realization generation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process;</a:t>
            </a: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For option 3, we can perform the ray tracing simulations offline, then store the parameters (powers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, delays and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angles) we obtained at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each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snapshot in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the database for future use.</a:t>
            </a:r>
          </a:p>
          <a:p>
            <a:pPr marL="377100" indent="0">
              <a:spcBef>
                <a:spcPts val="600"/>
              </a:spcBef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GB" altLang="zh-CN" sz="2400" b="1" dirty="0" smtClean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1336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11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dirty="0" smtClean="0"/>
              <a:t>7. Follow Up</a:t>
            </a:r>
            <a:endParaRPr lang="en-GB" altLang="zh-CN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799" y="1828800"/>
            <a:ext cx="78581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We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will try to conduct some experimental measurements to validate the accuracy of our ray tracing results.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377100" indent="0">
              <a:spcBef>
                <a:spcPts val="600"/>
              </a:spcBef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GB" altLang="zh-CN" sz="2400" b="1" dirty="0" smtClean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0112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12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fr-FR" altLang="zh-CN" dirty="0" smtClean="0"/>
              <a:t>8. Reference</a:t>
            </a:r>
            <a:r>
              <a:rPr lang="en-US" altLang="zh-CN" dirty="0" smtClean="0"/>
              <a:t>s</a:t>
            </a:r>
            <a:endParaRPr lang="en-GB" altLang="zh-CN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685799" y="1752600"/>
            <a:ext cx="7924801" cy="4114800"/>
          </a:xfrm>
        </p:spPr>
        <p:txBody>
          <a:bodyPr/>
          <a:lstStyle/>
          <a:p>
            <a:pPr marL="0" indent="0" latinLnBrk="1">
              <a:buNone/>
            </a:pPr>
            <a:r>
              <a:rPr lang="en-US" altLang="zh-CN" sz="1500" b="0" dirty="0" smtClean="0"/>
              <a:t>[1] 11-20-1334-00-SENS-a-brief-description-of-the-channel-realization-generation-process.pptx</a:t>
            </a:r>
          </a:p>
        </p:txBody>
      </p:sp>
    </p:spTree>
    <p:extLst>
      <p:ext uri="{BB962C8B-B14F-4D97-AF65-F5344CB8AC3E}">
        <p14:creationId xmlns:p14="http://schemas.microsoft.com/office/powerpoint/2010/main" val="3639601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000" dirty="0" smtClean="0"/>
              <a:t>1. Abstract</a:t>
            </a:r>
            <a:endParaRPr lang="en-GB" sz="30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27584" y="1628800"/>
            <a:ext cx="792088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In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[1]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three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options for generating rays used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in channel realization generation process were presented, including</a:t>
            </a: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Option 1: execute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ray tracing software for each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scenario;</a:t>
            </a: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Option 2: integrate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an abstract target model into existing channel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model;</a:t>
            </a: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Option 3: establish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a database which records the results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obtained by </a:t>
            </a:r>
          </a:p>
          <a:p>
            <a:pPr marL="413100" indent="0">
              <a:spcBef>
                <a:spcPts val="0"/>
              </a:spcBef>
            </a:pP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                     ray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tracing software. 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In this contribution,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we will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show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some ray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tracing simulation results of a specified indoor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scenario (corresponding to option 1 and 3).</a:t>
            </a: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3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2. Scenario  </a:t>
            </a:r>
            <a:endParaRPr lang="en-GB" altLang="zh-CN" sz="30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776624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Static living room scenario,</a:t>
            </a: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GB" altLang="zh-CN" sz="1600" dirty="0">
                <a:latin typeface="Times New Roman"/>
                <a:ea typeface="Times New Roman"/>
                <a:cs typeface="Times New Roman"/>
              </a:rPr>
              <a:t>Our proposed scenario (right picture) is similar with the home living room in 11ad, but with </a:t>
            </a:r>
            <a:r>
              <a:rPr lang="en-GB" altLang="zh-CN" sz="1600" dirty="0" smtClean="0">
                <a:latin typeface="Times New Roman"/>
                <a:ea typeface="Times New Roman"/>
                <a:cs typeface="Times New Roman"/>
              </a:rPr>
              <a:t>different parameters;</a:t>
            </a:r>
            <a:endParaRPr lang="en-GB" altLang="zh-CN" sz="1600" dirty="0">
              <a:latin typeface="Times New Roman"/>
              <a:ea typeface="Times New Roman"/>
              <a:cs typeface="Times New Roman"/>
            </a:endParaRPr>
          </a:p>
          <a:p>
            <a:pPr marL="756000">
              <a:lnSpc>
                <a:spcPct val="120000"/>
              </a:lnSpc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AP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(TX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) and STA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(RX)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at fixed positions;</a:t>
            </a:r>
          </a:p>
          <a:p>
            <a:pPr marL="756000">
              <a:lnSpc>
                <a:spcPct val="120000"/>
              </a:lnSpc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Isotropic V polarization antennas are adopted for both transmitter and receiver.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987185"/>
            <a:ext cx="3931110" cy="3464589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92" y="3226920"/>
            <a:ext cx="3131095" cy="309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547664" y="6187359"/>
            <a:ext cx="1802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/>
                </a:solidFill>
              </a:rPr>
              <a:t>11ad: </a:t>
            </a:r>
            <a:r>
              <a:rPr lang="en-US" altLang="zh-CN" sz="1200" dirty="0" smtClean="0">
                <a:solidFill>
                  <a:schemeClr val="tx1"/>
                </a:solidFill>
                <a:ea typeface="宋体" panose="02010600030101010101" pitchFamily="2" charset="-122"/>
              </a:rPr>
              <a:t>Home </a:t>
            </a:r>
            <a:r>
              <a:rPr lang="en-US" altLang="zh-CN" sz="1200" dirty="0">
                <a:solidFill>
                  <a:schemeClr val="tx1"/>
                </a:solidFill>
                <a:ea typeface="宋体" panose="02010600030101010101" pitchFamily="2" charset="-122"/>
              </a:rPr>
              <a:t>Living Room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16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4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3. Deterministic Channel Model – Ray Tracing (1)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752600"/>
            <a:ext cx="7910264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Corresponding 3D model depicted by the ray tracing software is shown below, </a:t>
            </a: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Specified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parameters are listed in the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table</a:t>
            </a:r>
            <a:r>
              <a:rPr lang="zh-CN" altLang="en-US" sz="1800" dirty="0" smtClean="0">
                <a:latin typeface="Times New Roman"/>
                <a:ea typeface="Times New Roman"/>
                <a:cs typeface="Times New Roman"/>
              </a:rPr>
              <a:t>；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40" y="3182104"/>
            <a:ext cx="3529553" cy="2772896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214151"/>
              </p:ext>
            </p:extLst>
          </p:nvPr>
        </p:nvGraphicFramePr>
        <p:xfrm>
          <a:off x="4501021" y="3268186"/>
          <a:ext cx="4429539" cy="1463040"/>
        </p:xfrm>
        <a:graphic>
          <a:graphicData uri="http://schemas.openxmlformats.org/drawingml/2006/table">
            <a:tbl>
              <a:tblPr firstRow="1" firstCol="1" bandRow="1"/>
              <a:tblGrid>
                <a:gridCol w="1368216"/>
                <a:gridCol w="2088232"/>
                <a:gridCol w="973091"/>
              </a:tblGrid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Object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size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material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Chair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2.8m*1.05m*1m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wood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Chair with feet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1.05m*1.05m*1m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wood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Table with feet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1.5m*0.7m*0.8m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wood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266700" algn="ctr" defTabSz="1187798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Door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width=1m, height=2.5m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wood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266700" algn="ctr" defTabSz="1187798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Windows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Width=1.5m,height=1m~2.5m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glass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266700" algn="ctr" defTabSz="1187798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Wall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concrete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266700" algn="ctr" defTabSz="1187798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Floor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concrete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258036"/>
              </p:ext>
            </p:extLst>
          </p:nvPr>
        </p:nvGraphicFramePr>
        <p:xfrm>
          <a:off x="4508997" y="5306139"/>
          <a:ext cx="4429539" cy="365760"/>
        </p:xfrm>
        <a:graphic>
          <a:graphicData uri="http://schemas.openxmlformats.org/drawingml/2006/table">
            <a:tbl>
              <a:tblPr firstRow="1" firstCol="1" bandRow="1"/>
              <a:tblGrid>
                <a:gridCol w="2235298"/>
                <a:gridCol w="2194241"/>
              </a:tblGrid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Frequency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60GHz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Bandwidth</a:t>
                      </a:r>
                      <a:endParaRPr lang="zh-CN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2160MHz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438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5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3. Deterministic Channel Model – Ray Tracing (2)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752600"/>
            <a:ext cx="7910264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Simulation results, </a:t>
            </a: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698850" indent="-285750">
              <a:spcBef>
                <a:spcPts val="12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LOS ray, First order reflections and Second order reflections are considered;</a:t>
            </a:r>
          </a:p>
          <a:p>
            <a:pPr marL="698850" indent="-285750">
              <a:spcBef>
                <a:spcPts val="12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Diffraction mechanism will be considered in our future work.</a:t>
            </a: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501008"/>
            <a:ext cx="2846357" cy="26642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306" y="3681217"/>
            <a:ext cx="3566427" cy="267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18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6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4. Sensing Scenario  </a:t>
            </a:r>
            <a:endParaRPr lang="en-GB" altLang="zh-CN" sz="30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776624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Dynamic living room scenario</a:t>
            </a: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756000">
              <a:lnSpc>
                <a:spcPct val="120000"/>
              </a:lnSpc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A target (35cm*35cm*1m) traveling in a straight path 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at a speed of 1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m/s inside the static living room as illustrated below.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637041"/>
            <a:ext cx="4248472" cy="37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732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7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5. Sensing Channel Model – Ray Tracing (1)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805428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Simulation results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Main characteristics, </a:t>
            </a: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As the target moves in the environment,</a:t>
            </a: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Parameters (power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altLang="zh-CN" sz="1600" dirty="0" err="1">
                <a:latin typeface="Times New Roman"/>
                <a:ea typeface="Times New Roman"/>
                <a:cs typeface="Times New Roman"/>
              </a:rPr>
              <a:t>AoA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altLang="zh-CN" sz="1600" dirty="0" err="1">
                <a:latin typeface="Times New Roman"/>
                <a:ea typeface="Times New Roman"/>
                <a:cs typeface="Times New Roman"/>
              </a:rPr>
              <a:t>AoD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, and delay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) of some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rays are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changing; </a:t>
            </a: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Some new rays are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generated, like TX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Target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RX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，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TX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Wall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Target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RX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；</a:t>
            </a: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Some rays first appear and then disappear.</a:t>
            </a: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Some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rays first disappear and then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re-appear, like TX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Wall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→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RX</a:t>
            </a:r>
            <a:r>
              <a:rPr lang="zh-CN" altLang="en-US" sz="1600" dirty="0" smtClean="0">
                <a:latin typeface="Times New Roman"/>
                <a:ea typeface="Times New Roman"/>
                <a:cs typeface="Times New Roman"/>
              </a:rPr>
              <a:t>；</a:t>
            </a: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1085850" lvl="2" indent="-285750" algn="just">
              <a:spcBef>
                <a:spcPts val="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Some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rays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disappeared.</a:t>
            </a:r>
          </a:p>
          <a:p>
            <a:pPr marL="741600" lvl="2" indent="-285750">
              <a:spcBef>
                <a:spcPts val="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800100" lvl="2" indent="0">
              <a:spcBef>
                <a:spcPts val="0"/>
              </a:spcBef>
            </a:pP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76" y="2055808"/>
            <a:ext cx="3375099" cy="2530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82" y="1951627"/>
            <a:ext cx="3411291" cy="25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02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8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5. Sensing Channel Model – Ray Tracing (2)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7910264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Simulation results, 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The total number of rays is 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changing, this figure can also validate the  generation and disappearance of some rays.  </a:t>
            </a: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800100" lvl="2" indent="0">
              <a:spcBef>
                <a:spcPts val="0"/>
              </a:spcBef>
            </a:pP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68" y="2185651"/>
            <a:ext cx="3364664" cy="25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3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DC83D890-10BB-4905-98E9-EC5FFEC1B9BB}" type="slidenum">
              <a:rPr lang="en-GB"/>
              <a:pPr/>
              <a:t>9</a:t>
            </a:fld>
            <a:endParaRPr lang="en-GB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4213"/>
            <a:ext cx="7772400" cy="1160462"/>
          </a:xfrm>
          <a:ln/>
        </p:spPr>
        <p:txBody>
          <a:bodyPr lIns="90000" tIns="46800" rIns="90000" bIns="46800"/>
          <a:lstStyle/>
          <a:p>
            <a:r>
              <a:rPr lang="en-US" altLang="zh-CN" sz="3000" dirty="0" smtClean="0"/>
              <a:t>5. Sensing Channel Model – Ray Tracing (3)</a:t>
            </a:r>
            <a:endParaRPr lang="en-GB" altLang="zh-CN" sz="30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38200" y="1628800"/>
            <a:ext cx="762000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More details on the underlying propagation mechanisms implanted in the ray tracer are not public to us since the software we used is </a:t>
            </a:r>
            <a:r>
              <a:rPr lang="en-US" altLang="zh-CN" sz="2200" b="1" dirty="0">
                <a:latin typeface="Times New Roman"/>
                <a:ea typeface="Times New Roman"/>
                <a:cs typeface="Times New Roman"/>
              </a:rPr>
              <a:t>an encapsulated  commercial  </a:t>
            </a:r>
            <a:r>
              <a:rPr lang="en-US" altLang="zh-CN" sz="2200" b="1" dirty="0" smtClean="0">
                <a:latin typeface="Times New Roman"/>
                <a:ea typeface="Times New Roman"/>
                <a:cs typeface="Times New Roman"/>
              </a:rPr>
              <a:t>software.</a:t>
            </a: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Maybe some values of parameters adopted in 11ay can be reused in WLAN sensing channel model</a:t>
            </a:r>
            <a:r>
              <a:rPr lang="en-US" altLang="zh-CN" sz="1800" dirty="0">
                <a:latin typeface="Times New Roman"/>
                <a:ea typeface="Times New Roman"/>
                <a:cs typeface="Times New Roman"/>
              </a:rPr>
              <a:t>, such as </a:t>
            </a: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1080000" lvl="1" indent="-285750" algn="just">
              <a:spcBef>
                <a:spcPts val="30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LOS ray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power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can be calculated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as free-space </a:t>
            </a:r>
            <a:r>
              <a:rPr lang="en-US" altLang="zh-CN" sz="1600" dirty="0" err="1">
                <a:latin typeface="Times New Roman"/>
                <a:ea typeface="Times New Roman"/>
                <a:cs typeface="Times New Roman"/>
              </a:rPr>
              <a:t>pathloss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 with oxygen </a:t>
            </a: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absorption;</a:t>
            </a:r>
          </a:p>
          <a:p>
            <a:pPr marL="794250" lvl="1" indent="0" algn="just">
              <a:spcBef>
                <a:spcPts val="6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1080000" lvl="1" indent="-285750" algn="just">
              <a:spcBef>
                <a:spcPts val="300"/>
              </a:spcBef>
              <a:buFont typeface="Times New Roman" panose="02020603050405020304" pitchFamily="18" charset="0"/>
              <a:buChar char="‣"/>
            </a:pPr>
            <a:r>
              <a:rPr lang="en-US" altLang="zh-CN" sz="1600" dirty="0" smtClean="0">
                <a:latin typeface="Times New Roman"/>
                <a:ea typeface="Times New Roman"/>
                <a:cs typeface="Times New Roman"/>
              </a:rPr>
              <a:t>ground-reflected 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power calculated as free-space </a:t>
            </a:r>
            <a:r>
              <a:rPr lang="en-US" altLang="zh-CN" sz="1600" dirty="0" err="1">
                <a:latin typeface="Times New Roman"/>
                <a:ea typeface="Times New Roman"/>
                <a:cs typeface="Times New Roman"/>
              </a:rPr>
              <a:t>pathloss</a:t>
            </a:r>
            <a:r>
              <a:rPr lang="en-US" altLang="zh-CN" sz="1600" dirty="0">
                <a:latin typeface="Times New Roman"/>
                <a:ea typeface="Times New Roman"/>
                <a:cs typeface="Times New Roman"/>
              </a:rPr>
              <a:t> with oxygen absorption, with additional reflection loss calculated on the base of Fresnel equations. </a:t>
            </a: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0" indent="0"/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  <a:p>
            <a:pPr marL="742950" lvl="1" indent="-285750" algn="just">
              <a:spcBef>
                <a:spcPts val="600"/>
              </a:spcBef>
              <a:buFont typeface="Times New Roman" panose="02020603050405020304" pitchFamily="18" charset="0"/>
              <a:buChar char="­"/>
            </a:pP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However, </a:t>
            </a:r>
            <a:r>
              <a:rPr lang="en-US" altLang="zh-CN" sz="1800" dirty="0" err="1" smtClean="0">
                <a:latin typeface="Times New Roman"/>
                <a:ea typeface="Times New Roman"/>
                <a:cs typeface="Times New Roman"/>
              </a:rPr>
              <a:t>pathloss</a:t>
            </a:r>
            <a:r>
              <a:rPr lang="en-US" altLang="zh-CN" sz="1800" dirty="0" smtClean="0">
                <a:latin typeface="Times New Roman"/>
                <a:ea typeface="Times New Roman"/>
                <a:cs typeface="Times New Roman"/>
              </a:rPr>
              <a:t> reflected from human needs to consider additional factors, like permittivity, surface roughness, reflection loss, …</a:t>
            </a: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800100" lvl="2" indent="0">
              <a:spcBef>
                <a:spcPts val="0"/>
              </a:spcBef>
            </a:pPr>
            <a:endParaRPr lang="en-US" altLang="zh-CN" sz="1600" dirty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 smtClean="0">
              <a:latin typeface="Times New Roman"/>
              <a:ea typeface="Times New Roman"/>
              <a:cs typeface="Times New Roman"/>
            </a:endParaRPr>
          </a:p>
          <a:p>
            <a:pPr marL="756000">
              <a:spcBef>
                <a:spcPts val="600"/>
              </a:spcBef>
              <a:buFont typeface="Times New Roman" panose="02020603050405020304" pitchFamily="18" charset="0"/>
              <a:buChar char="­"/>
            </a:pPr>
            <a:endParaRPr lang="en-US" altLang="zh-CN" sz="1800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1800" b="1" dirty="0">
              <a:latin typeface="Times New Roman"/>
              <a:ea typeface="Times New Roman"/>
              <a:cs typeface="Times New Roman"/>
            </a:endParaRPr>
          </a:p>
          <a:p>
            <a:pPr marL="0" indent="0">
              <a:spcBef>
                <a:spcPts val="1200"/>
              </a:spcBef>
            </a:pPr>
            <a:endParaRPr lang="en-US" altLang="zh-CN" sz="1600" dirty="0" smtClean="0">
              <a:latin typeface="Times New Roman"/>
              <a:ea typeface="Times New Roman"/>
              <a:cs typeface="Times New Roman"/>
            </a:endParaRPr>
          </a:p>
          <a:p>
            <a:pPr marL="413100" indent="0">
              <a:spcBef>
                <a:spcPts val="600"/>
              </a:spcBef>
            </a:pPr>
            <a:endParaRPr lang="en-US" altLang="zh-CN" sz="2200" b="1" dirty="0" smtClean="0">
              <a:latin typeface="Times New Roman"/>
              <a:ea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203848" y="3645024"/>
                <a:ext cx="3347378" cy="57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𝐿𝑂𝑆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zh-CN" alt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𝐿𝑂𝑆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𝐿𝑂𝑆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3645024"/>
                <a:ext cx="3347378" cy="57637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59632" y="4970261"/>
                <a:ext cx="4572000" cy="5763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zh-CN" alt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zh-CN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970261"/>
                <a:ext cx="4572000" cy="57637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572000" y="4970261"/>
                <a:ext cx="4572000" cy="5763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func>
                        <m:func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zh-CN" altLang="en-US" sz="1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zh-CN" altLang="en-US" sz="1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zh-CN" altLang="en-US" sz="1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zh-CN" altLang="en-US" sz="1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970261"/>
                <a:ext cx="4572000" cy="5763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4510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13299</TotalTime>
  <Words>954</Words>
  <Application>Microsoft Office PowerPoint</Application>
  <PresentationFormat>全屏显示(4:3)</PresentationFormat>
  <Paragraphs>231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 Unicode MS</vt:lpstr>
      <vt:lpstr>굴림</vt:lpstr>
      <vt:lpstr>MS Gothic</vt:lpstr>
      <vt:lpstr>宋体</vt:lpstr>
      <vt:lpstr>Arial</vt:lpstr>
      <vt:lpstr>Calibri</vt:lpstr>
      <vt:lpstr>Cambria Math</vt:lpstr>
      <vt:lpstr>Times New Roman</vt:lpstr>
      <vt:lpstr>Office 主题</vt:lpstr>
      <vt:lpstr>Channel Modeling for WLAN Sensing Indoor Scenario</vt:lpstr>
      <vt:lpstr>1. Abstract</vt:lpstr>
      <vt:lpstr>2. Scenario  </vt:lpstr>
      <vt:lpstr>3. Deterministic Channel Model – Ray Tracing (1)</vt:lpstr>
      <vt:lpstr>3. Deterministic Channel Model – Ray Tracing (2)</vt:lpstr>
      <vt:lpstr>4. Sensing Scenario  </vt:lpstr>
      <vt:lpstr>5. Sensing Channel Model – Ray Tracing (1)</vt:lpstr>
      <vt:lpstr>5. Sensing Channel Model – Ray Tracing (2)</vt:lpstr>
      <vt:lpstr>5. Sensing Channel Model – Ray Tracing (3)</vt:lpstr>
      <vt:lpstr>6. Conclusion</vt:lpstr>
      <vt:lpstr>7. Follow Up</vt:lpstr>
      <vt:lpstr>8. References</vt:lpstr>
    </vt:vector>
  </TitlesOfParts>
  <Company>Huawei Technologies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Considerations on sensing and feedback procedure</dc:title>
  <dc:creator>liuchenchen</dc:creator>
  <cp:lastModifiedBy>zhangmeihong</cp:lastModifiedBy>
  <cp:revision>403</cp:revision>
  <cp:lastPrinted>1601-01-01T00:00:00Z</cp:lastPrinted>
  <dcterms:created xsi:type="dcterms:W3CDTF">2020-06-15T07:09:50Z</dcterms:created>
  <dcterms:modified xsi:type="dcterms:W3CDTF">2020-12-15T07:33:16Z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(3)G04QaCEDMnDWpSApGYJcsdo0Wq1XzCYcTze3VNB26g3cns3YYbY0jwz7hOJS+ZSKhPVpwSsr
8TqFK9mp4xF5OAc2pA5I1jBJ+iQxYmOJGXt2FYkym80Ds0MWnS7VXrEoRm+NfCW7t/BzyjnZ
3i8LPLQoG886PX1yDBbToirmyqUJe6dTVL6Bb43CHag0cL3F46AZyf5190q1m03JV0myjwrg
xSfSgO+LE1ox9/WY8W</vt:lpwstr>
  </property>
  <property fmtid="{D5CDD505-2E9C-101B-9397-08002B2CF9AE}" pid="3" name="_2015_ms_pID_7253431">
    <vt:lpwstr>uuMs8ILK16uy+Syd5QfVkP/VHOg6qqXCPRravquE8CNUYu4gVIZ6VB
hpDsj2sQax6UJa5T3w/qN4ArpSo3nbMxXPYgYkrsEu4792lbnvpS5An879bIVH1ZiTIEBFLB
8Zv1PixIMmtjAA4CK1uzVDxpDRpkvBsc+PJSEfKn9WP/i3zXnKahVwwiW2nKgIooWkH3kH2J
5nB4+XOVuactNZZXomB3ancvBefj/FR8rmQ8</vt:lpwstr>
  </property>
  <property fmtid="{D5CDD505-2E9C-101B-9397-08002B2CF9AE}" pid="4" name="_2015_ms_pID_7253432">
    <vt:lpwstr>cQ==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1607907160</vt:lpwstr>
  </property>
</Properties>
</file>