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1054" r:id="rId3"/>
    <p:sldId id="1074" r:id="rId4"/>
    <p:sldId id="1075" r:id="rId5"/>
    <p:sldId id="1076" r:id="rId6"/>
    <p:sldId id="1069" r:id="rId7"/>
    <p:sldId id="1071" r:id="rId8"/>
    <p:sldId id="1073" r:id="rId9"/>
    <p:sldId id="1072" r:id="rId10"/>
    <p:sldId id="1059" r:id="rId11"/>
    <p:sldId id="1061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802.11-20/1892r1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Estimation of </a:t>
            </a:r>
            <a:r>
              <a:rPr lang="en-GB" altLang="en-US" dirty="0" smtClean="0"/>
              <a:t>Link </a:t>
            </a:r>
            <a:r>
              <a:rPr lang="en-US" altLang="zh-CN" dirty="0" smtClean="0"/>
              <a:t>Reachability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2020-10-12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9169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</a:t>
            </a:r>
            <a:r>
              <a:rPr lang="en-US" altLang="zh-CN" sz="1600"/>
              <a:t>] </a:t>
            </a:r>
            <a:r>
              <a:rPr lang="en-US" altLang="zh-CN" sz="1600" smtClean="0"/>
              <a:t>11-20-0508-02-00be-mlo-reachability-problem.pptx</a:t>
            </a: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dirty="0" smtClean="0"/>
              <a:t>Do you support that in R1</a:t>
            </a:r>
          </a:p>
          <a:p>
            <a:pPr lvl="1"/>
            <a:r>
              <a:rPr lang="en-US" altLang="zh-CN" dirty="0"/>
              <a:t>An AP MLD shall provide in its ML Probe Response frame, sent in response to an ML Probe Request frame requesting complete information, the </a:t>
            </a:r>
            <a:r>
              <a:rPr lang="en-US" altLang="zh-CN" dirty="0" smtClean="0"/>
              <a:t>information on the beacon </a:t>
            </a:r>
            <a:r>
              <a:rPr lang="en-US" altLang="zh-CN" dirty="0"/>
              <a:t>transmit power normalized to 20 MHz </a:t>
            </a:r>
            <a:r>
              <a:rPr lang="en-US" altLang="zh-CN" dirty="0" smtClean="0"/>
              <a:t>and the corresponding antenna </a:t>
            </a:r>
            <a:r>
              <a:rPr lang="en-US" altLang="zh-CN" dirty="0"/>
              <a:t>gain </a:t>
            </a:r>
            <a:r>
              <a:rPr lang="en-US" altLang="zh-CN" dirty="0" smtClean="0"/>
              <a:t>of each affiliated AP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3433" y="1916832"/>
            <a:ext cx="8136259" cy="2321434"/>
          </a:xfrm>
        </p:spPr>
        <p:txBody>
          <a:bodyPr/>
          <a:lstStyle/>
          <a:p>
            <a:r>
              <a:rPr lang="en-US" altLang="zh-CN" dirty="0" smtClean="0"/>
              <a:t>The contribution [1] first addresses the link reachability problem and proposes that</a:t>
            </a:r>
          </a:p>
          <a:p>
            <a:pPr lvl="1"/>
            <a:r>
              <a:rPr lang="en-US" altLang="zh-CN" dirty="0"/>
              <a:t>An AP of an MLD provides </a:t>
            </a:r>
            <a:r>
              <a:rPr lang="en-US" altLang="zh-CN" dirty="0" err="1"/>
              <a:t>TxPower</a:t>
            </a:r>
            <a:r>
              <a:rPr lang="en-US" altLang="zh-CN" dirty="0"/>
              <a:t> information of all the APs affiliated with that MLD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Based on </a:t>
            </a:r>
            <a:r>
              <a:rPr lang="en-US" altLang="zh-CN" dirty="0" err="1"/>
              <a:t>TxPower</a:t>
            </a:r>
            <a:r>
              <a:rPr lang="en-US" altLang="zh-CN" dirty="0"/>
              <a:t> numbers, the non-AP can compute a rough (first order) estimate of its reachability on different links.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6" name="Group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4885A0B-739F-40A7-8DFC-DBDD48D23ACC}"/>
              </a:ext>
            </a:extLst>
          </p:cNvPr>
          <p:cNvGrpSpPr/>
          <p:nvPr/>
        </p:nvGrpSpPr>
        <p:grpSpPr>
          <a:xfrm>
            <a:off x="322542" y="4668882"/>
            <a:ext cx="8383295" cy="1226384"/>
            <a:chOff x="529255" y="5164900"/>
            <a:chExt cx="8383295" cy="1226384"/>
          </a:xfrm>
        </p:grpSpPr>
        <p:sp>
          <p:nvSpPr>
            <p:cNvPr id="7" name="Rectangle 6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8F8DCF1A-267D-47CD-B588-234BD4A6B409}"/>
                </a:ext>
              </a:extLst>
            </p:cNvPr>
            <p:cNvSpPr/>
            <p:nvPr/>
          </p:nvSpPr>
          <p:spPr bwMode="auto">
            <a:xfrm>
              <a:off x="1417739" y="5188164"/>
              <a:ext cx="343949" cy="120312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F308400-7A2E-4946-9EDA-26B23FA702FF}"/>
                </a:ext>
              </a:extLst>
            </p:cNvPr>
            <p:cNvSpPr/>
            <p:nvPr/>
          </p:nvSpPr>
          <p:spPr bwMode="auto">
            <a:xfrm>
              <a:off x="7229912" y="5188164"/>
              <a:ext cx="343949" cy="120312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042763F-C3A8-40B8-A896-CE93AB209325}"/>
                </a:ext>
              </a:extLst>
            </p:cNvPr>
            <p:cNvCxnSpPr>
              <a:cxnSpLocks/>
              <a:stCxn id="7" idx="3"/>
            </p:cNvCxnSpPr>
            <p:nvPr/>
          </p:nvCxnSpPr>
          <p:spPr bwMode="auto">
            <a:xfrm>
              <a:off x="1761688" y="5789724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D6F5064-A335-4A62-8363-47617FE57B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1688" y="6173170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7271435-6FA2-482B-9D48-F099D8457625}"/>
                </a:ext>
              </a:extLst>
            </p:cNvPr>
            <p:cNvSpPr txBox="1"/>
            <p:nvPr/>
          </p:nvSpPr>
          <p:spPr>
            <a:xfrm>
              <a:off x="529255" y="5635835"/>
              <a:ext cx="8723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AP-MLD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4CE2C727-7763-47AF-8A90-B15416792A76}"/>
                </a:ext>
              </a:extLst>
            </p:cNvPr>
            <p:cNvSpPr txBox="1"/>
            <p:nvPr/>
          </p:nvSpPr>
          <p:spPr>
            <a:xfrm>
              <a:off x="7671505" y="5634346"/>
              <a:ext cx="12410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Non-AP-MLD</a:t>
              </a:r>
            </a:p>
          </p:txBody>
        </p:sp>
        <p:cxnSp>
          <p:nvCxnSpPr>
            <p:cNvPr id="15" name="Straight Arrow Connector 15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55AE0D4E-EDB3-448B-BF86-7FDBDCA8C6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0077" y="5324435"/>
              <a:ext cx="544760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6" name="TextBox 1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558A3F6F-70BC-4C48-A125-B1997B642D1E}"/>
                </a:ext>
              </a:extLst>
            </p:cNvPr>
            <p:cNvSpPr txBox="1"/>
            <p:nvPr/>
          </p:nvSpPr>
          <p:spPr>
            <a:xfrm>
              <a:off x="3965045" y="5164900"/>
              <a:ext cx="671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(L1)</a:t>
              </a:r>
            </a:p>
          </p:txBody>
        </p:sp>
        <p:sp>
          <p:nvSpPr>
            <p:cNvPr id="19" name="TextBox 2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F944F133-FAB0-45A1-961C-CFF82645F631}"/>
                </a:ext>
              </a:extLst>
            </p:cNvPr>
            <p:cNvSpPr txBox="1"/>
            <p:nvPr/>
          </p:nvSpPr>
          <p:spPr>
            <a:xfrm>
              <a:off x="3944422" y="5595488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(L2) = F(PL (L1))</a:t>
              </a:r>
            </a:p>
          </p:txBody>
        </p:sp>
        <p:sp>
          <p:nvSpPr>
            <p:cNvPr id="20" name="TextBox 2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F8A181F9-1B6D-4E9F-9111-01C4BAA59EBA}"/>
                </a:ext>
              </a:extLst>
            </p:cNvPr>
            <p:cNvSpPr txBox="1"/>
            <p:nvPr/>
          </p:nvSpPr>
          <p:spPr>
            <a:xfrm>
              <a:off x="3965045" y="6005039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(L3) = F(PL (L1))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08140" y="4575193"/>
            <a:ext cx="1320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Transmitted link 1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708140" y="5036526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Non-transmitted link 2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711070" y="5458222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Non-transmitted link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proposed mechanism has the following benefits [1]:</a:t>
            </a:r>
          </a:p>
          <a:p>
            <a:pPr lvl="1"/>
            <a:r>
              <a:rPr lang="en-GB" altLang="en-US" dirty="0" smtClean="0"/>
              <a:t>During </a:t>
            </a:r>
            <a:r>
              <a:rPr lang="en-GB" altLang="en-US" dirty="0"/>
              <a:t>discovery, aids in selecting an AP MLD with which the non-AP MLD has determined to have strong reachability on multiple links</a:t>
            </a:r>
          </a:p>
          <a:p>
            <a:pPr lvl="2"/>
            <a:r>
              <a:rPr lang="en-GB" altLang="en-US" dirty="0"/>
              <a:t>Without requiring to scan multiple links (saves power)</a:t>
            </a:r>
          </a:p>
          <a:p>
            <a:pPr lvl="1"/>
            <a:endParaRPr lang="en-GB" altLang="en-US" dirty="0"/>
          </a:p>
          <a:p>
            <a:pPr lvl="1"/>
            <a:r>
              <a:rPr lang="en-GB" altLang="en-US" dirty="0"/>
              <a:t>During regular operation, helps non-AP MLD save power by entering power-save state on links that are unreachable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Can influence roaming decisions at the non-AP MLD.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0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solution proposed by [1] only considers the DL direction.</a:t>
            </a:r>
          </a:p>
          <a:p>
            <a:r>
              <a:rPr lang="en-US" altLang="zh-CN" sz="2000" dirty="0"/>
              <a:t>But a link may be unreachable in either direction, i.e. UL/DL. 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For the single-link scenario, the UL reachability can be easily estimated based on the AP’s </a:t>
            </a:r>
            <a:r>
              <a:rPr lang="en-US" altLang="zh-CN" sz="1800" dirty="0" err="1" smtClean="0"/>
              <a:t>TxPower</a:t>
            </a:r>
            <a:r>
              <a:rPr lang="en-US" altLang="zh-CN" sz="1800" dirty="0" smtClean="0"/>
              <a:t> info or checked by through a successful handshake</a:t>
            </a:r>
          </a:p>
          <a:p>
            <a:pPr lvl="1"/>
            <a:r>
              <a:rPr lang="en-US" altLang="zh-CN" sz="1800" dirty="0" smtClean="0"/>
              <a:t>However, for the multi-link scenario, </a:t>
            </a:r>
            <a:r>
              <a:rPr lang="en-US" altLang="zh-CN" sz="1800" dirty="0"/>
              <a:t>the UL reachability </a:t>
            </a:r>
            <a:r>
              <a:rPr lang="en-US" altLang="zh-CN" sz="1800" dirty="0" smtClean="0"/>
              <a:t>of non-transmitted links cannot be correctly estimated only based on the </a:t>
            </a:r>
            <a:r>
              <a:rPr lang="en-US" altLang="zh-CN" sz="1800" dirty="0"/>
              <a:t>AP’s </a:t>
            </a:r>
            <a:r>
              <a:rPr lang="en-US" altLang="zh-CN" sz="1800" dirty="0" err="1"/>
              <a:t>TxPower</a:t>
            </a:r>
            <a:r>
              <a:rPr lang="en-US" altLang="zh-CN" sz="1800" dirty="0"/>
              <a:t> info </a:t>
            </a:r>
            <a:r>
              <a:rPr lang="en-US" altLang="zh-CN" sz="1800" dirty="0" smtClean="0"/>
              <a:t>and the </a:t>
            </a:r>
            <a:r>
              <a:rPr lang="en-US" altLang="zh-CN" sz="1800" dirty="0" err="1"/>
              <a:t>pathloss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of the transmitted link</a:t>
            </a:r>
            <a:endParaRPr lang="en-US" altLang="zh-CN" sz="2000" dirty="0" smtClean="0"/>
          </a:p>
          <a:p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will point out that the info on the antenna gain of each affiliated AP  is also needed to provide except of the </a:t>
            </a:r>
            <a:r>
              <a:rPr lang="en-US" altLang="zh-CN" sz="2000" dirty="0" err="1"/>
              <a:t>TxPower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info</a:t>
            </a:r>
          </a:p>
          <a:p>
            <a:endParaRPr lang="en-US" altLang="zh-CN" sz="2000" dirty="0" smtClean="0"/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02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r>
              <a:rPr lang="en-US" altLang="zh-CN" dirty="0" smtClean="0"/>
              <a:t>To estimate the link reachability, the received signal strength indication (RSSI) is used and calculated as follows, which all parameters in dB:</a:t>
            </a:r>
          </a:p>
          <a:p>
            <a:endParaRPr lang="en-US" altLang="zh-CN" dirty="0" smtClean="0"/>
          </a:p>
          <a:p>
            <a:pPr marL="457200" lvl="1" indent="0">
              <a:buNone/>
            </a:pPr>
            <a:r>
              <a:rPr lang="en-GB" altLang="en-US" dirty="0" smtClean="0"/>
              <a:t>            </a:t>
            </a:r>
            <a:r>
              <a:rPr lang="en-GB" altLang="en-US" dirty="0" err="1" smtClean="0"/>
              <a:t>RxP</a:t>
            </a:r>
            <a:r>
              <a:rPr lang="en-GB" altLang="en-US" dirty="0" smtClean="0"/>
              <a:t> = </a:t>
            </a:r>
            <a:r>
              <a:rPr lang="en-GB" altLang="en-US" dirty="0" err="1" smtClean="0"/>
              <a:t>TxP</a:t>
            </a:r>
            <a:r>
              <a:rPr lang="en-US" altLang="zh-CN" dirty="0" smtClean="0"/>
              <a:t> + </a:t>
            </a:r>
            <a:r>
              <a:rPr lang="en-GB" altLang="en-US" dirty="0" err="1" smtClean="0"/>
              <a:t>AntGain</a:t>
            </a:r>
            <a:r>
              <a:rPr lang="en-GB" altLang="en-US" baseline="-25000" dirty="0" err="1" smtClean="0"/>
              <a:t>T</a:t>
            </a:r>
            <a:r>
              <a:rPr lang="en-GB" altLang="en-US" dirty="0" smtClean="0"/>
              <a:t>– PL </a:t>
            </a:r>
            <a:r>
              <a:rPr lang="en-GB" altLang="en-US" dirty="0"/>
              <a:t>+ </a:t>
            </a:r>
            <a:r>
              <a:rPr lang="en-GB" altLang="en-US" dirty="0" err="1" smtClean="0"/>
              <a:t>AntGain</a:t>
            </a:r>
            <a:r>
              <a:rPr lang="en-GB" altLang="en-US" baseline="-25000" dirty="0" err="1" smtClean="0"/>
              <a:t>R</a:t>
            </a:r>
            <a:endParaRPr lang="en-GB" altLang="en-US" baseline="-25000" dirty="0" smtClean="0"/>
          </a:p>
          <a:p>
            <a:pPr marL="457200" lvl="1" indent="0">
              <a:buNone/>
            </a:pPr>
            <a:endParaRPr lang="en-GB" altLang="en-US" sz="24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GB" altLang="en-US" sz="2400" b="1" dirty="0" smtClean="0">
                <a:ea typeface="+mn-ea"/>
                <a:cs typeface="+mn-cs"/>
              </a:rPr>
              <a:t>where </a:t>
            </a:r>
            <a:r>
              <a:rPr lang="en-GB" altLang="en-US" sz="2400" b="1" dirty="0" err="1">
                <a:ea typeface="+mn-ea"/>
                <a:cs typeface="+mn-cs"/>
              </a:rPr>
              <a:t>TxP</a:t>
            </a:r>
            <a:r>
              <a:rPr lang="en-US" altLang="zh-CN" sz="2400" b="1" dirty="0">
                <a:ea typeface="+mn-ea"/>
                <a:cs typeface="+mn-cs"/>
              </a:rPr>
              <a:t> is the transmit power; </a:t>
            </a:r>
            <a:r>
              <a:rPr lang="en-GB" altLang="en-US" sz="2400" b="1" dirty="0" err="1" smtClean="0">
                <a:ea typeface="+mn-ea"/>
                <a:cs typeface="+mn-cs"/>
              </a:rPr>
              <a:t>AntGain</a:t>
            </a:r>
            <a:r>
              <a:rPr lang="en-GB" altLang="en-US" sz="2400" b="1" baseline="-25000" dirty="0" err="1" smtClean="0">
                <a:ea typeface="+mn-ea"/>
                <a:cs typeface="+mn-cs"/>
              </a:rPr>
              <a:t>T</a:t>
            </a:r>
            <a:r>
              <a:rPr lang="en-US" altLang="zh-CN" sz="2400" b="1" dirty="0" smtClean="0">
                <a:ea typeface="+mn-ea"/>
                <a:cs typeface="+mn-cs"/>
              </a:rPr>
              <a:t> and </a:t>
            </a:r>
            <a:r>
              <a:rPr lang="en-GB" altLang="en-US" sz="2400" b="1" dirty="0" err="1" smtClean="0">
                <a:ea typeface="+mn-ea"/>
                <a:cs typeface="+mn-cs"/>
              </a:rPr>
              <a:t>AntGain</a:t>
            </a:r>
            <a:r>
              <a:rPr lang="en-GB" altLang="en-US" sz="2400" b="1" baseline="-25000" dirty="0" err="1" smtClean="0">
                <a:ea typeface="+mn-ea"/>
                <a:cs typeface="+mn-cs"/>
              </a:rPr>
              <a:t>R</a:t>
            </a:r>
            <a:r>
              <a:rPr lang="en-GB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 smtClean="0">
                <a:ea typeface="+mn-ea"/>
                <a:cs typeface="+mn-cs"/>
              </a:rPr>
              <a:t>are respectively the </a:t>
            </a:r>
            <a:r>
              <a:rPr lang="en-US" altLang="zh-CN" sz="2400" b="1" dirty="0">
                <a:ea typeface="+mn-ea"/>
                <a:cs typeface="+mn-cs"/>
              </a:rPr>
              <a:t>transmit </a:t>
            </a:r>
            <a:r>
              <a:rPr lang="en-US" altLang="zh-CN" sz="2400" b="1" dirty="0" smtClean="0">
                <a:ea typeface="+mn-ea"/>
                <a:cs typeface="+mn-cs"/>
              </a:rPr>
              <a:t>and </a:t>
            </a:r>
            <a:r>
              <a:rPr lang="en-US" altLang="zh-CN" sz="2400" b="1" dirty="0">
                <a:ea typeface="+mn-ea"/>
                <a:cs typeface="+mn-cs"/>
              </a:rPr>
              <a:t>receive antenna gain; PL is the path loss. </a:t>
            </a:r>
            <a:endParaRPr lang="en-GB" altLang="en-US" sz="2400" b="1" dirty="0">
              <a:ea typeface="+mn-ea"/>
              <a:cs typeface="+mn-cs"/>
            </a:endParaRP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5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52600"/>
            <a:ext cx="8568952" cy="4412704"/>
          </a:xfrm>
        </p:spPr>
        <p:txBody>
          <a:bodyPr/>
          <a:lstStyle/>
          <a:p>
            <a:r>
              <a:rPr lang="en-US" altLang="zh-CN" sz="2000" dirty="0" smtClean="0"/>
              <a:t>For a MLD, each </a:t>
            </a:r>
            <a:r>
              <a:rPr lang="en-US" altLang="zh-CN" sz="2000" dirty="0"/>
              <a:t>link </a:t>
            </a:r>
            <a:r>
              <a:rPr lang="en-US" altLang="zh-CN" sz="2000" dirty="0" smtClean="0"/>
              <a:t>may be assigned with different single-band antenna sets and the </a:t>
            </a:r>
            <a:r>
              <a:rPr lang="en-US" altLang="zh-CN" sz="2000" dirty="0"/>
              <a:t>single-band antenna </a:t>
            </a:r>
            <a:r>
              <a:rPr lang="en-US" altLang="zh-CN" sz="2000" dirty="0" smtClean="0"/>
              <a:t>gain may be much different. For example, </a:t>
            </a:r>
          </a:p>
          <a:p>
            <a:pPr lvl="1"/>
            <a:r>
              <a:rPr lang="en-US" altLang="zh-CN" sz="1800" dirty="0" smtClean="0"/>
              <a:t>For the 2.4 GHz </a:t>
            </a:r>
            <a:r>
              <a:rPr lang="en-US" altLang="zh-CN" sz="1800" dirty="0" err="1" smtClean="0"/>
              <a:t>omni</a:t>
            </a:r>
            <a:r>
              <a:rPr lang="en-US" altLang="zh-CN" sz="1800" dirty="0" smtClean="0"/>
              <a:t>-directional antenna, the antenna gain typically varies from 3 </a:t>
            </a:r>
            <a:r>
              <a:rPr lang="en-US" altLang="zh-CN" sz="1800" dirty="0" err="1" smtClean="0"/>
              <a:t>dBi</a:t>
            </a:r>
            <a:r>
              <a:rPr lang="en-US" altLang="zh-CN" sz="1800" dirty="0" smtClean="0"/>
              <a:t> to 22 </a:t>
            </a:r>
            <a:r>
              <a:rPr lang="en-US" altLang="zh-CN" sz="1800" dirty="0" err="1" smtClean="0"/>
              <a:t>dBi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For the 5 GHz </a:t>
            </a:r>
            <a:r>
              <a:rPr lang="en-US" altLang="zh-CN" sz="1800" dirty="0" err="1"/>
              <a:t>omni</a:t>
            </a:r>
            <a:r>
              <a:rPr lang="en-US" altLang="zh-CN" sz="1800" dirty="0"/>
              <a:t>-directional </a:t>
            </a:r>
            <a:r>
              <a:rPr lang="en-US" altLang="zh-CN" sz="1800" dirty="0" smtClean="0"/>
              <a:t>antenna, </a:t>
            </a:r>
            <a:r>
              <a:rPr lang="en-US" altLang="zh-CN" sz="1800" dirty="0"/>
              <a:t>the antenna gain </a:t>
            </a:r>
            <a:r>
              <a:rPr lang="en-US" altLang="zh-CN" sz="1800" dirty="0" smtClean="0"/>
              <a:t>typically varies </a:t>
            </a:r>
            <a:r>
              <a:rPr lang="en-US" altLang="zh-CN" sz="1800" dirty="0"/>
              <a:t>from </a:t>
            </a:r>
            <a:r>
              <a:rPr lang="en-US" altLang="zh-CN" sz="1800" dirty="0" smtClean="0"/>
              <a:t>5 </a:t>
            </a:r>
            <a:r>
              <a:rPr lang="en-US" altLang="zh-CN" sz="1800" dirty="0" err="1"/>
              <a:t>dBi</a:t>
            </a:r>
            <a:r>
              <a:rPr lang="en-US" altLang="zh-CN" sz="1800" dirty="0"/>
              <a:t> to </a:t>
            </a:r>
            <a:r>
              <a:rPr lang="en-US" altLang="zh-CN" sz="1800" dirty="0" smtClean="0"/>
              <a:t>13 </a:t>
            </a:r>
            <a:r>
              <a:rPr lang="en-US" altLang="zh-CN" sz="1800" dirty="0" err="1" smtClean="0"/>
              <a:t>dBi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Note that if the directional antenna is implemented, the antenna gain varies over a larger range and the DL/UL reachability estimation of the non-transmitted link based on the </a:t>
            </a:r>
            <a:r>
              <a:rPr lang="en-US" altLang="zh-CN" sz="1800" dirty="0" err="1" smtClean="0"/>
              <a:t>pathloss</a:t>
            </a:r>
            <a:r>
              <a:rPr lang="en-US" altLang="zh-CN" sz="1800" dirty="0" smtClean="0"/>
              <a:t> of the transmitted link is infeasible</a:t>
            </a:r>
            <a:r>
              <a:rPr lang="en-US" altLang="zh-CN" dirty="0" smtClean="0"/>
              <a:t>.</a:t>
            </a:r>
          </a:p>
          <a:p>
            <a:pPr lvl="2"/>
            <a:r>
              <a:rPr lang="en-US" altLang="zh-CN" sz="1600" dirty="0" smtClean="0"/>
              <a:t>An alternative method to obtain the </a:t>
            </a:r>
            <a:r>
              <a:rPr lang="en-US" altLang="zh-CN" sz="1600" dirty="0" err="1" smtClean="0"/>
              <a:t>pathloss</a:t>
            </a:r>
            <a:r>
              <a:rPr lang="en-US" altLang="zh-CN" sz="1600" dirty="0" smtClean="0"/>
              <a:t> of a non-transmitted link is direct measurement rather than estimation based on the </a:t>
            </a:r>
            <a:r>
              <a:rPr lang="en-US" altLang="zh-CN" sz="1600" dirty="0" err="1" smtClean="0"/>
              <a:t>pathloss</a:t>
            </a:r>
            <a:r>
              <a:rPr lang="en-US" altLang="zh-CN" sz="1600" dirty="0" smtClean="0"/>
              <a:t> info of the transmitted link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important is that the antenna gain is impossible to estimate.</a:t>
            </a:r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89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Estimation of Reachability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GB" altLang="en-US" sz="2000" dirty="0"/>
              <a:t>A STA can compute the path-loss to an AP if it knows the transmit power of a received frame from the </a:t>
            </a:r>
            <a:r>
              <a:rPr lang="en-GB" altLang="en-US" sz="2000" dirty="0" smtClean="0"/>
              <a:t>AP and the corresponding antenna gain.</a:t>
            </a:r>
          </a:p>
          <a:p>
            <a:pPr lvl="1"/>
            <a:r>
              <a:rPr lang="en-GB" altLang="en-US" dirty="0"/>
              <a:t>PL</a:t>
            </a:r>
            <a:r>
              <a:rPr lang="en-GB" altLang="en-US" baseline="-25000" dirty="0"/>
              <a:t>L1</a:t>
            </a:r>
            <a:r>
              <a:rPr lang="en-GB" altLang="en-US" dirty="0"/>
              <a:t> = (</a:t>
            </a:r>
            <a:r>
              <a:rPr lang="en-GB" altLang="en-US" dirty="0" err="1"/>
              <a:t>TxP</a:t>
            </a:r>
            <a:r>
              <a:rPr lang="en-US" altLang="zh-CN" baseline="-25000" dirty="0"/>
              <a:t>AP1</a:t>
            </a:r>
            <a:r>
              <a:rPr lang="en-GB" altLang="en-US" dirty="0"/>
              <a:t>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AP1</a:t>
            </a:r>
            <a:r>
              <a:rPr lang="en-GB" altLang="en-US" dirty="0" smtClean="0"/>
              <a:t>)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STA1</a:t>
            </a:r>
            <a:r>
              <a:rPr lang="en-GB" altLang="en-US" dirty="0" smtClean="0"/>
              <a:t> </a:t>
            </a:r>
            <a:r>
              <a:rPr lang="en-GB" altLang="en-US" dirty="0"/>
              <a:t>–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RxP</a:t>
            </a:r>
            <a:r>
              <a:rPr lang="en-US" altLang="zh-CN" baseline="-25000" dirty="0" smtClean="0"/>
              <a:t>STA</a:t>
            </a:r>
            <a:r>
              <a:rPr lang="en-GB" altLang="en-US" baseline="-25000" dirty="0" smtClean="0"/>
              <a:t>1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sz="2000" dirty="0" smtClean="0"/>
              <a:t>Further, </a:t>
            </a:r>
            <a:r>
              <a:rPr lang="en-GB" altLang="en-US" sz="2000" dirty="0"/>
              <a:t>a STA can make a rough estimation of </a:t>
            </a:r>
            <a:r>
              <a:rPr lang="en-GB" altLang="en-US" sz="2000" dirty="0" smtClean="0"/>
              <a:t>whether </a:t>
            </a:r>
            <a:r>
              <a:rPr lang="en-GB" altLang="en-US" sz="2000" dirty="0"/>
              <a:t>an AP on another </a:t>
            </a:r>
            <a:r>
              <a:rPr lang="en-GB" altLang="en-US" sz="2000" dirty="0" smtClean="0"/>
              <a:t>non-transmitted link </a:t>
            </a:r>
            <a:r>
              <a:rPr lang="en-GB" altLang="en-US" sz="2000" dirty="0"/>
              <a:t>is </a:t>
            </a:r>
            <a:r>
              <a:rPr lang="en-GB" altLang="en-US" sz="2000" dirty="0" smtClean="0"/>
              <a:t>reachable in both DL and UL directions </a:t>
            </a:r>
            <a:r>
              <a:rPr lang="en-GB" altLang="en-US" sz="2000" dirty="0"/>
              <a:t>based on path-loss on the </a:t>
            </a:r>
            <a:r>
              <a:rPr lang="en-GB" altLang="en-US" sz="2000" dirty="0" smtClean="0"/>
              <a:t>transmitted </a:t>
            </a:r>
            <a:r>
              <a:rPr lang="en-GB" altLang="en-US" sz="2000" dirty="0"/>
              <a:t>link </a:t>
            </a:r>
          </a:p>
          <a:p>
            <a:pPr lvl="1"/>
            <a:r>
              <a:rPr lang="en-GB" altLang="en-US" dirty="0" smtClean="0"/>
              <a:t>DL: RxP</a:t>
            </a:r>
            <a:r>
              <a:rPr lang="en-GB" altLang="en-US" baseline="-25000" dirty="0" smtClean="0"/>
              <a:t>STA2 </a:t>
            </a:r>
            <a:r>
              <a:rPr lang="en-GB" altLang="en-US" dirty="0"/>
              <a:t>= (TxP</a:t>
            </a:r>
            <a:r>
              <a:rPr lang="en-GB" altLang="en-US" baseline="-25000" dirty="0"/>
              <a:t>AP2</a:t>
            </a:r>
            <a:r>
              <a:rPr lang="en-GB" altLang="en-US" dirty="0"/>
              <a:t> + AntGain</a:t>
            </a:r>
            <a:r>
              <a:rPr lang="en-GB" altLang="en-US" baseline="-25000" dirty="0"/>
              <a:t>AP2 </a:t>
            </a:r>
            <a:r>
              <a:rPr lang="en-GB" altLang="en-US" dirty="0" smtClean="0"/>
              <a:t>)–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 smtClean="0"/>
              <a:t>) + AntGain</a:t>
            </a:r>
            <a:r>
              <a:rPr lang="en-GB" altLang="en-US" baseline="-25000" dirty="0" smtClean="0"/>
              <a:t>STA2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UL: RxP</a:t>
            </a:r>
            <a:r>
              <a:rPr lang="en-GB" altLang="en-US" baseline="-25000" dirty="0" smtClean="0"/>
              <a:t>AP2  </a:t>
            </a:r>
            <a:r>
              <a:rPr lang="en-GB" altLang="en-US" dirty="0" smtClean="0"/>
              <a:t>= TxP</a:t>
            </a:r>
            <a:r>
              <a:rPr lang="en-GB" altLang="en-US" baseline="-25000" dirty="0" smtClean="0"/>
              <a:t>STA2</a:t>
            </a:r>
            <a:r>
              <a:rPr lang="en-GB" altLang="en-US" dirty="0" smtClean="0"/>
              <a:t>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STA2 </a:t>
            </a:r>
            <a:r>
              <a:rPr lang="en-GB" altLang="en-US" dirty="0" smtClean="0"/>
              <a:t>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/>
              <a:t>)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AP2</a:t>
            </a:r>
            <a:endParaRPr lang="en-GB" altLang="en-US" dirty="0"/>
          </a:p>
          <a:p>
            <a:pPr lvl="1"/>
            <a:endParaRPr lang="en-GB" altLang="en-US" sz="1600" dirty="0"/>
          </a:p>
          <a:p>
            <a:r>
              <a:rPr lang="en-GB" altLang="en-US" sz="2000" dirty="0" smtClean="0"/>
              <a:t>Note that even reporting the sum value of </a:t>
            </a:r>
            <a:r>
              <a:rPr lang="en-GB" altLang="en-US" sz="2000" dirty="0" err="1" smtClean="0"/>
              <a:t>TxPower</a:t>
            </a:r>
            <a:r>
              <a:rPr lang="en-GB" altLang="en-US" sz="2000" dirty="0" smtClean="0"/>
              <a:t> and antenna gain still doesn’t work</a:t>
            </a:r>
            <a:endParaRPr lang="en-GB" altLang="en-US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3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Power Save Operation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During </a:t>
            </a:r>
            <a:r>
              <a:rPr lang="en-GB" altLang="en-US" dirty="0"/>
              <a:t>regular operation, </a:t>
            </a:r>
            <a:r>
              <a:rPr lang="en-US" altLang="zh-CN" dirty="0" smtClean="0"/>
              <a:t>the proposed mechanism</a:t>
            </a:r>
            <a:r>
              <a:rPr lang="en-GB" altLang="en-US" dirty="0" smtClean="0"/>
              <a:t> helps the non-AP </a:t>
            </a:r>
            <a:r>
              <a:rPr lang="en-GB" altLang="en-US" dirty="0"/>
              <a:t>MLD save power by entering power-save state on </a:t>
            </a:r>
            <a:r>
              <a:rPr lang="en-GB" altLang="en-US" dirty="0" smtClean="0"/>
              <a:t>non-transmitted links </a:t>
            </a:r>
            <a:r>
              <a:rPr lang="en-GB" altLang="en-US" dirty="0"/>
              <a:t>that are </a:t>
            </a:r>
            <a:r>
              <a:rPr lang="en-GB" altLang="en-US" dirty="0" smtClean="0"/>
              <a:t>unreachable in either UL or DL direction</a:t>
            </a:r>
          </a:p>
          <a:p>
            <a:pPr lvl="1"/>
            <a:r>
              <a:rPr lang="en-GB" altLang="en-US" dirty="0" smtClean="0"/>
              <a:t>Through the cross-link PS signalling</a:t>
            </a:r>
          </a:p>
          <a:p>
            <a:endParaRPr lang="en-GB" altLang="en-US" dirty="0"/>
          </a:p>
          <a:p>
            <a:r>
              <a:rPr lang="en-GB" altLang="en-US" dirty="0" smtClean="0"/>
              <a:t>In other words, only when a non-transmitted </a:t>
            </a:r>
            <a:r>
              <a:rPr lang="en-GB" altLang="en-US" dirty="0"/>
              <a:t>link </a:t>
            </a:r>
            <a:r>
              <a:rPr lang="en-GB" altLang="en-US" dirty="0" smtClean="0"/>
              <a:t>is reachable in both UL and DL directions, then the corresponding STA is allowed entering the active mode </a:t>
            </a:r>
            <a:endParaRPr lang="en-GB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6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explains the need for advertising </a:t>
            </a:r>
            <a:r>
              <a:rPr lang="en-US" altLang="zh-CN" dirty="0" smtClean="0"/>
              <a:t>the antenna gain </a:t>
            </a:r>
            <a:r>
              <a:rPr lang="en-US" altLang="zh-CN" dirty="0"/>
              <a:t>information </a:t>
            </a:r>
            <a:r>
              <a:rPr lang="en-US" altLang="zh-CN" dirty="0" smtClean="0"/>
              <a:t>except of the transmit power information </a:t>
            </a:r>
            <a:r>
              <a:rPr lang="en-US" altLang="zh-CN" dirty="0"/>
              <a:t>for all the links </a:t>
            </a:r>
            <a:r>
              <a:rPr lang="en-US" altLang="zh-CN" dirty="0" smtClean="0"/>
              <a:t>so </a:t>
            </a:r>
            <a:r>
              <a:rPr lang="en-US" altLang="zh-CN" dirty="0"/>
              <a:t>that a non-AP MLD can estimate the reachability on </a:t>
            </a:r>
            <a:r>
              <a:rPr lang="en-US" altLang="zh-CN" dirty="0" smtClean="0"/>
              <a:t>non-transmitted links in both DL and UL directions</a:t>
            </a:r>
            <a:endParaRPr lang="en-US" altLang="zh-CN" dirty="0"/>
          </a:p>
          <a:p>
            <a:pPr lvl="1"/>
            <a:r>
              <a:rPr lang="en-US" altLang="zh-CN" dirty="0"/>
              <a:t>Helps </a:t>
            </a:r>
            <a:r>
              <a:rPr lang="en-US" altLang="zh-CN" dirty="0" smtClean="0"/>
              <a:t>non-AP MLD </a:t>
            </a:r>
            <a:r>
              <a:rPr lang="en-US" altLang="zh-CN" dirty="0"/>
              <a:t>save power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4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106903</TotalTime>
  <Words>898</Words>
  <Application>Microsoft Office PowerPoint</Application>
  <PresentationFormat>全屏显示(4:3)</PresentationFormat>
  <Paragraphs>111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Times New Roman</vt:lpstr>
      <vt:lpstr>802-11-Submission</vt:lpstr>
      <vt:lpstr>Estimation of Link Reachability</vt:lpstr>
      <vt:lpstr>Introduction</vt:lpstr>
      <vt:lpstr>Introduction (Cont.)</vt:lpstr>
      <vt:lpstr>Problem Statement</vt:lpstr>
      <vt:lpstr>Problem Statement (Cont.)</vt:lpstr>
      <vt:lpstr>Problem Statement (Cont.)</vt:lpstr>
      <vt:lpstr>Estimation of Reachability</vt:lpstr>
      <vt:lpstr>Power Save Operation</vt:lpstr>
      <vt:lpstr>Summary</vt:lpstr>
      <vt:lpstr>Reference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2700</cp:revision>
  <cp:lastPrinted>1998-02-10T13:28:06Z</cp:lastPrinted>
  <dcterms:created xsi:type="dcterms:W3CDTF">2004-12-02T14:01:45Z</dcterms:created>
  <dcterms:modified xsi:type="dcterms:W3CDTF">2021-02-03T08:19:27Z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(3)u5CrNXB5zPf3Dz2SeWELY82lVyMvm0W25CjCf+7p4zs5RJp3mx+NDirym8JXjJDqOzECDawp
b5z1jCd/aeQDU3iAppjbgawnrGWVFcIIgAbnrOV0+Ga5KyuZyuMNmVl87r8kBdTc0hXni2Al
O07ObGIcQ9t2R9yP0+sWGYqAJveQH0HcsXR2qvT/SnPtvu1EceKUprzV//nGhdhktaLzXPWE
TDkDjkLdnSoFRG3+22</vt:lpwstr>
  </property>
  <property fmtid="{D5CDD505-2E9C-101B-9397-08002B2CF9AE}" pid="10" name="_2015_ms_pID_7253431">
    <vt:lpwstr>NUTRTv3dZKbge1biDUy2X3Wgzi+HVon5p+lLH+1DD76SFdYDFkS5kW
FYD7GQ2rwFKZl9TpXyUNoBXf4lK2bF1RzQHLItwv1HAVhORpY7v8AId9ywsVyDXo1b6cvpgg
3KG+cthtfQt+MAumdWAzJFuF25l+aZnkMecJZh8hKaRKzoQ1MDwM4S6r6FPm3h7QTXWDjV6V
z9jQp9YCNJv+ur/LwU1AYk1/KGjJLK+MYOJA</vt:lpwstr>
  </property>
  <property fmtid="{D5CDD505-2E9C-101B-9397-08002B2CF9AE}" pid="11" name="_2015_ms_pID_7253432">
    <vt:lpwstr>uw==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1612224355</vt:lpwstr>
  </property>
</Properties>
</file>