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0" r:id="rId18"/>
    <p:sldId id="1041" r:id="rId19"/>
    <p:sldId id="1042" r:id="rId20"/>
    <p:sldId id="1043"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55" d="100"/>
          <a:sy n="55" d="100"/>
        </p:scale>
        <p:origin x="276"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1891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Dec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2020-11-21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8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strike="sngStrike" dirty="0" smtClean="0">
                <a:solidFill>
                  <a:srgbClr val="FF0000"/>
                </a:solidFill>
                <a:cs typeface="+mn-ea"/>
                <a:sym typeface="+mn-ea"/>
              </a:rPr>
              <a:t>Dec </a:t>
            </a:r>
            <a:r>
              <a:rPr lang="en-US" altLang="zh-CN" sz="2400" strike="sngStrike" dirty="0">
                <a:solidFill>
                  <a:srgbClr val="FF0000"/>
                </a:solidFill>
                <a:cs typeface="+mn-ea"/>
                <a:sym typeface="+mn-ea"/>
              </a:rPr>
              <a:t>1</a:t>
            </a:r>
            <a:r>
              <a:rPr lang="en-US" altLang="zh-CN" sz="2400" strike="sngStrike" baseline="30000" dirty="0">
                <a:solidFill>
                  <a:srgbClr val="FF0000"/>
                </a:solidFill>
                <a:cs typeface="+mn-ea"/>
                <a:sym typeface="+mn-ea"/>
              </a:rPr>
              <a:t>st</a:t>
            </a:r>
            <a:r>
              <a:rPr lang="en-US" altLang="zh-CN" sz="2400" strike="sngStrike" dirty="0">
                <a:solidFill>
                  <a:srgbClr val="FF0000"/>
                </a:solidFill>
                <a:cs typeface="+mn-ea"/>
                <a:sym typeface="+mn-ea"/>
              </a:rPr>
              <a:t>, 9:00am ~ 11:00 am, ET; </a:t>
            </a:r>
            <a:r>
              <a:rPr lang="en-US" altLang="zh-CN" sz="2400" strike="sngStrike" dirty="0" err="1">
                <a:solidFill>
                  <a:srgbClr val="FF0000"/>
                </a:solidFill>
                <a:cs typeface="+mn-ea"/>
                <a:sym typeface="+mn-ea"/>
              </a:rPr>
              <a:t>Webex</a:t>
            </a:r>
            <a:r>
              <a:rPr lang="en-US" altLang="zh-CN" sz="2400" strike="sngStrike" dirty="0">
                <a:solidFill>
                  <a:srgbClr val="FF0000"/>
                </a:solidFill>
                <a:cs typeface="+mn-ea"/>
                <a:sym typeface="+mn-ea"/>
              </a:rPr>
              <a:t> </a:t>
            </a:r>
          </a:p>
          <a:p>
            <a:pPr eaLnBrk="1" hangingPunct="1"/>
            <a:r>
              <a:rPr lang="en-US" altLang="zh-CN" sz="2400" strike="sngStrike" dirty="0">
                <a:solidFill>
                  <a:srgbClr val="FF0000"/>
                </a:solidFill>
                <a:cs typeface="+mn-ea"/>
                <a:sym typeface="+mn-ea"/>
              </a:rPr>
              <a:t>Dec 4</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9:00am ~ 11:00 am, ET; </a:t>
            </a:r>
            <a:r>
              <a:rPr lang="en-US" altLang="zh-CN" sz="2400" strike="sngStrike" dirty="0" err="1">
                <a:solidFill>
                  <a:srgbClr val="FF0000"/>
                </a:solidFill>
                <a:cs typeface="+mn-ea"/>
                <a:sym typeface="+mn-ea"/>
              </a:rPr>
              <a:t>Webex</a:t>
            </a:r>
            <a:r>
              <a:rPr lang="en-US" altLang="zh-CN" sz="2400" strike="sngStrike" dirty="0">
                <a:solidFill>
                  <a:srgbClr val="FF0000"/>
                </a:solidFill>
                <a:cs typeface="+mn-ea"/>
                <a:sym typeface="+mn-ea"/>
              </a:rPr>
              <a:t> </a:t>
            </a:r>
          </a:p>
          <a:p>
            <a:pPr eaLnBrk="1" hangingPunct="1"/>
            <a:r>
              <a:rPr lang="en-US" altLang="zh-CN" sz="2400" dirty="0">
                <a:solidFill>
                  <a:schemeClr val="bg1">
                    <a:lumMod val="85000"/>
                  </a:schemeClr>
                </a:solidFill>
                <a:cs typeface="+mn-ea"/>
                <a:sym typeface="+mn-ea"/>
              </a:rPr>
              <a:t>Dec 8</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a:solidFill>
                  <a:srgbClr val="00B050"/>
                </a:solidFill>
                <a:cs typeface="+mn-ea"/>
                <a:sym typeface="+mn-ea"/>
              </a:rPr>
              <a:t>Dec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strike="sngStrike" dirty="0" smtClean="0">
                <a:solidFill>
                  <a:srgbClr val="FF0000"/>
                </a:solidFill>
                <a:cs typeface="+mn-ea"/>
                <a:sym typeface="+mn-ea"/>
              </a:rPr>
              <a:t>Dec </a:t>
            </a:r>
            <a:r>
              <a:rPr lang="en-US" altLang="zh-CN" sz="2400" strike="sngStrike" dirty="0">
                <a:solidFill>
                  <a:srgbClr val="FF0000"/>
                </a:solidFill>
                <a:cs typeface="+mn-ea"/>
                <a:sym typeface="+mn-ea"/>
              </a:rPr>
              <a:t>29</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9:00am ~ 11:00 am, ET;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223190992"/>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a:t>
                      </a:r>
                      <a:r>
                        <a:rPr lang="en-US" altLang="zh-CN" sz="1200" dirty="0" smtClean="0">
                          <a:solidFill>
                            <a:srgbClr val="0070C0"/>
                          </a:solidFill>
                        </a:rPr>
                        <a:t>11-20/1891r2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a:t>
                      </a:r>
                      <a:r>
                        <a:rPr lang="en-US" altLang="zh-CN" sz="1200" dirty="0" smtClean="0">
                          <a:solidFill>
                            <a:srgbClr val="0070C0"/>
                          </a:solidFill>
                          <a:sym typeface="+mn-ea"/>
                        </a:rPr>
                        <a:t>11-20/1775r1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11-20/1887r0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Dec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173 886 7773</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173 886 7773</a:t>
            </a:r>
            <a:endParaRPr sz="2400" dirty="0">
              <a:sym typeface="+mn-ea"/>
            </a:endParaRPr>
          </a:p>
          <a:p>
            <a:endParaRPr sz="2400" dirty="0"/>
          </a:p>
          <a:p>
            <a:r>
              <a:rPr lang="en-US" sz="2400" dirty="0"/>
              <a:t>Join from a video system or application: dial </a:t>
            </a:r>
            <a:r>
              <a:rPr lang="en-US" altLang="zh-CN" sz="2400" dirty="0" smtClean="0"/>
              <a:t>1738867773</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1738867773</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Meeting</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agenda for Jan 2021 IEEE 802.11 interim week</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11-20/1934, D1.0 comment resolution editorials,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a:t>
            </a:r>
            <a:r>
              <a:rPr lang="en-US" altLang="en-GB" dirty="0" err="1" smtClean="0"/>
              <a:t>ec</a:t>
            </a:r>
            <a:r>
              <a:rPr lang="en-US" altLang="en-GB" dirty="0" smtClean="0"/>
              <a:t> 11</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Draft </a:t>
            </a:r>
            <a:r>
              <a:rPr lang="en-US" altLang="zh-CN" sz="3200" dirty="0"/>
              <a:t>Teleconference </a:t>
            </a:r>
            <a:r>
              <a:rPr lang="en-US" altLang="zh-CN" sz="3200" dirty="0" smtClean="0"/>
              <a:t>Plan for Jan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2140903"/>
            <a:ext cx="9143760" cy="3869055"/>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Jan 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Jan </a:t>
            </a:r>
            <a:r>
              <a:rPr lang="en-US" altLang="zh-CN" sz="2400" dirty="0">
                <a:solidFill>
                  <a:srgbClr val="00B050"/>
                </a:solidFill>
                <a:cs typeface="+mn-ea"/>
                <a:sym typeface="+mn-ea"/>
              </a:rPr>
              <a:t>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Jan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1:15pm, </a:t>
            </a:r>
            <a:r>
              <a:rPr lang="en-US" altLang="zh-CN" sz="2400" dirty="0">
                <a:solidFill>
                  <a:srgbClr val="00B050"/>
                </a:solidFill>
                <a:cs typeface="+mn-ea"/>
                <a:sym typeface="+mn-ea"/>
              </a:rPr>
              <a:t>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Jan Interim)</a:t>
            </a:r>
          </a:p>
          <a:p>
            <a:pPr eaLnBrk="1" hangingPunct="1"/>
            <a:r>
              <a:rPr lang="en-US" altLang="zh-CN" sz="2400" u="sng" dirty="0" smtClean="0">
                <a:solidFill>
                  <a:srgbClr val="00B050"/>
                </a:solidFill>
                <a:cs typeface="+mn-ea"/>
                <a:sym typeface="+mn-ea"/>
              </a:rPr>
              <a:t>Jan 12</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a:t>
            </a:r>
            <a:r>
              <a:rPr lang="en-US" altLang="zh-CN" sz="2400" u="sng" dirty="0">
                <a:solidFill>
                  <a:srgbClr val="00B050"/>
                </a:solidFill>
                <a:cs typeface="+mn-ea"/>
                <a:sym typeface="+mn-ea"/>
              </a:rPr>
              <a:t>~ 11:00 am, ET; </a:t>
            </a:r>
            <a:r>
              <a:rPr lang="en-US" altLang="zh-CN" sz="2400" u="sng" dirty="0" err="1" smtClean="0">
                <a:solidFill>
                  <a:srgbClr val="00B050"/>
                </a:solidFill>
                <a:cs typeface="+mn-ea"/>
                <a:sym typeface="+mn-ea"/>
              </a:rPr>
              <a:t>Webex</a:t>
            </a:r>
            <a:r>
              <a:rPr lang="en-US" altLang="zh-CN" sz="2400" u="sng" dirty="0">
                <a:solidFill>
                  <a:srgbClr val="00B050"/>
                </a:solidFill>
                <a:cs typeface="+mn-ea"/>
                <a:sym typeface="+mn-ea"/>
              </a:rPr>
              <a:t> (IEEE 802.11 Jan Interim) </a:t>
            </a:r>
          </a:p>
          <a:p>
            <a:pPr eaLnBrk="1" hangingPunct="1"/>
            <a:r>
              <a:rPr lang="en-US" altLang="zh-CN" sz="2400" dirty="0" smtClean="0">
                <a:solidFill>
                  <a:srgbClr val="00B050"/>
                </a:solidFill>
                <a:cs typeface="+mn-ea"/>
                <a:sym typeface="+mn-ea"/>
              </a:rPr>
              <a:t>Jan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a:t>
            </a:r>
            <a:r>
              <a:rPr lang="en-US" altLang="zh-CN" sz="2400" dirty="0" smtClean="0">
                <a:solidFill>
                  <a:srgbClr val="00B050"/>
                </a:solidFill>
                <a:cs typeface="+mn-ea"/>
                <a:sym typeface="+mn-ea"/>
              </a:rPr>
              <a:t>)</a:t>
            </a:r>
          </a:p>
          <a:p>
            <a:pPr eaLnBrk="1" hangingPunct="1"/>
            <a:r>
              <a:rPr lang="en-US" altLang="zh-CN" sz="2400" dirty="0" smtClean="0">
                <a:solidFill>
                  <a:srgbClr val="00B050"/>
                </a:solidFill>
                <a:cs typeface="+mn-ea"/>
                <a:sym typeface="+mn-ea"/>
              </a:rPr>
              <a:t>Jan 19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extLst>
      <p:ext uri="{BB962C8B-B14F-4D97-AF65-F5344CB8AC3E}">
        <p14:creationId xmlns:p14="http://schemas.microsoft.com/office/powerpoint/2010/main" val="2938107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Dec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91079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173 </a:t>
            </a:r>
            <a:r>
              <a:rPr lang="en-US" altLang="zh-CN" sz="2500" dirty="0" smtClean="0"/>
              <a:t>839 7351</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173 839 7351</a:t>
            </a:r>
            <a:endParaRPr sz="2400" dirty="0">
              <a:sym typeface="+mn-ea"/>
            </a:endParaRPr>
          </a:p>
          <a:p>
            <a:endParaRPr sz="2400" dirty="0"/>
          </a:p>
          <a:p>
            <a:r>
              <a:rPr lang="en-US" sz="2400" dirty="0"/>
              <a:t>Join from a video system or application: dial </a:t>
            </a:r>
            <a:r>
              <a:rPr lang="en-US" altLang="zh-CN" sz="2400" dirty="0" smtClean="0"/>
              <a:t>1738397351</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1738397351</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13707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t>11-20/1945</a:t>
            </a:r>
            <a:r>
              <a:rPr lang="zh-CN" altLang="en-US" b="1" dirty="0" smtClean="0"/>
              <a:t>， </a:t>
            </a:r>
            <a:r>
              <a:rPr lang="en-US" altLang="zh-CN" b="1" dirty="0" smtClean="0"/>
              <a:t>Resolutions to 32.3.5 NGV modulation and coding schemes, </a:t>
            </a:r>
            <a:r>
              <a:rPr lang="en-US" altLang="zh-CN" b="1" dirty="0" err="1" smtClean="0"/>
              <a:t>Yujin</a:t>
            </a:r>
            <a:r>
              <a:rPr lang="en-US" altLang="zh-CN" b="1" dirty="0" smtClean="0"/>
              <a:t> Noh (</a:t>
            </a:r>
            <a:r>
              <a:rPr lang="en-US" altLang="zh-CN" b="1" dirty="0" err="1" smtClean="0"/>
              <a:t>Newracom</a:t>
            </a:r>
            <a:r>
              <a:rPr lang="en-US" altLang="zh-CN" b="1" dirty="0" smtClean="0"/>
              <a:t>)</a:t>
            </a:r>
          </a:p>
          <a:p>
            <a:pPr marL="800100" lvl="1" indent="-342900" algn="just" eaLnBrk="0" hangingPunct="0">
              <a:buFontTx/>
              <a:buChar char="•"/>
              <a:defRPr/>
            </a:pPr>
            <a:r>
              <a:rPr lang="en-US" altLang="zh-CN" b="1" dirty="0" smtClean="0"/>
              <a:t>11-20/1946</a:t>
            </a:r>
            <a:r>
              <a:rPr lang="zh-CN" altLang="en-US" b="1" dirty="0" smtClean="0"/>
              <a:t>， </a:t>
            </a:r>
            <a:r>
              <a:rPr lang="en-US" altLang="zh-CN" b="1" dirty="0"/>
              <a:t>Resolutions to </a:t>
            </a:r>
            <a:r>
              <a:rPr lang="en-US" altLang="zh-CN" b="1" dirty="0" smtClean="0"/>
              <a:t>32.3.15 Parameters for NGV-MCSs, </a:t>
            </a:r>
            <a:r>
              <a:rPr lang="en-US" altLang="zh-CN" b="1" dirty="0" err="1"/>
              <a:t>Yujin</a:t>
            </a:r>
            <a:r>
              <a:rPr lang="en-US" altLang="zh-CN" b="1" dirty="0"/>
              <a:t> Noh (</a:t>
            </a:r>
            <a:r>
              <a:rPr lang="en-US" altLang="zh-CN" b="1" dirty="0" err="1"/>
              <a:t>Newracom</a:t>
            </a:r>
            <a:r>
              <a:rPr lang="en-US" altLang="zh-CN" b="1" dirty="0" smtClean="0"/>
              <a:t>)</a:t>
            </a:r>
          </a:p>
          <a:p>
            <a:pPr marL="800100" lvl="1" indent="-342900" algn="just" eaLnBrk="0" hangingPunct="0">
              <a:buFontTx/>
              <a:buChar char="•"/>
              <a:defRPr/>
            </a:pPr>
            <a:r>
              <a:rPr lang="en-US" altLang="zh-CN" b="1" dirty="0" smtClean="0"/>
              <a:t>11-20/1947</a:t>
            </a:r>
            <a:r>
              <a:rPr lang="zh-CN" altLang="en-US" b="1" dirty="0" smtClean="0"/>
              <a:t>， </a:t>
            </a:r>
            <a:r>
              <a:rPr lang="en-US" altLang="zh-CN" b="1" dirty="0"/>
              <a:t>Resolutions to </a:t>
            </a:r>
            <a:r>
              <a:rPr lang="en-US" altLang="zh-CN" b="1" dirty="0" smtClean="0"/>
              <a:t>32.3.9.9 </a:t>
            </a:r>
            <a:r>
              <a:rPr lang="en-US" altLang="zh-CN" b="1" dirty="0" err="1" smtClean="0"/>
              <a:t>Midambles</a:t>
            </a:r>
            <a:r>
              <a:rPr lang="en-US" altLang="zh-CN" b="1" dirty="0" smtClean="0"/>
              <a:t>,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11-20/1948</a:t>
            </a:r>
            <a:r>
              <a:rPr lang="zh-CN" altLang="en-US" b="1" dirty="0" smtClean="0"/>
              <a:t>， </a:t>
            </a:r>
            <a:r>
              <a:rPr lang="en-US" altLang="zh-CN" b="1" dirty="0"/>
              <a:t>Resolutions to </a:t>
            </a:r>
            <a:r>
              <a:rPr lang="en-US" altLang="zh-CN" b="1" dirty="0" smtClean="0"/>
              <a:t>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11-20/1949</a:t>
            </a:r>
            <a:r>
              <a:rPr lang="zh-CN" altLang="en-US" b="1" dirty="0" smtClean="0"/>
              <a:t>， </a:t>
            </a:r>
            <a:r>
              <a:rPr lang="en-US" altLang="zh-CN" b="1" dirty="0"/>
              <a:t>Resolutions to </a:t>
            </a:r>
            <a:r>
              <a:rPr lang="en-US" altLang="zh-CN" b="1" dirty="0" smtClean="0"/>
              <a:t>32.3.12 </a:t>
            </a:r>
            <a:r>
              <a:rPr lang="en-US" altLang="zh-CN" b="1" dirty="0"/>
              <a:t>NGV </a:t>
            </a:r>
            <a:r>
              <a:rPr lang="en-US" altLang="zh-CN" b="1" dirty="0" smtClean="0"/>
              <a:t>transmit </a:t>
            </a:r>
            <a:r>
              <a:rPr lang="en-US" altLang="zh-CN" b="1" dirty="0"/>
              <a:t>procedure,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a:t>11-20/1950</a:t>
            </a:r>
            <a:r>
              <a:rPr lang="zh-CN" altLang="en-US" b="1" dirty="0"/>
              <a:t>， </a:t>
            </a:r>
            <a:r>
              <a:rPr lang="en-US" altLang="zh-CN" b="1" dirty="0"/>
              <a:t>Resolutions to 32.3.13 NGV receive procedure, </a:t>
            </a:r>
            <a:r>
              <a:rPr lang="en-US" altLang="zh-CN" b="1" dirty="0" err="1"/>
              <a:t>Yujin</a:t>
            </a:r>
            <a:r>
              <a:rPr lang="en-US" altLang="zh-CN" b="1" dirty="0"/>
              <a:t> Noh (</a:t>
            </a:r>
            <a:r>
              <a:rPr lang="en-US" altLang="zh-CN" b="1" dirty="0" err="1"/>
              <a:t>Newracom</a:t>
            </a:r>
            <a:r>
              <a:rPr lang="en-US" altLang="zh-CN" b="1" dirty="0" smtClean="0"/>
              <a:t>)</a:t>
            </a:r>
            <a:endParaRPr lang="en-US" altLang="zh-CN"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a:t>
            </a:r>
            <a:r>
              <a:rPr lang="en-US" altLang="en-GB" dirty="0" err="1" smtClean="0"/>
              <a:t>ec</a:t>
            </a:r>
            <a:r>
              <a:rPr lang="en-US" altLang="en-GB" dirty="0" smtClean="0"/>
              <a:t> </a:t>
            </a:r>
            <a:r>
              <a:rPr lang="en-US" altLang="en-GB" dirty="0" smtClean="0"/>
              <a:t>15</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0842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43536</TotalTime>
  <Words>1714</Words>
  <Application>Microsoft Office PowerPoint</Application>
  <PresentationFormat>宽屏</PresentationFormat>
  <Paragraphs>284</Paragraphs>
  <Slides>20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1"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Draft Teleconference Plan for Jan 2021</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4764</cp:revision>
  <cp:lastPrinted>2014-11-04T15:04:00Z</cp:lastPrinted>
  <dcterms:created xsi:type="dcterms:W3CDTF">2007-04-17T18:10:00Z</dcterms:created>
  <dcterms:modified xsi:type="dcterms:W3CDTF">2020-12-10T16:02:25Z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