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2"/>
  </p:notesMasterIdLst>
  <p:handoutMasterIdLst>
    <p:handoutMasterId r:id="rId23"/>
  </p:handoutMasterIdLst>
  <p:sldIdLst>
    <p:sldId id="720" r:id="rId2"/>
    <p:sldId id="736" r:id="rId3"/>
    <p:sldId id="737" r:id="rId4"/>
    <p:sldId id="738" r:id="rId5"/>
    <p:sldId id="739" r:id="rId6"/>
    <p:sldId id="740" r:id="rId7"/>
    <p:sldId id="741" r:id="rId8"/>
    <p:sldId id="742" r:id="rId9"/>
    <p:sldId id="793" r:id="rId10"/>
    <p:sldId id="833" r:id="rId11"/>
    <p:sldId id="753" r:id="rId12"/>
    <p:sldId id="885" r:id="rId13"/>
    <p:sldId id="935" r:id="rId14"/>
    <p:sldId id="1028" r:id="rId15"/>
    <p:sldId id="1039" r:id="rId16"/>
    <p:sldId id="1030" r:id="rId17"/>
    <p:sldId id="1040" r:id="rId18"/>
    <p:sldId id="1041" r:id="rId19"/>
    <p:sldId id="1042" r:id="rId20"/>
    <p:sldId id="1043" r:id="rId21"/>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5405"/>
  </p:normalViewPr>
  <p:slideViewPr>
    <p:cSldViewPr showGuides="1">
      <p:cViewPr varScale="1">
        <p:scale>
          <a:sx n="55" d="100"/>
          <a:sy n="55" d="100"/>
        </p:scale>
        <p:origin x="276" y="4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Dec</a:t>
            </a:r>
            <a:r>
              <a:rPr lang="en-US" dirty="0" smtClean="0"/>
              <a:t> 2020</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Dec</a:t>
            </a:r>
            <a:r>
              <a:rPr lang="en-US" dirty="0" smtClean="0"/>
              <a:t> 2020</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20</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zh-CN"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1891</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a:t>
            </a:r>
            <a:r>
              <a:rPr lang="en-US" altLang="zh-CN" sz="1800" b="1" dirty="0">
                <a:solidFill>
                  <a:srgbClr val="000000"/>
                </a:solidFill>
                <a:ea typeface="Arial Unicode MS" pitchFamily="34" charset="-122"/>
              </a:rPr>
              <a:t>2020</a:t>
            </a: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Dec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2020</a:t>
            </a: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2020-11-21</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3584"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p>
          <a:p>
            <a:endParaRPr lang="zh-CN" altLang="en-US" sz="1600"/>
          </a:p>
          <a:p>
            <a:r>
              <a:rPr lang="zh-CN" altLang="en-US" sz="1600"/>
              <a:t>To enable the timely and efficient progress of work during the exceptional circumstance of cancelled plenary and interim sessions: Effective immediately,</a:t>
            </a:r>
          </a:p>
          <a:p>
            <a:r>
              <a:rPr lang="zh-CN" altLang="en-US" sz="1600"/>
              <a:t>The following process change is in effect for the duration of time until WG11 is able to hold face-to-face meetings:</a:t>
            </a:r>
          </a:p>
          <a:p>
            <a:r>
              <a:rPr lang="zh-CN" altLang="en-US" sz="1600"/>
              <a:t>(a)     “Task Group (TG), Study Group (SG) and Standing Committee (SC) motions may be held during teleconference meetings.</a:t>
            </a:r>
          </a:p>
          <a:p>
            <a:r>
              <a:rPr lang="zh-CN" altLang="en-US" sz="1600"/>
              <a:t>(b)     TG/SG/SC teleconference meetings that will consider motions shall be approved by the WG Chair, and if approved, meetings and draft motions announced to the TG and WG11 reflectors 10 days prior to the meeting.</a:t>
            </a:r>
          </a:p>
          <a:p>
            <a:r>
              <a:rPr lang="zh-CN" altLang="en-US" sz="1600"/>
              <a:t>(c)     If a motion is not approved by unanimous consent, it shall be taken as a roll call [recorded] vote.</a:t>
            </a:r>
          </a:p>
          <a:p>
            <a:endParaRPr lang="zh-CN" altLang="en-US" sz="1600"/>
          </a:p>
          <a:p>
            <a:r>
              <a:rPr lang="zh-CN" altLang="en-US" sz="1600"/>
              <a:t>This change is NOT applicable to a TG operating under the accelerated process or as an IEEE-SA Ballot Comment Resolution Committee.</a:t>
            </a:r>
          </a:p>
          <a:p>
            <a:endParaRPr lang="zh-CN" altLang="en-US" sz="1600"/>
          </a:p>
          <a:p>
            <a:r>
              <a:rPr lang="zh-CN" altLang="en-US" sz="1600"/>
              <a:t>Implementation:</a:t>
            </a:r>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a:t>Current Teleconference Plan</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内容占位符 2"/>
          <p:cNvSpPr>
            <a:spLocks noGrp="1"/>
          </p:cNvSpPr>
          <p:nvPr/>
        </p:nvSpPr>
        <p:spPr>
          <a:xfrm>
            <a:off x="1905110" y="2156169"/>
            <a:ext cx="9600948" cy="3869055"/>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2400" strike="sngStrike" dirty="0" smtClean="0">
                <a:solidFill>
                  <a:srgbClr val="FF0000"/>
                </a:solidFill>
                <a:cs typeface="+mn-ea"/>
                <a:sym typeface="+mn-ea"/>
              </a:rPr>
              <a:t>Dec </a:t>
            </a:r>
            <a:r>
              <a:rPr lang="en-US" altLang="zh-CN" sz="2400" strike="sngStrike" dirty="0">
                <a:solidFill>
                  <a:srgbClr val="FF0000"/>
                </a:solidFill>
                <a:cs typeface="+mn-ea"/>
                <a:sym typeface="+mn-ea"/>
              </a:rPr>
              <a:t>1</a:t>
            </a:r>
            <a:r>
              <a:rPr lang="en-US" altLang="zh-CN" sz="2400" strike="sngStrike" baseline="30000" dirty="0">
                <a:solidFill>
                  <a:srgbClr val="FF0000"/>
                </a:solidFill>
                <a:cs typeface="+mn-ea"/>
                <a:sym typeface="+mn-ea"/>
              </a:rPr>
              <a:t>st</a:t>
            </a:r>
            <a:r>
              <a:rPr lang="en-US" altLang="zh-CN" sz="2400" strike="sngStrike" dirty="0">
                <a:solidFill>
                  <a:srgbClr val="FF0000"/>
                </a:solidFill>
                <a:cs typeface="+mn-ea"/>
                <a:sym typeface="+mn-ea"/>
              </a:rPr>
              <a:t>, 9:00am ~ 11:00 am, ET; </a:t>
            </a:r>
            <a:r>
              <a:rPr lang="en-US" altLang="zh-CN" sz="2400" strike="sngStrike" dirty="0" err="1">
                <a:solidFill>
                  <a:srgbClr val="FF0000"/>
                </a:solidFill>
                <a:cs typeface="+mn-ea"/>
                <a:sym typeface="+mn-ea"/>
              </a:rPr>
              <a:t>Webex</a:t>
            </a:r>
            <a:r>
              <a:rPr lang="en-US" altLang="zh-CN" sz="2400" strike="sngStrike" dirty="0">
                <a:solidFill>
                  <a:srgbClr val="FF0000"/>
                </a:solidFill>
                <a:cs typeface="+mn-ea"/>
                <a:sym typeface="+mn-ea"/>
              </a:rPr>
              <a:t> </a:t>
            </a:r>
          </a:p>
          <a:p>
            <a:pPr eaLnBrk="1" hangingPunct="1"/>
            <a:r>
              <a:rPr lang="en-US" altLang="zh-CN" sz="2400" strike="sngStrike" dirty="0">
                <a:solidFill>
                  <a:srgbClr val="FF0000"/>
                </a:solidFill>
                <a:cs typeface="+mn-ea"/>
                <a:sym typeface="+mn-ea"/>
              </a:rPr>
              <a:t>Dec 4</a:t>
            </a:r>
            <a:r>
              <a:rPr lang="en-US" altLang="zh-CN" sz="2400" strike="sngStrike" baseline="30000" dirty="0">
                <a:solidFill>
                  <a:srgbClr val="FF0000"/>
                </a:solidFill>
                <a:cs typeface="+mn-ea"/>
                <a:sym typeface="+mn-ea"/>
              </a:rPr>
              <a:t>th</a:t>
            </a:r>
            <a:r>
              <a:rPr lang="en-US" altLang="zh-CN" sz="2400" strike="sngStrike" dirty="0">
                <a:solidFill>
                  <a:srgbClr val="FF0000"/>
                </a:solidFill>
                <a:cs typeface="+mn-ea"/>
                <a:sym typeface="+mn-ea"/>
              </a:rPr>
              <a:t>, 9:00am ~ 11:00 am, ET; </a:t>
            </a:r>
            <a:r>
              <a:rPr lang="en-US" altLang="zh-CN" sz="2400" strike="sngStrike" dirty="0" err="1">
                <a:solidFill>
                  <a:srgbClr val="FF0000"/>
                </a:solidFill>
                <a:cs typeface="+mn-ea"/>
                <a:sym typeface="+mn-ea"/>
              </a:rPr>
              <a:t>Webex</a:t>
            </a:r>
            <a:r>
              <a:rPr lang="en-US" altLang="zh-CN" sz="2400" strike="sngStrike" dirty="0">
                <a:solidFill>
                  <a:srgbClr val="FF0000"/>
                </a:solidFill>
                <a:cs typeface="+mn-ea"/>
                <a:sym typeface="+mn-ea"/>
              </a:rPr>
              <a:t> </a:t>
            </a:r>
          </a:p>
          <a:p>
            <a:pPr eaLnBrk="1" hangingPunct="1"/>
            <a:r>
              <a:rPr lang="en-US" altLang="zh-CN" sz="2400" dirty="0">
                <a:solidFill>
                  <a:schemeClr val="bg1">
                    <a:lumMod val="85000"/>
                  </a:schemeClr>
                </a:solidFill>
                <a:cs typeface="+mn-ea"/>
                <a:sym typeface="+mn-ea"/>
              </a:rPr>
              <a:t>Dec 8</a:t>
            </a:r>
            <a:r>
              <a:rPr lang="en-US" altLang="zh-CN" sz="2400" baseline="30000" dirty="0">
                <a:solidFill>
                  <a:schemeClr val="bg1">
                    <a:lumMod val="85000"/>
                  </a:schemeClr>
                </a:solidFill>
                <a:cs typeface="+mn-ea"/>
                <a:sym typeface="+mn-ea"/>
              </a:rPr>
              <a:t>th</a:t>
            </a:r>
            <a:r>
              <a:rPr lang="en-US" altLang="zh-CN" sz="2400" dirty="0">
                <a:solidFill>
                  <a:schemeClr val="bg1">
                    <a:lumMod val="85000"/>
                  </a:schemeClr>
                </a:solidFill>
                <a:cs typeface="+mn-ea"/>
                <a:sym typeface="+mn-ea"/>
              </a:rPr>
              <a:t>, 9:00am ~ 11:00 am, ET; </a:t>
            </a:r>
            <a:r>
              <a:rPr lang="en-US" altLang="zh-CN" sz="2400" dirty="0" err="1">
                <a:solidFill>
                  <a:schemeClr val="bg1">
                    <a:lumMod val="85000"/>
                  </a:schemeClr>
                </a:solidFill>
                <a:cs typeface="+mn-ea"/>
                <a:sym typeface="+mn-ea"/>
              </a:rPr>
              <a:t>Webex</a:t>
            </a:r>
            <a:r>
              <a:rPr lang="en-US" altLang="zh-CN" sz="2400" dirty="0">
                <a:solidFill>
                  <a:schemeClr val="bg1">
                    <a:lumMod val="85000"/>
                  </a:schemeClr>
                </a:solidFill>
                <a:cs typeface="+mn-ea"/>
                <a:sym typeface="+mn-ea"/>
              </a:rPr>
              <a:t> </a:t>
            </a:r>
          </a:p>
          <a:p>
            <a:pPr eaLnBrk="1" hangingPunct="1"/>
            <a:r>
              <a:rPr lang="en-US" altLang="zh-CN" sz="2400" dirty="0">
                <a:solidFill>
                  <a:srgbClr val="00B050"/>
                </a:solidFill>
                <a:cs typeface="+mn-ea"/>
                <a:sym typeface="+mn-ea"/>
              </a:rPr>
              <a:t>Dec 11</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9:00am ~ 11:00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r>
              <a:rPr lang="en-US" altLang="zh-CN" sz="2400" dirty="0">
                <a:solidFill>
                  <a:srgbClr val="00B050"/>
                </a:solidFill>
                <a:cs typeface="+mn-ea"/>
                <a:sym typeface="+mn-ea"/>
              </a:rPr>
              <a:t>Dec 15</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9:00am ~ 11:00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r>
              <a:rPr lang="en-US" altLang="zh-CN" sz="2400" dirty="0">
                <a:solidFill>
                  <a:srgbClr val="00B050"/>
                </a:solidFill>
                <a:cs typeface="+mn-ea"/>
                <a:sym typeface="+mn-ea"/>
              </a:rPr>
              <a:t>Dec 18</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9:00am ~ 11:00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r>
              <a:rPr lang="en-US" altLang="zh-CN" sz="2400" strike="sngStrike" dirty="0" smtClean="0">
                <a:solidFill>
                  <a:srgbClr val="FF0000"/>
                </a:solidFill>
                <a:cs typeface="+mn-ea"/>
                <a:sym typeface="+mn-ea"/>
              </a:rPr>
              <a:t>Dec </a:t>
            </a:r>
            <a:r>
              <a:rPr lang="en-US" altLang="zh-CN" sz="2400" strike="sngStrike" dirty="0">
                <a:solidFill>
                  <a:srgbClr val="FF0000"/>
                </a:solidFill>
                <a:cs typeface="+mn-ea"/>
                <a:sym typeface="+mn-ea"/>
              </a:rPr>
              <a:t>29</a:t>
            </a:r>
            <a:r>
              <a:rPr lang="en-US" altLang="zh-CN" sz="2400" strike="sngStrike" baseline="30000" dirty="0">
                <a:solidFill>
                  <a:srgbClr val="FF0000"/>
                </a:solidFill>
                <a:cs typeface="+mn-ea"/>
                <a:sym typeface="+mn-ea"/>
              </a:rPr>
              <a:t>th</a:t>
            </a:r>
            <a:r>
              <a:rPr lang="en-US" altLang="zh-CN" sz="2400" strike="sngStrike" dirty="0">
                <a:solidFill>
                  <a:srgbClr val="FF0000"/>
                </a:solidFill>
                <a:cs typeface="+mn-ea"/>
                <a:sym typeface="+mn-ea"/>
              </a:rPr>
              <a:t>, 9:00am ~ 11:00 am, ET; </a:t>
            </a:r>
            <a:r>
              <a:rPr lang="en-US" altLang="zh-CN" sz="2400" strike="sngStrike" dirty="0" err="1">
                <a:solidFill>
                  <a:srgbClr val="FF0000"/>
                </a:solidFill>
                <a:cs typeface="+mn-ea"/>
                <a:sym typeface="+mn-ea"/>
              </a:rPr>
              <a:t>Webex</a:t>
            </a:r>
            <a:endParaRPr lang="en-US" altLang="zh-CN" sz="2400" strike="sngStrike" dirty="0">
              <a:solidFill>
                <a:srgbClr val="FF0000"/>
              </a:solidFill>
              <a:cs typeface="+mn-ea"/>
            </a:endParaRPr>
          </a:p>
          <a:p>
            <a:pPr eaLnBrk="1" hangingPunct="1"/>
            <a:endParaRPr lang="en-US" altLang="zh-CN" sz="2400" dirty="0">
              <a:solidFill>
                <a:srgbClr val="00B050"/>
              </a:solidFill>
              <a:cs typeface="+mn-ea"/>
              <a:sym typeface="+mn-ea"/>
            </a:endParaRPr>
          </a:p>
          <a:p>
            <a:pPr eaLnBrk="1" hangingPunct="1"/>
            <a:endParaRPr lang="en-US" altLang="zh-CN" sz="2400" dirty="0">
              <a:solidFill>
                <a:srgbClr val="00B050"/>
              </a:solidFill>
              <a:cs typeface="+mn-ea"/>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TGbd Documents Update</a:t>
            </a:r>
          </a:p>
        </p:txBody>
      </p:sp>
      <p:graphicFrame>
        <p:nvGraphicFramePr>
          <p:cNvPr id="8" name="表格 7"/>
          <p:cNvGraphicFramePr>
            <a:graphicFrameLocks noGrp="1"/>
          </p:cNvGraphicFramePr>
          <p:nvPr>
            <p:extLst>
              <p:ext uri="{D42A27DB-BD31-4B8C-83A1-F6EECF244321}">
                <p14:modId xmlns:p14="http://schemas.microsoft.com/office/powerpoint/2010/main" val="2223190992"/>
              </p:ext>
            </p:extLst>
          </p:nvPr>
        </p:nvGraphicFramePr>
        <p:xfrm>
          <a:off x="1447922" y="2133634"/>
          <a:ext cx="9637599" cy="3931920"/>
        </p:xfrm>
        <a:graphic>
          <a:graphicData uri="http://schemas.openxmlformats.org/drawingml/2006/table">
            <a:tbl>
              <a:tblPr firstRow="1" bandRow="1">
                <a:tableStyleId>{5C22544A-7EE6-4342-B048-85BDC9FD1C3A}</a:tableStyleId>
              </a:tblPr>
              <a:tblGrid>
                <a:gridCol w="3047921"/>
                <a:gridCol w="6589678"/>
              </a:tblGrid>
              <a:tr h="192026">
                <a:tc>
                  <a:txBody>
                    <a:bodyPr/>
                    <a:lstStyle/>
                    <a:p>
                      <a:r>
                        <a:rPr lang="en-US" altLang="zh-CN" sz="1800" dirty="0" smtClean="0"/>
                        <a:t>TG Documents</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sym typeface="+mn-ea"/>
                        </a:rPr>
                        <a:t>11-20/0774r10, </a:t>
                      </a:r>
                      <a:r>
                        <a:rPr lang="en-US" altLang="zh-CN" sz="1200" dirty="0" smtClean="0">
                          <a:solidFill>
                            <a:schemeClr val="tx1"/>
                          </a:solidFill>
                        </a:rPr>
                        <a:t>11-20/1164r7, 11-20/1352r9, 11-20/1561r7, 11-20/1806r2, </a:t>
                      </a:r>
                      <a:r>
                        <a:rPr lang="en-US" altLang="zh-CN" sz="1200" dirty="0" smtClean="0">
                          <a:solidFill>
                            <a:srgbClr val="0070C0"/>
                          </a:solidFill>
                        </a:rPr>
                        <a:t>11-20/1891r2</a:t>
                      </a:r>
                      <a:endParaRPr lang="en-US" altLang="zh-CN" sz="1200" dirty="0" smtClean="0">
                        <a:solidFill>
                          <a:srgbClr val="0070C0"/>
                        </a:solidFill>
                        <a:sym typeface="+mn-ea"/>
                      </a:endParaRPr>
                    </a:p>
                  </a:txBody>
                  <a:tcPr/>
                </a:tc>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11-20/1489r1, 11-20/1655r3, </a:t>
                      </a:r>
                      <a:r>
                        <a:rPr lang="en-US" altLang="zh-CN" sz="1200" dirty="0" smtClean="0">
                          <a:solidFill>
                            <a:srgbClr val="0070C0"/>
                          </a:solidFill>
                          <a:sym typeface="+mn-ea"/>
                        </a:rPr>
                        <a:t>11-20/1775r1</a:t>
                      </a:r>
                    </a:p>
                  </a:txBody>
                  <a:tcPr/>
                </a:tc>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11-19/2045r7</a:t>
                      </a:r>
                    </a:p>
                  </a:txBody>
                  <a:tcPr/>
                </a:tc>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 </a:t>
                      </a:r>
                      <a:r>
                        <a:rPr lang="en-US" altLang="zh-CN" sz="1200" dirty="0" smtClean="0">
                          <a:solidFill>
                            <a:srgbClr val="0070C0"/>
                          </a:solidFill>
                        </a:rPr>
                        <a:t>11-20/1887r0 (LB251)</a:t>
                      </a:r>
                    </a:p>
                  </a:txBody>
                  <a:tcPr/>
                </a:tc>
              </a:tr>
              <a:tr h="160689">
                <a:tc>
                  <a:txBody>
                    <a:bodyPr/>
                    <a:lstStyle/>
                    <a:p>
                      <a:pPr>
                        <a:buNone/>
                      </a:pPr>
                      <a:r>
                        <a:rPr lang="en-US" altLang="zh-CN" sz="1200" dirty="0" smtClean="0">
                          <a:solidFill>
                            <a:schemeClr val="tx1"/>
                          </a:solidFill>
                        </a:rPr>
                        <a:t>Coexistence</a:t>
                      </a:r>
                      <a:r>
                        <a:rPr lang="en-US" altLang="zh-CN" sz="1200" baseline="0" dirty="0" smtClean="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11-20/1564r2</a:t>
                      </a:r>
                    </a:p>
                  </a:txBody>
                  <a:tcPr/>
                </a:tc>
              </a:tr>
            </a:tbl>
          </a:graphicData>
        </a:graphic>
      </p:graphicFrame>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Current TGbd Timeline</a:t>
            </a:r>
          </a:p>
        </p:txBody>
      </p:sp>
      <p:sp>
        <p:nvSpPr>
          <p:cNvPr id="3" name="文本占位符 2"/>
          <p:cNvSpPr>
            <a:spLocks noGrp="1"/>
          </p:cNvSpPr>
          <p:nvPr>
            <p:ph type="body" idx="1"/>
          </p:nvPr>
        </p:nvSpPr>
        <p:spPr>
          <a:xfrm>
            <a:off x="2447290" y="1966595"/>
            <a:ext cx="8144392" cy="4443095"/>
          </a:xfrm>
        </p:spPr>
        <p:txBody>
          <a:bodyPr/>
          <a:lstStyle/>
          <a:p>
            <a:pPr lvl="1" defTabSz="337185">
              <a:buFont typeface="Arial" panose="020B0604020202020204" pitchFamily="34" charset="0"/>
              <a:buChar char="•"/>
              <a:defRPr/>
            </a:pPr>
            <a:r>
              <a:rPr lang="en-US" altLang="en-US" sz="2000" dirty="0">
                <a:solidFill>
                  <a:srgbClr val="00B050"/>
                </a:solidFill>
                <a:sym typeface="+mn-ea"/>
              </a:rPr>
              <a:t>PAR approved						</a:t>
            </a:r>
            <a:r>
              <a:rPr lang="en-US" altLang="en-US" sz="2000" dirty="0" smtClean="0">
                <a:solidFill>
                  <a:srgbClr val="00B050"/>
                </a:solidFill>
                <a:sym typeface="+mn-ea"/>
              </a:rPr>
              <a:t>	Dec </a:t>
            </a:r>
            <a:r>
              <a:rPr lang="en-US" altLang="en-US" sz="2000" dirty="0">
                <a:solidFill>
                  <a:srgbClr val="00B050"/>
                </a:solidFill>
                <a:sym typeface="+mn-ea"/>
              </a:rPr>
              <a:t>2018</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rgbClr val="00B050"/>
                </a:solidFill>
                <a:sym typeface="+mn-ea"/>
              </a:rPr>
              <a:t>First TG meeting					</a:t>
            </a:r>
            <a:r>
              <a:rPr lang="en-US" altLang="en-US" sz="2000" dirty="0" smtClean="0">
                <a:solidFill>
                  <a:srgbClr val="00B050"/>
                </a:solidFill>
                <a:sym typeface="+mn-ea"/>
              </a:rPr>
              <a:t>		Jan </a:t>
            </a:r>
            <a:r>
              <a:rPr lang="en-US" altLang="en-US" sz="2000" dirty="0">
                <a:solidFill>
                  <a:srgbClr val="00B050"/>
                </a:solidFill>
                <a:sym typeface="+mn-ea"/>
              </a:rPr>
              <a:t>2019</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rgbClr val="00B050"/>
                </a:solidFill>
                <a:sym typeface="+mn-ea"/>
              </a:rPr>
              <a:t>D0.1 								</a:t>
            </a:r>
            <a:r>
              <a:rPr lang="en-US" altLang="en-US" sz="2000" dirty="0" smtClean="0">
                <a:solidFill>
                  <a:srgbClr val="00B050"/>
                </a:solidFill>
                <a:sym typeface="+mn-ea"/>
              </a:rPr>
              <a:t>		</a:t>
            </a:r>
            <a:r>
              <a:rPr lang="en-US" altLang="en-US" sz="2000" dirty="0" smtClean="0">
                <a:solidFill>
                  <a:srgbClr val="00B050"/>
                </a:solidFill>
                <a:sym typeface="Wingdings" panose="05000000000000000000" pitchFamily="2" charset="2"/>
              </a:rPr>
              <a:t>Nov </a:t>
            </a:r>
            <a:r>
              <a:rPr lang="en-US" altLang="en-US" sz="2000" dirty="0">
                <a:solidFill>
                  <a:srgbClr val="00B050"/>
                </a:solidFill>
                <a:sym typeface="Wingdings" panose="05000000000000000000" pitchFamily="2" charset="2"/>
              </a:rPr>
              <a:t>2019</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rgbClr val="00B050"/>
                </a:solidFill>
                <a:sym typeface="+mn-ea"/>
              </a:rPr>
              <a:t>D1.0 Letter Ballot					</a:t>
            </a:r>
            <a:r>
              <a:rPr lang="en-US" altLang="en-US" sz="2000" dirty="0" smtClean="0">
                <a:solidFill>
                  <a:schemeClr val="tx1"/>
                </a:solidFill>
                <a:sym typeface="+mn-ea"/>
              </a:rPr>
              <a:t>	</a:t>
            </a:r>
            <a:r>
              <a:rPr lang="en-US" altLang="en-US" sz="2000" dirty="0">
                <a:solidFill>
                  <a:srgbClr val="FF0000"/>
                </a:solidFill>
                <a:cs typeface="+mn-ea"/>
                <a:sym typeface="Wingdings" panose="05000000000000000000" pitchFamily="2" charset="2"/>
              </a:rPr>
              <a:t>Sep 2020  Oct 2020</a:t>
            </a:r>
            <a:endParaRPr lang="en-US" altLang="en-US" sz="2000" dirty="0">
              <a:solidFill>
                <a:srgbClr val="FF0000"/>
              </a:solidFill>
              <a:cs typeface="+mn-ea"/>
            </a:endParaRPr>
          </a:p>
          <a:p>
            <a:pPr lvl="1" defTabSz="337185">
              <a:buFont typeface="Arial" panose="020B0604020202020204" pitchFamily="34" charset="0"/>
              <a:buChar char="•"/>
              <a:defRPr/>
            </a:pPr>
            <a:r>
              <a:rPr lang="en-US" altLang="en-US" sz="2000" dirty="0" smtClean="0">
                <a:solidFill>
                  <a:schemeClr val="tx1"/>
                </a:solidFill>
                <a:sym typeface="+mn-ea"/>
              </a:rPr>
              <a:t>D2.0 </a:t>
            </a:r>
            <a:r>
              <a:rPr lang="en-US" altLang="en-US" sz="2000" dirty="0">
                <a:solidFill>
                  <a:schemeClr val="tx1"/>
                </a:solidFill>
                <a:sym typeface="+mn-ea"/>
              </a:rPr>
              <a:t>LB recirculation					</a:t>
            </a:r>
            <a:r>
              <a:rPr lang="en-US" altLang="en-US" sz="2000" dirty="0" smtClean="0">
                <a:solidFill>
                  <a:schemeClr val="tx1"/>
                </a:solidFill>
                <a:cs typeface="+mn-ea"/>
                <a:sym typeface="Wingdings" panose="05000000000000000000" pitchFamily="2" charset="2"/>
              </a:rPr>
              <a:t>Jan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Form Sponsor Ballot Pool				</a:t>
            </a:r>
            <a:r>
              <a:rPr lang="en-US" altLang="en-US" sz="2000" dirty="0" smtClean="0">
                <a:solidFill>
                  <a:schemeClr val="tx1"/>
                </a:solidFill>
                <a:cs typeface="+mn-ea"/>
                <a:sym typeface="Wingdings" panose="05000000000000000000" pitchFamily="2" charset="2"/>
              </a:rPr>
              <a:t>Mar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D3.0 LB recirculation					</a:t>
            </a:r>
            <a:r>
              <a:rPr lang="en-US" altLang="en-US" sz="2000" dirty="0" smtClean="0">
                <a:solidFill>
                  <a:schemeClr val="tx1"/>
                </a:solidFill>
                <a:cs typeface="+mn-ea"/>
                <a:sym typeface="Wingdings" panose="05000000000000000000" pitchFamily="2" charset="2"/>
              </a:rPr>
              <a:t>Mar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D3.0 unchanged recirculation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Initial Sponsor Ballot (D4.0)			</a:t>
            </a:r>
            <a:r>
              <a:rPr lang="en-US" altLang="en-US" sz="2000" dirty="0" smtClean="0">
                <a:solidFill>
                  <a:schemeClr val="tx1"/>
                </a:solidFill>
                <a:cs typeface="+mn-ea"/>
                <a:sym typeface="Wingdings" panose="05000000000000000000" pitchFamily="2" charset="2"/>
              </a:rPr>
              <a:t>Jul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Final 802.11 WG approval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2022</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802 EC approval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2022</a:t>
            </a:r>
            <a:endParaRPr lang="en-US" altLang="en-US" sz="2000" dirty="0">
              <a:solidFill>
                <a:schemeClr val="tx1"/>
              </a:solidFill>
            </a:endParaRPr>
          </a:p>
          <a:p>
            <a:pPr lvl="1" defTabSz="337185">
              <a:buFont typeface="Arial" panose="020B0604020202020204" pitchFamily="34" charset="0"/>
              <a:buChar char="•"/>
              <a:defRPr/>
            </a:pPr>
            <a:r>
              <a:rPr lang="en-US" altLang="en-US" sz="2000" dirty="0" err="1">
                <a:solidFill>
                  <a:schemeClr val="tx1"/>
                </a:solidFill>
                <a:sym typeface="+mn-ea"/>
              </a:rPr>
              <a:t>RevCom</a:t>
            </a:r>
            <a:r>
              <a:rPr lang="en-US" altLang="en-US" sz="2000" dirty="0">
                <a:solidFill>
                  <a:schemeClr val="tx1"/>
                </a:solidFill>
                <a:sym typeface="+mn-ea"/>
              </a:rPr>
              <a:t> and SASB approval			</a:t>
            </a:r>
            <a:r>
              <a:rPr lang="en-US" altLang="en-US" sz="2000" dirty="0" smtClean="0">
                <a:solidFill>
                  <a:schemeClr val="tx1"/>
                </a:solidFill>
                <a:cs typeface="+mn-ea"/>
                <a:sym typeface="Wingdings" panose="05000000000000000000" pitchFamily="2" charset="2"/>
              </a:rPr>
              <a:t>Jun 2022</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14</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Dec 8</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40425905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a:t>
            </a:r>
            <a:r>
              <a:rPr sz="2400" dirty="0" smtClean="0"/>
              <a:t>number</a:t>
            </a:r>
            <a:r>
              <a:rPr sz="2500" dirty="0" smtClean="0"/>
              <a:t>: </a:t>
            </a:r>
            <a:r>
              <a:rPr lang="en-US" altLang="zh-CN" sz="2500" dirty="0"/>
              <a:t>173 886 7773</a:t>
            </a:r>
            <a:endParaRPr sz="2500" dirty="0" smtClean="0"/>
          </a:p>
          <a:p>
            <a:r>
              <a:rPr sz="2400" dirty="0" smtClean="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dirty="0"/>
              <a:t>173 886 7773</a:t>
            </a:r>
            <a:endParaRPr sz="2400" dirty="0">
              <a:sym typeface="+mn-ea"/>
            </a:endParaRPr>
          </a:p>
          <a:p>
            <a:endParaRPr sz="2400" dirty="0"/>
          </a:p>
          <a:p>
            <a:r>
              <a:rPr lang="en-US" sz="2400" dirty="0"/>
              <a:t>Join from a video system or application: dial </a:t>
            </a:r>
            <a:r>
              <a:rPr lang="en-US" altLang="zh-CN" sz="2400" dirty="0" smtClean="0"/>
              <a:t>1738867773</a:t>
            </a:r>
            <a:r>
              <a:rPr lang="en-US" sz="2400" dirty="0" smtClean="0"/>
              <a:t>@ieee802.my.webex.com</a:t>
            </a:r>
            <a:r>
              <a:rPr lang="en-US" sz="2400" dirty="0"/>
              <a:t>, or 173.243.2.68</a:t>
            </a:r>
          </a:p>
          <a:p>
            <a:endParaRPr lang="en-US" sz="2400" dirty="0"/>
          </a:p>
          <a:p>
            <a:r>
              <a:rPr lang="en-US" sz="2400" dirty="0"/>
              <a:t>Join using Microsoft Lync or Microsoft Skype for Business: </a:t>
            </a:r>
            <a:r>
              <a:rPr lang="en-US" sz="2400" dirty="0" smtClean="0"/>
              <a:t>dial </a:t>
            </a:r>
            <a:r>
              <a:rPr lang="en-US" altLang="zh-CN" sz="2400" dirty="0"/>
              <a:t>1738867773</a:t>
            </a:r>
            <a:r>
              <a:rPr lang="en-US" sz="2400" dirty="0" smtClean="0"/>
              <a:t>.ieee802.my@lync.webex.com</a:t>
            </a:r>
            <a:endParaRPr lang="en-US" sz="2400" dirty="0"/>
          </a:p>
          <a:p>
            <a:endParaRPr lang="en-US"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15</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34591239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Meeting</a:t>
            </a:r>
            <a:r>
              <a:rPr kumimoji="0" lang="en-GB"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agenda for Jan 2021 IEEE 802.11 interim week</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lgn="just" eaLnBrk="0" hangingPunct="0">
              <a:buFontTx/>
              <a:buChar char="•"/>
              <a:defRPr/>
            </a:pPr>
            <a:r>
              <a:rPr lang="en-US" altLang="zh-CN" b="1" dirty="0" smtClean="0">
                <a:solidFill>
                  <a:srgbClr val="00B050"/>
                </a:solidFill>
              </a:rPr>
              <a:t>11-20/1934, D1.0 comment resolution editorials, </a:t>
            </a:r>
            <a:r>
              <a:rPr lang="en-US" altLang="zh-CN" b="1" dirty="0" err="1" smtClean="0">
                <a:solidFill>
                  <a:srgbClr val="00B050"/>
                </a:solidFill>
              </a:rPr>
              <a:t>Bahar</a:t>
            </a:r>
            <a:r>
              <a:rPr lang="en-US" altLang="zh-CN" b="1" dirty="0" smtClean="0">
                <a:solidFill>
                  <a:srgbClr val="00B050"/>
                </a:solidFill>
              </a:rPr>
              <a:t> </a:t>
            </a:r>
            <a:r>
              <a:rPr lang="en-US" altLang="zh-CN" b="1" dirty="0" err="1" smtClean="0">
                <a:solidFill>
                  <a:srgbClr val="00B050"/>
                </a:solidFill>
              </a:rPr>
              <a:t>Sadeghi</a:t>
            </a:r>
            <a:r>
              <a:rPr lang="en-US" altLang="zh-CN" b="1" dirty="0" smtClean="0">
                <a:solidFill>
                  <a:srgbClr val="00B050"/>
                </a:solidFill>
              </a:rPr>
              <a:t> (Intel)</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a:t>
            </a:r>
            <a:r>
              <a:rPr lang="en-US" altLang="en-GB" dirty="0" err="1" smtClean="0"/>
              <a:t>ec</a:t>
            </a:r>
            <a:r>
              <a:rPr lang="en-US" altLang="en-GB" dirty="0" smtClean="0"/>
              <a:t> 11</a:t>
            </a:r>
            <a:r>
              <a:rPr lang="en-US" altLang="en-GB" baseline="30000" dirty="0" smtClean="0"/>
              <a:t>th</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931128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smtClean="0"/>
              <a:t>Draft </a:t>
            </a:r>
            <a:r>
              <a:rPr lang="en-US" altLang="zh-CN" sz="3200" dirty="0"/>
              <a:t>Teleconference </a:t>
            </a:r>
            <a:r>
              <a:rPr lang="en-US" altLang="zh-CN" sz="3200" dirty="0" smtClean="0"/>
              <a:t>Plan for Jan 2021</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17</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9" name="内容占位符 2"/>
          <p:cNvSpPr>
            <a:spLocks noGrp="1"/>
          </p:cNvSpPr>
          <p:nvPr/>
        </p:nvSpPr>
        <p:spPr>
          <a:xfrm>
            <a:off x="1573333" y="2140903"/>
            <a:ext cx="9143760" cy="3869055"/>
          </a:xfrm>
          <a:prstGeom prst="rect">
            <a:avLst/>
          </a:prstGeom>
          <a:noFill/>
          <a:ln w="9525">
            <a:noFill/>
          </a:ln>
        </p:spPr>
        <p:txBody>
          <a:bodyPr vert="horz" wrap="square" lIns="92160" tIns="46080" rIns="92160" bIns="46080" anchor="t" anchorCtr="0">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2400" dirty="0" smtClean="0">
                <a:solidFill>
                  <a:srgbClr val="00B050"/>
                </a:solidFill>
                <a:cs typeface="+mn-ea"/>
                <a:sym typeface="+mn-ea"/>
              </a:rPr>
              <a:t>Jan 5</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9:00am </a:t>
            </a:r>
            <a:r>
              <a:rPr lang="en-US" altLang="zh-CN" sz="2400" dirty="0">
                <a:solidFill>
                  <a:srgbClr val="00B050"/>
                </a:solidFill>
                <a:cs typeface="+mn-ea"/>
                <a:sym typeface="+mn-ea"/>
              </a:rPr>
              <a:t>~ 11:00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r>
              <a:rPr lang="en-US" altLang="zh-CN" sz="2400" dirty="0" smtClean="0">
                <a:solidFill>
                  <a:srgbClr val="00B050"/>
                </a:solidFill>
                <a:cs typeface="+mn-ea"/>
                <a:sym typeface="+mn-ea"/>
              </a:rPr>
              <a:t>Jan </a:t>
            </a:r>
            <a:r>
              <a:rPr lang="en-US" altLang="zh-CN" sz="2400" dirty="0">
                <a:solidFill>
                  <a:srgbClr val="00B050"/>
                </a:solidFill>
                <a:cs typeface="+mn-ea"/>
                <a:sym typeface="+mn-ea"/>
              </a:rPr>
              <a:t>8</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9:00am ~ 11:00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r>
              <a:rPr lang="en-US" altLang="zh-CN" sz="2400" dirty="0" smtClean="0">
                <a:solidFill>
                  <a:srgbClr val="00B050"/>
                </a:solidFill>
                <a:cs typeface="+mn-ea"/>
                <a:sym typeface="+mn-ea"/>
              </a:rPr>
              <a:t>Jan 11</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11:15am </a:t>
            </a:r>
            <a:r>
              <a:rPr lang="en-US" altLang="zh-CN" sz="2400" dirty="0">
                <a:solidFill>
                  <a:srgbClr val="00B050"/>
                </a:solidFill>
                <a:cs typeface="+mn-ea"/>
                <a:sym typeface="+mn-ea"/>
              </a:rPr>
              <a:t>~ </a:t>
            </a:r>
            <a:r>
              <a:rPr lang="en-US" altLang="zh-CN" sz="2400" dirty="0" smtClean="0">
                <a:solidFill>
                  <a:srgbClr val="00B050"/>
                </a:solidFill>
                <a:cs typeface="+mn-ea"/>
                <a:sym typeface="+mn-ea"/>
              </a:rPr>
              <a:t>1:15pm, </a:t>
            </a:r>
            <a:r>
              <a:rPr lang="en-US" altLang="zh-CN" sz="2400" dirty="0">
                <a:solidFill>
                  <a:srgbClr val="00B050"/>
                </a:solidFill>
                <a:cs typeface="+mn-ea"/>
                <a:sym typeface="+mn-ea"/>
              </a:rPr>
              <a:t>ET; </a:t>
            </a:r>
            <a:r>
              <a:rPr lang="en-US" altLang="zh-CN" sz="2400" dirty="0" err="1" smtClean="0">
                <a:solidFill>
                  <a:srgbClr val="00B050"/>
                </a:solidFill>
                <a:cs typeface="+mn-ea"/>
                <a:sym typeface="+mn-ea"/>
              </a:rPr>
              <a:t>Webex</a:t>
            </a:r>
            <a:r>
              <a:rPr lang="en-US" altLang="zh-CN" sz="2400" dirty="0" smtClean="0">
                <a:solidFill>
                  <a:srgbClr val="00B050"/>
                </a:solidFill>
                <a:cs typeface="+mn-ea"/>
                <a:sym typeface="+mn-ea"/>
              </a:rPr>
              <a:t> (IEEE 802.11 Jan Interim)</a:t>
            </a:r>
          </a:p>
          <a:p>
            <a:pPr eaLnBrk="1" hangingPunct="1"/>
            <a:r>
              <a:rPr lang="en-US" altLang="zh-CN" sz="2400" u="sng" dirty="0" smtClean="0">
                <a:solidFill>
                  <a:srgbClr val="00B050"/>
                </a:solidFill>
                <a:cs typeface="+mn-ea"/>
                <a:sym typeface="+mn-ea"/>
              </a:rPr>
              <a:t>Jan 12</a:t>
            </a:r>
            <a:r>
              <a:rPr lang="en-US" altLang="zh-CN" sz="2400" u="sng" baseline="30000" dirty="0" smtClean="0">
                <a:solidFill>
                  <a:srgbClr val="00B050"/>
                </a:solidFill>
                <a:cs typeface="+mn-ea"/>
                <a:sym typeface="+mn-ea"/>
              </a:rPr>
              <a:t>th</a:t>
            </a:r>
            <a:r>
              <a:rPr lang="en-US" altLang="zh-CN" sz="2400" u="sng" dirty="0" smtClean="0">
                <a:solidFill>
                  <a:srgbClr val="00B050"/>
                </a:solidFill>
                <a:cs typeface="+mn-ea"/>
                <a:sym typeface="+mn-ea"/>
              </a:rPr>
              <a:t>, 9:00am </a:t>
            </a:r>
            <a:r>
              <a:rPr lang="en-US" altLang="zh-CN" sz="2400" u="sng" dirty="0">
                <a:solidFill>
                  <a:srgbClr val="00B050"/>
                </a:solidFill>
                <a:cs typeface="+mn-ea"/>
                <a:sym typeface="+mn-ea"/>
              </a:rPr>
              <a:t>~ 11:00 am, ET; </a:t>
            </a:r>
            <a:r>
              <a:rPr lang="en-US" altLang="zh-CN" sz="2400" u="sng" dirty="0" err="1" smtClean="0">
                <a:solidFill>
                  <a:srgbClr val="00B050"/>
                </a:solidFill>
                <a:cs typeface="+mn-ea"/>
                <a:sym typeface="+mn-ea"/>
              </a:rPr>
              <a:t>Webex</a:t>
            </a:r>
            <a:r>
              <a:rPr lang="en-US" altLang="zh-CN" sz="2400" u="sng" dirty="0">
                <a:solidFill>
                  <a:srgbClr val="00B050"/>
                </a:solidFill>
                <a:cs typeface="+mn-ea"/>
                <a:sym typeface="+mn-ea"/>
              </a:rPr>
              <a:t> (IEEE 802.11 Jan Interim) </a:t>
            </a:r>
          </a:p>
          <a:p>
            <a:pPr eaLnBrk="1" hangingPunct="1"/>
            <a:r>
              <a:rPr lang="en-US" altLang="zh-CN" sz="2400" dirty="0" smtClean="0">
                <a:solidFill>
                  <a:srgbClr val="00B050"/>
                </a:solidFill>
                <a:cs typeface="+mn-ea"/>
                <a:sym typeface="+mn-ea"/>
              </a:rPr>
              <a:t>Jan 13</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11:15am ~ 1:15pm, ET; </a:t>
            </a:r>
            <a:r>
              <a:rPr lang="en-US" altLang="zh-CN" sz="2400" dirty="0" err="1" smtClean="0">
                <a:solidFill>
                  <a:srgbClr val="00B050"/>
                </a:solidFill>
                <a:cs typeface="+mn-ea"/>
                <a:sym typeface="+mn-ea"/>
              </a:rPr>
              <a:t>Webex</a:t>
            </a:r>
            <a:r>
              <a:rPr lang="en-US" altLang="zh-CN" sz="2400" dirty="0">
                <a:solidFill>
                  <a:srgbClr val="00B050"/>
                </a:solidFill>
                <a:cs typeface="+mn-ea"/>
                <a:sym typeface="+mn-ea"/>
              </a:rPr>
              <a:t> (IEEE 802.11 Jan Interim</a:t>
            </a:r>
            <a:r>
              <a:rPr lang="en-US" altLang="zh-CN" sz="2400" dirty="0" smtClean="0">
                <a:solidFill>
                  <a:srgbClr val="00B050"/>
                </a:solidFill>
                <a:cs typeface="+mn-ea"/>
                <a:sym typeface="+mn-ea"/>
              </a:rPr>
              <a:t>)</a:t>
            </a:r>
          </a:p>
          <a:p>
            <a:pPr eaLnBrk="1" hangingPunct="1"/>
            <a:r>
              <a:rPr lang="en-US" altLang="zh-CN" sz="2400" dirty="0" smtClean="0">
                <a:solidFill>
                  <a:srgbClr val="00B050"/>
                </a:solidFill>
                <a:cs typeface="+mn-ea"/>
                <a:sym typeface="+mn-ea"/>
              </a:rPr>
              <a:t>Jan 19</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9:00am ~ 11:00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Jan 22</a:t>
            </a:r>
            <a:r>
              <a:rPr lang="en-US" altLang="zh-CN" sz="2400" baseline="30000" dirty="0" smtClean="0">
                <a:solidFill>
                  <a:srgbClr val="00B050"/>
                </a:solidFill>
                <a:cs typeface="+mn-ea"/>
                <a:sym typeface="+mn-ea"/>
              </a:rPr>
              <a:t>nd</a:t>
            </a:r>
            <a:r>
              <a:rPr lang="en-US" altLang="zh-CN" sz="2400" dirty="0" smtClean="0">
                <a:solidFill>
                  <a:srgbClr val="00B050"/>
                </a:solidFill>
                <a:cs typeface="+mn-ea"/>
                <a:sym typeface="+mn-ea"/>
              </a:rPr>
              <a:t>, </a:t>
            </a:r>
            <a:r>
              <a:rPr lang="en-US" altLang="zh-CN" sz="2400" dirty="0">
                <a:solidFill>
                  <a:srgbClr val="00B050"/>
                </a:solidFill>
                <a:cs typeface="+mn-ea"/>
                <a:sym typeface="+mn-ea"/>
              </a:rPr>
              <a:t>9:00am ~ 11:00 am, ET; </a:t>
            </a:r>
            <a:r>
              <a:rPr lang="en-US" altLang="zh-CN" sz="2400" dirty="0" err="1">
                <a:solidFill>
                  <a:srgbClr val="00B050"/>
                </a:solidFill>
                <a:cs typeface="+mn-ea"/>
                <a:sym typeface="+mn-ea"/>
              </a:rPr>
              <a:t>Webex</a:t>
            </a:r>
            <a:endParaRPr lang="en-US" altLang="zh-CN" sz="2400" dirty="0">
              <a:solidFill>
                <a:srgbClr val="00B050"/>
              </a:solidFill>
              <a:cs typeface="+mn-ea"/>
              <a:sym typeface="+mn-ea"/>
            </a:endParaRPr>
          </a:p>
          <a:p>
            <a:pPr eaLnBrk="1" hangingPunct="1"/>
            <a:r>
              <a:rPr lang="en-US" altLang="zh-CN" sz="2400" dirty="0">
                <a:solidFill>
                  <a:srgbClr val="00B050"/>
                </a:solidFill>
                <a:cs typeface="+mn-ea"/>
                <a:sym typeface="+mn-ea"/>
              </a:rPr>
              <a:t>Jan </a:t>
            </a:r>
            <a:r>
              <a:rPr lang="en-US" altLang="zh-CN" sz="2400" dirty="0" smtClean="0">
                <a:solidFill>
                  <a:srgbClr val="00B050"/>
                </a:solidFill>
                <a:cs typeface="+mn-ea"/>
                <a:sym typeface="+mn-ea"/>
              </a:rPr>
              <a:t>26</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9:00am ~ 11:00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r>
              <a:rPr lang="en-US" altLang="zh-CN" sz="2400" dirty="0">
                <a:solidFill>
                  <a:srgbClr val="00B050"/>
                </a:solidFill>
                <a:cs typeface="+mn-ea"/>
                <a:sym typeface="+mn-ea"/>
              </a:rPr>
              <a:t>Jan </a:t>
            </a:r>
            <a:r>
              <a:rPr lang="en-US" altLang="zh-CN" sz="2400" dirty="0" smtClean="0">
                <a:solidFill>
                  <a:srgbClr val="00B050"/>
                </a:solidFill>
                <a:cs typeface="+mn-ea"/>
                <a:sym typeface="+mn-ea"/>
              </a:rPr>
              <a:t>29</a:t>
            </a:r>
            <a:r>
              <a:rPr lang="en-US" altLang="zh-CN" sz="2400" baseline="30000" dirty="0" smtClean="0">
                <a:solidFill>
                  <a:srgbClr val="00B050"/>
                </a:solidFill>
                <a:cs typeface="+mn-ea"/>
                <a:sym typeface="+mn-ea"/>
              </a:rPr>
              <a:t>nd</a:t>
            </a:r>
            <a:r>
              <a:rPr lang="en-US" altLang="zh-CN" sz="2400" dirty="0">
                <a:solidFill>
                  <a:srgbClr val="00B050"/>
                </a:solidFill>
                <a:cs typeface="+mn-ea"/>
                <a:sym typeface="+mn-ea"/>
              </a:rPr>
              <a:t>, 9:00am ~ 11:00 am, ET; </a:t>
            </a:r>
            <a:r>
              <a:rPr lang="en-US" altLang="zh-CN" sz="2400" dirty="0" err="1">
                <a:solidFill>
                  <a:srgbClr val="00B050"/>
                </a:solidFill>
                <a:cs typeface="+mn-ea"/>
                <a:sym typeface="+mn-ea"/>
              </a:rPr>
              <a:t>Webex</a:t>
            </a:r>
            <a:endParaRPr lang="en-US" altLang="zh-CN" sz="2400" dirty="0">
              <a:solidFill>
                <a:srgbClr val="00B050"/>
              </a:solidFill>
              <a:cs typeface="+mn-ea"/>
              <a:sym typeface="+mn-ea"/>
            </a:endParaRPr>
          </a:p>
          <a:p>
            <a:pPr eaLnBrk="1" hangingPunct="1"/>
            <a:endParaRPr lang="en-US" altLang="zh-CN" sz="2400" dirty="0">
              <a:solidFill>
                <a:srgbClr val="00B050"/>
              </a:solidFill>
              <a:cs typeface="+mn-ea"/>
              <a:sym typeface="+mn-ea"/>
            </a:endParaRPr>
          </a:p>
          <a:p>
            <a:pPr eaLnBrk="1" hangingPunct="1"/>
            <a:endParaRPr lang="en-US" altLang="zh-CN" sz="2400" dirty="0">
              <a:solidFill>
                <a:srgbClr val="00B050"/>
              </a:solidFill>
              <a:cs typeface="+mn-ea"/>
            </a:endParaRPr>
          </a:p>
        </p:txBody>
      </p:sp>
    </p:spTree>
    <p:extLst>
      <p:ext uri="{BB962C8B-B14F-4D97-AF65-F5344CB8AC3E}">
        <p14:creationId xmlns:p14="http://schemas.microsoft.com/office/powerpoint/2010/main" val="29381071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18</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Dec </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11</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39910798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a:t>
            </a:r>
            <a:r>
              <a:rPr sz="2400" dirty="0" smtClean="0"/>
              <a:t>number</a:t>
            </a:r>
            <a:r>
              <a:rPr sz="2500" dirty="0" smtClean="0"/>
              <a:t>: </a:t>
            </a:r>
            <a:r>
              <a:rPr lang="en-US" altLang="zh-CN" sz="2500" dirty="0"/>
              <a:t>173 </a:t>
            </a:r>
            <a:r>
              <a:rPr lang="en-US" altLang="zh-CN" sz="2500" dirty="0" smtClean="0"/>
              <a:t>839 7351</a:t>
            </a:r>
            <a:endParaRPr sz="2500" dirty="0" smtClean="0"/>
          </a:p>
          <a:p>
            <a:r>
              <a:rPr sz="2400" dirty="0" smtClean="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dirty="0"/>
              <a:t>173 839 7351</a:t>
            </a:r>
            <a:endParaRPr sz="2400" dirty="0">
              <a:sym typeface="+mn-ea"/>
            </a:endParaRPr>
          </a:p>
          <a:p>
            <a:endParaRPr sz="2400" dirty="0"/>
          </a:p>
          <a:p>
            <a:r>
              <a:rPr lang="en-US" sz="2400" dirty="0"/>
              <a:t>Join from a video system or application: dial </a:t>
            </a:r>
            <a:r>
              <a:rPr lang="en-US" altLang="zh-CN" sz="2400" dirty="0" smtClean="0"/>
              <a:t>1738397351</a:t>
            </a:r>
            <a:r>
              <a:rPr lang="en-US" sz="2400" dirty="0" smtClean="0"/>
              <a:t>@ieee802.my.webex.com</a:t>
            </a:r>
            <a:r>
              <a:rPr lang="en-US" sz="2400" dirty="0"/>
              <a:t>, or 173.243.2.68</a:t>
            </a:r>
          </a:p>
          <a:p>
            <a:endParaRPr lang="en-US" sz="2400" dirty="0"/>
          </a:p>
          <a:p>
            <a:r>
              <a:rPr lang="en-US" sz="2400" dirty="0"/>
              <a:t>Join using Microsoft Lync or Microsoft Skype for Business: </a:t>
            </a:r>
            <a:r>
              <a:rPr lang="en-US" sz="2400" dirty="0" smtClean="0"/>
              <a:t>dial </a:t>
            </a:r>
            <a:r>
              <a:rPr lang="en-US" altLang="zh-CN" sz="2400" dirty="0" smtClean="0"/>
              <a:t>1738397351</a:t>
            </a:r>
            <a:r>
              <a:rPr lang="en-US" sz="2400" dirty="0" smtClean="0"/>
              <a:t>.ieee802.my@lync.webex.com</a:t>
            </a:r>
            <a:endParaRPr lang="en-US" sz="2400" dirty="0"/>
          </a:p>
          <a:p>
            <a:endParaRPr lang="en-US"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1370766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6"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Dec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lgn="just" eaLnBrk="0" hangingPunct="0">
              <a:buFontTx/>
              <a:buChar char="•"/>
              <a:defRPr/>
            </a:pPr>
            <a:r>
              <a:rPr lang="en-US" altLang="zh-CN" b="1" dirty="0" smtClean="0"/>
              <a:t>11-20/1945</a:t>
            </a:r>
            <a:r>
              <a:rPr lang="zh-CN" altLang="en-US" b="1" dirty="0" smtClean="0"/>
              <a:t>， </a:t>
            </a:r>
            <a:r>
              <a:rPr lang="en-US" altLang="zh-CN" b="1" dirty="0" smtClean="0"/>
              <a:t>Resolutions to 32.3.5 NGV modulation and coding schemes, </a:t>
            </a:r>
            <a:r>
              <a:rPr lang="en-US" altLang="zh-CN" b="1" dirty="0" err="1" smtClean="0"/>
              <a:t>Yujin</a:t>
            </a:r>
            <a:r>
              <a:rPr lang="en-US" altLang="zh-CN" b="1" dirty="0" smtClean="0"/>
              <a:t> Noh (</a:t>
            </a:r>
            <a:r>
              <a:rPr lang="en-US" altLang="zh-CN" b="1" dirty="0" err="1" smtClean="0"/>
              <a:t>Newracom</a:t>
            </a:r>
            <a:r>
              <a:rPr lang="en-US" altLang="zh-CN" b="1" dirty="0" smtClean="0"/>
              <a:t>)</a:t>
            </a:r>
          </a:p>
          <a:p>
            <a:pPr marL="800100" lvl="1" indent="-342900" algn="just" eaLnBrk="0" hangingPunct="0">
              <a:buFontTx/>
              <a:buChar char="•"/>
              <a:defRPr/>
            </a:pPr>
            <a:r>
              <a:rPr lang="en-US" altLang="zh-CN" b="1" dirty="0" smtClean="0"/>
              <a:t>11-20/1946</a:t>
            </a:r>
            <a:r>
              <a:rPr lang="zh-CN" altLang="en-US" b="1" dirty="0" smtClean="0"/>
              <a:t>， </a:t>
            </a:r>
            <a:r>
              <a:rPr lang="en-US" altLang="zh-CN" b="1" dirty="0"/>
              <a:t>Resolutions to </a:t>
            </a:r>
            <a:r>
              <a:rPr lang="en-US" altLang="zh-CN" b="1" dirty="0" smtClean="0"/>
              <a:t>32.3.15 Parameters for NGV-MCSs, </a:t>
            </a:r>
            <a:r>
              <a:rPr lang="en-US" altLang="zh-CN" b="1" dirty="0" err="1"/>
              <a:t>Yujin</a:t>
            </a:r>
            <a:r>
              <a:rPr lang="en-US" altLang="zh-CN" b="1" dirty="0"/>
              <a:t> Noh (</a:t>
            </a:r>
            <a:r>
              <a:rPr lang="en-US" altLang="zh-CN" b="1" dirty="0" err="1"/>
              <a:t>Newracom</a:t>
            </a:r>
            <a:r>
              <a:rPr lang="en-US" altLang="zh-CN" b="1" dirty="0" smtClean="0"/>
              <a:t>)</a:t>
            </a:r>
          </a:p>
          <a:p>
            <a:pPr marL="800100" lvl="1" indent="-342900" algn="just" eaLnBrk="0" hangingPunct="0">
              <a:buFontTx/>
              <a:buChar char="•"/>
              <a:defRPr/>
            </a:pPr>
            <a:r>
              <a:rPr lang="en-US" altLang="zh-CN" b="1" dirty="0" smtClean="0"/>
              <a:t>11-20/1947</a:t>
            </a:r>
            <a:r>
              <a:rPr lang="zh-CN" altLang="en-US" b="1" dirty="0" smtClean="0"/>
              <a:t>， </a:t>
            </a:r>
            <a:r>
              <a:rPr lang="en-US" altLang="zh-CN" b="1" dirty="0"/>
              <a:t>Resolutions to </a:t>
            </a:r>
            <a:r>
              <a:rPr lang="en-US" altLang="zh-CN" b="1" dirty="0" smtClean="0"/>
              <a:t>32.3.9.9 </a:t>
            </a:r>
            <a:r>
              <a:rPr lang="en-US" altLang="zh-CN" b="1" dirty="0" err="1" smtClean="0"/>
              <a:t>Midambles</a:t>
            </a:r>
            <a:r>
              <a:rPr lang="en-US" altLang="zh-CN" b="1" dirty="0" smtClean="0"/>
              <a:t>, </a:t>
            </a:r>
            <a:r>
              <a:rPr lang="en-US" altLang="zh-CN" b="1" dirty="0" err="1"/>
              <a:t>Yujin</a:t>
            </a:r>
            <a:r>
              <a:rPr lang="en-US" altLang="zh-CN" b="1" dirty="0"/>
              <a:t> Noh (</a:t>
            </a:r>
            <a:r>
              <a:rPr lang="en-US" altLang="zh-CN" b="1" dirty="0" err="1"/>
              <a:t>Newracom</a:t>
            </a:r>
            <a:r>
              <a:rPr lang="en-US" altLang="zh-CN" b="1" dirty="0"/>
              <a:t>)</a:t>
            </a:r>
          </a:p>
          <a:p>
            <a:pPr marL="800100" lvl="1" indent="-342900" algn="just" eaLnBrk="0" hangingPunct="0">
              <a:buFontTx/>
              <a:buChar char="•"/>
              <a:defRPr/>
            </a:pPr>
            <a:r>
              <a:rPr lang="en-US" altLang="zh-CN" b="1" dirty="0" smtClean="0"/>
              <a:t>11-20/1948</a:t>
            </a:r>
            <a:r>
              <a:rPr lang="zh-CN" altLang="en-US" b="1" dirty="0" smtClean="0"/>
              <a:t>， </a:t>
            </a:r>
            <a:r>
              <a:rPr lang="en-US" altLang="zh-CN" b="1" dirty="0"/>
              <a:t>Resolutions to </a:t>
            </a:r>
            <a:r>
              <a:rPr lang="en-US" altLang="zh-CN" b="1" dirty="0" smtClean="0"/>
              <a:t>32.3.10 Transmit specification, </a:t>
            </a:r>
            <a:r>
              <a:rPr lang="en-US" altLang="zh-CN" b="1" dirty="0" err="1"/>
              <a:t>Yujin</a:t>
            </a:r>
            <a:r>
              <a:rPr lang="en-US" altLang="zh-CN" b="1" dirty="0"/>
              <a:t> Noh (</a:t>
            </a:r>
            <a:r>
              <a:rPr lang="en-US" altLang="zh-CN" b="1" dirty="0" err="1"/>
              <a:t>Newracom</a:t>
            </a:r>
            <a:r>
              <a:rPr lang="en-US" altLang="zh-CN" b="1" dirty="0"/>
              <a:t>)</a:t>
            </a:r>
          </a:p>
          <a:p>
            <a:pPr marL="800100" lvl="1" indent="-342900" algn="just" eaLnBrk="0" hangingPunct="0">
              <a:buFontTx/>
              <a:buChar char="•"/>
              <a:defRPr/>
            </a:pPr>
            <a:r>
              <a:rPr lang="en-US" altLang="zh-CN" b="1" dirty="0" smtClean="0"/>
              <a:t>11-20/1949</a:t>
            </a:r>
            <a:r>
              <a:rPr lang="zh-CN" altLang="en-US" b="1" dirty="0" smtClean="0"/>
              <a:t>， </a:t>
            </a:r>
            <a:r>
              <a:rPr lang="en-US" altLang="zh-CN" b="1" dirty="0"/>
              <a:t>Resolutions to </a:t>
            </a:r>
            <a:r>
              <a:rPr lang="en-US" altLang="zh-CN" b="1" dirty="0" smtClean="0"/>
              <a:t>32.3.12 </a:t>
            </a:r>
            <a:r>
              <a:rPr lang="en-US" altLang="zh-CN" b="1" dirty="0"/>
              <a:t>NGV </a:t>
            </a:r>
            <a:r>
              <a:rPr lang="en-US" altLang="zh-CN" b="1" dirty="0" smtClean="0"/>
              <a:t>transmit </a:t>
            </a:r>
            <a:r>
              <a:rPr lang="en-US" altLang="zh-CN" b="1" dirty="0"/>
              <a:t>procedure, </a:t>
            </a:r>
            <a:r>
              <a:rPr lang="en-US" altLang="zh-CN" b="1" dirty="0" err="1"/>
              <a:t>Yujin</a:t>
            </a:r>
            <a:r>
              <a:rPr lang="en-US" altLang="zh-CN" b="1" dirty="0"/>
              <a:t> Noh (</a:t>
            </a:r>
            <a:r>
              <a:rPr lang="en-US" altLang="zh-CN" b="1" dirty="0" err="1"/>
              <a:t>Newracom</a:t>
            </a:r>
            <a:r>
              <a:rPr lang="en-US" altLang="zh-CN" b="1" dirty="0"/>
              <a:t>)</a:t>
            </a:r>
          </a:p>
          <a:p>
            <a:pPr marL="800100" lvl="1" indent="-342900" algn="just" eaLnBrk="0" hangingPunct="0">
              <a:buFontTx/>
              <a:buChar char="•"/>
              <a:defRPr/>
            </a:pPr>
            <a:r>
              <a:rPr lang="en-US" altLang="zh-CN" b="1" dirty="0"/>
              <a:t>11-20/1950</a:t>
            </a:r>
            <a:r>
              <a:rPr lang="zh-CN" altLang="en-US" b="1" dirty="0"/>
              <a:t>， </a:t>
            </a:r>
            <a:r>
              <a:rPr lang="en-US" altLang="zh-CN" b="1" dirty="0"/>
              <a:t>Resolutions to 32.3.13 NGV receive procedure, </a:t>
            </a:r>
            <a:r>
              <a:rPr lang="en-US" altLang="zh-CN" b="1" dirty="0" err="1"/>
              <a:t>Yujin</a:t>
            </a:r>
            <a:r>
              <a:rPr lang="en-US" altLang="zh-CN" b="1" dirty="0"/>
              <a:t> Noh (</a:t>
            </a:r>
            <a:r>
              <a:rPr lang="en-US" altLang="zh-CN" b="1" dirty="0" err="1"/>
              <a:t>Newracom</a:t>
            </a:r>
            <a:r>
              <a:rPr lang="en-US" altLang="zh-CN" b="1" dirty="0" smtClean="0"/>
              <a:t>)</a:t>
            </a:r>
            <a:endParaRPr lang="en-US" altLang="zh-CN" b="1" dirty="0">
              <a:solidFill>
                <a:srgbClr val="00B050"/>
              </a:solidFill>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a:t>
            </a:r>
            <a:r>
              <a:rPr lang="en-US" altLang="en-GB" dirty="0" err="1" smtClean="0"/>
              <a:t>ec</a:t>
            </a:r>
            <a:r>
              <a:rPr lang="en-US" altLang="en-GB" dirty="0" smtClean="0"/>
              <a:t> </a:t>
            </a:r>
            <a:r>
              <a:rPr lang="en-US" altLang="en-GB" dirty="0" smtClean="0"/>
              <a:t>15</a:t>
            </a:r>
            <a:r>
              <a:rPr lang="en-US" altLang="en-GB" baseline="30000" dirty="0" smtClean="0"/>
              <a:t>th</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3084205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Patent Policy 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5 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rPr>
              <a:t>IEEE-SA 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rPr>
              <a:t>IEEE-SA 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#3</a:t>
            </a: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#4</a:t>
            </a:r>
            <a:endParaRPr lang="en-US" altLang="en-US" sz="2400"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#5</a:t>
            </a:r>
            <a:endParaRPr lang="en-US" altLang="en-US" sz="2400"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43536</TotalTime>
  <Words>1714</Words>
  <Application>Microsoft Office PowerPoint</Application>
  <PresentationFormat>宽屏</PresentationFormat>
  <Paragraphs>284</Paragraphs>
  <Slides>20</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20</vt:i4>
      </vt:variant>
    </vt:vector>
  </HeadingPairs>
  <TitlesOfParts>
    <vt:vector size="31" baseType="lpstr">
      <vt:lpstr>Arial Unicode MS</vt:lpstr>
      <vt:lpstr>Monotype Sorts</vt:lpstr>
      <vt:lpstr>MS Gothic</vt:lpstr>
      <vt:lpstr>MS PGothic</vt:lpstr>
      <vt:lpstr>Arial</vt:lpstr>
      <vt:lpstr>Arial Black</vt:lpstr>
      <vt:lpstr>Calibri</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Current Teleconference Plan</vt:lpstr>
      <vt:lpstr>TGbd Documents Update</vt:lpstr>
      <vt:lpstr>Current TGbd Timeline</vt:lpstr>
      <vt:lpstr>IEEE 802.11 TGbd Teleconference</vt:lpstr>
      <vt:lpstr>Teleconference Bridge Information</vt:lpstr>
      <vt:lpstr>PowerPoint 演示文稿</vt:lpstr>
      <vt:lpstr>Draft Teleconference Plan for Jan 2021</vt:lpstr>
      <vt:lpstr>IEEE 802.11 TGbd Teleconference</vt:lpstr>
      <vt:lpstr>Teleconference Bridge Information</vt:lpstr>
      <vt:lpstr>PowerPoint 演示文稿</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4764</cp:revision>
  <cp:lastPrinted>2014-11-04T15:04:00Z</cp:lastPrinted>
  <dcterms:created xsi:type="dcterms:W3CDTF">2007-04-17T18:10:00Z</dcterms:created>
  <dcterms:modified xsi:type="dcterms:W3CDTF">2020-12-10T16:02:25Z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