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31" r:id="rId2"/>
    <p:sldId id="1054" r:id="rId3"/>
    <p:sldId id="1055" r:id="rId4"/>
    <p:sldId id="1067" r:id="rId5"/>
    <p:sldId id="1056" r:id="rId6"/>
    <p:sldId id="1057" r:id="rId7"/>
    <p:sldId id="1058" r:id="rId8"/>
    <p:sldId id="1059" r:id="rId9"/>
    <p:sldId id="1060" r:id="rId10"/>
    <p:sldId id="1069" r:id="rId11"/>
    <p:sldId id="1061" r:id="rId12"/>
    <p:sldId id="1063" r:id="rId13"/>
    <p:sldId id="1062" r:id="rId14"/>
    <p:sldId id="1064" r:id="rId15"/>
    <p:sldId id="1068" r:id="rId16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ein, Arik" initials="Arik" lastIdx="16" clrIdx="0">
    <p:extLst>
      <p:ext uri="{19B8F6BF-5375-455C-9EA6-DF929625EA0E}">
        <p15:presenceInfo xmlns:p15="http://schemas.microsoft.com/office/powerpoint/2012/main" userId="Klein, Arik" providerId="None"/>
      </p:ext>
    </p:extLst>
  </p:cmAuthor>
  <p:cmAuthor id="2" name="Huang, Po-kai" initials="HP" lastIdx="15" clrIdx="1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792" autoAdjust="0"/>
    <p:restoredTop sz="93817" autoAdjust="0"/>
  </p:normalViewPr>
  <p:slideViewPr>
    <p:cSldViewPr>
      <p:cViewPr>
        <p:scale>
          <a:sx n="125" d="100"/>
          <a:sy n="125" d="100"/>
        </p:scale>
        <p:origin x="1704" y="-19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1648" y="-1676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=""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=""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=""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=""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=""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=""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=""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472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=""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=""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=""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=""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=""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=""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=""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=""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=""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203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=""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=""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=""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=""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=""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=""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=""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0291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Jan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10465" y="6475413"/>
            <a:ext cx="163346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 (Huawei)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Aug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10465" y="6475413"/>
            <a:ext cx="163346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 (Huawei)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Aug 2018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Huang(Huawei)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=""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Huang(Huawei)</a:t>
            </a:r>
            <a:endParaRPr lang="en-GB" dirty="0"/>
          </a:p>
        </p:txBody>
      </p:sp>
      <p:sp>
        <p:nvSpPr>
          <p:cNvPr id="9" name="Rectangle 6">
            <a:extLst>
              <a:ext uri="{FF2B5EF4-FFF2-40B4-BE49-F238E27FC236}">
                <a16:creationId xmlns=""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=""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=""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=""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=""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=""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Huang(Huawei)</a:t>
            </a:r>
            <a:endParaRPr lang="en-GB" dirty="0"/>
          </a:p>
        </p:txBody>
      </p:sp>
      <p:sp>
        <p:nvSpPr>
          <p:cNvPr id="4" name="Rectangle 6">
            <a:extLst>
              <a:ext uri="{FF2B5EF4-FFF2-40B4-BE49-F238E27FC236}">
                <a16:creationId xmlns=""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=""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=""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=""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361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 smtClean="0"/>
              <a:t>Sep. 2020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=""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10465" y="6475413"/>
            <a:ext cx="163346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 (Huawei)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=""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=""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</a:t>
            </a:r>
            <a:r>
              <a:rPr lang="en-GB" altLang="en-US" sz="1800" b="1" dirty="0" smtClean="0"/>
              <a:t>802.11-20</a:t>
            </a:r>
            <a:r>
              <a:rPr lang="en-US" altLang="en-US" sz="1800" b="1" dirty="0" smtClean="0"/>
              <a:t>/1890</a:t>
            </a:r>
            <a:r>
              <a:rPr lang="en-GB" altLang="en-US" sz="1800" b="1" dirty="0" smtClean="0"/>
              <a:t>r1</a:t>
            </a:r>
            <a:endParaRPr lang="en-GB" altLang="en-US" sz="1800" b="1" dirty="0"/>
          </a:p>
        </p:txBody>
      </p:sp>
      <p:sp>
        <p:nvSpPr>
          <p:cNvPr id="1032" name="Line 8">
            <a:extLst>
              <a:ext uri="{FF2B5EF4-FFF2-40B4-BE49-F238E27FC236}">
                <a16:creationId xmlns=""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=""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=""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=""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=""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 smtClean="0"/>
              <a:t>Reconsideration on STA MAC Address of Non-AP MLD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=""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</a:t>
            </a:r>
            <a:r>
              <a:rPr lang="en-GB" altLang="en-US" sz="2000" b="0" dirty="0" smtClean="0"/>
              <a:t>2020-09-02</a:t>
            </a:r>
            <a:endParaRPr lang="en-GB" altLang="en-US" sz="2000" b="0" dirty="0"/>
          </a:p>
        </p:txBody>
      </p:sp>
      <p:sp>
        <p:nvSpPr>
          <p:cNvPr id="15368" name="Rectangle 6">
            <a:extLst>
              <a:ext uri="{FF2B5EF4-FFF2-40B4-BE49-F238E27FC236}">
                <a16:creationId xmlns=""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 dirty="0"/>
              <a:t>Authors:</a:t>
            </a:r>
            <a:endParaRPr lang="en-GB" altLang="en-US" sz="2000" b="0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=""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5757667"/>
              </p:ext>
            </p:extLst>
          </p:nvPr>
        </p:nvGraphicFramePr>
        <p:xfrm>
          <a:off x="1152525" y="2998720"/>
          <a:ext cx="7391400" cy="241946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57429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0689"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Guogang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Huang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7"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Huawei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Shenzhen, China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huangguogang1@huawei.com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Yuchen Guo</a:t>
                      </a:r>
                      <a:endParaRPr lang="en-US" altLang="zh-CN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Yunbo</a:t>
                      </a: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Li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Yiqing</a:t>
                      </a: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Li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Ming </a:t>
                      </a:r>
                      <a:r>
                        <a:rPr lang="en-US" altLang="zh-CN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Gan</a:t>
                      </a:r>
                      <a:endParaRPr lang="en-US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Mengyao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Ma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Wei Lin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0465" y="6475413"/>
            <a:ext cx="1633460" cy="184666"/>
          </a:xfrm>
        </p:spPr>
        <p:txBody>
          <a:bodyPr/>
          <a:lstStyle/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</a:t>
            </a:r>
            <a:r>
              <a:rPr lang="en-GB" dirty="0"/>
              <a:t>Huang </a:t>
            </a:r>
            <a:r>
              <a:rPr lang="en-GB" dirty="0" smtClean="0"/>
              <a:t>(Huawei)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Proposal (Cont.)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3" y="1989138"/>
            <a:ext cx="7859712" cy="4114800"/>
          </a:xfrm>
        </p:spPr>
        <p:txBody>
          <a:bodyPr/>
          <a:lstStyle/>
          <a:p>
            <a:r>
              <a:rPr lang="en-US" altLang="zh-CN" sz="1800" dirty="0" smtClean="0"/>
              <a:t>For Option 1, we can use a bit within the Multi-link Control field of Multi-link element to indicate which mode (transparent/nontransparent) is used</a:t>
            </a:r>
          </a:p>
          <a:p>
            <a:pPr lvl="1"/>
            <a:r>
              <a:rPr lang="en-US" altLang="zh-CN" sz="1600" dirty="0" smtClean="0"/>
              <a:t>0: Transparent</a:t>
            </a:r>
          </a:p>
          <a:p>
            <a:pPr lvl="1"/>
            <a:r>
              <a:rPr lang="en-US" altLang="zh-CN" sz="1600" dirty="0" smtClean="0"/>
              <a:t>1: Nontransparent. Then the MAC Address field for the corresponding STA is present in Per-STA Control field of </a:t>
            </a:r>
            <a:r>
              <a:rPr lang="en-US" altLang="ko-KR" sz="1600" dirty="0"/>
              <a:t>Basic-variant ML element</a:t>
            </a:r>
            <a:endParaRPr lang="zh-CN" altLang="en-US" sz="16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7744" y="3488178"/>
            <a:ext cx="4968552" cy="2884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2700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Conclusions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I</a:t>
            </a:r>
            <a:r>
              <a:rPr lang="en-US" altLang="zh-CN" dirty="0" smtClean="0"/>
              <a:t>t is not necessary to require that </a:t>
            </a:r>
            <a:r>
              <a:rPr lang="en-GB" altLang="zh-CN" dirty="0" smtClean="0"/>
              <a:t>non-AP </a:t>
            </a:r>
            <a:r>
              <a:rPr lang="en-GB" altLang="zh-CN" dirty="0"/>
              <a:t>STAs </a:t>
            </a:r>
            <a:r>
              <a:rPr lang="en-GB" altLang="zh-CN" dirty="0" smtClean="0"/>
              <a:t>affiliated with </a:t>
            </a:r>
            <a:r>
              <a:rPr lang="en-GB" altLang="zh-CN" dirty="0"/>
              <a:t>a non-AP MLD </a:t>
            </a:r>
            <a:r>
              <a:rPr lang="en-GB" altLang="zh-CN" dirty="0" smtClean="0"/>
              <a:t>must use </a:t>
            </a:r>
            <a:r>
              <a:rPr lang="en-GB" altLang="zh-CN" dirty="0"/>
              <a:t>the </a:t>
            </a:r>
            <a:r>
              <a:rPr lang="en-GB" altLang="zh-CN" dirty="0" smtClean="0"/>
              <a:t>different </a:t>
            </a:r>
            <a:r>
              <a:rPr lang="en-GB" altLang="zh-CN" dirty="0"/>
              <a:t>MAC </a:t>
            </a:r>
            <a:r>
              <a:rPr lang="en-GB" altLang="zh-CN" dirty="0" smtClean="0"/>
              <a:t>address. </a:t>
            </a:r>
          </a:p>
          <a:p>
            <a:r>
              <a:rPr lang="en-GB" altLang="zh-CN" dirty="0" smtClean="0"/>
              <a:t>In other words, non-AP STAs affiliated </a:t>
            </a:r>
            <a:r>
              <a:rPr lang="en-GB" altLang="zh-CN" dirty="0"/>
              <a:t>with a non-AP MLD </a:t>
            </a:r>
            <a:r>
              <a:rPr lang="en-GB" altLang="zh-CN" dirty="0" smtClean="0"/>
              <a:t>can use the same address as the MLD address, which </a:t>
            </a:r>
            <a:r>
              <a:rPr lang="en-US" altLang="zh-CN" dirty="0" smtClean="0"/>
              <a:t>has the following benefits</a:t>
            </a:r>
          </a:p>
          <a:p>
            <a:pPr lvl="1"/>
            <a:r>
              <a:rPr lang="en-US" altLang="zh-CN" dirty="0" smtClean="0"/>
              <a:t>Simple, i.e. no addressing issue</a:t>
            </a:r>
          </a:p>
          <a:p>
            <a:pPr lvl="1"/>
            <a:r>
              <a:rPr lang="en-US" altLang="zh-CN" dirty="0" smtClean="0"/>
              <a:t>Low signaling overhead</a:t>
            </a:r>
          </a:p>
          <a:p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58620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600" dirty="0" smtClean="0"/>
              <a:t>[</a:t>
            </a:r>
            <a:r>
              <a:rPr lang="en-US" altLang="zh-CN" sz="1600" dirty="0"/>
              <a:t>1] 11-20-0054-03-00be-mld-mac-address-and-wm-address</a:t>
            </a:r>
            <a:endParaRPr lang="en-US" altLang="zh-CN" sz="1600" dirty="0" smtClean="0"/>
          </a:p>
          <a:p>
            <a:r>
              <a:rPr lang="en-US" altLang="zh-CN" sz="1600" dirty="0" smtClean="0"/>
              <a:t>[</a:t>
            </a:r>
            <a:r>
              <a:rPr lang="en-US" altLang="zh-CN" sz="1600" dirty="0"/>
              <a:t>2] </a:t>
            </a:r>
            <a:r>
              <a:rPr lang="en-US" altLang="zh-CN" sz="1600" dirty="0" smtClean="0"/>
              <a:t>11-19-1900-03-00be-mla-security-considerations</a:t>
            </a:r>
          </a:p>
          <a:p>
            <a:r>
              <a:rPr lang="en-US" altLang="zh-CN" sz="1600" dirty="0" smtClean="0"/>
              <a:t>[3</a:t>
            </a:r>
            <a:r>
              <a:rPr lang="en-US" altLang="zh-CN" sz="1600" dirty="0"/>
              <a:t>] </a:t>
            </a:r>
            <a:r>
              <a:rPr lang="en-US" altLang="zh-CN" sz="1600" dirty="0" smtClean="0"/>
              <a:t>11-20-1545-00-00be-mld-security-considerations.pptx</a:t>
            </a:r>
          </a:p>
          <a:p>
            <a:r>
              <a:rPr lang="en-US" altLang="zh-CN" sz="1600" dirty="0" smtClean="0"/>
              <a:t>[4] </a:t>
            </a:r>
            <a:r>
              <a:rPr lang="en-US" altLang="zh-CN" sz="1600" dirty="0"/>
              <a:t>11-20-0727-00-00be-mla-link-mac-addresses-security</a:t>
            </a:r>
            <a:endParaRPr lang="en-US" altLang="zh-CN" sz="1600" dirty="0" smtClean="0"/>
          </a:p>
          <a:p>
            <a:r>
              <a:rPr lang="en-US" altLang="zh-CN" sz="1600" dirty="0" smtClean="0"/>
              <a:t>[5] 11-20-0669-04-00be-mld-transition</a:t>
            </a:r>
          </a:p>
          <a:p>
            <a:r>
              <a:rPr lang="en-US" altLang="zh-CN" sz="1600" dirty="0" smtClean="0"/>
              <a:t>[6] 11-20-1692-01-00be-tdls-handling-in-mlo.pptx</a:t>
            </a:r>
            <a:endParaRPr lang="zh-CN" altLang="en-US" sz="16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22498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 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Do you support that </a:t>
            </a:r>
            <a:r>
              <a:rPr lang="en-GB" altLang="zh-CN" dirty="0"/>
              <a:t>different affiliated non-AP STAs of a non-AP MLD with more than one affiliated STA can use the same MAC address as the </a:t>
            </a:r>
            <a:r>
              <a:rPr lang="en-US" altLang="zh-CN" dirty="0"/>
              <a:t>non-AP MLD MAC </a:t>
            </a:r>
            <a:r>
              <a:rPr lang="en-US" altLang="zh-CN" dirty="0" smtClean="0"/>
              <a:t>address?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 smtClean="0"/>
              <a:t> </a:t>
            </a:r>
          </a:p>
          <a:p>
            <a:pPr lvl="1"/>
            <a:r>
              <a:rPr lang="en-US" altLang="zh-CN" dirty="0" smtClean="0"/>
              <a:t>Y</a:t>
            </a:r>
          </a:p>
          <a:p>
            <a:pPr lvl="1"/>
            <a:r>
              <a:rPr lang="en-US" altLang="zh-CN" dirty="0" smtClean="0"/>
              <a:t>N</a:t>
            </a:r>
          </a:p>
          <a:p>
            <a:pPr lvl="1"/>
            <a:r>
              <a:rPr lang="en-US" altLang="zh-CN" dirty="0"/>
              <a:t>A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49420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SP </a:t>
            </a:r>
            <a:r>
              <a:rPr lang="en-US" altLang="zh-CN" dirty="0" smtClean="0"/>
              <a:t>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Which option do you support?</a:t>
            </a:r>
          </a:p>
          <a:p>
            <a:pPr lvl="1"/>
            <a:r>
              <a:rPr lang="en-US" altLang="zh-CN" sz="1800" dirty="0"/>
              <a:t>Option 1. The spec. supports the following two modes:</a:t>
            </a:r>
          </a:p>
          <a:p>
            <a:pPr lvl="2"/>
            <a:r>
              <a:rPr lang="en-US" altLang="zh-CN" sz="1600" dirty="0"/>
              <a:t>Mode 1. STAs affiliated the non-AP MLD use the same MAC address as the MLD MAC address</a:t>
            </a:r>
          </a:p>
          <a:p>
            <a:pPr lvl="2"/>
            <a:r>
              <a:rPr lang="en-US" altLang="zh-CN" sz="1600" dirty="0"/>
              <a:t>Mode 2. STAs affiliated the non-AP MLD use the different MAC address</a:t>
            </a:r>
            <a:endParaRPr lang="zh-CN" altLang="en-US" sz="1600" dirty="0"/>
          </a:p>
          <a:p>
            <a:pPr lvl="1"/>
            <a:r>
              <a:rPr lang="en-US" altLang="zh-CN" sz="1800" dirty="0"/>
              <a:t>Option 2. The spec. only supports that STAs affiliated the non-AP MLD use the same MAC address as the MLD MAC </a:t>
            </a:r>
            <a:r>
              <a:rPr lang="en-US" altLang="zh-CN" sz="1800" dirty="0" smtClean="0"/>
              <a:t>address</a:t>
            </a:r>
          </a:p>
          <a:p>
            <a:pPr lvl="1"/>
            <a:endParaRPr lang="en-US" altLang="zh-CN" dirty="0" smtClean="0"/>
          </a:p>
          <a:p>
            <a:pPr lvl="1"/>
            <a:r>
              <a:rPr lang="en-US" altLang="zh-CN" sz="1800" dirty="0" smtClean="0"/>
              <a:t>Option 1. </a:t>
            </a:r>
          </a:p>
          <a:p>
            <a:pPr lvl="1"/>
            <a:r>
              <a:rPr lang="en-US" altLang="zh-CN" sz="1800" dirty="0" smtClean="0"/>
              <a:t>Option 2. </a:t>
            </a:r>
          </a:p>
          <a:p>
            <a:pPr lvl="1"/>
            <a:r>
              <a:rPr lang="en-US" altLang="zh-CN" sz="1800" dirty="0" smtClean="0"/>
              <a:t>Abstain</a:t>
            </a:r>
            <a:endParaRPr lang="en-US" altLang="zh-CN" sz="18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74550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 3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9674" y="1988840"/>
            <a:ext cx="8412806" cy="4114800"/>
          </a:xfrm>
        </p:spPr>
        <p:txBody>
          <a:bodyPr/>
          <a:lstStyle/>
          <a:p>
            <a:r>
              <a:rPr lang="en-US" altLang="zh-CN" sz="2000" dirty="0" smtClean="0"/>
              <a:t>Do you agree to use </a:t>
            </a:r>
            <a:r>
              <a:rPr lang="en-US" altLang="zh-CN" sz="2000" dirty="0"/>
              <a:t>a bit within the Multi-link Control field of </a:t>
            </a:r>
            <a:r>
              <a:rPr lang="en-US" altLang="zh-CN" sz="2000" dirty="0" smtClean="0"/>
              <a:t>the Multi-link </a:t>
            </a:r>
            <a:r>
              <a:rPr lang="en-US" altLang="zh-CN" sz="2000" dirty="0"/>
              <a:t>element to indicate which mode (transparent/nontransparent) is used</a:t>
            </a:r>
          </a:p>
          <a:p>
            <a:pPr lvl="1"/>
            <a:r>
              <a:rPr lang="en-US" altLang="zh-CN" sz="1600" dirty="0"/>
              <a:t>0: </a:t>
            </a:r>
            <a:r>
              <a:rPr lang="en-US" altLang="zh-CN" sz="1600" dirty="0" smtClean="0"/>
              <a:t>Transparent mode. </a:t>
            </a:r>
            <a:r>
              <a:rPr lang="en-US" altLang="zh-CN" sz="1600" dirty="0"/>
              <a:t>Then the </a:t>
            </a:r>
            <a:r>
              <a:rPr lang="en-US" altLang="zh-CN" sz="1600" dirty="0" smtClean="0"/>
              <a:t>STA MAC </a:t>
            </a:r>
            <a:r>
              <a:rPr lang="en-US" altLang="zh-CN" sz="1600" dirty="0"/>
              <a:t>Address field </a:t>
            </a:r>
            <a:r>
              <a:rPr lang="en-US" altLang="zh-CN" sz="1600" dirty="0" smtClean="0"/>
              <a:t>for </a:t>
            </a:r>
            <a:r>
              <a:rPr lang="en-US" altLang="zh-CN" sz="1600" dirty="0"/>
              <a:t>the corresponding </a:t>
            </a:r>
            <a:r>
              <a:rPr lang="en-US" altLang="zh-CN" sz="1600" dirty="0" smtClean="0"/>
              <a:t>STA</a:t>
            </a:r>
            <a:r>
              <a:rPr lang="en-US" altLang="zh-CN" sz="1600" dirty="0"/>
              <a:t> affiliated with a non-AP MLD</a:t>
            </a:r>
            <a:r>
              <a:rPr lang="en-US" altLang="zh-CN" sz="1600" dirty="0" smtClean="0"/>
              <a:t> </a:t>
            </a:r>
            <a:r>
              <a:rPr lang="en-US" altLang="zh-CN" sz="1600" dirty="0"/>
              <a:t>is </a:t>
            </a:r>
            <a:r>
              <a:rPr lang="en-US" altLang="zh-CN" sz="1600" dirty="0" smtClean="0"/>
              <a:t>not present </a:t>
            </a:r>
            <a:r>
              <a:rPr lang="en-US" altLang="zh-CN" sz="1600" dirty="0"/>
              <a:t>in Per-STA Control field of </a:t>
            </a:r>
            <a:r>
              <a:rPr lang="en-US" altLang="ko-KR" sz="1600" dirty="0"/>
              <a:t>Basic-variant ML element</a:t>
            </a:r>
            <a:endParaRPr lang="en-US" altLang="zh-CN" sz="1600" dirty="0"/>
          </a:p>
          <a:p>
            <a:pPr lvl="1"/>
            <a:r>
              <a:rPr lang="en-US" altLang="zh-CN" sz="1600" dirty="0"/>
              <a:t>1: </a:t>
            </a:r>
            <a:r>
              <a:rPr lang="en-US" altLang="zh-CN" sz="1600" dirty="0" smtClean="0"/>
              <a:t>Nontransparent mode. </a:t>
            </a:r>
            <a:r>
              <a:rPr lang="en-US" altLang="zh-CN" sz="1600" dirty="0"/>
              <a:t>Then the </a:t>
            </a:r>
            <a:r>
              <a:rPr lang="en-US" altLang="zh-CN" sz="1600" dirty="0" smtClean="0"/>
              <a:t>STA MAC </a:t>
            </a:r>
            <a:r>
              <a:rPr lang="en-US" altLang="zh-CN" sz="1600" dirty="0"/>
              <a:t>Address field for the corresponding </a:t>
            </a:r>
            <a:r>
              <a:rPr lang="en-US" altLang="zh-CN" sz="1600" dirty="0" smtClean="0"/>
              <a:t>STA affiliated with a non-AP MLD </a:t>
            </a:r>
            <a:r>
              <a:rPr lang="en-US" altLang="zh-CN" sz="1600" dirty="0"/>
              <a:t>is present in Per-STA Control field of </a:t>
            </a:r>
            <a:r>
              <a:rPr lang="en-US" altLang="ko-KR" sz="1600" dirty="0"/>
              <a:t>Basic-variant ML </a:t>
            </a:r>
            <a:r>
              <a:rPr lang="en-US" altLang="ko-KR" sz="1600" dirty="0" smtClean="0"/>
              <a:t>element</a:t>
            </a:r>
            <a:endParaRPr lang="en-US" altLang="zh-CN" sz="1600" dirty="0" smtClean="0"/>
          </a:p>
          <a:p>
            <a:pPr lvl="1"/>
            <a:endParaRPr lang="en-US" altLang="zh-CN" sz="1800" dirty="0"/>
          </a:p>
          <a:p>
            <a:pPr lvl="1"/>
            <a:r>
              <a:rPr lang="en-US" altLang="zh-CN" sz="1600" dirty="0"/>
              <a:t>Y</a:t>
            </a:r>
          </a:p>
          <a:p>
            <a:pPr lvl="1"/>
            <a:r>
              <a:rPr lang="en-US" altLang="zh-CN" sz="1600" dirty="0"/>
              <a:t>N</a:t>
            </a:r>
          </a:p>
          <a:p>
            <a:pPr lvl="1"/>
            <a:r>
              <a:rPr lang="en-US" altLang="zh-CN" sz="1600" dirty="0"/>
              <a:t>A</a:t>
            </a:r>
            <a:endParaRPr lang="zh-CN" altLang="en-US" sz="1600" dirty="0"/>
          </a:p>
          <a:p>
            <a:pPr lvl="1"/>
            <a:endParaRPr lang="zh-CN" altLang="en-US" sz="1800" dirty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19283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Introduction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3" y="1844824"/>
            <a:ext cx="7772400" cy="4259114"/>
          </a:xfrm>
        </p:spPr>
        <p:txBody>
          <a:bodyPr/>
          <a:lstStyle/>
          <a:p>
            <a:r>
              <a:rPr lang="en-US" altLang="zh-CN" dirty="0" smtClean="0"/>
              <a:t>The following motion is passed</a:t>
            </a:r>
          </a:p>
          <a:p>
            <a:pPr lvl="1"/>
            <a:r>
              <a:rPr lang="en-GB" altLang="zh-CN" dirty="0"/>
              <a:t>802.11be supports that if different affiliated APs of an AP MLD have different MAC addresses, then different affiliated non-AP STAs of a non-AP MLD with more than one affiliated STA have different MAC addresses. </a:t>
            </a:r>
            <a:endParaRPr lang="zh-CN" altLang="zh-CN" dirty="0"/>
          </a:p>
          <a:p>
            <a:pPr lvl="1"/>
            <a:r>
              <a:rPr lang="en-GB" altLang="zh-CN" dirty="0"/>
              <a:t>[Motion 112, #SP38, </a:t>
            </a:r>
            <a:r>
              <a:rPr lang="en-US" altLang="zh-CN" dirty="0"/>
              <a:t>[13]</a:t>
            </a:r>
            <a:r>
              <a:rPr lang="en-GB" altLang="zh-CN" dirty="0"/>
              <a:t> and </a:t>
            </a:r>
            <a:r>
              <a:rPr lang="en-US" altLang="zh-CN" dirty="0"/>
              <a:t>[99]</a:t>
            </a:r>
            <a:r>
              <a:rPr lang="en-GB" altLang="zh-CN" dirty="0" smtClean="0"/>
              <a:t>]</a:t>
            </a:r>
            <a:endParaRPr lang="en-US" altLang="zh-CN" dirty="0"/>
          </a:p>
          <a:p>
            <a:r>
              <a:rPr lang="en-US" altLang="zh-CN" dirty="0"/>
              <a:t>In this contribution, </a:t>
            </a:r>
            <a:r>
              <a:rPr lang="en-US" altLang="zh-CN" dirty="0" smtClean="0"/>
              <a:t>we will point out that </a:t>
            </a:r>
            <a:r>
              <a:rPr lang="en-GB" altLang="zh-CN" dirty="0"/>
              <a:t>different affiliated non-AP STAs of a non-AP MLD with more than one affiliated STA </a:t>
            </a:r>
            <a:r>
              <a:rPr lang="en-GB" altLang="zh-CN" dirty="0" smtClean="0"/>
              <a:t>can use the same MAC address as the </a:t>
            </a:r>
            <a:r>
              <a:rPr lang="en-US" altLang="zh-CN" dirty="0" smtClean="0"/>
              <a:t>non-AP MLD MAC address</a:t>
            </a:r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9020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71525" y="745370"/>
            <a:ext cx="7772400" cy="520410"/>
          </a:xfrm>
        </p:spPr>
        <p:txBody>
          <a:bodyPr/>
          <a:lstStyle/>
          <a:p>
            <a:r>
              <a:rPr lang="en-US" altLang="zh-CN" dirty="0" smtClean="0"/>
              <a:t>Recap 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1265779"/>
            <a:ext cx="6948264" cy="5209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7958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Recap (Cont.) 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2039" y="1628800"/>
            <a:ext cx="6305897" cy="4733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2001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Discussion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28800"/>
            <a:ext cx="6305897" cy="4733315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 bwMode="auto">
          <a:xfrm>
            <a:off x="1043608" y="4651395"/>
            <a:ext cx="4608512" cy="720080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228184" y="4651395"/>
            <a:ext cx="26263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This logic is not correct. Because the contribution [3] proposes that the same AAD is </a:t>
            </a:r>
            <a:r>
              <a:rPr lang="en-US" altLang="zh-CN" dirty="0" smtClean="0">
                <a:solidFill>
                  <a:srgbClr val="FF0000"/>
                </a:solidFill>
              </a:rPr>
              <a:t>used</a:t>
            </a:r>
            <a:endParaRPr lang="zh-CN" altLang="en-US" dirty="0">
              <a:solidFill>
                <a:srgbClr val="FF0000"/>
              </a:solidFill>
            </a:endParaRP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29344" y="2695600"/>
            <a:ext cx="3176224" cy="1558044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>
          <a:xfrm>
            <a:off x="6804248" y="2002223"/>
            <a:ext cx="24252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Replacing with MLD MAC Address</a:t>
            </a:r>
            <a:endParaRPr lang="zh-CN" altLang="en-US" dirty="0">
              <a:solidFill>
                <a:srgbClr val="FF0000"/>
              </a:solidFill>
            </a:endParaRPr>
          </a:p>
        </p:txBody>
      </p:sp>
      <p:cxnSp>
        <p:nvCxnSpPr>
          <p:cNvPr id="13" name="直接箭头连接符 12"/>
          <p:cNvCxnSpPr>
            <a:stCxn id="11" idx="2"/>
          </p:cNvCxnSpPr>
          <p:nvPr/>
        </p:nvCxnSpPr>
        <p:spPr bwMode="auto">
          <a:xfrm flipH="1">
            <a:off x="6837260" y="2279222"/>
            <a:ext cx="1179596" cy="77822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85000"/>
              </a:schemeClr>
            </a:solidFill>
            <a:prstDash val="sysDot"/>
            <a:round/>
            <a:headEnd type="none" w="sm" len="sm"/>
            <a:tailEnd type="triangle"/>
          </a:ln>
          <a:effectLst/>
        </p:spPr>
      </p:cxnSp>
      <p:cxnSp>
        <p:nvCxnSpPr>
          <p:cNvPr id="15" name="直接箭头连接符 14"/>
          <p:cNvCxnSpPr>
            <a:stCxn id="11" idx="2"/>
          </p:cNvCxnSpPr>
          <p:nvPr/>
        </p:nvCxnSpPr>
        <p:spPr bwMode="auto">
          <a:xfrm flipH="1">
            <a:off x="7344008" y="2279222"/>
            <a:ext cx="672848" cy="62199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85000"/>
              </a:schemeClr>
            </a:solidFill>
            <a:prstDash val="sysDot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508922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Discussion (Cont.)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0000" indent="0">
              <a:buNone/>
            </a:pPr>
            <a:r>
              <a:rPr lang="en-US" altLang="zh-CN" sz="2000" i="1" dirty="0"/>
              <a:t>“CCM requires a fresh temporal key for every session. CCM also requires a unique nonce value for each frame protected by a given temporal key, and CCMP uses a 48-bit packet number (PN) for this purpose. Reuse of a PN with the same temporal key voids all security guarantees</a:t>
            </a:r>
            <a:r>
              <a:rPr lang="en-US" altLang="zh-CN" sz="2000" i="1" dirty="0" smtClean="0"/>
              <a:t>.”</a:t>
            </a:r>
          </a:p>
          <a:p>
            <a:endParaRPr lang="en-US" altLang="zh-CN" sz="2000" i="1" dirty="0" smtClean="0"/>
          </a:p>
          <a:p>
            <a:r>
              <a:rPr lang="en-US" altLang="zh-CN" sz="2000" dirty="0"/>
              <a:t>The above text just </a:t>
            </a:r>
            <a:r>
              <a:rPr lang="en-US" altLang="zh-CN" sz="2000" dirty="0" smtClean="0"/>
              <a:t>clarifies </a:t>
            </a:r>
            <a:r>
              <a:rPr lang="en-US" altLang="zh-CN" sz="2000" dirty="0"/>
              <a:t>that </a:t>
            </a:r>
            <a:r>
              <a:rPr lang="en-US" altLang="zh-CN" sz="2000" dirty="0" smtClean="0"/>
              <a:t>a fresh </a:t>
            </a:r>
            <a:r>
              <a:rPr lang="en-US" altLang="zh-CN" sz="2000" dirty="0"/>
              <a:t>PN is </a:t>
            </a:r>
            <a:r>
              <a:rPr lang="en-US" altLang="zh-CN" sz="2000" dirty="0" smtClean="0"/>
              <a:t>used to </a:t>
            </a:r>
            <a:r>
              <a:rPr lang="en-US" altLang="zh-CN" sz="2000" dirty="0"/>
              <a:t>guarantee that a unique nonce value for each frame protected by a given temporal key</a:t>
            </a:r>
            <a:r>
              <a:rPr lang="en-US" altLang="zh-CN" sz="2000" i="1" dirty="0" smtClean="0"/>
              <a:t> </a:t>
            </a:r>
          </a:p>
          <a:p>
            <a:r>
              <a:rPr lang="en-US" altLang="zh-CN" sz="2000" dirty="0"/>
              <a:t>But there </a:t>
            </a:r>
            <a:r>
              <a:rPr lang="en-US" altLang="zh-CN" sz="2000" dirty="0" smtClean="0"/>
              <a:t>is </a:t>
            </a:r>
            <a:r>
              <a:rPr lang="en-US" altLang="zh-CN" sz="2000" dirty="0"/>
              <a:t>an exception</a:t>
            </a:r>
          </a:p>
          <a:p>
            <a:pPr lvl="1"/>
            <a:r>
              <a:rPr lang="en-US" altLang="zh-CN" sz="1600" dirty="0" smtClean="0"/>
              <a:t>For the retransmitted MPDU, the PN is not modified. So the same nonce is used for retransmitted MPDU. 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44615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Discussion (Cont.)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When </a:t>
            </a:r>
            <a:r>
              <a:rPr lang="en-GB" altLang="zh-CN" dirty="0" smtClean="0"/>
              <a:t>affiliated </a:t>
            </a:r>
            <a:r>
              <a:rPr lang="en-GB" altLang="zh-CN" dirty="0"/>
              <a:t>non-AP STAs of a non-AP MLD </a:t>
            </a:r>
            <a:r>
              <a:rPr lang="en-GB" altLang="zh-CN" dirty="0" smtClean="0"/>
              <a:t>can </a:t>
            </a:r>
            <a:r>
              <a:rPr lang="en-GB" altLang="zh-CN" dirty="0"/>
              <a:t>use the same MAC address as the </a:t>
            </a:r>
            <a:r>
              <a:rPr lang="en-US" altLang="zh-CN" dirty="0" smtClean="0"/>
              <a:t>MLD </a:t>
            </a:r>
            <a:r>
              <a:rPr lang="en-US" altLang="zh-CN" dirty="0"/>
              <a:t>MAC address, it makes sense to still use the same nonce for the retransmitted </a:t>
            </a:r>
            <a:r>
              <a:rPr lang="en-US" altLang="zh-CN" dirty="0" smtClean="0"/>
              <a:t>MPDU with the same AAD [3] through another link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It doesn’t violate the security guarantee if the same nonce is applied to the </a:t>
            </a:r>
            <a:r>
              <a:rPr lang="en-US" altLang="zh-CN" dirty="0"/>
              <a:t>retransmitted </a:t>
            </a:r>
            <a:r>
              <a:rPr lang="en-US" altLang="zh-CN" dirty="0" smtClean="0"/>
              <a:t>MPDU with the same AAD </a:t>
            </a:r>
            <a:endParaRPr lang="zh-CN" altLang="en-US" dirty="0"/>
          </a:p>
          <a:p>
            <a:endParaRPr lang="en-US" altLang="zh-CN" dirty="0" smtClean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85028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Benefits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If </a:t>
            </a:r>
            <a:r>
              <a:rPr lang="en-GB" altLang="zh-CN" dirty="0" smtClean="0"/>
              <a:t>non-AP </a:t>
            </a:r>
            <a:r>
              <a:rPr lang="en-GB" altLang="zh-CN" dirty="0"/>
              <a:t>STAs </a:t>
            </a:r>
            <a:r>
              <a:rPr lang="en-GB" altLang="zh-CN" dirty="0" smtClean="0"/>
              <a:t>affiliated with a </a:t>
            </a:r>
            <a:r>
              <a:rPr lang="en-GB" altLang="zh-CN" dirty="0"/>
              <a:t>non-AP MLD </a:t>
            </a:r>
            <a:r>
              <a:rPr lang="en-GB" altLang="zh-CN" dirty="0" smtClean="0"/>
              <a:t>are allowed to </a:t>
            </a:r>
            <a:r>
              <a:rPr lang="en-GB" altLang="zh-CN" dirty="0"/>
              <a:t>use the same MAC address as the </a:t>
            </a:r>
            <a:r>
              <a:rPr lang="en-US" altLang="zh-CN" dirty="0"/>
              <a:t>non-AP MLD MAC </a:t>
            </a:r>
            <a:r>
              <a:rPr lang="en-US" altLang="zh-CN" dirty="0" smtClean="0"/>
              <a:t>address, it will simplify the following operations</a:t>
            </a:r>
          </a:p>
          <a:p>
            <a:pPr lvl="1"/>
            <a:r>
              <a:rPr lang="en-US" altLang="zh-CN" dirty="0" smtClean="0"/>
              <a:t>There is no need to carry STA MAC address info during the authentication, (re-)association and 4-way handshake [4]</a:t>
            </a:r>
          </a:p>
          <a:p>
            <a:pPr lvl="1"/>
            <a:r>
              <a:rPr lang="en-US" altLang="zh-CN" dirty="0" smtClean="0"/>
              <a:t>No addressing issue, e.g. </a:t>
            </a:r>
          </a:p>
          <a:p>
            <a:pPr lvl="2"/>
            <a:r>
              <a:rPr lang="en-US" altLang="zh-CN" dirty="0" smtClean="0"/>
              <a:t>It can simplify the non-AP MLD’s roaming between </a:t>
            </a:r>
            <a:r>
              <a:rPr lang="en-US" altLang="zh-CN" dirty="0"/>
              <a:t>a legacy AP and an AP </a:t>
            </a:r>
            <a:r>
              <a:rPr lang="en-US" altLang="zh-CN" dirty="0" smtClean="0"/>
              <a:t>MLD [5].  </a:t>
            </a:r>
          </a:p>
          <a:p>
            <a:pPr lvl="2"/>
            <a:r>
              <a:rPr lang="en-US" altLang="zh-CN" dirty="0"/>
              <a:t>It can simplify </a:t>
            </a:r>
            <a:r>
              <a:rPr lang="en-US" altLang="zh-CN" dirty="0" smtClean="0"/>
              <a:t>the TDLS addressing proposed in [6]</a:t>
            </a:r>
          </a:p>
          <a:p>
            <a:pPr lvl="1"/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81675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Proposal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Option </a:t>
            </a:r>
            <a:r>
              <a:rPr lang="en-US" altLang="zh-CN" dirty="0" smtClean="0"/>
              <a:t>1. </a:t>
            </a:r>
            <a:r>
              <a:rPr lang="en-US" altLang="zh-CN" dirty="0"/>
              <a:t>The spec. supports the following two modes:</a:t>
            </a:r>
          </a:p>
          <a:p>
            <a:pPr lvl="1"/>
            <a:r>
              <a:rPr lang="en-US" altLang="zh-CN" dirty="0"/>
              <a:t>Mode </a:t>
            </a:r>
            <a:r>
              <a:rPr lang="en-US" altLang="zh-CN" dirty="0" smtClean="0"/>
              <a:t>1 (Transparent mode). </a:t>
            </a:r>
            <a:r>
              <a:rPr lang="en-US" altLang="zh-CN" dirty="0" smtClean="0"/>
              <a:t>Non-AP STAs affiliated with a </a:t>
            </a:r>
            <a:r>
              <a:rPr lang="en-US" altLang="zh-CN" dirty="0"/>
              <a:t>non-AP MLD use the same MAC address as the MLD MAC address</a:t>
            </a:r>
          </a:p>
          <a:p>
            <a:pPr lvl="1"/>
            <a:r>
              <a:rPr lang="en-US" altLang="zh-CN" dirty="0"/>
              <a:t>Mode </a:t>
            </a:r>
            <a:r>
              <a:rPr lang="en-US" altLang="zh-CN" dirty="0"/>
              <a:t>2 </a:t>
            </a:r>
            <a:r>
              <a:rPr lang="en-US" altLang="zh-CN" dirty="0" smtClean="0"/>
              <a:t>(Nontransparent mode). </a:t>
            </a:r>
            <a:r>
              <a:rPr lang="en-US" altLang="zh-CN" dirty="0" smtClean="0"/>
              <a:t>Non-AP STAs affiliated with a non-AP </a:t>
            </a:r>
            <a:r>
              <a:rPr lang="en-US" altLang="zh-CN" dirty="0"/>
              <a:t>MLD use the different MAC address</a:t>
            </a:r>
            <a:endParaRPr lang="zh-CN" altLang="en-US" dirty="0"/>
          </a:p>
          <a:p>
            <a:r>
              <a:rPr lang="en-US" altLang="zh-CN" dirty="0" smtClean="0"/>
              <a:t>Option 2. The spec. only supports that non-AP STAs affiliated with a </a:t>
            </a:r>
            <a:r>
              <a:rPr lang="en-US" altLang="zh-CN" dirty="0"/>
              <a:t>non-AP MLD use the same MAC </a:t>
            </a:r>
            <a:r>
              <a:rPr lang="en-US" altLang="zh-CN" dirty="0" smtClean="0"/>
              <a:t>address as the MLD MAC address</a:t>
            </a:r>
          </a:p>
          <a:p>
            <a:endParaRPr lang="en-US" altLang="zh-CN" dirty="0" smtClean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58419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71929</TotalTime>
  <Words>979</Words>
  <Application>Microsoft Office PowerPoint</Application>
  <PresentationFormat>全屏显示(4:3)</PresentationFormat>
  <Paragraphs>124</Paragraphs>
  <Slides>15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17" baseType="lpstr">
      <vt:lpstr>Times New Roman</vt:lpstr>
      <vt:lpstr>802-11-Submission</vt:lpstr>
      <vt:lpstr>Reconsideration on STA MAC Address of Non-AP MLD</vt:lpstr>
      <vt:lpstr>Introduction</vt:lpstr>
      <vt:lpstr>Recap </vt:lpstr>
      <vt:lpstr>Recap (Cont.) </vt:lpstr>
      <vt:lpstr>Discussion</vt:lpstr>
      <vt:lpstr>Discussion (Cont.)</vt:lpstr>
      <vt:lpstr>Discussion (Cont.)</vt:lpstr>
      <vt:lpstr>Benefits</vt:lpstr>
      <vt:lpstr>Proposal</vt:lpstr>
      <vt:lpstr>Proposal (Cont.)</vt:lpstr>
      <vt:lpstr>Conclusions</vt:lpstr>
      <vt:lpstr>Reference</vt:lpstr>
      <vt:lpstr>SP 1</vt:lpstr>
      <vt:lpstr>SP 2</vt:lpstr>
      <vt:lpstr>SP 3</vt:lpstr>
    </vt:vector>
  </TitlesOfParts>
  <Company>Qualcomm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keywords>CTPClassification=CTP_NT</cp:keywords>
  <cp:lastModifiedBy>huangguogang</cp:lastModifiedBy>
  <cp:revision>2611</cp:revision>
  <cp:lastPrinted>1998-02-10T13:28:06Z</cp:lastPrinted>
  <dcterms:created xsi:type="dcterms:W3CDTF">2004-12-02T14:01:45Z</dcterms:created>
  <dcterms:modified xsi:type="dcterms:W3CDTF">2021-02-03T08:08:10Z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b682156d-393f-4a08-a6fc-7267db8e54b0</vt:lpwstr>
  </property>
  <property fmtid="{D5CDD505-2E9C-101B-9397-08002B2CF9AE}" pid="4" name="CTP_TimeStamp">
    <vt:lpwstr>2020-06-09 00:56:26Z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  <property fmtid="{D5CDD505-2E9C-101B-9397-08002B2CF9AE}" pid="9" name="_2015_ms_pID_725343">
    <vt:lpwstr>(3)IBc9L20MIBsp6eEfHuFZ6kLti7jt+9T/9NebvefBOn1Bm01Iy0SIKMFocN/efb9X5ajbthzI
ztiTsw3zdqV32EmwCAk/S+p7y2gGBuujHUvDVZpmRqLJDVTNGe3rx1roJK+4ed1gSRej5k5X
zkGrxqzObIAK9MAiipYieWh45peFQ2+8m82XYL/JlYcYnUJENRweHwut8WI01Lgwrnn4PL2N
1Nl+3g1cedAjzAftRU</vt:lpwstr>
  </property>
  <property fmtid="{D5CDD505-2E9C-101B-9397-08002B2CF9AE}" pid="10" name="_2015_ms_pID_7253431">
    <vt:lpwstr>ytdWPrU49Pf8WVEFp9J7qV3UwI41Pn0XmY1Qlvkf1pMYcOsEkSlTm5
pUgDghivW5yObv4RiTdq7QcEreLjSXFUE5t3EhAFmEnGefiOdhv24zk/QjywuShyTsfNcG15
pxOmHxJyVTkmCx5qsXOe0BUKPKdzU3Ovhs2al5sOgstTZlr31KlEBOy0eLkKzAyxfdmTfd/y
M7CuXMNEJ1ldTYumPaVwtSZ/UnF/p0ZvXjZG</vt:lpwstr>
  </property>
  <property fmtid="{D5CDD505-2E9C-101B-9397-08002B2CF9AE}" pid="11" name="_2015_ms_pID_7253432">
    <vt:lpwstr>0w==</vt:lpwstr>
  </property>
  <property fmtid="{D5CDD505-2E9C-101B-9397-08002B2CF9AE}" pid="12" name="_readonly">
    <vt:lpwstr/>
  </property>
  <property fmtid="{D5CDD505-2E9C-101B-9397-08002B2CF9AE}" pid="13" name="_change">
    <vt:lpwstr/>
  </property>
  <property fmtid="{D5CDD505-2E9C-101B-9397-08002B2CF9AE}" pid="14" name="_full-control">
    <vt:lpwstr/>
  </property>
  <property fmtid="{D5CDD505-2E9C-101B-9397-08002B2CF9AE}" pid="15" name="sflag">
    <vt:lpwstr>1612224355</vt:lpwstr>
  </property>
</Properties>
</file>