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1" r:id="rId99"/>
    <p:sldId id="613" r:id="rId100"/>
    <p:sldId id="614" r:id="rId101"/>
    <p:sldId id="615" r:id="rId102"/>
    <p:sldId id="561" r:id="rId10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145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660165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732540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344071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374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r44</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0286r1</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14Y</a:t>
            </a:r>
            <a:r>
              <a:rPr lang="en-US" altLang="zh-CN" kern="0" dirty="0"/>
              <a:t>/ </a:t>
            </a:r>
            <a:r>
              <a:rPr lang="en-US" altLang="zh-CN" kern="0" dirty="0" smtClean="0"/>
              <a:t>3N</a:t>
            </a:r>
            <a:r>
              <a:rPr lang="en-US" altLang="zh-CN" kern="0" dirty="0"/>
              <a:t>/ </a:t>
            </a:r>
            <a:r>
              <a:rPr lang="en-US" altLang="zh-CN" kern="0" dirty="0" smtClean="0"/>
              <a:t>18A</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1009481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method of assigning Measurement Setup ID for the SBP Requesting STA in Sensing by proxy (SBP) procedure is that AP assigns the Measurement Setup ID in its SBP Response frame</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Pei Zhou</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0125r3</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20</a:t>
            </a:r>
            <a:r>
              <a:rPr lang="en-US" altLang="zh-CN" kern="0" dirty="0" smtClean="0"/>
              <a:t>Y</a:t>
            </a:r>
            <a:r>
              <a:rPr lang="en-US" altLang="zh-CN" kern="0" dirty="0"/>
              <a:t>/ </a:t>
            </a:r>
            <a:r>
              <a:rPr lang="en-US" altLang="zh-CN" kern="0" dirty="0" smtClean="0"/>
              <a:t>2N</a:t>
            </a:r>
            <a:r>
              <a:rPr lang="en-US" altLang="zh-CN" kern="0" dirty="0"/>
              <a:t>/ </a:t>
            </a:r>
            <a:r>
              <a:rPr lang="en-US" altLang="zh-CN" kern="0" dirty="0" smtClean="0"/>
              <a:t>17A</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5337238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( 16Y/  1N/  13A), request to </a:t>
            </a:r>
            <a:r>
              <a:rPr lang="en-US" altLang="zh-CN" sz="1800" b="1" kern="0" dirty="0" smtClean="0">
                <a:solidFill>
                  <a:srgbClr val="FF0000"/>
                </a:solidFill>
              </a:rPr>
              <a:t>record</a:t>
            </a:r>
            <a:r>
              <a:rPr lang="en-US" altLang="zh-CN" sz="1800" b="1" kern="0" dirty="0" smtClean="0"/>
              <a:t> 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January 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a:t>
            </a:r>
            <a:r>
              <a:rPr lang="en-US" altLang="zh-CN" sz="4000" smtClean="0"/>
              <a:t>(January 21 </a:t>
            </a:r>
            <a:r>
              <a:rPr lang="en-US" altLang="zh-CN" sz="4000" dirty="0" smtClean="0"/>
              <a:t>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Pei Zhou</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Insun Jang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( 34  </a:t>
            </a:r>
            <a:r>
              <a:rPr lang="en-US" altLang="zh-CN" sz="1800" b="1" kern="0" dirty="0" smtClean="0"/>
              <a:t>Y</a:t>
            </a:r>
            <a:r>
              <a:rPr lang="en-US" altLang="zh-CN" sz="1800" b="1" kern="0" smtClean="0"/>
              <a:t>/ 2 </a:t>
            </a:r>
            <a:r>
              <a:rPr lang="en-US" altLang="zh-CN" sz="1800" b="1" kern="0" dirty="0" smtClean="0"/>
              <a:t>N</a:t>
            </a:r>
            <a:r>
              <a:rPr lang="en-US" altLang="zh-CN" sz="1800" b="1" kern="0" smtClean="0"/>
              <a:t>/ 19 A) </a:t>
            </a:r>
            <a:r>
              <a:rPr lang="en-US" altLang="zh-CN" sz="1800" b="1" kern="0" smtClean="0">
                <a:solidFill>
                  <a:srgbClr val="FF0000"/>
                </a:solidFill>
              </a:rPr>
              <a:t>Record</a:t>
            </a:r>
            <a:endParaRPr lang="en-US" altLang="zh-CN" sz="1800" b="1" kern="0" dirty="0" smtClean="0">
              <a:solidFill>
                <a:srgbClr val="FF0000"/>
              </a:solidFill>
            </a:endParaRPr>
          </a:p>
          <a:p>
            <a:pPr marL="342900" lvl="1" indent="-342900" algn="just">
              <a:buFont typeface="Arial" panose="020B0604020202020204" pitchFamily="34" charset="0"/>
              <a:buChar char="•"/>
              <a:defRPr/>
            </a:pPr>
            <a:r>
              <a:rPr lang="en-US" altLang="zh-CN" sz="1800" b="1" kern="0" dirty="0" smtClean="0"/>
              <a:t>Result</a:t>
            </a:r>
            <a:r>
              <a:rPr lang="en-US" altLang="zh-CN" sz="1800" b="1" kern="0"/>
              <a:t>*: </a:t>
            </a:r>
            <a:r>
              <a:rPr lang="en-US" altLang="zh-CN" sz="1800" b="1">
                <a:highlight>
                  <a:srgbClr val="00FF00"/>
                </a:highlight>
              </a:rPr>
              <a:t>Motion Passes </a:t>
            </a:r>
            <a:r>
              <a:rPr lang="en-US" altLang="zh-CN" sz="1800" b="1" smtClean="0">
                <a:highlight>
                  <a:srgbClr val="00FF00"/>
                </a:highlight>
              </a:rPr>
              <a:t>(34Y</a:t>
            </a:r>
            <a:r>
              <a:rPr lang="en-US" altLang="zh-CN" sz="1800" b="1">
                <a:highlight>
                  <a:srgbClr val="00FF00"/>
                </a:highlight>
              </a:rPr>
              <a:t>, </a:t>
            </a:r>
            <a:r>
              <a:rPr lang="en-US" altLang="zh-CN" sz="1800" b="1" smtClean="0">
                <a:highlight>
                  <a:srgbClr val="00FF00"/>
                </a:highlight>
              </a:rPr>
              <a:t>2N</a:t>
            </a:r>
            <a:r>
              <a:rPr lang="en-US" altLang="zh-CN" sz="1800" b="1">
                <a:highlight>
                  <a:srgbClr val="00FF00"/>
                </a:highlight>
              </a:rPr>
              <a:t>, </a:t>
            </a:r>
            <a:r>
              <a:rPr lang="en-US" altLang="zh-CN" sz="1800" b="1" smtClean="0">
                <a:highlight>
                  <a:srgbClr val="00FF00"/>
                </a:highlight>
              </a:rPr>
              <a:t>18A)</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t>53 (</a:t>
            </a:r>
            <a:r>
              <a:rPr lang="en-US" altLang="zh-CN" sz="4000" smtClean="0">
                <a:solidFill>
                  <a:srgbClr val="FF0000"/>
                </a:solidFill>
              </a:rPr>
              <a:t>Defer</a:t>
            </a:r>
            <a:r>
              <a:rPr lang="en-US" altLang="zh-CN" sz="400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28 </a:t>
            </a:r>
            <a:r>
              <a:rPr lang="en-US" altLang="zh-CN" sz="1800" b="1" kern="0" dirty="0" smtClean="0"/>
              <a:t>Y</a:t>
            </a:r>
            <a:r>
              <a:rPr lang="en-US" altLang="zh-CN" sz="1800" b="1" kern="0" smtClean="0"/>
              <a:t>/ 3 </a:t>
            </a:r>
            <a:r>
              <a:rPr lang="en-US" altLang="zh-CN" sz="1800" b="1" kern="0" dirty="0" smtClean="0"/>
              <a:t>N</a:t>
            </a:r>
            <a:r>
              <a:rPr lang="en-US" altLang="zh-CN" sz="1800" b="1" kern="0" smtClean="0"/>
              <a:t>/ 26 </a:t>
            </a:r>
            <a:r>
              <a:rPr lang="en-US" altLang="zh-CN" sz="1800" b="1" kern="0" dirty="0" smtClean="0"/>
              <a:t>A)</a:t>
            </a:r>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b="1">
                <a:solidFill>
                  <a:srgbClr val="000000"/>
                </a:solidFill>
                <a:highlight>
                  <a:srgbClr val="00FF00"/>
                </a:highlight>
                <a:latin typeface="Times New Roman" panose="02020603050405020304" pitchFamily="18" charset="0"/>
                <a:cs typeface="+mn-cs"/>
              </a:rPr>
              <a:t>Motion Passes </a:t>
            </a:r>
            <a:r>
              <a:rPr lang="en-US" altLang="zh-CN" sz="1800" b="1" smtClean="0">
                <a:solidFill>
                  <a:srgbClr val="000000"/>
                </a:solidFill>
                <a:highlight>
                  <a:srgbClr val="00FF00"/>
                </a:highlight>
                <a:latin typeface="Times New Roman" panose="02020603050405020304" pitchFamily="18" charset="0"/>
                <a:cs typeface="+mn-cs"/>
              </a:rPr>
              <a:t>(28Y</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3N</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25A</a:t>
            </a:r>
            <a:r>
              <a:rPr lang="en-US" altLang="zh-CN" sz="1800" b="1">
                <a:solidFill>
                  <a:srgbClr val="000000"/>
                </a:solidFill>
                <a:highlight>
                  <a:srgbClr val="00FF00"/>
                </a:highlight>
                <a:latin typeface="Times New Roman" panose="02020603050405020304" pitchFamily="18" charset="0"/>
                <a:cs typeface="+mn-cs"/>
              </a:rPr>
              <a: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a:t>
            </a:r>
            <a:r>
              <a:rPr lang="en-US" altLang="zh-CN" sz="1800" b="1" kern="0" smtClean="0"/>
              <a:t>11-21-2015-04-00bf-DMG-Sensing-procedure </a:t>
            </a:r>
            <a:r>
              <a:rPr lang="en-US" altLang="zh-CN" sz="1800" b="1" kern="0" dirty="0"/>
              <a:t>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a:t>
            </a:r>
            <a:r>
              <a:rPr lang="en-US" altLang="zh-CN" kern="0" smtClean="0"/>
              <a:t>/ 2015r4</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Assaf Kasher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0031r0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12Y</a:t>
            </a:r>
            <a:r>
              <a:rPr lang="en-US" altLang="zh-CN" kern="0"/>
              <a:t>/ </a:t>
            </a:r>
            <a:r>
              <a:rPr lang="en-US" altLang="zh-CN" kern="0" smtClean="0"/>
              <a:t>7N</a:t>
            </a:r>
            <a:r>
              <a:rPr lang="en-US" altLang="zh-CN" kern="0"/>
              <a:t>/ </a:t>
            </a:r>
            <a:r>
              <a:rPr lang="en-US" altLang="zh-CN" kern="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60</a:t>
            </a:r>
            <a:endParaRPr lang="en-US" altLang="zh-CN" sz="400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a:t>
            </a:r>
            <a:r>
              <a:rPr lang="en-US" altLang="zh-CN" sz="1600" smtClean="0"/>
              <a:t>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smtClean="0"/>
              <a:t>: Oscar Au</a:t>
            </a:r>
            <a:r>
              <a:rPr lang="en-US" altLang="zh-CN" sz="1800" b="1" kern="0" dirty="0" smtClean="0"/>
              <a:t>	</a:t>
            </a:r>
            <a:r>
              <a:rPr lang="en-US" altLang="zh-CN" sz="1800" b="1" dirty="0" smtClean="0"/>
              <a:t>	</a:t>
            </a:r>
            <a:r>
              <a:rPr lang="en-US" altLang="zh-CN" sz="1800" b="1" kern="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a:t>
            </a:r>
            <a:r>
              <a:rPr lang="en-US" altLang="zh-CN" kern="0" smtClean="0"/>
              <a:t>/ 0038 r2</a:t>
            </a:r>
            <a:endParaRPr lang="en-US" altLang="zh-CN" kern="0" dirty="0" smtClean="0"/>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43Y</a:t>
            </a:r>
            <a:r>
              <a:rPr lang="en-US" altLang="zh-CN" kern="0"/>
              <a:t>/ </a:t>
            </a:r>
            <a:r>
              <a:rPr lang="en-US" altLang="zh-CN" kern="0" smtClean="0"/>
              <a:t>2N</a:t>
            </a:r>
            <a:r>
              <a:rPr lang="en-US" altLang="zh-CN" kern="0"/>
              <a:t>/ </a:t>
            </a:r>
            <a:r>
              <a:rPr lang="en-US" altLang="zh-CN" kern="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97</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22 or 24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p>
          <a:p>
            <a:pPr marL="628650" lvl="2">
              <a:buFont typeface="微软雅黑" panose="020B0503020204020204" pitchFamily="34" charset="-122"/>
              <a:buChar char="–"/>
              <a:defRPr/>
            </a:pPr>
            <a:r>
              <a:rPr lang="en-US" altLang="zh-CN" kern="0" dirty="0" smtClean="0"/>
              <a:t>This motion is the former deferred motion 53.</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4206458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PASN </a:t>
            </a:r>
            <a:r>
              <a:rPr lang="en-US" altLang="zh-CN" sz="1600" dirty="0"/>
              <a:t>for unassociated STA is used in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0286r1</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a:t>
            </a:r>
            <a:r>
              <a:rPr lang="en-US" altLang="zh-CN" kern="0" dirty="0" smtClean="0"/>
              <a:t>18Y</a:t>
            </a:r>
            <a:r>
              <a:rPr lang="en-US" altLang="zh-CN" kern="0" dirty="0"/>
              <a:t>/ </a:t>
            </a:r>
            <a:r>
              <a:rPr lang="en-US" altLang="zh-CN" kern="0" dirty="0" smtClean="0"/>
              <a:t>3N</a:t>
            </a:r>
            <a:r>
              <a:rPr lang="en-US" altLang="zh-CN" kern="0" dirty="0"/>
              <a:t>/ </a:t>
            </a:r>
            <a:r>
              <a:rPr lang="en-US" altLang="zh-CN" kern="0" dirty="0" smtClean="0"/>
              <a:t>15A</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8909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104850</TotalTime>
  <Words>6005</Words>
  <Application>Microsoft Office PowerPoint</Application>
  <PresentationFormat>全屏显示(4:3)</PresentationFormat>
  <Paragraphs>1310</Paragraphs>
  <Slides>102</Slides>
  <Notes>102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102</vt:i4>
      </vt:variant>
    </vt:vector>
  </HeadingPairs>
  <TitlesOfParts>
    <vt:vector size="107"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4665</cp:revision>
  <cp:lastPrinted>2014-11-04T15:04:57Z</cp:lastPrinted>
  <dcterms:created xsi:type="dcterms:W3CDTF">2007-04-17T18:10:23Z</dcterms:created>
  <dcterms:modified xsi:type="dcterms:W3CDTF">2022-02-10T11:50:38Z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(3)21LdzU/7IQ+fxw+E+Xbh/PYifZw/mfBiJiNJwkB7q4uwtLSmm8rrtf6+mvVd/VBrfmKbiZUc
W6XO/YmghEJ8vdexnRg7SjUHhB3rP+jcxNEGt96MXC2mcSTefEuCDJ57Uv+ddAzPjqxcVyzf
iNnI719RAoELmKQhvv+tT7MX6GIghnJRYRsIsUimme1kK2GpKQU46DTwmcliKPjHMPepJM9/
uTcJitunVELq/SUWKh</vt:lpwstr>
  </property>
  <property fmtid="{D5CDD505-2E9C-101B-9397-08002B2CF9AE}" pid="27" name="_2015_ms_pID_7253431">
    <vt:lpwstr>r/IMAoubrhdGVIIzMl9YPEN8L1tBw4ZUlwlgQtXxYS27pRKfBb5+M6
HOu7DDN8NpOIbjeK5iN8QDUk2DlpQamj/tFcU41BzNhdKCUK0wL4WMdzZHA6VHrzmx4/n4jR
AeJBHRfecISwzhCkNW47zSbMTG3+FXKttUvanyfJlL2ivXOj6ZjQROkYFzp7Nzor7+pT6TgT
LVnsF8xoLEGoTaRicAYVayfeIK3KHP2YYlPC</vt:lpwstr>
  </property>
  <property fmtid="{D5CDD505-2E9C-101B-9397-08002B2CF9AE}" pid="28" name="_2015_ms_pID_7253432">
    <vt:lpwstr>n1Jf+lEBCmcBud7spOtwcC4=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