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589" r:id="rId88"/>
    <p:sldId id="590" r:id="rId89"/>
    <p:sldId id="591" r:id="rId90"/>
    <p:sldId id="593" r:id="rId91"/>
    <p:sldId id="594" r:id="rId92"/>
    <p:sldId id="595" r:id="rId93"/>
    <p:sldId id="596" r:id="rId94"/>
    <p:sldId id="597" r:id="rId95"/>
    <p:sldId id="598" r:id="rId96"/>
    <p:sldId id="561" r:id="rId9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145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4710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778503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8795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338578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36174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020493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929305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594782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582093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8CF3751-53B3-4C74-9A1D-32DBC2A8DF9F}"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r41</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Submission</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C60C8EF-9059-491D-8C36-897D12374B72}"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December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dirty="0"/>
              <a:t>Claudio Da Silva </a:t>
            </a:r>
            <a:r>
              <a:rPr lang="en-US" altLang="zh-CN" dirty="0" smtClean="0"/>
              <a:t>	</a:t>
            </a:r>
            <a:r>
              <a:rPr lang="en-US" altLang="zh-CN" kern="0" dirty="0" smtClean="0"/>
              <a:t>	Second: </a:t>
            </a:r>
            <a:r>
              <a:rPr lang="en-US" altLang="zh-CN" kern="0" dirty="0"/>
              <a:t>Assaf Kasher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smtClean="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smtClean="0"/>
              <a:t>TGbf</a:t>
            </a:r>
            <a:r>
              <a:rPr lang="en-US" altLang="zh-CN" kern="0" dirty="0" smtClean="0"/>
              <a:t>. The </a:t>
            </a:r>
            <a:r>
              <a:rPr lang="en-US" altLang="zh-CN" kern="0" dirty="0"/>
              <a:t>Functional Requirements document may be modified at any time by a 75% approval vote.</a:t>
            </a:r>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dirty="0"/>
              <a:t>Claudio Da </a:t>
            </a:r>
            <a:r>
              <a:rPr lang="en-US" altLang="zh-CN" dirty="0" smtClean="0"/>
              <a:t>Silva</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12, 13, 14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smtClean="0"/>
          </a:p>
          <a:p>
            <a:r>
              <a:rPr lang="en-US" altLang="zh-CN" sz="2000" dirty="0" smtClean="0"/>
              <a:t>Move</a:t>
            </a:r>
            <a:r>
              <a:rPr lang="en-US" altLang="zh-CN" sz="2000" dirty="0"/>
              <a:t>: Leif Wilhelmsson 		Second: Claudio Da Silva </a:t>
            </a:r>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pPr marL="0" indent="0">
              <a:buNone/>
            </a:pP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a:t>
            </a:r>
            <a:r>
              <a:rPr lang="en-US" altLang="zh-CN" kern="0" dirty="0"/>
              <a:t>/-</a:t>
            </a:r>
            <a:r>
              <a:rPr lang="en-US" altLang="zh-CN" kern="0" dirty="0" smtClean="0"/>
              <a:t>1712r</a:t>
            </a:r>
            <a:r>
              <a:rPr lang="en-US" altLang="zh-CN" kern="0" dirty="0" smtClean="0">
                <a:solidFill>
                  <a:srgbClr val="FF0000"/>
                </a:solidFill>
              </a:rPr>
              <a:t>2</a:t>
            </a:r>
            <a:r>
              <a:rPr lang="en-US" altLang="zh-CN" kern="0" dirty="0" smtClean="0"/>
              <a:t> </a:t>
            </a:r>
            <a:r>
              <a:rPr lang="en-US" altLang="zh-CN" kern="0" dirty="0"/>
              <a:t>as the </a:t>
            </a:r>
            <a:r>
              <a:rPr lang="en-US" altLang="zh-CN" dirty="0"/>
              <a:t>use cases </a:t>
            </a:r>
            <a:r>
              <a:rPr lang="en-US" altLang="zh-CN" kern="0" dirty="0" smtClean="0"/>
              <a:t>document </a:t>
            </a:r>
            <a:r>
              <a:rPr lang="en-US" altLang="zh-CN" kern="0" dirty="0"/>
              <a:t>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Assaf Kasher</a:t>
            </a:r>
            <a:r>
              <a:rPr lang="en-US" altLang="zh-CN" dirty="0" smtClean="0"/>
              <a:t> 	</a:t>
            </a:r>
            <a:r>
              <a:rPr lang="en-US" altLang="zh-CN" kern="0" dirty="0" smtClean="0"/>
              <a:t>	Second: Rui Du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b="1" kern="0" dirty="0" smtClean="0"/>
              <a:t>Move: Cheng Chen</a:t>
            </a:r>
            <a:r>
              <a:rPr lang="en-US" altLang="zh-CN" b="1" dirty="0" smtClean="0"/>
              <a:t>	</a:t>
            </a:r>
            <a:r>
              <a:rPr lang="en-US" altLang="zh-CN" b="1" kern="0" dirty="0" smtClean="0"/>
              <a:t>	Second: </a:t>
            </a:r>
            <a:r>
              <a:rPr lang="en-US" altLang="zh-CN" b="1" kern="0" dirty="0"/>
              <a:t>Solomon Trainin </a:t>
            </a:r>
            <a:r>
              <a:rPr lang="en-US" altLang="zh-CN" b="1" kern="0" dirty="0" smtClean="0"/>
              <a:t>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smtClean="0"/>
          </a:p>
          <a:p>
            <a:pPr marL="342900" lvl="1" indent="-342900">
              <a:buFont typeface="Arial" panose="020B0604020202020204" pitchFamily="34" charset="0"/>
              <a:buChar char="•"/>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sz="1400" kern="0" dirty="0" smtClean="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0" lvl="1" indent="0">
              <a:buNone/>
              <a:defRPr/>
            </a:pPr>
            <a:endParaRPr lang="en-US" altLang="zh-CN" kern="0" dirty="0" smtClean="0"/>
          </a:p>
          <a:p>
            <a:pPr marL="0" lvl="1" indent="0">
              <a:buNone/>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066800"/>
            <a:ext cx="8686800" cy="1295400"/>
          </a:xfrm>
        </p:spPr>
        <p:txBody>
          <a:bodyPr/>
          <a:lstStyle/>
          <a:p>
            <a:r>
              <a:rPr lang="en-US" altLang="en-US" sz="3600" dirty="0" smtClean="0">
                <a:solidFill>
                  <a:srgbClr val="0000FF"/>
                </a:solidFill>
                <a:cs typeface="Times New Roman" panose="02020603050405020304" pitchFamily="18" charset="0"/>
              </a:rPr>
              <a:t>IEEE 802.11 Task Group bf</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WLAN Sensing</a:t>
            </a:r>
            <a:br>
              <a:rPr lang="en-US" altLang="en-US" sz="3600" dirty="0" smtClean="0">
                <a:solidFill>
                  <a:srgbClr val="0000FF"/>
                </a:solidFill>
                <a:cs typeface="Times New Roman" panose="02020603050405020304" pitchFamily="18" charset="0"/>
              </a:rPr>
            </a:br>
            <a:endParaRPr lang="en-CA" altLang="en-US" sz="2000" dirty="0" smtClean="0">
              <a:cs typeface="Times New Roman" panose="02020603050405020304" pitchFamily="18" charset="0"/>
            </a:endParaRPr>
          </a:p>
        </p:txBody>
      </p:sp>
      <p:sp>
        <p:nvSpPr>
          <p:cNvPr id="5123" name="Content Placeholder 2"/>
          <p:cNvSpPr>
            <a:spLocks noGrp="1"/>
          </p:cNvSpPr>
          <p:nvPr>
            <p:ph idx="1"/>
          </p:nvPr>
        </p:nvSpPr>
        <p:spPr>
          <a:xfrm>
            <a:off x="533400" y="2895600"/>
            <a:ext cx="8305800" cy="2895600"/>
          </a:xfrm>
        </p:spPr>
        <p:txBody>
          <a:bodyPr/>
          <a:lstStyle/>
          <a:p>
            <a:pPr algn="ctr">
              <a:lnSpc>
                <a:spcPct val="90000"/>
              </a:lnSpc>
              <a:buNone/>
            </a:pPr>
            <a:r>
              <a:rPr lang="en-US" altLang="zh-CN" sz="3200" dirty="0" smtClean="0">
                <a:latin typeface="Arial" panose="020B0604020202020204" pitchFamily="34" charset="0"/>
              </a:rPr>
              <a:t>Motion list</a:t>
            </a: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Chair</a:t>
            </a:r>
            <a:r>
              <a:rPr lang="en-US" altLang="en-US" sz="2000" dirty="0">
                <a:latin typeface="Arial" panose="020B0604020202020204" pitchFamily="34" charset="0"/>
                <a:cs typeface="MS PGothic" panose="020B0600070205080204" pitchFamily="34" charset="-128"/>
              </a:rPr>
              <a:t>: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5F6953-FD36-4A21-A1CB-A7DFA671E8B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285750" lvl="1">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r>
              <a:rPr lang="en-US" altLang="zh-CN" sz="1800" kern="0" dirty="0"/>
              <a:t>Note</a:t>
            </a:r>
            <a:r>
              <a:rPr lang="zh-CN" altLang="en-US" sz="1800" kern="0" dirty="0"/>
              <a:t>：  </a:t>
            </a:r>
            <a:endParaRPr lang="en-US" altLang="zh-CN" sz="1800" kern="0" dirty="0" smtClean="0"/>
          </a:p>
          <a:p>
            <a:pPr marL="285750" lvl="1">
              <a:buFont typeface="微软雅黑" panose="020B0503020204020204" pitchFamily="34" charset="-122"/>
              <a:buChar char="–"/>
              <a:defRPr/>
            </a:pPr>
            <a:r>
              <a:rPr lang="en-US" altLang="zh-CN" sz="1800" kern="0" dirty="0" smtClean="0"/>
              <a:t>* </a:t>
            </a:r>
            <a:r>
              <a:rPr lang="en-US" altLang="zh-CN" sz="1800" kern="0" dirty="0"/>
              <a:t>Amended result accounts for removal of </a:t>
            </a:r>
            <a:r>
              <a:rPr lang="en-US" altLang="zh-CN" sz="1800" kern="0" dirty="0" smtClean="0">
                <a:solidFill>
                  <a:srgbClr val="FF0000"/>
                </a:solidFill>
              </a:rPr>
              <a:t>3</a:t>
            </a:r>
            <a:r>
              <a:rPr lang="en-US" altLang="zh-CN" sz="1800" kern="0" dirty="0" smtClean="0"/>
              <a:t> </a:t>
            </a:r>
            <a:r>
              <a:rPr lang="en-US" altLang="zh-CN" sz="1800" kern="0" dirty="0"/>
              <a:t>votes of non-voting members</a:t>
            </a:r>
            <a:r>
              <a:rPr lang="en-US" altLang="zh-CN" sz="1800" kern="0" dirty="0" smtClean="0"/>
              <a:t>.</a:t>
            </a:r>
          </a:p>
          <a:p>
            <a:pPr marL="285750" lvl="1">
              <a:buFont typeface="微软雅黑" panose="020B0503020204020204" pitchFamily="34" charset="-122"/>
              <a:buChar char="–"/>
              <a:defRPr/>
            </a:pPr>
            <a:r>
              <a:rPr lang="en-US" altLang="zh-CN" sz="1800" kern="0" dirty="0"/>
              <a:t>Related document </a:t>
            </a:r>
            <a:r>
              <a:rPr lang="en-US" altLang="zh-CN" sz="1800" kern="0" dirty="0" smtClean="0"/>
              <a:t>21/0147r3</a:t>
            </a:r>
            <a:endParaRPr lang="en-US" altLang="zh-CN" sz="1800" kern="0" dirty="0"/>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22Y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a:t>
            </a:r>
            <a:r>
              <a:rPr lang="en-US" altLang="zh-CN" sz="1800" b="1" smtClean="0">
                <a:highlight>
                  <a:srgbClr val="00FF00"/>
                </a:highlight>
              </a:rPr>
              <a:t>(21Y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2</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p>
          <a:p>
            <a:pPr marL="0" lvl="1" indent="0">
              <a:buNone/>
              <a:defRPr/>
            </a:pPr>
            <a:endParaRPr lang="en-US" altLang="zh-CN" sz="1800" kern="0" dirty="0" smtClean="0"/>
          </a:p>
          <a:p>
            <a:pPr marL="0" lvl="1" indent="0">
              <a:buNone/>
              <a:defRPr/>
            </a:pPr>
            <a:endParaRPr lang="en-US" altLang="zh-CN" sz="1800" kern="0" dirty="0" smtClean="0"/>
          </a:p>
          <a:p>
            <a:pPr marL="0" lvl="1" indent="0">
              <a:buNone/>
              <a:defRPr/>
            </a:pPr>
            <a:r>
              <a:rPr lang="en-US" altLang="zh-CN" sz="1800" kern="0" dirty="0" smtClean="0"/>
              <a:t>Note</a:t>
            </a:r>
            <a:r>
              <a:rPr lang="zh-CN" altLang="en-US" sz="1800" kern="0" dirty="0"/>
              <a:t>：  </a:t>
            </a:r>
            <a:r>
              <a:rPr lang="en-US" altLang="zh-CN" sz="1800" kern="0" dirty="0" smtClean="0"/>
              <a:t>Related </a:t>
            </a:r>
            <a:r>
              <a:rPr lang="en-US" altLang="zh-CN" sz="1800" kern="0" dirty="0"/>
              <a:t>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342900" lvl="1" indent="-342900">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9, 12, 15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smtClean="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en-US" sz="4000" dirty="0" smtClean="0">
                <a:solidFill>
                  <a:srgbClr val="0000FF"/>
                </a:solidFill>
              </a:rPr>
              <a:t>November 3, 6, 9</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a:t>
            </a:r>
            <a:r>
              <a:rPr lang="en-US" altLang="zh-CN" sz="4000" smtClean="0"/>
              <a:t>on </a:t>
            </a:r>
            <a:r>
              <a:rPr lang="en-US" altLang="zh-CN" sz="4000" smtClean="0">
                <a:solidFill>
                  <a:srgbClr val="0000FF"/>
                </a:solidFill>
              </a:rPr>
              <a:t>April 6</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May 11, 14, 17 (Interim)</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35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21 Y/ 7N/ 11A)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June </a:t>
            </a:r>
            <a:r>
              <a:rPr lang="en-US" altLang="zh-CN" sz="4000" dirty="0" smtClean="0">
                <a:solidFill>
                  <a:srgbClr val="0000FF"/>
                </a:solidFill>
              </a:rPr>
              <a:t>1, 8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July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17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smtClean="0"/>
              <a:t>Result:</a:t>
            </a:r>
            <a:r>
              <a:rPr lang="en-US" altLang="zh-CN" sz="1800" dirty="0">
                <a:highlight>
                  <a:srgbClr val="00FF00"/>
                </a:highlight>
              </a:rPr>
              <a:t> Approved by unanimous </a:t>
            </a:r>
            <a:r>
              <a:rPr lang="en-US" altLang="zh-CN" sz="1800" dirty="0" smtClean="0">
                <a:highlight>
                  <a:srgbClr val="00FF00"/>
                </a:highlight>
              </a:rPr>
              <a:t>consent</a:t>
            </a:r>
            <a:r>
              <a:rPr lang="en-US" altLang="zh-CN" sz="1800" dirty="0"/>
              <a:t> </a:t>
            </a:r>
            <a:endParaRPr lang="en-US" altLang="zh-CN" sz="1800" dirty="0" smtClean="0"/>
          </a:p>
          <a:p>
            <a:pPr marL="361950" lvl="1">
              <a:buFont typeface="Arial" panose="020B0604020202020204" pitchFamily="34" charset="0"/>
              <a:buChar char="•"/>
            </a:pPr>
            <a:endParaRPr lang="en-US" altLang="zh-CN" sz="1800" dirty="0" smtClean="0"/>
          </a:p>
          <a:p>
            <a:pPr marL="361950" lvl="1">
              <a:buFont typeface="Arial" panose="020B0604020202020204" pitchFamily="34" charset="0"/>
              <a:buChar char="•"/>
            </a:pPr>
            <a:r>
              <a:rPr lang="en-US" altLang="zh-CN" sz="1800" dirty="0" smtClean="0"/>
              <a:t>Note</a:t>
            </a:r>
            <a:r>
              <a:rPr lang="zh-CN" altLang="en-US" sz="1800" dirty="0" smtClean="0"/>
              <a:t>： </a:t>
            </a:r>
            <a:r>
              <a:rPr lang="en-US" altLang="zh-CN" sz="1800" dirty="0"/>
              <a:t> Related document </a:t>
            </a:r>
            <a:r>
              <a:rPr lang="en-US" altLang="zh-CN" sz="1800" dirty="0" smtClean="0"/>
              <a:t>20/1746r1</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31</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September </a:t>
            </a:r>
            <a:r>
              <a:rPr lang="en-US" altLang="zh-CN" sz="4000" dirty="0">
                <a:solidFill>
                  <a:srgbClr val="0000FF"/>
                </a:solidFill>
              </a:rPr>
              <a:t>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September </a:t>
            </a:r>
            <a:r>
              <a:rPr lang="en-US" altLang="zh-CN" sz="4000" dirty="0" smtClean="0">
                <a:solidFill>
                  <a:srgbClr val="0000FF"/>
                </a:solidFill>
              </a:rPr>
              <a:t>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58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Yan Xin 	</a:t>
            </a:r>
            <a:r>
              <a:rPr lang="en-US" altLang="zh-CN" sz="1800" b="1" dirty="0" smtClean="0"/>
              <a:t>	</a:t>
            </a:r>
            <a:r>
              <a:rPr lang="en-US" altLang="zh-CN" sz="1800" b="1" kern="0" dirty="0" smtClean="0"/>
              <a:t>Second</a:t>
            </a:r>
            <a:r>
              <a:rPr lang="en-US" altLang="zh-CN" sz="1800" b="1" kern="0" dirty="0"/>
              <a:t>: Junghoon Suh</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October 12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a:t>
            </a:r>
            <a:r>
              <a:rPr lang="en-US" altLang="zh-CN" sz="1800" b="1" kern="0" dirty="0" smtClean="0"/>
              <a:t>bf</a:t>
            </a:r>
            <a:r>
              <a:rPr lang="en-US" altLang="zh-CN" sz="1800" b="1" kern="0" dirty="0"/>
              <a:t>.</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November Plenary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7</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71</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December </a:t>
            </a:r>
            <a:r>
              <a:rPr lang="en-US" altLang="zh-CN" sz="4000" dirty="0" smtClean="0">
                <a:solidFill>
                  <a:srgbClr val="0000FF"/>
                </a:solidFill>
              </a:rPr>
              <a:t>21 </a:t>
            </a:r>
            <a:r>
              <a:rPr lang="en-US" altLang="zh-CN" sz="4000" dirty="0">
                <a:solidFill>
                  <a:srgbClr val="0000FF"/>
                </a:solidFill>
              </a:rPr>
              <a:t>(Tuesday)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75</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a:t>
            </a:r>
            <a:r>
              <a:rPr lang="en-US" altLang="zh-CN" sz="4000" smtClean="0">
                <a:solidFill>
                  <a:srgbClr val="0000FF"/>
                </a:solidFill>
              </a:rPr>
              <a:t>11 (</a:t>
            </a:r>
            <a:r>
              <a:rPr lang="en-US" altLang="zh-CN" sz="4000">
                <a:solidFill>
                  <a:srgbClr val="0000FF"/>
                </a:solidFill>
              </a:rPr>
              <a:t>Tuesday</a:t>
            </a:r>
            <a:r>
              <a:rPr lang="en-US" altLang="zh-CN" sz="4000" smtClean="0">
                <a:solidFill>
                  <a:srgbClr val="0000FF"/>
                </a:solidFill>
              </a:rPr>
              <a:t>)</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 Sang Kim</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a:t>
            </a:r>
            <a:r>
              <a:rPr lang="en-US" altLang="zh-CN" sz="2800" b="1" kern="0" dirty="0" smtClean="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smtClean="0"/>
              <a:t>(   12Y</a:t>
            </a:r>
            <a:r>
              <a:rPr lang="en-US" altLang="zh-CN" sz="1800" b="1" kern="0" dirty="0"/>
              <a:t>/  4N/  21A)</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(14Y</a:t>
            </a:r>
            <a:r>
              <a:rPr lang="en-US" altLang="zh-CN" sz="1800" b="1" kern="0" dirty="0"/>
              <a:t>/  12N/  7A)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18Y</a:t>
            </a:r>
            <a:r>
              <a:rPr lang="en-US" altLang="zh-CN" kern="0" dirty="0"/>
              <a:t>/ </a:t>
            </a:r>
            <a:r>
              <a:rPr lang="en-US" altLang="zh-CN" kern="0" dirty="0" smtClean="0"/>
              <a:t>7N</a:t>
            </a:r>
            <a:r>
              <a:rPr lang="en-US" altLang="zh-CN" kern="0" dirty="0"/>
              <a:t>/ </a:t>
            </a:r>
            <a:r>
              <a:rPr lang="en-US" altLang="zh-CN" kern="0" dirty="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8</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a:t>
            </a:r>
            <a:r>
              <a:rPr lang="en-US" altLang="zh-CN" sz="1600" dirty="0" smtClean="0"/>
              <a:t>PPDU as defined in </a:t>
            </a:r>
            <a:r>
              <a:rPr lang="en-US" altLang="zh-CN" sz="1600" dirty="0"/>
              <a:t>Clause 28 of 802.11 specifications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Solomon </a:t>
            </a:r>
            <a:r>
              <a:rPr lang="en-US" altLang="zh-CN" sz="1800" b="1" kern="0" dirty="0" err="1"/>
              <a:t>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( 16Y/  1N/  13A), request to </a:t>
            </a:r>
            <a:r>
              <a:rPr lang="en-US" altLang="zh-CN" sz="1800" b="1" kern="0" dirty="0" smtClean="0">
                <a:solidFill>
                  <a:srgbClr val="FF0000"/>
                </a:solidFill>
              </a:rPr>
              <a:t>record</a:t>
            </a:r>
            <a:r>
              <a:rPr lang="en-US" altLang="zh-CN" sz="1800" b="1" kern="0" dirty="0" smtClean="0"/>
              <a:t> in minutes</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b="1" dirty="0">
                <a:highlight>
                  <a:srgbClr val="00FF00"/>
                </a:highlight>
              </a:rPr>
              <a:t>Motion Passes </a:t>
            </a:r>
            <a:r>
              <a:rPr lang="en-US" altLang="zh-CN" sz="1800" b="1" kern="0" dirty="0" smtClean="0"/>
              <a:t>( </a:t>
            </a:r>
            <a:r>
              <a:rPr lang="en-US" altLang="zh-CN" sz="1800" b="1" kern="0" dirty="0"/>
              <a:t>16Y/  1N/  13A)</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Maximum 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a:t>
            </a:r>
            <a:r>
              <a:rPr lang="en-US" altLang="zh-CN" sz="1600" dirty="0" smtClean="0"/>
              <a:t>least</a:t>
            </a:r>
            <a:r>
              <a:rPr lang="en-US" altLang="zh-CN" sz="1600" dirty="0"/>
              <a:t>) the following parameters </a:t>
            </a:r>
            <a:r>
              <a:rPr lang="en-US" altLang="zh-CN" sz="1600" dirty="0" smtClean="0"/>
              <a:t>may be 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( 17Y</a:t>
            </a:r>
            <a:r>
              <a:rPr lang="en-US" altLang="zh-CN" sz="1800" b="1" kern="0" dirty="0"/>
              <a:t>/  8N/  14A)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January 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6171838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538621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98742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9</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Pei Zhou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1941r1</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3061271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the 11-21-2015-03-00bf-DMG-Sensing-procedure 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2015r3</a:t>
            </a:r>
          </a:p>
          <a:p>
            <a:pPr marL="628650" lvl="2">
              <a:buFont typeface="微软雅黑" panose="020B0503020204020204" pitchFamily="34" charset="-122"/>
              <a:buChar char="–"/>
              <a:defRPr/>
            </a:pPr>
            <a:r>
              <a:rPr lang="en-US" altLang="zh-CN" kern="0" dirty="0"/>
              <a:t>SP Result:  </a:t>
            </a:r>
            <a:r>
              <a:rPr lang="en-US" altLang="zh-CN" kern="0" dirty="0" smtClean="0"/>
              <a:t> 18Y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0992668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0031r0</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0827059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smtClean="0"/>
              <a:t>	• A </a:t>
            </a:r>
            <a:r>
              <a:rPr lang="en-US" altLang="zh-CN" sz="1600" dirty="0"/>
              <a:t>capability bit in the beacon</a:t>
            </a:r>
          </a:p>
          <a:p>
            <a:pPr marL="457200" lvl="1" indent="0">
              <a:buNone/>
              <a:defRPr/>
            </a:pPr>
            <a:r>
              <a:rPr lang="en-US" altLang="zh-CN" sz="1600" dirty="0" smtClean="0"/>
              <a:t>	• Sensing </a:t>
            </a:r>
            <a:r>
              <a:rPr lang="en-US" altLang="zh-CN" sz="1600" dirty="0"/>
              <a:t>information request and response that will provide information about the beacon</a:t>
            </a:r>
          </a:p>
          <a:p>
            <a:pPr marL="457200" lvl="1" indent="0">
              <a:buNone/>
              <a:defRPr/>
            </a:pPr>
            <a:r>
              <a:rPr lang="en-US" altLang="zh-CN" sz="1600" dirty="0" smtClean="0"/>
              <a:t>	• Sensing </a:t>
            </a:r>
            <a:r>
              <a:rPr lang="en-US" altLang="zh-CN" sz="1600" dirty="0"/>
              <a:t>information may include:</a:t>
            </a:r>
          </a:p>
          <a:p>
            <a:pPr marL="457200" lvl="1" indent="0">
              <a:buNone/>
              <a:defRPr/>
            </a:pPr>
            <a:r>
              <a:rPr lang="en-US" altLang="zh-CN" sz="1600" dirty="0" smtClean="0"/>
              <a:t>	   a. azimuth </a:t>
            </a:r>
            <a:r>
              <a:rPr lang="en-US" altLang="zh-CN" sz="1600" dirty="0"/>
              <a:t>and elevation for each sector id (of beacons)</a:t>
            </a:r>
          </a:p>
          <a:p>
            <a:pPr marL="457200" lvl="1" indent="0">
              <a:buNone/>
              <a:defRPr/>
            </a:pPr>
            <a:r>
              <a:rPr lang="en-US" altLang="zh-CN" sz="1600" dirty="0" smtClean="0"/>
              <a:t>	   b. location </a:t>
            </a:r>
            <a:r>
              <a:rPr lang="en-US" altLang="zh-CN" sz="1600" dirty="0"/>
              <a:t>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XXXX r0</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5116700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smtClean="0"/>
              <a:t>	• An </a:t>
            </a:r>
            <a:r>
              <a:rPr lang="en-US" altLang="zh-CN" sz="1600" dirty="0"/>
              <a:t>instance request frame (frame type TBD) sent to each STA sequentially, and each STA responds to it.</a:t>
            </a:r>
          </a:p>
          <a:p>
            <a:pPr marL="457200" lvl="1" indent="0">
              <a:buNone/>
              <a:defRPr/>
            </a:pPr>
            <a:r>
              <a:rPr lang="en-US" altLang="zh-CN" sz="1600" dirty="0" smtClean="0"/>
              <a:t>	• A </a:t>
            </a:r>
            <a:r>
              <a:rPr lang="en-US" altLang="zh-CN" sz="1600" dirty="0"/>
              <a:t>multi-static EDMG sensing PPDU.  The format of the EDMG sensing PPDU is undefined. </a:t>
            </a:r>
          </a:p>
          <a:p>
            <a:pPr marL="457200" lvl="1" indent="0">
              <a:buNone/>
              <a:defRPr/>
            </a:pPr>
            <a:r>
              <a:rPr lang="en-US" altLang="zh-CN" sz="1600" dirty="0" smtClean="0"/>
              <a:t>	• A </a:t>
            </a:r>
            <a:r>
              <a:rPr lang="en-US" altLang="zh-CN" sz="1600" dirty="0"/>
              <a:t>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XXXX r0</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8655958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XXXX r0</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3309944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104826</TotalTime>
  <Words>5732</Words>
  <Application>Microsoft Office PowerPoint</Application>
  <PresentationFormat>全屏显示(4:3)</PresentationFormat>
  <Paragraphs>1240</Paragraphs>
  <Slides>96</Slides>
  <Notes>96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96</vt:i4>
      </vt:variant>
    </vt:vector>
  </HeadingPairs>
  <TitlesOfParts>
    <vt:vector size="101"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4655</cp:revision>
  <cp:lastPrinted>2014-11-04T15:04:57Z</cp:lastPrinted>
  <dcterms:created xsi:type="dcterms:W3CDTF">2007-04-17T18:10:23Z</dcterms:created>
  <dcterms:modified xsi:type="dcterms:W3CDTF">2022-01-21T01:27:44Z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(3)jhtOSKxoH7N78RJtfl/+mzxcNukcL8uFn6eonNIJd83NIqiwybPRBrBMhW25N5Sg5M/pv7w0
D+hUq10cDaZcErrYYv/SrIJLkGnRhE6Yhb4awACMmqVlDs5aE1sHTv0D/oWPqq7WXJtPE180
2T2/ZiQ1FTpJG+QsnQbfvDj3spneU8+DhITRuf68MUZTJ12qcRFJauHxv+pWSlbiKpsQWGEd
LDNmLZ/JMnTxcQ2eM0</vt:lpwstr>
  </property>
  <property fmtid="{D5CDD505-2E9C-101B-9397-08002B2CF9AE}" pid="27" name="_2015_ms_pID_7253431">
    <vt:lpwstr>CNprjEPXalauKmbZypMLZBjqa0O9mD0vSm6V9xYmqnZwx+8gDnhMkX
bcRXBi2CmGDpK2gNRew1F0rtnSLhmHgbsFWUHN5TIHOwIdgwQstGQcLDZ54j5THzmFpvgA3M
PBE3lypi+e0UiqcdlqoILiUAZ8Vn6YHBFTEMMhAbQCSMwCc4eP1l2V1gz3SgIJcHD0jQvhZr
PtZpExmmBd9g2ImI1SbYyuw402rCfBgTZnxy</vt:lpwstr>
  </property>
  <property fmtid="{D5CDD505-2E9C-101B-9397-08002B2CF9AE}" pid="28" name="_2015_ms_pID_7253432">
    <vt:lpwstr>ulK0UGwMcdZSqzfa2/67t3Y=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