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60" r:id="rId77"/>
    <p:sldId id="557" r:id="rId78"/>
    <p:sldId id="562" r:id="rId79"/>
    <p:sldId id="563" r:id="rId80"/>
    <p:sldId id="564" r:id="rId81"/>
    <p:sldId id="569" r:id="rId82"/>
    <p:sldId id="568" r:id="rId83"/>
    <p:sldId id="570" r:id="rId84"/>
    <p:sldId id="571" r:id="rId85"/>
    <p:sldId id="572" r:id="rId86"/>
    <p:sldId id="573" r:id="rId87"/>
    <p:sldId id="574" r:id="rId88"/>
    <p:sldId id="575" r:id="rId89"/>
    <p:sldId id="561" r:id="rId9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1452"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1780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963114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1420522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2817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124076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8064203"/>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661832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8724687"/>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3953422"/>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874530"/>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83281"/>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361169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4934693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98CF3751-53B3-4C74-9A1D-32DBC2A8DF9F}"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r38</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Submission</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C60C8EF-9059-491D-8C36-897D12374B72}"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2021-02-05</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10</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December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11-20/1812r0 </a:t>
            </a:r>
            <a:r>
              <a:rPr lang="en-US" altLang="zh-CN" kern="0" dirty="0"/>
              <a:t>as the selection procedure document 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dirty="0"/>
              <a:t>Claudio Da Silva </a:t>
            </a:r>
            <a:r>
              <a:rPr lang="en-US" altLang="zh-CN" dirty="0" smtClean="0"/>
              <a:t>	</a:t>
            </a:r>
            <a:r>
              <a:rPr lang="en-US" altLang="zh-CN" kern="0" dirty="0" smtClean="0"/>
              <a:t>	Second: </a:t>
            </a:r>
            <a:r>
              <a:rPr lang="en-US" altLang="zh-CN" kern="0" dirty="0"/>
              <a:t>Assaf Kasher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smtClean="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smtClean="0"/>
              <a:t>TGbf</a:t>
            </a:r>
            <a:r>
              <a:rPr lang="en-US" altLang="zh-CN" kern="0" dirty="0" smtClean="0"/>
              <a:t>. The </a:t>
            </a:r>
            <a:r>
              <a:rPr lang="en-US" altLang="zh-CN" kern="0" dirty="0"/>
              <a:t>Functional Requirements document may be modified at any time by a 75% approval vote.</a:t>
            </a:r>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dirty="0"/>
              <a:t>Claudio Da </a:t>
            </a:r>
            <a:r>
              <a:rPr lang="en-US" altLang="zh-CN" dirty="0" smtClean="0"/>
              <a:t>Silva</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12, 13, 14</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November 2020 </a:t>
            </a:r>
            <a:r>
              <a:rPr lang="en-US" altLang="zh-CN" sz="2000" dirty="0"/>
              <a:t>meeting to today:</a:t>
            </a:r>
          </a:p>
          <a:p>
            <a:pPr lvl="1">
              <a:buFont typeface="Arial" panose="020B0604020202020204" pitchFamily="34" charset="0"/>
              <a:buChar char="•"/>
            </a:pPr>
            <a:r>
              <a:rPr lang="en-US" altLang="zh-CN" sz="1600" dirty="0"/>
              <a:t>November </a:t>
            </a:r>
            <a:r>
              <a:rPr lang="en-US" altLang="zh-CN" sz="1600" dirty="0" smtClean="0"/>
              <a:t>plenary: </a:t>
            </a:r>
            <a:r>
              <a:rPr lang="en-US" altLang="zh-CN" sz="1600" dirty="0">
                <a:hlinkClick r:id="rId3"/>
              </a:rPr>
              <a:t>https://</a:t>
            </a:r>
            <a:r>
              <a:rPr lang="en-US" altLang="zh-CN" sz="1600" dirty="0" smtClean="0">
                <a:hlinkClick r:id="rId3"/>
              </a:rPr>
              <a:t>mentor.ieee.org/802.11/dcn/20/11-20-1834-00-00bf-ieee-802-11bf-november-2020-plenary-meeting-minutes.docx</a:t>
            </a:r>
            <a:endParaRPr lang="en-US" altLang="zh-CN" sz="1600" dirty="0" smtClean="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November </a:t>
            </a:r>
            <a:r>
              <a:rPr lang="en-US" altLang="zh-CN" sz="1600" dirty="0" smtClean="0"/>
              <a:t>- January: </a:t>
            </a:r>
          </a:p>
          <a:p>
            <a:pPr marL="714375" lvl="1" indent="0">
              <a:buNone/>
            </a:pPr>
            <a:r>
              <a:rPr lang="en-US" altLang="zh-CN" sz="1600" dirty="0" smtClean="0">
                <a:hlinkClick r:id="rId4"/>
              </a:rPr>
              <a:t>https</a:t>
            </a:r>
            <a:r>
              <a:rPr lang="en-US" altLang="zh-CN" sz="1600" dirty="0">
                <a:hlinkClick r:id="rId4"/>
              </a:rPr>
              <a:t>://</a:t>
            </a:r>
            <a:r>
              <a:rPr lang="en-US" altLang="zh-CN" sz="1600" dirty="0" smtClean="0">
                <a:hlinkClick r:id="rId4"/>
              </a:rPr>
              <a:t>mentor.ieee.org/802.11/dcn/20/11-20-1909-00-00bf-802-11bf-teleconference-minutes-november-2020.docx</a:t>
            </a:r>
            <a:endParaRPr lang="en-US" altLang="zh-CN" sz="1600" dirty="0" smtClean="0"/>
          </a:p>
          <a:p>
            <a:pPr marL="714375" lvl="1" indent="0">
              <a:buNone/>
            </a:pPr>
            <a:r>
              <a:rPr lang="en-US" altLang="zh-CN" sz="1600" dirty="0">
                <a:hlinkClick r:id="rId5"/>
              </a:rPr>
              <a:t>https://</a:t>
            </a:r>
            <a:r>
              <a:rPr lang="en-US" altLang="zh-CN" sz="1600" dirty="0" smtClean="0">
                <a:hlinkClick r:id="rId5"/>
              </a:rPr>
              <a:t>mentor.ieee.org/802.11/dcn/20/11-20-1955-01-00bf-802-11bf-teleconference-minutes-december-2020.docx</a:t>
            </a:r>
            <a:endParaRPr lang="en-US" altLang="zh-CN" sz="1600" dirty="0" smtClean="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smtClean="0"/>
          </a:p>
          <a:p>
            <a:r>
              <a:rPr lang="en-US" altLang="zh-CN" sz="2000" dirty="0" smtClean="0"/>
              <a:t>Move</a:t>
            </a:r>
            <a:r>
              <a:rPr lang="en-US" altLang="zh-CN" sz="2000" dirty="0"/>
              <a:t>: Leif Wilhelmsson 		Second: Claudio Da Silva </a:t>
            </a:r>
          </a:p>
          <a:p>
            <a:endParaRPr lang="en-US" altLang="zh-CN" sz="2000" dirty="0"/>
          </a:p>
          <a:p>
            <a:r>
              <a:rPr lang="en-US" altLang="zh-CN" sz="2000" dirty="0"/>
              <a:t>Result</a:t>
            </a:r>
            <a:r>
              <a:rPr lang="en-US" altLang="zh-CN" sz="2000" dirty="0" smtClean="0"/>
              <a:t>:</a:t>
            </a:r>
            <a:r>
              <a:rPr lang="en-US" altLang="zh-CN" sz="2000" dirty="0">
                <a:highlight>
                  <a:srgbClr val="00FF00"/>
                </a:highlight>
              </a:rPr>
              <a:t> Approved by unanimous consent</a:t>
            </a:r>
            <a:endParaRPr lang="zh-CN" altLang="en-US" sz="2000" dirty="0"/>
          </a:p>
          <a:p>
            <a:pPr marL="0" indent="0">
              <a:buNone/>
            </a:pP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a:t>
            </a:r>
            <a:r>
              <a:rPr lang="en-US" altLang="zh-CN" kern="0" dirty="0" smtClean="0"/>
              <a:t>11-20</a:t>
            </a:r>
            <a:r>
              <a:rPr lang="en-US" altLang="zh-CN" kern="0" dirty="0"/>
              <a:t>/-</a:t>
            </a:r>
            <a:r>
              <a:rPr lang="en-US" altLang="zh-CN" kern="0" dirty="0" smtClean="0"/>
              <a:t>1712r</a:t>
            </a:r>
            <a:r>
              <a:rPr lang="en-US" altLang="zh-CN" kern="0" dirty="0" smtClean="0">
                <a:solidFill>
                  <a:srgbClr val="FF0000"/>
                </a:solidFill>
              </a:rPr>
              <a:t>2</a:t>
            </a:r>
            <a:r>
              <a:rPr lang="en-US" altLang="zh-CN" kern="0" dirty="0" smtClean="0"/>
              <a:t> </a:t>
            </a:r>
            <a:r>
              <a:rPr lang="en-US" altLang="zh-CN" kern="0" dirty="0"/>
              <a:t>as the </a:t>
            </a:r>
            <a:r>
              <a:rPr lang="en-US" altLang="zh-CN" dirty="0"/>
              <a:t>use cases </a:t>
            </a:r>
            <a:r>
              <a:rPr lang="en-US" altLang="zh-CN" kern="0" dirty="0" smtClean="0"/>
              <a:t>document </a:t>
            </a:r>
            <a:r>
              <a:rPr lang="en-US" altLang="zh-CN" kern="0" dirty="0"/>
              <a:t>for </a:t>
            </a:r>
            <a:r>
              <a:rPr lang="en-US" altLang="zh-CN" kern="0" dirty="0" err="1"/>
              <a:t>TGbf</a:t>
            </a:r>
            <a:r>
              <a:rPr lang="en-US" altLang="zh-CN" kern="0" dirty="0"/>
              <a:t>.</a:t>
            </a: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Assaf Kasher</a:t>
            </a:r>
            <a:r>
              <a:rPr lang="en-US" altLang="zh-CN" dirty="0" smtClean="0"/>
              <a:t> 	</a:t>
            </a:r>
            <a:r>
              <a:rPr lang="en-US" altLang="zh-CN" kern="0" dirty="0" smtClean="0"/>
              <a:t>	Second: Rui Du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endParaRPr lang="en-US" altLang="zh-CN" kern="0" dirty="0" smtClean="0"/>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b="1" kern="0" dirty="0" smtClean="0"/>
              <a:t>Move: Cheng Chen</a:t>
            </a:r>
            <a:r>
              <a:rPr lang="en-US" altLang="zh-CN" b="1" dirty="0" smtClean="0"/>
              <a:t>	</a:t>
            </a:r>
            <a:r>
              <a:rPr lang="en-US" altLang="zh-CN" b="1" kern="0" dirty="0" smtClean="0"/>
              <a:t>	Second: </a:t>
            </a:r>
            <a:r>
              <a:rPr lang="en-US" altLang="zh-CN" b="1" kern="0" dirty="0"/>
              <a:t>Solomon Trainin </a:t>
            </a:r>
            <a:r>
              <a:rPr lang="en-US" altLang="zh-CN" b="1" kern="0" dirty="0" smtClean="0"/>
              <a:t>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smtClean="0"/>
          </a:p>
          <a:p>
            <a:pPr marL="342900" lvl="1" indent="-342900">
              <a:buFont typeface="Arial" panose="020B0604020202020204" pitchFamily="34" charset="0"/>
              <a:buChar char="•"/>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18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smtClean="0"/>
              <a:t>Sensing </a:t>
            </a:r>
            <a:r>
              <a:rPr lang="en-US" altLang="zh-CN" kern="0" dirty="0"/>
              <a:t>initiator and sensing responder</a:t>
            </a:r>
          </a:p>
          <a:p>
            <a:pPr lvl="2">
              <a:defRPr/>
            </a:pPr>
            <a:r>
              <a:rPr lang="en-US" altLang="zh-CN" sz="1400" kern="0" dirty="0" smtClean="0"/>
              <a:t>Sensing </a:t>
            </a:r>
            <a:r>
              <a:rPr lang="en-US" altLang="zh-CN" sz="1400" kern="0" dirty="0"/>
              <a:t>initiator: a STA that initiates a WLAN sensing session</a:t>
            </a:r>
          </a:p>
          <a:p>
            <a:pPr lvl="2">
              <a:defRPr/>
            </a:pPr>
            <a:r>
              <a:rPr lang="en-US" altLang="zh-CN" sz="1400" kern="0" dirty="0" smtClean="0"/>
              <a:t>Sensing </a:t>
            </a:r>
            <a:r>
              <a:rPr lang="en-US" altLang="zh-CN" sz="1400" kern="0" dirty="0"/>
              <a:t>responder: a STA that participates in a WLAN sensing session initiated by a sensing initiator</a:t>
            </a:r>
          </a:p>
          <a:p>
            <a:pPr lvl="1">
              <a:defRPr/>
            </a:pPr>
            <a:r>
              <a:rPr lang="en-US" altLang="zh-CN" kern="0" dirty="0" smtClean="0"/>
              <a:t>Sensing </a:t>
            </a:r>
            <a:r>
              <a:rPr lang="en-US" altLang="zh-CN" kern="0" dirty="0"/>
              <a:t>transmitter and sensing receiver</a:t>
            </a:r>
          </a:p>
          <a:p>
            <a:pPr lvl="2">
              <a:defRPr/>
            </a:pPr>
            <a:r>
              <a:rPr lang="en-US" altLang="zh-CN" sz="1400" kern="0" dirty="0" smtClean="0"/>
              <a:t>Sensing </a:t>
            </a:r>
            <a:r>
              <a:rPr lang="en-US" altLang="zh-CN" sz="1400" kern="0" dirty="0"/>
              <a:t>transmitter: a STA that transmits PPDUs used for sensing measurements in a sensing session</a:t>
            </a:r>
          </a:p>
          <a:p>
            <a:pPr lvl="2">
              <a:defRPr/>
            </a:pPr>
            <a:r>
              <a:rPr lang="en-US" altLang="zh-CN" sz="1400" kern="0" dirty="0" smtClean="0"/>
              <a:t>Sensing </a:t>
            </a:r>
            <a:r>
              <a:rPr lang="en-US" altLang="zh-CN" sz="1400" kern="0" dirty="0"/>
              <a:t>receiver: a STA that receives PPDUs sent by a sensing transmitter and performs sensing measurements in a sensing session</a:t>
            </a:r>
          </a:p>
          <a:p>
            <a:pPr lvl="1">
              <a:defRPr/>
            </a:pPr>
            <a:r>
              <a:rPr lang="en-US" altLang="zh-CN" kern="0" dirty="0" smtClean="0"/>
              <a:t>A </a:t>
            </a:r>
            <a:r>
              <a:rPr lang="en-US" altLang="zh-CN" kern="0" dirty="0"/>
              <a:t>STA can assume multiple roles in one sensing session.</a:t>
            </a:r>
          </a:p>
          <a:p>
            <a:pPr>
              <a:defRPr/>
            </a:pPr>
            <a:endParaRPr lang="en-US" altLang="zh-CN" sz="1400" kern="0" dirty="0" smtClean="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smtClean="0"/>
              <a:t>Result:</a:t>
            </a:r>
            <a:r>
              <a:rPr lang="en-US" altLang="zh-CN" dirty="0">
                <a:highlight>
                  <a:srgbClr val="00FF00"/>
                </a:highlight>
              </a:rPr>
              <a:t> Approved by unanimous consent</a:t>
            </a:r>
            <a:endParaRPr lang="en-US" altLang="zh-CN" kern="0" dirty="0"/>
          </a:p>
          <a:p>
            <a:pPr marL="0" lvl="1" indent="0">
              <a:buNone/>
              <a:defRPr/>
            </a:pPr>
            <a:endParaRPr lang="en-US" altLang="zh-CN" kern="0" dirty="0" smtClean="0"/>
          </a:p>
          <a:p>
            <a:pPr marL="0" lvl="1" indent="0">
              <a:buNone/>
              <a:defRPr/>
            </a:pPr>
            <a:r>
              <a:rPr lang="en-US" altLang="zh-CN" kern="0" dirty="0" smtClean="0"/>
              <a:t>Note</a:t>
            </a:r>
            <a:r>
              <a:rPr lang="zh-CN" altLang="en-US" kern="0" dirty="0"/>
              <a:t>：  </a:t>
            </a:r>
            <a:r>
              <a:rPr lang="en-US" altLang="zh-CN" kern="0" dirty="0"/>
              <a:t>Related document </a:t>
            </a:r>
            <a:r>
              <a:rPr lang="en-US" altLang="zh-CN" kern="0" dirty="0" smtClean="0"/>
              <a:t>20/1849r4</a:t>
            </a:r>
            <a:endParaRPr lang="en-US" altLang="zh-CN" kern="0" dirty="0"/>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19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February 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066800"/>
            <a:ext cx="8686800" cy="1295400"/>
          </a:xfrm>
        </p:spPr>
        <p:txBody>
          <a:bodyPr/>
          <a:lstStyle/>
          <a:p>
            <a:r>
              <a:rPr lang="en-US" altLang="en-US" sz="3600" dirty="0" smtClean="0">
                <a:solidFill>
                  <a:srgbClr val="0000FF"/>
                </a:solidFill>
                <a:cs typeface="Times New Roman" panose="02020603050405020304" pitchFamily="18" charset="0"/>
              </a:rPr>
              <a:t>IEEE 802.11 Task Group bf</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WLAN Sensing</a:t>
            </a:r>
            <a:br>
              <a:rPr lang="en-US" altLang="en-US" sz="3600" dirty="0" smtClean="0">
                <a:solidFill>
                  <a:srgbClr val="0000FF"/>
                </a:solidFill>
                <a:cs typeface="Times New Roman" panose="02020603050405020304" pitchFamily="18" charset="0"/>
              </a:rPr>
            </a:br>
            <a:endParaRPr lang="en-CA" altLang="en-US" sz="2000" dirty="0" smtClean="0">
              <a:cs typeface="Times New Roman" panose="02020603050405020304" pitchFamily="18" charset="0"/>
            </a:endParaRPr>
          </a:p>
        </p:txBody>
      </p:sp>
      <p:sp>
        <p:nvSpPr>
          <p:cNvPr id="5123" name="Content Placeholder 2"/>
          <p:cNvSpPr>
            <a:spLocks noGrp="1"/>
          </p:cNvSpPr>
          <p:nvPr>
            <p:ph idx="1"/>
          </p:nvPr>
        </p:nvSpPr>
        <p:spPr>
          <a:xfrm>
            <a:off x="533400" y="2895600"/>
            <a:ext cx="8305800" cy="2895600"/>
          </a:xfrm>
        </p:spPr>
        <p:txBody>
          <a:bodyPr/>
          <a:lstStyle/>
          <a:p>
            <a:pPr algn="ctr">
              <a:lnSpc>
                <a:spcPct val="90000"/>
              </a:lnSpc>
              <a:buNone/>
            </a:pPr>
            <a:r>
              <a:rPr lang="en-US" altLang="zh-CN" sz="3200" dirty="0" smtClean="0">
                <a:latin typeface="Arial" panose="020B0604020202020204" pitchFamily="34" charset="0"/>
              </a:rPr>
              <a:t>Motion list</a:t>
            </a: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Chair</a:t>
            </a:r>
            <a:r>
              <a:rPr lang="en-US" altLang="en-US" sz="2000" dirty="0">
                <a:latin typeface="Arial" panose="020B0604020202020204" pitchFamily="34" charset="0"/>
                <a:cs typeface="MS PGothic" panose="020B0600070205080204" pitchFamily="34" charset="-128"/>
              </a:rPr>
              <a:t>: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85F6953-FD36-4A21-A1CB-A7DFA671E8B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initiator might be neither a sensing transmitter nor a sensing receiver</a:t>
            </a:r>
            <a:r>
              <a:rPr lang="en-US" altLang="zh-CN" kern="0" dirty="0" smtClean="0"/>
              <a:t>.</a:t>
            </a:r>
          </a:p>
          <a:p>
            <a:pPr lvl="1">
              <a:defRPr/>
            </a:pPr>
            <a:endParaRPr lang="en-US" altLang="zh-CN" kern="0" dirty="0"/>
          </a:p>
          <a:p>
            <a:pPr lvl="1">
              <a:defRPr/>
            </a:pPr>
            <a:endParaRPr lang="en-US" altLang="zh-CN" kern="0" dirty="0" smtClean="0"/>
          </a:p>
          <a:p>
            <a:pPr marL="0" lvl="1" indent="0">
              <a:buNone/>
              <a:defRPr/>
            </a:pPr>
            <a:r>
              <a:rPr lang="en-US" altLang="zh-CN" b="1" kern="0" dirty="0" smtClean="0"/>
              <a:t>Move: Rui Du	</a:t>
            </a:r>
            <a:r>
              <a:rPr lang="en-US" altLang="zh-CN" b="1" dirty="0" smtClean="0"/>
              <a:t>	</a:t>
            </a:r>
            <a:r>
              <a:rPr lang="en-US" altLang="zh-CN" b="1" kern="0" dirty="0" smtClean="0"/>
              <a:t>	Second: </a:t>
            </a:r>
            <a:r>
              <a:rPr lang="en-US" altLang="zh-CN" b="1" kern="0" dirty="0"/>
              <a:t>Claudio da Silva</a:t>
            </a:r>
            <a:r>
              <a:rPr lang="en-US" altLang="zh-CN" b="1" kern="0" dirty="0" smtClean="0"/>
              <a:t>	</a:t>
            </a:r>
          </a:p>
          <a:p>
            <a:pPr marL="0" indent="0">
              <a:defRPr/>
            </a:pPr>
            <a:endParaRPr lang="en-US" altLang="zh-CN" sz="2800" kern="0" dirty="0" smtClean="0"/>
          </a:p>
          <a:p>
            <a:pPr marL="0" indent="0">
              <a:defRPr/>
            </a:pPr>
            <a:endParaRPr lang="en-US" altLang="zh-CN" sz="2800" kern="0" dirty="0" smtClean="0"/>
          </a:p>
          <a:p>
            <a:pPr marL="0" lvl="1" indent="0">
              <a:buNone/>
              <a:defRPr/>
            </a:pPr>
            <a:r>
              <a:rPr lang="en-US" altLang="zh-CN" b="1" kern="0" dirty="0" smtClean="0"/>
              <a:t>Result:</a:t>
            </a:r>
            <a:endParaRPr lang="en-US" altLang="zh-CN" b="1" kern="0" dirty="0"/>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b</a:t>
            </a:r>
            <a:r>
              <a:rPr lang="en-US" altLang="zh-CN" sz="2800" dirty="0" smtClean="0"/>
              <a:t> Motion to amend</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Change the previous motion to:</a:t>
            </a:r>
          </a:p>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Preliminary </a:t>
            </a:r>
            <a:r>
              <a:rPr lang="en-US" altLang="zh-CN" sz="1800" b="1" kern="0" dirty="0"/>
              <a:t>Result</a:t>
            </a:r>
            <a:r>
              <a:rPr lang="en-US" altLang="zh-CN" sz="1800" b="1" kern="0" dirty="0" smtClean="0"/>
              <a:t>: </a:t>
            </a:r>
            <a:r>
              <a:rPr lang="en-US" altLang="zh-CN" sz="1800" b="1" kern="0" dirty="0"/>
              <a:t>Motion Passes (</a:t>
            </a:r>
            <a:r>
              <a:rPr lang="en-US" altLang="zh-CN" sz="1800" b="1" kern="0" dirty="0" smtClean="0"/>
              <a:t>24Y, 4N, 1A)</a:t>
            </a:r>
            <a:endParaRPr lang="en-US" altLang="zh-CN" sz="1800" b="1" kern="0" dirty="0"/>
          </a:p>
          <a:p>
            <a:pPr marL="285750" lvl="1">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(21Y, 4N, 1A</a:t>
            </a:r>
            <a:r>
              <a:rPr lang="en-US" altLang="zh-CN" sz="1800" b="1" dirty="0" smtClean="0">
                <a:highlight>
                  <a:srgbClr val="00FF00"/>
                </a:highlight>
              </a:rPr>
              <a:t>)</a:t>
            </a:r>
            <a:endParaRPr lang="en-US" altLang="zh-CN" sz="1800" dirty="0">
              <a:highlight>
                <a:srgbClr val="00FF00"/>
              </a:highlight>
            </a:endParaRPr>
          </a:p>
          <a:p>
            <a:pPr marL="0" lvl="1" indent="0">
              <a:buNone/>
              <a:defRPr/>
            </a:pPr>
            <a:endParaRPr lang="en-US" altLang="zh-CN" sz="1800" b="1" kern="0" dirty="0" smtClean="0"/>
          </a:p>
          <a:p>
            <a:pPr marL="0" lvl="1" indent="0">
              <a:buNone/>
              <a:defRPr/>
            </a:pPr>
            <a:r>
              <a:rPr lang="en-US" altLang="zh-CN" sz="1800" kern="0" dirty="0"/>
              <a:t>Note</a:t>
            </a:r>
            <a:r>
              <a:rPr lang="zh-CN" altLang="en-US" sz="1800" kern="0" dirty="0"/>
              <a:t>：  </a:t>
            </a:r>
            <a:endParaRPr lang="en-US" altLang="zh-CN" sz="1800" kern="0" dirty="0" smtClean="0"/>
          </a:p>
          <a:p>
            <a:pPr marL="285750" lvl="1">
              <a:buFont typeface="微软雅黑" panose="020B0503020204020204" pitchFamily="34" charset="-122"/>
              <a:buChar char="–"/>
              <a:defRPr/>
            </a:pPr>
            <a:r>
              <a:rPr lang="en-US" altLang="zh-CN" sz="1800" kern="0" dirty="0" smtClean="0"/>
              <a:t>* </a:t>
            </a:r>
            <a:r>
              <a:rPr lang="en-US" altLang="zh-CN" sz="1800" kern="0" dirty="0"/>
              <a:t>Amended result accounts for removal of </a:t>
            </a:r>
            <a:r>
              <a:rPr lang="en-US" altLang="zh-CN" sz="1800" kern="0" dirty="0" smtClean="0">
                <a:solidFill>
                  <a:srgbClr val="FF0000"/>
                </a:solidFill>
              </a:rPr>
              <a:t>3</a:t>
            </a:r>
            <a:r>
              <a:rPr lang="en-US" altLang="zh-CN" sz="1800" kern="0" dirty="0" smtClean="0"/>
              <a:t> </a:t>
            </a:r>
            <a:r>
              <a:rPr lang="en-US" altLang="zh-CN" sz="1800" kern="0" dirty="0"/>
              <a:t>votes of non-voting members</a:t>
            </a:r>
            <a:r>
              <a:rPr lang="en-US" altLang="zh-CN" sz="1800" kern="0" dirty="0" smtClean="0"/>
              <a:t>.</a:t>
            </a:r>
          </a:p>
          <a:p>
            <a:pPr marL="285750" lvl="1">
              <a:buFont typeface="微软雅黑" panose="020B0503020204020204" pitchFamily="34" charset="-122"/>
              <a:buChar char="–"/>
              <a:defRPr/>
            </a:pPr>
            <a:r>
              <a:rPr lang="en-US" altLang="zh-CN" sz="1800" kern="0" dirty="0"/>
              <a:t>Related document </a:t>
            </a:r>
            <a:r>
              <a:rPr lang="en-US" altLang="zh-CN" sz="1800" kern="0" dirty="0" smtClean="0"/>
              <a:t>21/0147r3</a:t>
            </a:r>
            <a:endParaRPr lang="en-US" altLang="zh-CN" sz="1800" kern="0" dirty="0"/>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10</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smtClean="0"/>
              <a:t>Move </a:t>
            </a:r>
            <a:r>
              <a:rPr lang="en-US" altLang="zh-CN" sz="2000" kern="0" dirty="0"/>
              <a:t>to add the following to 11bf SFD</a:t>
            </a:r>
            <a:r>
              <a:rPr lang="en-US" altLang="zh-CN" sz="2000" kern="0" dirty="0" smtClean="0"/>
              <a:t>:</a:t>
            </a:r>
          </a:p>
          <a:p>
            <a:pPr lvl="1">
              <a:defRPr/>
            </a:pPr>
            <a:r>
              <a:rPr lang="en-US" altLang="zh-CN" sz="1800" kern="0" dirty="0"/>
              <a:t>In a sensing session, a sensing initiator might be a sensing transmitter, a sensing receiver, </a:t>
            </a:r>
            <a:r>
              <a:rPr lang="en-US" altLang="zh-CN" sz="1800" kern="0" dirty="0" smtClean="0"/>
              <a:t>both or </a:t>
            </a:r>
            <a:r>
              <a:rPr lang="en-US" altLang="zh-CN" sz="1800" kern="0" dirty="0"/>
              <a:t>neither</a:t>
            </a:r>
            <a:r>
              <a:rPr lang="en-US" altLang="zh-CN" sz="1800" kern="0" dirty="0" smtClean="0"/>
              <a:t>.</a:t>
            </a:r>
          </a:p>
          <a:p>
            <a:pPr lvl="1">
              <a:defRPr/>
            </a:pPr>
            <a:endParaRPr lang="en-US" altLang="zh-CN" sz="1800" kern="0" dirty="0" smtClean="0"/>
          </a:p>
          <a:p>
            <a:pPr marL="285750" lvl="1">
              <a:buFont typeface="Arial" panose="020B0604020202020204" pitchFamily="34" charset="0"/>
              <a:buChar char="•"/>
              <a:defRPr/>
            </a:pPr>
            <a:r>
              <a:rPr lang="en-US" altLang="zh-CN" sz="1800" b="1" kern="0" dirty="0" smtClean="0"/>
              <a:t>Move: Edward Au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22Y</a:t>
            </a:r>
            <a:r>
              <a:rPr lang="en-US" altLang="zh-CN" sz="1800" b="1" kern="0" dirty="0"/>
              <a:t>, </a:t>
            </a:r>
            <a:r>
              <a:rPr lang="en-US" altLang="zh-CN" sz="1800" b="1" kern="0" dirty="0" smtClean="0"/>
              <a:t>0N</a:t>
            </a:r>
            <a:r>
              <a:rPr lang="en-US" altLang="zh-CN" sz="1800" b="1" kern="0" dirty="0"/>
              <a:t>, </a:t>
            </a:r>
            <a:r>
              <a:rPr lang="en-US" altLang="zh-CN" sz="1800" b="1" kern="0" dirty="0" smtClean="0"/>
              <a:t>4A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a:t>
            </a:r>
            <a:r>
              <a:rPr lang="en-US" altLang="zh-CN" sz="1800" b="1" smtClean="0">
                <a:highlight>
                  <a:srgbClr val="00FF00"/>
                </a:highlight>
              </a:rPr>
              <a:t>(21Y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4A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Results of measurement performed in a sensing session should be obtained by or reported to its initiator</a:t>
            </a:r>
            <a:r>
              <a:rPr lang="en-US" altLang="zh-CN" sz="1800" kern="0" dirty="0" smtClean="0"/>
              <a:t>.</a:t>
            </a:r>
          </a:p>
          <a:p>
            <a:pPr lvl="1">
              <a:defRPr/>
            </a:pPr>
            <a:r>
              <a:rPr lang="en-US" altLang="zh-CN" sz="1800" kern="0" dirty="0" smtClean="0"/>
              <a:t> </a:t>
            </a:r>
            <a:endParaRPr lang="en-US" altLang="zh-CN" sz="1800" kern="0" dirty="0"/>
          </a:p>
          <a:p>
            <a:pPr>
              <a:defRPr/>
            </a:pPr>
            <a:endParaRPr lang="en-US" altLang="zh-CN" sz="2000" kern="0" dirty="0" smtClean="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Cheng Chen</a:t>
            </a:r>
            <a:r>
              <a:rPr lang="en-US" altLang="zh-CN" sz="1800" b="1" kern="0" dirty="0" smtClean="0"/>
              <a:t>	</a:t>
            </a:r>
          </a:p>
          <a:p>
            <a:pPr>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800" b="1" kern="0" dirty="0"/>
              <a:t>Preliminary Result: Motion Passes (</a:t>
            </a:r>
            <a:r>
              <a:rPr lang="en-US" altLang="zh-CN" sz="1800" b="1" kern="0" dirty="0" smtClean="0"/>
              <a:t>21Y</a:t>
            </a:r>
            <a:r>
              <a:rPr lang="en-US" altLang="zh-CN" sz="1800" b="1" kern="0" dirty="0"/>
              <a:t>, 0N, </a:t>
            </a:r>
            <a:r>
              <a:rPr lang="en-US" altLang="zh-CN" sz="1800" b="1" kern="0" dirty="0" smtClean="0"/>
              <a:t>3A</a:t>
            </a:r>
            <a:r>
              <a:rPr lang="en-US" altLang="zh-CN" sz="1800" b="1" kern="0" dirty="0"/>
              <a:t>)</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(20Y</a:t>
            </a:r>
            <a:r>
              <a:rPr lang="en-US" altLang="zh-CN" sz="1800" b="1" dirty="0">
                <a:highlight>
                  <a:srgbClr val="00FF00"/>
                </a:highlight>
              </a:rPr>
              <a:t>, 0N,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2</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11bf amendment may define more than one type of sensing measurement results</a:t>
            </a:r>
            <a:r>
              <a:rPr lang="en-US" altLang="zh-CN" sz="1800" kern="0" dirty="0" smtClean="0"/>
              <a:t>.</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a:t>Oscar </a:t>
            </a:r>
            <a:r>
              <a:rPr lang="en-US" altLang="zh-CN" sz="1800" b="1" kern="0" dirty="0" smtClean="0"/>
              <a:t>Au	</a:t>
            </a:r>
          </a:p>
          <a:p>
            <a:pPr marL="285750" lvl="1">
              <a:buFont typeface="Arial" panose="020B0604020202020204" pitchFamily="34" charset="0"/>
              <a:buChar char="•"/>
              <a:defRPr/>
            </a:pPr>
            <a:endParaRPr lang="en-US" altLang="zh-CN" sz="1800" b="1" kern="0" dirty="0" smtClean="0"/>
          </a:p>
          <a:p>
            <a:pPr marL="285750" lvl="1">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a:t>
            </a:r>
            <a:r>
              <a:rPr lang="en-US" altLang="zh-CN" sz="1800" dirty="0" smtClean="0">
                <a:highlight>
                  <a:srgbClr val="00FF00"/>
                </a:highlight>
              </a:rPr>
              <a:t>consent</a:t>
            </a:r>
          </a:p>
          <a:p>
            <a:pPr marL="0" lvl="1" indent="0">
              <a:buNone/>
              <a:defRPr/>
            </a:pPr>
            <a:endParaRPr lang="en-US" altLang="zh-CN" sz="1800" kern="0" dirty="0" smtClean="0"/>
          </a:p>
          <a:p>
            <a:pPr marL="0" lvl="1" indent="0">
              <a:buNone/>
              <a:defRPr/>
            </a:pPr>
            <a:endParaRPr lang="en-US" altLang="zh-CN" sz="1800" kern="0" dirty="0" smtClean="0"/>
          </a:p>
          <a:p>
            <a:pPr marL="0" lvl="1" indent="0">
              <a:buNone/>
              <a:defRPr/>
            </a:pPr>
            <a:r>
              <a:rPr lang="en-US" altLang="zh-CN" sz="1800" kern="0" dirty="0" smtClean="0"/>
              <a:t>Note</a:t>
            </a:r>
            <a:r>
              <a:rPr lang="zh-CN" altLang="en-US" sz="1800" kern="0" dirty="0"/>
              <a:t>：  </a:t>
            </a:r>
            <a:r>
              <a:rPr lang="en-US" altLang="zh-CN" sz="1800" kern="0" dirty="0" smtClean="0"/>
              <a:t>Related </a:t>
            </a:r>
            <a:r>
              <a:rPr lang="en-US" altLang="zh-CN" sz="1800" kern="0" dirty="0"/>
              <a:t>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a:t>The type of measurement result </a:t>
            </a:r>
            <a:r>
              <a:rPr lang="en-US" altLang="zh-CN" sz="1800" kern="0" dirty="0" smtClean="0"/>
              <a:t>reported in </a:t>
            </a:r>
            <a:r>
              <a:rPr lang="en-US" altLang="zh-CN" sz="1800" kern="0" dirty="0"/>
              <a:t>a sensing session shall be decided by its initiator</a:t>
            </a:r>
            <a:r>
              <a:rPr lang="en-US" altLang="zh-CN" sz="1800" kern="0" dirty="0" smtClean="0"/>
              <a:t>.</a:t>
            </a:r>
          </a:p>
          <a:p>
            <a:pPr lvl="1">
              <a:defRPr/>
            </a:pPr>
            <a:endParaRPr lang="en-US" altLang="zh-CN" sz="1800" kern="0" dirty="0"/>
          </a:p>
          <a:p>
            <a:pPr lvl="1">
              <a:defRPr/>
            </a:pPr>
            <a:endParaRPr lang="en-US" altLang="zh-CN" sz="1800" kern="0" dirty="0" smtClean="0"/>
          </a:p>
          <a:p>
            <a:pPr marL="342900" lvl="1" indent="-342900">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smtClean="0"/>
              <a:t>	Second: </a:t>
            </a:r>
            <a:r>
              <a:rPr lang="en-US" altLang="zh-CN" sz="1800" b="1" kern="0" dirty="0" err="1"/>
              <a:t>Assaf</a:t>
            </a:r>
            <a:r>
              <a:rPr lang="en-US" altLang="zh-CN" sz="1800" b="1" kern="0" dirty="0"/>
              <a:t> Kasher</a:t>
            </a:r>
            <a:r>
              <a:rPr lang="en-US" altLang="zh-CN" sz="1800" b="1" kern="0" dirty="0" smtClean="0"/>
              <a:t>	</a:t>
            </a:r>
          </a:p>
          <a:p>
            <a:pPr>
              <a:buFont typeface="Arial" panose="020B0604020202020204" pitchFamily="34" charset="0"/>
              <a:buChar char="•"/>
              <a:defRPr/>
            </a:pPr>
            <a:endParaRPr lang="en-US" altLang="zh-CN" kern="0" dirty="0" smtClean="0"/>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20Y</a:t>
            </a:r>
            <a:r>
              <a:rPr lang="en-US" altLang="zh-CN" sz="1800" b="1" kern="0" dirty="0"/>
              <a:t>, </a:t>
            </a:r>
            <a:r>
              <a:rPr lang="en-US" altLang="zh-CN" sz="1800" b="1" kern="0" dirty="0" smtClean="0"/>
              <a:t>1N</a:t>
            </a:r>
            <a:r>
              <a:rPr lang="en-US" altLang="zh-CN" sz="1800" b="1" kern="0" dirty="0"/>
              <a:t>,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smtClean="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9, 12, 15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27</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January 2021 </a:t>
            </a:r>
            <a:r>
              <a:rPr lang="en-US" altLang="zh-CN" sz="2000" dirty="0"/>
              <a:t>meeting to today:</a:t>
            </a:r>
          </a:p>
          <a:p>
            <a:pPr lvl="1">
              <a:buFont typeface="Arial" panose="020B0604020202020204" pitchFamily="34" charset="0"/>
              <a:buChar char="•"/>
            </a:pPr>
            <a:r>
              <a:rPr lang="en-US" altLang="zh-CN" sz="1600" dirty="0"/>
              <a:t>January plenary</a:t>
            </a:r>
            <a:r>
              <a:rPr lang="en-US" altLang="zh-CN" sz="1600" dirty="0" smtClean="0"/>
              <a:t>: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smtClean="0"/>
              <a:t>Teleconferences </a:t>
            </a:r>
            <a:r>
              <a:rPr lang="en-US" altLang="zh-CN" sz="1600" dirty="0"/>
              <a:t>January </a:t>
            </a:r>
            <a:r>
              <a:rPr lang="en-US" altLang="zh-CN" sz="1600" dirty="0" smtClean="0"/>
              <a:t>-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smtClean="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r>
              <a:rPr lang="en-US" altLang="zh-CN" kern="0" dirty="0" smtClean="0"/>
              <a:t>:</a:t>
            </a:r>
          </a:p>
          <a:p>
            <a:pPr lvl="1">
              <a:defRPr/>
            </a:pPr>
            <a:r>
              <a:rPr lang="en-US" altLang="zh-CN" kern="0" dirty="0"/>
              <a:t>A sensing session may be comprised of multiple burst instances.</a:t>
            </a:r>
          </a:p>
          <a:p>
            <a:pPr lvl="1">
              <a:defRPr/>
            </a:pPr>
            <a:endParaRPr lang="en-US" altLang="zh-CN" kern="0" dirty="0" smtClean="0"/>
          </a:p>
          <a:p>
            <a:pPr lvl="1">
              <a:defRPr/>
            </a:pPr>
            <a:endParaRPr lang="en-US" altLang="zh-CN" kern="0" dirty="0" smtClean="0"/>
          </a:p>
          <a:p>
            <a:pPr marL="342900" lvl="1" indent="-342900">
              <a:buFont typeface="Arial" panose="020B0604020202020204" pitchFamily="34" charset="0"/>
              <a:buChar char="•"/>
              <a:defRPr/>
            </a:pPr>
            <a:r>
              <a:rPr lang="en-US" altLang="zh-CN" b="1" kern="0" dirty="0" smtClean="0"/>
              <a:t>Move: Sang Kim	</a:t>
            </a:r>
            <a:r>
              <a:rPr lang="en-US" altLang="zh-CN" b="1" dirty="0" smtClean="0"/>
              <a:t>	</a:t>
            </a:r>
            <a:r>
              <a:rPr lang="en-US" altLang="zh-CN" b="1" kern="0" dirty="0" smtClean="0"/>
              <a:t>Second: </a:t>
            </a:r>
            <a:r>
              <a:rPr lang="en-US" altLang="zh-CN" b="1" kern="0" dirty="0"/>
              <a:t>Cheng Chen</a:t>
            </a:r>
            <a:r>
              <a:rPr lang="en-US" altLang="zh-CN" b="1" kern="0" dirty="0" smtClean="0"/>
              <a:t>	</a:t>
            </a:r>
          </a:p>
          <a:p>
            <a:pPr marL="342900" lvl="1" indent="-342900">
              <a:buFont typeface="Arial" panose="020B0604020202020204" pitchFamily="34" charset="0"/>
              <a:buChar char="•"/>
              <a:defRPr/>
            </a:pPr>
            <a:r>
              <a:rPr lang="en-US" altLang="zh-CN" b="1" kern="0" dirty="0" smtClean="0"/>
              <a:t>Preliminary </a:t>
            </a:r>
            <a:r>
              <a:rPr lang="en-US" altLang="zh-CN" b="1" kern="0" dirty="0"/>
              <a:t>Result</a:t>
            </a:r>
            <a:r>
              <a:rPr lang="en-US" altLang="zh-CN" b="1" kern="0" dirty="0" smtClean="0"/>
              <a:t>: </a:t>
            </a:r>
            <a:r>
              <a:rPr lang="en-US" altLang="zh-CN" b="1" kern="0" dirty="0"/>
              <a:t>Motion Passes </a:t>
            </a:r>
            <a:r>
              <a:rPr lang="en-US" altLang="zh-CN" b="1" kern="0" dirty="0" smtClean="0"/>
              <a:t>(65Y/2N/14A)</a:t>
            </a:r>
          </a:p>
          <a:p>
            <a:pPr marL="342900" lvl="1" indent="-342900">
              <a:buFont typeface="Arial" panose="020B0604020202020204" pitchFamily="34" charset="0"/>
              <a:buChar char="•"/>
              <a:defRPr/>
            </a:pPr>
            <a:r>
              <a:rPr lang="en-US" altLang="zh-CN" b="1" kern="0" dirty="0"/>
              <a:t>Result</a:t>
            </a:r>
            <a:r>
              <a:rPr lang="en-US" altLang="zh-CN" b="1" kern="0" dirty="0" smtClean="0"/>
              <a:t>*: </a:t>
            </a:r>
            <a:r>
              <a:rPr lang="en-US" altLang="zh-CN" dirty="0" smtClean="0">
                <a:highlight>
                  <a:srgbClr val="00FF00"/>
                </a:highlight>
              </a:rPr>
              <a:t>Motion </a:t>
            </a:r>
            <a:r>
              <a:rPr lang="en-US" altLang="zh-CN" dirty="0">
                <a:highlight>
                  <a:srgbClr val="00FF00"/>
                </a:highlight>
              </a:rPr>
              <a:t>Passes </a:t>
            </a:r>
            <a:r>
              <a:rPr lang="en-US" altLang="zh-CN" dirty="0" smtClean="0">
                <a:highlight>
                  <a:srgbClr val="00FF00"/>
                </a:highlight>
              </a:rPr>
              <a:t>(58Y/2N/11A</a:t>
            </a:r>
            <a:r>
              <a:rPr lang="en-US" altLang="zh-CN" dirty="0">
                <a:highlight>
                  <a:srgbClr val="00FF00"/>
                </a:highlight>
              </a:rPr>
              <a:t>)</a:t>
            </a:r>
            <a:endParaRPr lang="en-US" altLang="zh-CN" b="1" kern="0" dirty="0" smtClean="0"/>
          </a:p>
          <a:p>
            <a:pPr marL="0" lvl="1" indent="0">
              <a:buNone/>
              <a:defRPr/>
            </a:pPr>
            <a:endParaRPr lang="en-US" altLang="zh-CN" b="1" kern="0" dirty="0" smtClean="0"/>
          </a:p>
          <a:p>
            <a:pPr marL="0" lvl="1" indent="0">
              <a:buNone/>
              <a:defRPr/>
            </a:pPr>
            <a:r>
              <a:rPr lang="en-US" altLang="zh-CN" kern="0" dirty="0" smtClean="0"/>
              <a:t>Note</a:t>
            </a:r>
            <a:r>
              <a:rPr lang="zh-CN" altLang="en-US" kern="0" dirty="0"/>
              <a:t>：  </a:t>
            </a:r>
            <a:endParaRPr lang="en-US" altLang="zh-CN" kern="0" dirty="0" smtClean="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smtClean="0">
                <a:solidFill>
                  <a:srgbClr val="FF0000"/>
                </a:solidFill>
              </a:rPr>
              <a:t>10</a:t>
            </a:r>
            <a:r>
              <a:rPr lang="en-US" altLang="zh-CN" sz="1800" kern="0" dirty="0" smtClean="0"/>
              <a:t> </a:t>
            </a:r>
            <a:r>
              <a:rPr lang="en-US" altLang="zh-CN" sz="1800" kern="0" dirty="0"/>
              <a:t>votes of non-voting members.</a:t>
            </a:r>
          </a:p>
          <a:p>
            <a:pPr marL="285750" lvl="1">
              <a:buFont typeface="微软雅黑" panose="020B0503020204020204" pitchFamily="34" charset="-122"/>
              <a:buChar char="–"/>
              <a:defRPr/>
            </a:pPr>
            <a:r>
              <a:rPr lang="en-US" altLang="zh-CN" sz="1800" kern="0" dirty="0" smtClean="0"/>
              <a:t>Related </a:t>
            </a:r>
            <a:r>
              <a:rPr lang="en-US" altLang="zh-CN" sz="1800" kern="0" dirty="0"/>
              <a:t>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March </a:t>
            </a:r>
            <a:r>
              <a:rPr lang="en-US" altLang="zh-CN" sz="4000" dirty="0" smtClean="0">
                <a:solidFill>
                  <a:srgbClr val="0000FF"/>
                </a:solidFill>
              </a:rPr>
              <a:t>23</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en-US" sz="4000" dirty="0" smtClean="0">
                <a:solidFill>
                  <a:srgbClr val="0000FF"/>
                </a:solidFill>
              </a:rPr>
              <a:t>November 3, 6, 9</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r>
              <a:rPr lang="en-US" altLang="zh-CN" sz="2000" kern="0" dirty="0" smtClean="0"/>
              <a:t>:</a:t>
            </a:r>
          </a:p>
          <a:p>
            <a:pPr lvl="1">
              <a:defRPr/>
            </a:pPr>
            <a:r>
              <a:rPr lang="en-US" altLang="zh-CN" sz="1800" kern="0" dirty="0" smtClean="0"/>
              <a:t>A </a:t>
            </a:r>
            <a:r>
              <a:rPr lang="en-US" altLang="zh-CN" sz="1800" kern="0" dirty="0"/>
              <a:t>sensing session is composed of one or more of the following phases: setup phase, measurement phase, reporting phase, and termination phase.</a:t>
            </a:r>
          </a:p>
          <a:p>
            <a:pPr lvl="2">
              <a:defRPr/>
            </a:pPr>
            <a:r>
              <a:rPr lang="en-US" altLang="zh-CN" sz="1400" kern="0" dirty="0" smtClean="0"/>
              <a:t>In the setup phase, a sensing session is established, and operational parameters associated with the sensing session are determined and may be exchanged between STAs.</a:t>
            </a:r>
          </a:p>
          <a:p>
            <a:pPr lvl="2">
              <a:defRPr/>
            </a:pPr>
            <a:r>
              <a:rPr lang="en-US" altLang="zh-CN" sz="1400" kern="0" dirty="0" smtClean="0"/>
              <a:t>In the measurement phase, sensing measurements are performed.</a:t>
            </a:r>
          </a:p>
          <a:p>
            <a:pPr lvl="2">
              <a:defRPr/>
            </a:pPr>
            <a:r>
              <a:rPr lang="en-US" altLang="zh-CN" sz="1400" kern="0" dirty="0" smtClean="0"/>
              <a:t>In the reporting phase, sensing measurement results are reported.</a:t>
            </a:r>
          </a:p>
          <a:p>
            <a:pPr lvl="2">
              <a:defRPr/>
            </a:pPr>
            <a:r>
              <a:rPr lang="en-US" altLang="zh-CN" sz="1400" kern="0" dirty="0" smtClean="0"/>
              <a:t>In </a:t>
            </a:r>
            <a:r>
              <a:rPr lang="en-US" altLang="zh-CN" sz="1400" kern="0" dirty="0"/>
              <a:t>the termination phase, STAs stop performing measurements and terminate the sensing session</a:t>
            </a:r>
            <a:r>
              <a:rPr lang="en-US" altLang="zh-CN" sz="1400" kern="0" dirty="0" smtClean="0"/>
              <a:t>.</a:t>
            </a:r>
          </a:p>
          <a:p>
            <a:pPr lvl="2">
              <a:defRPr/>
            </a:pPr>
            <a:endParaRPr lang="en-US" altLang="zh-CN" sz="1100" kern="0" dirty="0" smtClean="0"/>
          </a:p>
          <a:p>
            <a:pPr marL="342900" lvl="1" indent="-342900">
              <a:buFont typeface="Arial" panose="020B0604020202020204" pitchFamily="34" charset="0"/>
              <a:buChar char="•"/>
              <a:defRPr/>
            </a:pPr>
            <a:r>
              <a:rPr lang="en-US" altLang="zh-CN" sz="1800" b="1" kern="0" dirty="0" smtClean="0"/>
              <a:t>Move: </a:t>
            </a:r>
            <a:r>
              <a:rPr lang="en-US" altLang="zh-CN" sz="1800" b="1" kern="0" dirty="0"/>
              <a:t>Cheng Chen </a:t>
            </a:r>
            <a:r>
              <a:rPr lang="en-US" altLang="zh-CN" sz="1800" b="1" kern="0" dirty="0" smtClean="0"/>
              <a:t>	</a:t>
            </a:r>
            <a:r>
              <a:rPr lang="en-US" altLang="zh-CN" sz="1800" b="1" dirty="0" smtClean="0"/>
              <a:t>	</a:t>
            </a:r>
            <a:r>
              <a:rPr lang="en-US" altLang="zh-CN" sz="1800" b="1" kern="0" dirty="0" smtClean="0"/>
              <a:t>Second: </a:t>
            </a:r>
            <a:r>
              <a:rPr lang="en-US" altLang="zh-CN" sz="1800" b="1" kern="0" dirty="0"/>
              <a:t>Rajat </a:t>
            </a:r>
            <a:r>
              <a:rPr lang="en-US" altLang="zh-CN" sz="1800" b="1" kern="0" dirty="0" err="1"/>
              <a:t>Pushkarna</a:t>
            </a:r>
            <a:r>
              <a:rPr lang="en-US" altLang="zh-CN" sz="1800" b="1" kern="0" dirty="0" smtClean="0"/>
              <a:t>	</a:t>
            </a:r>
          </a:p>
          <a:p>
            <a:pPr marL="342900" lvl="1" indent="-342900">
              <a:buFont typeface="Arial" panose="020B0604020202020204" pitchFamily="34" charset="0"/>
              <a:buChar char="•"/>
              <a:defRPr/>
            </a:pPr>
            <a:r>
              <a:rPr lang="en-US" altLang="zh-CN" sz="1800" b="1" kern="0" dirty="0"/>
              <a:t>Preliminary Result: Motion Passes </a:t>
            </a:r>
            <a:r>
              <a:rPr lang="en-US" altLang="zh-CN" sz="1800" b="1" kern="0" dirty="0" smtClean="0"/>
              <a:t>(24Y/1N/5A)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a:t>
            </a:r>
            <a:r>
              <a:rPr lang="en-US" altLang="zh-CN" sz="1800" dirty="0" smtClean="0">
                <a:highlight>
                  <a:srgbClr val="00FF00"/>
                </a:highlight>
              </a:rPr>
              <a:t>(21Y/1N/5A)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smtClean="0">
                <a:solidFill>
                  <a:srgbClr val="000000"/>
                </a:solidFill>
                <a:latin typeface="Times New Roman" panose="02020603050405020304" pitchFamily="18" charset="0"/>
                <a:cs typeface="+mn-cs"/>
              </a:rPr>
              <a:t>Note</a:t>
            </a:r>
            <a:r>
              <a:rPr lang="zh-CN" altLang="en-US" sz="1800" kern="0" dirty="0" smtClean="0">
                <a:solidFill>
                  <a:srgbClr val="000000"/>
                </a:solidFill>
                <a:latin typeface="Times New Roman" panose="02020603050405020304" pitchFamily="18" charset="0"/>
                <a:cs typeface="+mn-cs"/>
              </a:rPr>
              <a:t>：  </a:t>
            </a:r>
            <a:endParaRPr lang="en-US" altLang="zh-CN" sz="1800" kern="0" dirty="0" smtClean="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 Amended result accounts for removal of </a:t>
            </a:r>
            <a:r>
              <a:rPr lang="en-US" altLang="zh-CN" sz="1600" kern="0" dirty="0" smtClean="0">
                <a:solidFill>
                  <a:srgbClr val="FF0000"/>
                </a:solidFill>
                <a:latin typeface="Times New Roman" panose="02020603050405020304" pitchFamily="18" charset="0"/>
                <a:cs typeface="+mn-cs"/>
              </a:rPr>
              <a:t>3</a:t>
            </a:r>
            <a:r>
              <a:rPr lang="en-US" altLang="zh-CN" sz="1600" kern="0" dirty="0" smtClean="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smtClean="0">
                <a:solidFill>
                  <a:srgbClr val="000000"/>
                </a:solidFill>
                <a:latin typeface="Times New Roman" panose="02020603050405020304" pitchFamily="18" charset="0"/>
                <a:cs typeface="+mn-cs"/>
              </a:rPr>
              <a:t>Related </a:t>
            </a:r>
            <a:r>
              <a:rPr lang="en-US" altLang="zh-CN" sz="1600" kern="0" dirty="0">
                <a:solidFill>
                  <a:srgbClr val="000000"/>
                </a:solidFill>
                <a:latin typeface="Times New Roman" panose="02020603050405020304" pitchFamily="18" charset="0"/>
                <a:cs typeface="+mn-cs"/>
              </a:rPr>
              <a:t>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a:t>
            </a:r>
            <a:r>
              <a:rPr lang="en-US" altLang="zh-CN" sz="4000" smtClean="0"/>
              <a:t>on </a:t>
            </a:r>
            <a:r>
              <a:rPr lang="en-US" altLang="zh-CN" sz="4000" smtClean="0">
                <a:solidFill>
                  <a:srgbClr val="0000FF"/>
                </a:solidFill>
              </a:rPr>
              <a:t>April 6</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16</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a:t>More than one sensing responder may participate in the measurement phase and reporting </a:t>
            </a:r>
            <a:r>
              <a:rPr lang="en-US" altLang="zh-CN" kern="0" dirty="0" smtClean="0"/>
              <a:t>phase.</a:t>
            </a:r>
            <a:endParaRPr lang="en-US" altLang="zh-CN" kern="0" dirty="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Sang Kim </a:t>
            </a:r>
            <a:r>
              <a:rPr lang="en-US" altLang="zh-CN" b="1" kern="0" dirty="0" smtClean="0"/>
              <a:t>	</a:t>
            </a:r>
            <a:r>
              <a:rPr lang="en-US" altLang="zh-CN" b="1" dirty="0" smtClean="0"/>
              <a:t>	</a:t>
            </a:r>
            <a:r>
              <a:rPr lang="en-US" altLang="zh-CN" b="1" kern="0" dirty="0" smtClean="0"/>
              <a:t>Second: </a:t>
            </a:r>
            <a:r>
              <a:rPr lang="en-US" altLang="zh-CN" b="1" kern="0" dirty="0" err="1"/>
              <a:t>Rajat</a:t>
            </a:r>
            <a:r>
              <a:rPr lang="en-US" altLang="zh-CN" b="1" kern="0" dirty="0"/>
              <a:t> </a:t>
            </a:r>
            <a:r>
              <a:rPr lang="en-US" altLang="zh-CN" b="1" kern="0" dirty="0" err="1"/>
              <a:t>Pushkarna</a:t>
            </a:r>
            <a:endParaRPr lang="en-US" altLang="zh-CN" b="1" kern="0" dirty="0" smtClean="0"/>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a:t>Preliminary Result: Motion Passes </a:t>
            </a:r>
            <a:r>
              <a:rPr lang="en-US" altLang="zh-CN" b="1" kern="0" dirty="0" smtClean="0"/>
              <a:t>(35Y/0N/5A)</a:t>
            </a:r>
          </a:p>
          <a:p>
            <a:pPr marL="0" lvl="1" indent="0" algn="just">
              <a:buNone/>
              <a:defRPr/>
            </a:pPr>
            <a:r>
              <a:rPr lang="en-US" altLang="zh-CN" b="1" kern="0" dirty="0"/>
              <a:t>Result*: </a:t>
            </a:r>
            <a:r>
              <a:rPr lang="en-US" altLang="zh-CN" dirty="0">
                <a:highlight>
                  <a:srgbClr val="00FF00"/>
                </a:highlight>
              </a:rPr>
              <a:t>Motion Passes </a:t>
            </a:r>
            <a:r>
              <a:rPr lang="en-US" altLang="zh-CN" dirty="0" smtClean="0">
                <a:highlight>
                  <a:srgbClr val="00FF00"/>
                </a:highlight>
              </a:rPr>
              <a:t>(35Y/0N/4A</a:t>
            </a:r>
            <a:r>
              <a:rPr lang="en-US" altLang="zh-CN" dirty="0">
                <a:highlight>
                  <a:srgbClr val="00FF00"/>
                </a:highlight>
              </a:rPr>
              <a:t>)</a:t>
            </a:r>
            <a:endParaRPr lang="en-US" altLang="zh-CN" b="1" kern="0" dirty="0"/>
          </a:p>
          <a:p>
            <a:pPr marL="0" lvl="1" indent="0" algn="just">
              <a:buNone/>
              <a:defRPr/>
            </a:pPr>
            <a:endParaRPr lang="en-US" altLang="zh-CN" kern="0" dirty="0" smtClean="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1</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a:t>Related document 21/0145r5</a:t>
            </a:r>
            <a:endParaRPr lang="en-US" altLang="zh-CN" sz="1600" kern="0" dirty="0" smtClean="0"/>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4478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r>
              <a:rPr lang="en-US" altLang="zh-CN" kern="0" dirty="0" smtClean="0"/>
              <a:t>:</a:t>
            </a:r>
          </a:p>
          <a:p>
            <a:pPr lvl="1" algn="just">
              <a:defRPr/>
            </a:pPr>
            <a:r>
              <a:rPr lang="en-US" altLang="zh-CN" kern="0" dirty="0" smtClean="0"/>
              <a:t>11bf </a:t>
            </a:r>
            <a:r>
              <a:rPr lang="en-US" altLang="zh-CN" kern="0" dirty="0"/>
              <a:t>shall define an optional negotiation process in the sensing setup phase for a sensing initiator and sensing responder(s) to exchange and agree on operational parameters associated with a sensing session. </a:t>
            </a:r>
            <a:endParaRPr lang="en-US" altLang="zh-CN" kern="0" dirty="0" smtClean="0"/>
          </a:p>
          <a:p>
            <a:pPr lvl="1" algn="just">
              <a:defRPr/>
            </a:pPr>
            <a:endParaRPr lang="en-US" altLang="zh-CN" kern="0" dirty="0" smtClean="0"/>
          </a:p>
          <a:p>
            <a:pPr marL="342900" lvl="1" indent="-342900" algn="just">
              <a:buFont typeface="Arial" panose="020B0604020202020204" pitchFamily="34" charset="0"/>
              <a:buChar char="•"/>
              <a:defRPr/>
            </a:pPr>
            <a:r>
              <a:rPr lang="en-US" altLang="zh-CN" b="1" kern="0" dirty="0" smtClean="0"/>
              <a:t>Move: </a:t>
            </a:r>
            <a:r>
              <a:rPr lang="en-US" altLang="zh-CN" b="1" kern="0" dirty="0"/>
              <a:t>Cheng Chen </a:t>
            </a:r>
            <a:r>
              <a:rPr lang="en-US" altLang="zh-CN" b="1" kern="0" dirty="0" smtClean="0"/>
              <a:t>	</a:t>
            </a:r>
            <a:r>
              <a:rPr lang="en-US" altLang="zh-CN" b="1" dirty="0" smtClean="0"/>
              <a:t>	</a:t>
            </a:r>
            <a:r>
              <a:rPr lang="en-US" altLang="zh-CN" b="1" kern="0" dirty="0" smtClean="0"/>
              <a:t>Second: </a:t>
            </a:r>
            <a:r>
              <a:rPr lang="en-US" altLang="zh-CN" b="1" kern="0" dirty="0" err="1"/>
              <a:t>Jinsoo</a:t>
            </a:r>
            <a:r>
              <a:rPr lang="en-US" altLang="zh-CN" b="1" kern="0" dirty="0"/>
              <a:t> Choi</a:t>
            </a:r>
            <a:r>
              <a:rPr lang="en-US" altLang="zh-CN" b="1" kern="0" dirty="0" smtClean="0"/>
              <a:t>	</a:t>
            </a:r>
          </a:p>
          <a:p>
            <a:pPr marL="342900" lvl="1" indent="-342900" algn="just">
              <a:buFont typeface="Arial" panose="020B0604020202020204" pitchFamily="34" charset="0"/>
              <a:buChar char="•"/>
              <a:defRPr/>
            </a:pPr>
            <a:r>
              <a:rPr lang="en-US" altLang="zh-CN" b="1" kern="0" dirty="0" smtClean="0"/>
              <a:t>Result</a:t>
            </a:r>
            <a:r>
              <a:rPr lang="en-US" altLang="zh-CN" b="1" kern="0" smtClean="0"/>
              <a:t>: </a:t>
            </a:r>
            <a:r>
              <a:rPr lang="en-US" altLang="zh-CN">
                <a:highlight>
                  <a:srgbClr val="00FF00"/>
                </a:highlight>
              </a:rPr>
              <a:t>Approved by unanimous consent</a:t>
            </a:r>
            <a:endParaRPr lang="en-US" altLang="zh-CN" b="1" kern="0" dirty="0" smtClean="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a:t>
            </a:r>
            <a:r>
              <a:rPr lang="en-US" altLang="zh-CN" kern="0" dirty="0" smtClean="0"/>
              <a:t>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34</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May 11, 14, 17 (Interim)</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35</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mentor.ieee.org/802.11/dcn/21/11-21-0476-00-00bf-meeting-minutes-march-2021.docx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March - April: </a:t>
            </a:r>
          </a:p>
          <a:p>
            <a:pPr marL="714375" lvl="1" indent="0" algn="just">
              <a:buNone/>
            </a:pPr>
            <a:r>
              <a:rPr lang="en-US" altLang="zh-CN" sz="1600" dirty="0">
                <a:hlinkClick r:id="rId4"/>
              </a:rPr>
              <a:t>https://</a:t>
            </a:r>
            <a:r>
              <a:rPr lang="en-US" altLang="zh-CN" sz="1600" dirty="0" smtClean="0">
                <a:hlinkClick r:id="rId4"/>
              </a:rPr>
              <a:t>mentor.ieee.org/802.11/dcn/21/11-21-0547-00-00bf-802-11bf-teleconference-minutes-march-2021.docx</a:t>
            </a:r>
            <a:endParaRPr lang="en-US" altLang="zh-CN" sz="1600" dirty="0" smtClean="0"/>
          </a:p>
          <a:p>
            <a:pPr marL="714375" lvl="1" indent="0" algn="just">
              <a:buNone/>
            </a:pPr>
            <a:r>
              <a:rPr lang="en-US" altLang="zh-CN" sz="1600" dirty="0">
                <a:hlinkClick r:id="rId5"/>
              </a:rPr>
              <a:t>https://</a:t>
            </a:r>
            <a:r>
              <a:rPr lang="en-US" altLang="zh-CN" sz="1600" dirty="0" smtClean="0">
                <a:hlinkClick r:id="rId5"/>
              </a:rPr>
              <a:t>mentor.ieee.org/802.11/dcn/21/11-21-0645-03-00bf-802-11bf-teleconference-minutes-april-2021.docx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Claudio Da Silva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lgn="just">
              <a:defRPr/>
            </a:pPr>
            <a:r>
              <a:rPr lang="en-US" altLang="zh-CN" sz="1800" kern="0" dirty="0" smtClean="0"/>
              <a:t>The </a:t>
            </a:r>
            <a:r>
              <a:rPr lang="en-US" altLang="zh-CN" sz="1800" kern="0" dirty="0"/>
              <a:t>11bf amendment defines an optional threshold based measurement and </a:t>
            </a:r>
            <a:r>
              <a:rPr lang="en-US" altLang="zh-CN" sz="1800" kern="0" dirty="0" smtClean="0"/>
              <a:t>reporting procedure </a:t>
            </a:r>
            <a:r>
              <a:rPr lang="en-US" altLang="zh-CN" sz="1800" kern="0" dirty="0"/>
              <a:t>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a:t>
            </a:r>
            <a:r>
              <a:rPr lang="en-US" altLang="zh-CN" sz="1800" b="1" kern="0" dirty="0" smtClean="0"/>
              <a:t>: Junghoon </a:t>
            </a:r>
            <a:r>
              <a:rPr lang="en-US" altLang="zh-CN" sz="1800" b="1" kern="0" dirty="0"/>
              <a:t>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21 Y/ 7N/ 11A)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highlight>
                  <a:srgbClr val="00FF00"/>
                </a:highlight>
              </a:rPr>
              <a:t>Motion Passes (</a:t>
            </a:r>
            <a:r>
              <a:rPr lang="en-US" altLang="zh-CN" sz="1800" dirty="0" smtClean="0">
                <a:highlight>
                  <a:srgbClr val="00FF00"/>
                </a:highlight>
              </a:rPr>
              <a:t>21Y/6N/10A)</a:t>
            </a: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June </a:t>
            </a:r>
            <a:r>
              <a:rPr lang="en-US" altLang="zh-CN" sz="4000" dirty="0" smtClean="0">
                <a:solidFill>
                  <a:srgbClr val="0000FF"/>
                </a:solidFill>
              </a:rPr>
              <a:t>1, 8</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19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a:t>
            </a:r>
            <a:r>
              <a:rPr lang="en-US" altLang="zh-CN" sz="1800" kern="0" dirty="0" smtClean="0"/>
              <a:t>802.11bf</a:t>
            </a:r>
            <a:r>
              <a:rPr lang="en-US" altLang="zh-CN" sz="1800" kern="0" dirty="0"/>
              <a:t>.</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Meihong</a:t>
            </a:r>
            <a:r>
              <a:rPr lang="en-US" altLang="zh-CN" sz="1800" b="1" kern="0" dirty="0" smtClean="0"/>
              <a:t> Zhang 	</a:t>
            </a:r>
            <a:r>
              <a:rPr lang="en-US" altLang="zh-CN" sz="1800" b="1" dirty="0" smtClean="0"/>
              <a:t>	</a:t>
            </a:r>
            <a:r>
              <a:rPr lang="en-US" altLang="zh-CN" sz="1800" b="1" kern="0" dirty="0" smtClean="0"/>
              <a:t>Second</a:t>
            </a:r>
            <a:r>
              <a:rPr lang="en-US" altLang="zh-CN" sz="1800" b="1" kern="0" dirty="0"/>
              <a:t>: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Motion Passes ( </a:t>
            </a:r>
            <a:r>
              <a:rPr lang="en-US" altLang="zh-CN" sz="1800" b="1" kern="0" dirty="0" smtClean="0"/>
              <a:t>26Y/ 1N/ 17A)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Motion Passes </a:t>
            </a:r>
            <a:r>
              <a:rPr lang="en-US" altLang="zh-CN" sz="1800" dirty="0" smtClean="0">
                <a:highlight>
                  <a:srgbClr val="00FF00"/>
                </a:highlight>
              </a:rPr>
              <a:t>(26Y/1N/16A</a:t>
            </a:r>
            <a:r>
              <a:rPr lang="en-US" altLang="zh-CN" sz="1800" dirty="0">
                <a:highlight>
                  <a:srgbClr val="00FF00"/>
                </a:highlight>
              </a:rPr>
              <a: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39</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July Plenary</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685800"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t>
            </a:r>
            <a:r>
              <a:rPr lang="en-US" altLang="zh-CN" sz="2000" dirty="0" smtClean="0"/>
              <a:t>and </a:t>
            </a:r>
            <a:r>
              <a:rPr lang="en-US" altLang="zh-CN" sz="2000" dirty="0" err="1" smtClean="0"/>
              <a:t>TGbf</a:t>
            </a:r>
            <a:r>
              <a:rPr lang="en-US" altLang="zh-CN" sz="2000" dirty="0" smtClean="0"/>
              <a:t> minutes </a:t>
            </a:r>
            <a:r>
              <a:rPr lang="en-US" altLang="zh-CN" sz="2000" dirty="0"/>
              <a:t>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a:t>
            </a:r>
            <a:r>
              <a:rPr lang="en-US" altLang="zh-CN" sz="2000" dirty="0" smtClean="0"/>
              <a:t>Sang Kim </a:t>
            </a:r>
            <a:endParaRPr lang="en-US" altLang="zh-CN" sz="2000" dirty="0"/>
          </a:p>
          <a:p>
            <a:endParaRPr lang="en-US" altLang="zh-CN" sz="2000" dirty="0"/>
          </a:p>
          <a:p>
            <a:r>
              <a:rPr lang="en-US" altLang="zh-CN" sz="2000" dirty="0"/>
              <a:t>Result</a:t>
            </a:r>
            <a:r>
              <a:rPr lang="en-US" altLang="zh-CN" sz="2000" dirty="0" smtClean="0"/>
              <a:t>: </a:t>
            </a:r>
            <a:r>
              <a:rPr lang="en-US" altLang="zh-CN" sz="2000" dirty="0" smtClean="0">
                <a:highlight>
                  <a:srgbClr val="00FF00"/>
                </a:highlight>
              </a:rPr>
              <a:t>Approved by unanimous consent</a:t>
            </a:r>
            <a:endParaRPr lang="zh-CN" altLang="en-US" sz="2000" dirty="0" smtClean="0"/>
          </a:p>
          <a:p>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40</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May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dirty="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r>
              <a:rPr lang="en-US" altLang="zh-CN" sz="2000" dirty="0"/>
              <a:t>Assaf Kasher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r>
              <a:rPr lang="en-US" altLang="zh-CN" sz="1800" b="1" kern="0" dirty="0"/>
              <a:t>: Assaf Kasher</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r>
              <a:rPr lang="en-US" altLang="zh-CN" sz="1600" b="1" kern="0" dirty="0"/>
              <a:t>: </a:t>
            </a:r>
            <a:r>
              <a:rPr lang="en-US" altLang="zh-CN" sz="1600" b="1" kern="0" dirty="0" err="1"/>
              <a:t>Rajat</a:t>
            </a:r>
            <a:r>
              <a:rPr lang="en-US" altLang="zh-CN" sz="1600" b="1" kern="0" dirty="0"/>
              <a:t> </a:t>
            </a:r>
            <a:r>
              <a:rPr lang="en-US" altLang="zh-CN" sz="1600" b="1" kern="0" dirty="0" err="1"/>
              <a:t>Pushkarna</a:t>
            </a:r>
            <a:endParaRPr lang="en-US" altLang="zh-CN" sz="1600" b="1" kern="0" dirty="0" smtClean="0"/>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a:t>
            </a:r>
            <a:r>
              <a:rPr lang="en-US" altLang="zh-CN" sz="1600" dirty="0" smtClean="0">
                <a:highlight>
                  <a:srgbClr val="00FF00"/>
                </a:highlight>
              </a:rPr>
              <a:t>consent</a:t>
            </a:r>
            <a:endParaRPr lang="en-US" altLang="zh-CN" sz="1600" b="1" kern="0" dirty="0"/>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t>26/0/8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46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17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49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8702F4A-CED6-42F2-937E-7DBB9AD38D47}" type="slidenum">
              <a:rPr lang="en-US" altLang="en-US" sz="1200" b="0" smtClean="0"/>
              <a:pPr>
                <a:spcBef>
                  <a:spcPct val="0"/>
                </a:spcBef>
                <a:buFontTx/>
                <a:buNone/>
              </a:pPr>
              <a:t>5</a:t>
            </a:fld>
            <a:endParaRPr lang="en-US" altLang="en-US" sz="1200" b="0" smtClean="0"/>
          </a:p>
        </p:txBody>
      </p:sp>
      <p:sp>
        <p:nvSpPr>
          <p:cNvPr id="3072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685800"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smtClean="0"/>
              <a:t>Jan, 2022</a:t>
            </a:r>
          </a:p>
          <a:p>
            <a:pPr lvl="1" algn="just"/>
            <a:r>
              <a:rPr lang="en-US" altLang="zh-CN" sz="1600" dirty="0" smtClean="0"/>
              <a:t>Initial Letter Ballot (D1.0)	</a:t>
            </a:r>
            <a:r>
              <a:rPr lang="en-US" altLang="zh-CN" sz="1600" i="1" dirty="0" smtClean="0"/>
              <a:t>Jul, 2022 </a:t>
            </a:r>
          </a:p>
          <a:p>
            <a:pPr lvl="1" algn="just"/>
            <a:r>
              <a:rPr lang="en-US" altLang="zh-CN" sz="1600" dirty="0" smtClean="0"/>
              <a:t>Recirculation </a:t>
            </a:r>
            <a:r>
              <a:rPr lang="en-US" altLang="zh-CN" sz="1600" dirty="0"/>
              <a:t>LB (D2.0)		</a:t>
            </a:r>
            <a:r>
              <a:rPr lang="en-US" altLang="zh-CN" sz="1600" i="1" dirty="0" smtClean="0"/>
              <a:t>Jan, 2023</a:t>
            </a:r>
          </a:p>
          <a:p>
            <a:pPr lvl="1" algn="just"/>
            <a:r>
              <a:rPr lang="en-US" altLang="zh-CN" sz="1600" dirty="0" smtClean="0"/>
              <a:t>Recirculation </a:t>
            </a:r>
            <a:r>
              <a:rPr lang="en-US" altLang="zh-CN" sz="1600" dirty="0"/>
              <a:t>LB (D3.0)		</a:t>
            </a:r>
            <a:r>
              <a:rPr lang="en-US" altLang="zh-CN" sz="1600" i="1" dirty="0" smtClean="0"/>
              <a:t>May, 2023</a:t>
            </a:r>
          </a:p>
          <a:p>
            <a:pPr lvl="1" algn="just"/>
            <a:r>
              <a:rPr lang="en-US" altLang="zh-CN" sz="1600" dirty="0" smtClean="0"/>
              <a:t>Initial </a:t>
            </a:r>
            <a:r>
              <a:rPr lang="en-US" altLang="zh-CN" sz="1600" dirty="0"/>
              <a:t>SA Ballot (D4.0)		Sep </a:t>
            </a:r>
            <a:r>
              <a:rPr lang="en-US" altLang="zh-CN" sz="1600" dirty="0" smtClean="0"/>
              <a:t>2023</a:t>
            </a:r>
            <a:endParaRPr lang="en-US" altLang="zh-CN" sz="1600" dirty="0"/>
          </a:p>
          <a:p>
            <a:pPr lvl="1" algn="just"/>
            <a:r>
              <a:rPr lang="en-US" altLang="zh-CN" sz="1600" dirty="0"/>
              <a:t>Final 802.11 WG approval	</a:t>
            </a:r>
            <a:r>
              <a:rPr lang="en-US" altLang="zh-CN" sz="1600" i="1" dirty="0" smtClean="0"/>
              <a:t>July 2024 </a:t>
            </a:r>
          </a:p>
          <a:p>
            <a:pPr lvl="1" algn="just"/>
            <a:r>
              <a:rPr lang="en-US" altLang="zh-CN" sz="1600" dirty="0" smtClean="0"/>
              <a:t>802 EC approval		</a:t>
            </a:r>
            <a:r>
              <a:rPr lang="en-US" altLang="zh-CN" sz="1600" i="1" dirty="0" smtClean="0"/>
              <a:t>July 2024 </a:t>
            </a:r>
          </a:p>
          <a:p>
            <a:pPr lvl="1" algn="just"/>
            <a:r>
              <a:rPr lang="en-US" altLang="zh-CN" sz="1600" dirty="0" err="1" smtClean="0"/>
              <a:t>RevCom</a:t>
            </a:r>
            <a:r>
              <a:rPr lang="en-US" altLang="zh-CN" sz="1600" dirty="0" smtClean="0"/>
              <a:t> </a:t>
            </a:r>
            <a:r>
              <a:rPr lang="en-US" altLang="zh-CN" sz="1600" dirty="0"/>
              <a:t>and SASB approval	Sep </a:t>
            </a:r>
            <a:r>
              <a:rPr lang="en-US" altLang="zh-CN" sz="1600" dirty="0" smtClean="0"/>
              <a:t>2024</a:t>
            </a:r>
            <a:endParaRPr lang="en-US" altLang="zh-CN" sz="1600" dirty="0"/>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smtClean="0"/>
              <a:t>Result:</a:t>
            </a:r>
            <a:r>
              <a:rPr lang="en-US" altLang="zh-CN" sz="1800" dirty="0">
                <a:highlight>
                  <a:srgbClr val="00FF00"/>
                </a:highlight>
              </a:rPr>
              <a:t> Approved by unanimous </a:t>
            </a:r>
            <a:r>
              <a:rPr lang="en-US" altLang="zh-CN" sz="1800" dirty="0" smtClean="0">
                <a:highlight>
                  <a:srgbClr val="00FF00"/>
                </a:highlight>
              </a:rPr>
              <a:t>consent</a:t>
            </a:r>
            <a:r>
              <a:rPr lang="en-US" altLang="zh-CN" sz="1800" dirty="0"/>
              <a:t> </a:t>
            </a:r>
            <a:endParaRPr lang="en-US" altLang="zh-CN" sz="1800" dirty="0" smtClean="0"/>
          </a:p>
          <a:p>
            <a:pPr marL="361950" lvl="1">
              <a:buFont typeface="Arial" panose="020B0604020202020204" pitchFamily="34" charset="0"/>
              <a:buChar char="•"/>
            </a:pPr>
            <a:endParaRPr lang="en-US" altLang="zh-CN" sz="1800" dirty="0" smtClean="0"/>
          </a:p>
          <a:p>
            <a:pPr marL="361950" lvl="1">
              <a:buFont typeface="Arial" panose="020B0604020202020204" pitchFamily="34" charset="0"/>
              <a:buChar char="•"/>
            </a:pPr>
            <a:r>
              <a:rPr lang="en-US" altLang="zh-CN" sz="1800" dirty="0" smtClean="0"/>
              <a:t>Note</a:t>
            </a:r>
            <a:r>
              <a:rPr lang="zh-CN" altLang="en-US" sz="1800" dirty="0" smtClean="0"/>
              <a:t>： </a:t>
            </a:r>
            <a:r>
              <a:rPr lang="en-US" altLang="zh-CN" sz="1800" dirty="0"/>
              <a:t> Related document </a:t>
            </a:r>
            <a:r>
              <a:rPr lang="en-US" altLang="zh-CN" sz="1800" dirty="0" smtClean="0"/>
              <a:t>20/1746r1</a:t>
            </a:r>
            <a:endParaRPr lang="en-US" altLang="zh-CN" sz="1800" dirty="0"/>
          </a:p>
        </p:txBody>
      </p:sp>
      <p:sp>
        <p:nvSpPr>
          <p:cNvPr id="307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August 31</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55</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September </a:t>
            </a:r>
            <a:r>
              <a:rPr lang="en-US" altLang="zh-CN" sz="4000" dirty="0">
                <a:solidFill>
                  <a:srgbClr val="0000FF"/>
                </a:solidFill>
              </a:rPr>
              <a:t>7</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57</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September </a:t>
            </a:r>
            <a:r>
              <a:rPr lang="en-US" altLang="zh-CN" sz="4000" dirty="0" smtClean="0">
                <a:solidFill>
                  <a:srgbClr val="0000FF"/>
                </a:solidFill>
              </a:rPr>
              <a:t>Interim</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58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a:solidFill>
                  <a:srgbClr val="0000FF"/>
                </a:solidFill>
              </a:rPr>
              <a:t>July</a:t>
            </a:r>
            <a:r>
              <a:rPr lang="en-US" altLang="zh-CN" sz="2000" dirty="0"/>
              <a:t> 2021 meeting to today</a:t>
            </a:r>
            <a:r>
              <a:rPr lang="en-US" altLang="zh-CN" sz="2000" dirty="0" smtClean="0"/>
              <a:t>:</a:t>
            </a:r>
          </a:p>
          <a:p>
            <a:pPr algn="just"/>
            <a:endParaRPr lang="en-US" altLang="zh-CN" sz="2000" dirty="0"/>
          </a:p>
          <a:p>
            <a:pPr lvl="1" algn="just">
              <a:buFont typeface="Arial" panose="020B0604020202020204" pitchFamily="34" charset="0"/>
              <a:buChar char="•"/>
            </a:pPr>
            <a:r>
              <a:rPr lang="en-US" altLang="zh-CN" sz="1600" dirty="0" smtClean="0"/>
              <a:t>July Plenary: </a:t>
            </a:r>
            <a:r>
              <a:rPr lang="en-US" altLang="zh-CN" sz="1600" dirty="0">
                <a:hlinkClick r:id="rId3"/>
              </a:rPr>
              <a:t>https://</a:t>
            </a:r>
            <a:r>
              <a:rPr lang="en-US" altLang="zh-CN" sz="1600" dirty="0" smtClean="0">
                <a:hlinkClick r:id="rId3"/>
              </a:rPr>
              <a:t>mentor.ieee.org/802.11/dcn/21/11-21-1306-00-00bf-ieee-802-11bf-july-2021-plenary-meeting-minutes.docx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July - September: </a:t>
            </a:r>
          </a:p>
          <a:p>
            <a:pPr marL="714375" lvl="1" indent="0" algn="just">
              <a:buNone/>
            </a:pPr>
            <a:r>
              <a:rPr lang="en-US" altLang="zh-CN" sz="1600" dirty="0">
                <a:hlinkClick r:id="rId4"/>
              </a:rPr>
              <a:t>https://</a:t>
            </a:r>
            <a:r>
              <a:rPr lang="en-US" altLang="zh-CN" sz="1600" dirty="0" smtClean="0">
                <a:hlinkClick r:id="rId4"/>
              </a:rPr>
              <a:t>mentor.ieee.org/802.11/dcn/21/11-21-1314-04-00bf-ieee-802-11bf-teleconference-minutes-july-september-2021.docx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err="1" smtClean="0"/>
              <a:t>Rojan</a:t>
            </a:r>
            <a:r>
              <a:rPr lang="en-US" altLang="zh-CN" sz="2000" dirty="0" smtClean="0"/>
              <a:t> </a:t>
            </a:r>
            <a:r>
              <a:rPr lang="en-US" altLang="zh-CN" sz="2000" dirty="0" err="1"/>
              <a:t>Chitrakar</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59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28</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Yan Xin 	</a:t>
            </a:r>
            <a:r>
              <a:rPr lang="en-US" altLang="zh-CN" sz="1800" b="1" dirty="0" smtClean="0"/>
              <a:t>	</a:t>
            </a:r>
            <a:r>
              <a:rPr lang="en-US" altLang="zh-CN" sz="1800" b="1" kern="0" dirty="0" smtClean="0"/>
              <a:t>Second</a:t>
            </a:r>
            <a:r>
              <a:rPr lang="en-US" altLang="zh-CN" sz="1800" b="1" kern="0" dirty="0"/>
              <a:t>: Junghoon Suh</a:t>
            </a:r>
            <a:endParaRPr lang="en-US" altLang="zh-CN" sz="1800" b="1" kern="0" dirty="0" smtClean="0"/>
          </a:p>
          <a:p>
            <a:pPr marL="342900" lvl="1" indent="-342900" algn="just">
              <a:buFont typeface="Arial" panose="020B0604020202020204" pitchFamily="34" charset="0"/>
              <a:buChar char="•"/>
              <a:defRPr/>
            </a:pPr>
            <a:r>
              <a:rPr lang="en-US" altLang="zh-CN" sz="1800" b="1" kern="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21/1409r1</a:t>
            </a:r>
          </a:p>
          <a:p>
            <a:pPr marL="628650" lvl="2">
              <a:buFont typeface="微软雅黑" panose="020B0503020204020204" pitchFamily="34" charset="-122"/>
              <a:buChar char="–"/>
              <a:defRPr/>
            </a:pPr>
            <a:r>
              <a:rPr lang="en-US" altLang="zh-CN" sz="1050" kern="0" dirty="0"/>
              <a:t>SP Result: </a:t>
            </a:r>
            <a:r>
              <a:rPr lang="en-US" altLang="zh-CN" sz="1050" kern="0" dirty="0" smtClean="0"/>
              <a:t>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Sang </a:t>
            </a:r>
            <a:r>
              <a:rPr lang="en-US" altLang="zh-CN" kern="0" dirty="0" smtClean="0"/>
              <a:t>Kim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285750" lvl="1">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err="1"/>
              <a:t>Jinsoo</a:t>
            </a:r>
            <a:r>
              <a:rPr lang="en-US" altLang="zh-CN" kern="0" dirty="0"/>
              <a:t> Choi </a:t>
            </a:r>
            <a:r>
              <a:rPr lang="en-US" altLang="zh-CN" kern="0" dirty="0" smtClean="0"/>
              <a:t>	</a:t>
            </a:r>
          </a:p>
          <a:p>
            <a:pPr marL="285750" lvl="1">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60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29</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a:t>
            </a:r>
            <a:r>
              <a:rPr lang="en-US" altLang="zh-CN" sz="1800" b="1" kern="0" dirty="0" smtClean="0"/>
              <a:t>Trainin	</a:t>
            </a:r>
            <a:r>
              <a:rPr lang="en-US" altLang="zh-CN" sz="1800" b="1" dirty="0" smtClean="0"/>
              <a:t>	</a:t>
            </a:r>
            <a:r>
              <a:rPr lang="en-US" altLang="zh-CN" sz="1800" b="1" kern="0" dirty="0" smtClean="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21/1543r1</a:t>
            </a:r>
          </a:p>
          <a:p>
            <a:pPr marL="628650" lvl="2">
              <a:buFont typeface="微软雅黑" panose="020B0503020204020204" pitchFamily="34" charset="-122"/>
              <a:buChar char="–"/>
              <a:defRPr/>
            </a:pPr>
            <a:r>
              <a:rPr lang="en-US" altLang="zh-CN" sz="1050" kern="0" dirty="0"/>
              <a:t>SP Result: </a:t>
            </a:r>
            <a:r>
              <a:rPr lang="en-US" altLang="zh-CN" sz="1050" kern="0" dirty="0" smtClean="0"/>
              <a:t>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61</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October 12</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a:t>
            </a:r>
            <a:r>
              <a:rPr lang="en-US" altLang="zh-CN" sz="1800" b="1" kern="0" dirty="0" smtClean="0"/>
              <a:t>bf</a:t>
            </a:r>
            <a:r>
              <a:rPr lang="en-US" altLang="zh-CN" sz="1800" b="1" kern="0" dirty="0"/>
              <a:t>.</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66</a:t>
            </a:fld>
            <a:endParaRPr lang="en-US" altLang="en-US" sz="1200" b="0" smtClean="0"/>
          </a:p>
        </p:txBody>
      </p:sp>
      <p:sp>
        <p:nvSpPr>
          <p:cNvPr id="7171" name="Rectangle 3"/>
          <p:cNvSpPr txBox="1">
            <a:spLocks noChangeArrowheads="1"/>
          </p:cNvSpPr>
          <p:nvPr/>
        </p:nvSpPr>
        <p:spPr bwMode="auto">
          <a:xfrm>
            <a:off x="685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November Plenary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In </a:t>
            </a:r>
            <a:r>
              <a:rPr lang="en-US" altLang="zh-CN" sz="1800" kern="0" dirty="0"/>
              <a:t>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smtClean="0"/>
              <a:t>Support </a:t>
            </a:r>
            <a:r>
              <a:rPr lang="en-US" altLang="zh-CN" sz="1400" kern="0" dirty="0"/>
              <a:t>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 Lei Huang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21/1438r1</a:t>
            </a:r>
          </a:p>
          <a:p>
            <a:pPr marL="628650" lvl="2">
              <a:buFont typeface="微软雅黑" panose="020B0503020204020204" pitchFamily="34" charset="-122"/>
              <a:buChar char="–"/>
              <a:defRPr/>
            </a:pPr>
            <a:r>
              <a:rPr lang="en-US" altLang="zh-CN" kern="0" dirty="0"/>
              <a:t>SP Result:  </a:t>
            </a:r>
            <a:r>
              <a:rPr lang="en-US" altLang="zh-CN" kern="0" dirty="0" smtClean="0"/>
              <a:t>16Y</a:t>
            </a:r>
            <a:r>
              <a:rPr lang="en-US" altLang="zh-CN" kern="0" dirty="0"/>
              <a:t>/ </a:t>
            </a:r>
            <a:r>
              <a:rPr lang="en-US" altLang="zh-CN" kern="0" dirty="0" smtClean="0"/>
              <a:t>5N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a:t>
            </a:r>
            <a:r>
              <a:rPr lang="en-US" altLang="zh-CN" sz="1800" b="1" kern="0" dirty="0" smtClean="0"/>
              <a:t>SFD. </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kern="0" dirty="0" smtClean="0"/>
              <a:t>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21/1701r1</a:t>
            </a:r>
          </a:p>
          <a:p>
            <a:pPr marL="628650" lvl="2">
              <a:buFont typeface="微软雅黑" panose="020B0503020204020204" pitchFamily="34" charset="-122"/>
              <a:buChar char="–"/>
              <a:defRPr/>
            </a:pPr>
            <a:r>
              <a:rPr lang="en-US" altLang="zh-CN" kern="0" dirty="0"/>
              <a:t>SP Result:  </a:t>
            </a:r>
            <a:r>
              <a:rPr lang="en-US" altLang="zh-CN" kern="0" dirty="0" smtClean="0"/>
              <a:t>32Y</a:t>
            </a:r>
            <a:r>
              <a:rPr lang="en-US" altLang="zh-CN" kern="0" dirty="0"/>
              <a:t>/ </a:t>
            </a:r>
            <a:r>
              <a:rPr lang="en-US" altLang="zh-CN" kern="0" dirty="0" smtClean="0"/>
              <a:t>4N</a:t>
            </a:r>
            <a:r>
              <a:rPr lang="en-US" altLang="zh-CN" kern="0" dirty="0"/>
              <a:t>/ </a:t>
            </a:r>
            <a:r>
              <a:rPr lang="en-US" altLang="zh-CN" kern="0" dirty="0" smtClean="0"/>
              <a:t>59A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69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During </a:t>
            </a:r>
            <a:r>
              <a:rPr lang="en-US" altLang="zh-CN" sz="1800" kern="0" dirty="0"/>
              <a:t>a sensing measurement setup, role(s) of a sensing responder shall be determined as one of </a:t>
            </a:r>
            <a:r>
              <a:rPr lang="en-US" altLang="zh-CN" sz="1800" kern="0" dirty="0" smtClean="0"/>
              <a:t>followings:</a:t>
            </a:r>
            <a:endParaRPr lang="en-US" altLang="zh-CN" sz="1800" kern="0" dirty="0"/>
          </a:p>
          <a:p>
            <a:pPr marL="342900" lvl="2" indent="0" algn="just">
              <a:buNone/>
              <a:defRPr/>
            </a:pPr>
            <a:r>
              <a:rPr lang="en-US" altLang="zh-CN" sz="1400" kern="0" dirty="0" smtClean="0"/>
              <a:t>– Sensing </a:t>
            </a:r>
            <a:r>
              <a:rPr lang="en-US" altLang="zh-CN" sz="1400" kern="0" dirty="0"/>
              <a:t>Receiver</a:t>
            </a:r>
          </a:p>
          <a:p>
            <a:pPr marL="342900" lvl="2" indent="0" algn="just">
              <a:buNone/>
              <a:defRPr/>
            </a:pPr>
            <a:r>
              <a:rPr lang="en-US" altLang="zh-CN" sz="1400" kern="0" dirty="0" smtClean="0"/>
              <a:t>– Sensing </a:t>
            </a:r>
            <a:r>
              <a:rPr lang="en-US" altLang="zh-CN" sz="1400" kern="0" dirty="0"/>
              <a:t>Transmitter</a:t>
            </a:r>
          </a:p>
          <a:p>
            <a:pPr marL="342900" lvl="2" indent="0" algn="just">
              <a:buNone/>
              <a:defRPr/>
            </a:pPr>
            <a:r>
              <a:rPr lang="en-US" altLang="zh-CN" sz="1400" kern="0" dirty="0" smtClean="0"/>
              <a:t>– Sensing </a:t>
            </a:r>
            <a:r>
              <a:rPr lang="en-US" altLang="zh-CN" sz="1400" kern="0" dirty="0"/>
              <a:t>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a:t>
            </a:r>
            <a:r>
              <a:rPr lang="en-US" altLang="zh-CN" sz="1800" b="1" kern="0" dirty="0" smtClean="0"/>
              <a:t>: Sang </a:t>
            </a:r>
            <a:r>
              <a:rPr lang="en-US" altLang="zh-CN" sz="1800" b="1" kern="0" dirty="0"/>
              <a:t>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34Y/ 6N</a:t>
            </a:r>
            <a:r>
              <a:rPr lang="en-US" altLang="zh-CN" kern="0" dirty="0"/>
              <a:t>/ </a:t>
            </a:r>
            <a:r>
              <a:rPr lang="en-US" altLang="zh-CN" kern="0" dirty="0" smtClean="0"/>
              <a:t>23A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02D55DD-44A2-4C1C-B83A-B52324D38604}" type="slidenum">
              <a:rPr lang="en-US" altLang="en-US" sz="1200" b="0" smtClean="0"/>
              <a:pPr>
                <a:spcBef>
                  <a:spcPct val="0"/>
                </a:spcBef>
                <a:buFontTx/>
                <a:buNone/>
              </a:pPr>
              <a:t>7</a:t>
            </a:fld>
            <a:endParaRPr lang="en-US" altLang="en-US" sz="1200" b="0" smtClean="0"/>
          </a:p>
        </p:txBody>
      </p:sp>
      <p:sp>
        <p:nvSpPr>
          <p:cNvPr id="3481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3482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Assaf </a:t>
            </a:r>
            <a:r>
              <a:rPr lang="en-US" altLang="zh-CN" kern="0" dirty="0" smtClean="0"/>
              <a:t>Kasher as </a:t>
            </a:r>
            <a:r>
              <a:rPr lang="en-US" altLang="zh-CN" kern="0" dirty="0" err="1" smtClean="0"/>
              <a:t>TGbf</a:t>
            </a:r>
            <a:r>
              <a:rPr lang="en-US" altLang="zh-CN" kern="0" dirty="0" smtClean="0"/>
              <a:t> Vice-Chair.</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a:t>
            </a:r>
            <a:r>
              <a:rPr lang="en-US" altLang="zh-CN" kern="0" dirty="0"/>
              <a:t>: Oscar Au  </a:t>
            </a:r>
            <a:r>
              <a:rPr lang="en-US" altLang="zh-CN" kern="0" dirty="0" smtClean="0"/>
              <a:t>		Second: </a:t>
            </a:r>
            <a:r>
              <a:rPr lang="en-US" altLang="zh-CN" kern="0" dirty="0" err="1"/>
              <a:t>Jinsoo</a:t>
            </a:r>
            <a:r>
              <a:rPr lang="en-US" altLang="zh-CN" kern="0" dirty="0"/>
              <a:t> Choi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smtClean="0"/>
              <a:t>The </a:t>
            </a:r>
            <a:r>
              <a:rPr lang="en-US" altLang="zh-CN" sz="1800" kern="0" dirty="0"/>
              <a:t>transmitter and </a:t>
            </a:r>
            <a:r>
              <a:rPr lang="en-US" altLang="zh-CN" sz="1800" kern="0" dirty="0" smtClean="0"/>
              <a:t>receiver role(s</a:t>
            </a:r>
            <a:r>
              <a:rPr lang="en-US" altLang="zh-CN" sz="1800" kern="0" dirty="0"/>
              <a:t>) of a STA corresponding to a sensing measurement setup ID until the measurement setup is terminated shall be fixed as determined during the measurement </a:t>
            </a:r>
            <a:r>
              <a:rPr lang="en-US" altLang="zh-CN" sz="1800" kern="0" dirty="0" smtClean="0"/>
              <a:t>setup</a:t>
            </a:r>
            <a:r>
              <a:rPr lang="en-US" altLang="zh-CN" sz="1800" kern="0" dirty="0"/>
              <a:t>.</a:t>
            </a:r>
          </a:p>
          <a:p>
            <a:pPr marL="342900" lvl="2" indent="0" algn="just">
              <a:buNone/>
              <a:defRPr/>
            </a:pPr>
            <a:endParaRPr lang="en-US" altLang="zh-CN" sz="1400" kern="0" dirty="0"/>
          </a:p>
          <a:p>
            <a:pPr marL="342900" lvl="2" indent="0" algn="just">
              <a:buNone/>
              <a:defRPr/>
            </a:pPr>
            <a:endParaRPr lang="en-US" altLang="zh-CN" sz="1400" b="1" kern="0" dirty="0" smtClean="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Insun</a:t>
            </a:r>
            <a:r>
              <a:rPr lang="en-US" altLang="zh-CN" sz="1800" b="1" kern="0" dirty="0"/>
              <a:t> Jang </a:t>
            </a:r>
            <a:r>
              <a:rPr lang="en-US" altLang="zh-CN" sz="1800" b="1" kern="0" dirty="0" smtClean="0"/>
              <a:t>	</a:t>
            </a:r>
            <a:r>
              <a:rPr lang="en-US" altLang="zh-CN" sz="1800" b="1" dirty="0" smtClean="0"/>
              <a:t>	</a:t>
            </a:r>
            <a:r>
              <a:rPr lang="en-US" altLang="zh-CN" sz="1800" b="1" kern="0" dirty="0"/>
              <a:t>Second: </a:t>
            </a:r>
            <a:r>
              <a:rPr lang="en-US" altLang="zh-CN" sz="1800" b="1" kern="0" dirty="0" err="1"/>
              <a:t>Dongguk</a:t>
            </a:r>
            <a:r>
              <a:rPr lang="en-US" altLang="zh-CN" sz="1800" b="1" kern="0" dirty="0"/>
              <a:t> Lim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21/1736r2</a:t>
            </a:r>
          </a:p>
          <a:p>
            <a:pPr marL="628650" lvl="2">
              <a:buFont typeface="微软雅黑" panose="020B0503020204020204" pitchFamily="34" charset="-122"/>
              <a:buChar char="–"/>
              <a:defRPr/>
            </a:pPr>
            <a:r>
              <a:rPr lang="en-US" altLang="zh-CN" kern="0" dirty="0"/>
              <a:t>SP Result:  </a:t>
            </a:r>
            <a:r>
              <a:rPr lang="en-US" altLang="zh-CN" kern="0" dirty="0" smtClean="0"/>
              <a:t>35Y/ 7N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71</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a:solidFill>
                  <a:srgbClr val="0000FF"/>
                </a:solidFill>
              </a:rPr>
              <a:t>December </a:t>
            </a:r>
            <a:r>
              <a:rPr lang="en-US" altLang="zh-CN" sz="4000" dirty="0" smtClean="0">
                <a:solidFill>
                  <a:srgbClr val="0000FF"/>
                </a:solidFill>
              </a:rPr>
              <a:t>21 </a:t>
            </a:r>
            <a:r>
              <a:rPr lang="en-US" altLang="zh-CN" sz="4000" dirty="0">
                <a:solidFill>
                  <a:srgbClr val="0000FF"/>
                </a:solidFill>
              </a:rPr>
              <a:t>(Tuesday)</a:t>
            </a:r>
            <a:r>
              <a:rPr lang="en-US" altLang="en-US" sz="4000" dirty="0" smtClean="0"/>
              <a:t>.</a:t>
            </a:r>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72</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3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r>
              <a:rPr lang="en-US" altLang="zh-CN" sz="1400" dirty="0" smtClean="0"/>
              <a:t>.</a:t>
            </a:r>
          </a:p>
          <a:p>
            <a:pPr lvl="0"/>
            <a:r>
              <a:rPr lang="en-US" altLang="zh-CN" sz="1400" dirty="0"/>
              <a:t>Whether the SBP requesting STA participates or not in the WLAN sensing procedure </a:t>
            </a:r>
            <a:r>
              <a:rPr lang="en-US" altLang="zh-CN" sz="1400" dirty="0" smtClean="0"/>
              <a:t>as a sensing responder is TBD.</a:t>
            </a:r>
            <a:endParaRPr lang="en-US" altLang="zh-CN" sz="1400" dirty="0"/>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8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 Chaoming Luo</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smtClean="0"/>
          </a:p>
          <a:p>
            <a:pPr marL="0" lvl="1" indent="0">
              <a:buNone/>
              <a:defRPr/>
            </a:pPr>
            <a:endParaRPr lang="en-US" altLang="zh-CN" sz="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spcBef>
                <a:spcPts val="0"/>
              </a:spcBef>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21/1692r4</a:t>
            </a:r>
            <a:endParaRPr lang="en-US" altLang="zh-CN" kern="0" dirty="0" smtClean="0"/>
          </a:p>
          <a:p>
            <a:pPr marL="628650" lvl="2">
              <a:spcBef>
                <a:spcPts val="0"/>
              </a:spcBef>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 </a:t>
            </a:r>
            <a:r>
              <a:rPr lang="en-US" altLang="zh-CN" sz="1800" b="1" kern="0" dirty="0" err="1"/>
              <a:t>Jinsoo</a:t>
            </a:r>
            <a:r>
              <a:rPr lang="en-US" altLang="zh-CN" sz="1800" b="1" kern="0" dirty="0"/>
              <a:t> Choi</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0N</a:t>
            </a:r>
            <a:r>
              <a:rPr lang="en-US" altLang="zh-CN" kern="0" dirty="0"/>
              <a:t>/ </a:t>
            </a:r>
            <a:r>
              <a:rPr lang="en-US" altLang="zh-CN" kern="0" dirty="0" smtClean="0"/>
              <a:t>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75</a:t>
            </a:fld>
            <a:endParaRPr lang="en-US" altLang="en-US" sz="1200" b="0" smtClean="0"/>
          </a:p>
        </p:txBody>
      </p:sp>
      <p:sp>
        <p:nvSpPr>
          <p:cNvPr id="7171" name="Rectangle 3"/>
          <p:cNvSpPr txBox="1">
            <a:spLocks noChangeArrowheads="1"/>
          </p:cNvSpPr>
          <p:nvPr/>
        </p:nvSpPr>
        <p:spPr bwMode="auto">
          <a:xfrm>
            <a:off x="495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Motions on </a:t>
            </a:r>
            <a:r>
              <a:rPr lang="en-US" altLang="zh-CN" sz="4000" dirty="0" smtClean="0">
                <a:solidFill>
                  <a:srgbClr val="0000FF"/>
                </a:solidFill>
              </a:rPr>
              <a:t>January </a:t>
            </a:r>
            <a:r>
              <a:rPr lang="en-US" altLang="zh-CN" sz="4000" smtClean="0">
                <a:solidFill>
                  <a:srgbClr val="0000FF"/>
                </a:solidFill>
              </a:rPr>
              <a:t>11 (</a:t>
            </a:r>
            <a:r>
              <a:rPr lang="en-US" altLang="zh-CN" sz="4000">
                <a:solidFill>
                  <a:srgbClr val="0000FF"/>
                </a:solidFill>
              </a:rPr>
              <a:t>Tuesday</a:t>
            </a:r>
            <a:r>
              <a:rPr lang="en-US" altLang="zh-CN" sz="4000" smtClean="0">
                <a:solidFill>
                  <a:srgbClr val="0000FF"/>
                </a:solidFill>
              </a:rPr>
              <a:t>)</a:t>
            </a:r>
            <a:r>
              <a:rPr lang="en-US" altLang="en-US" sz="4000" smtClean="0"/>
              <a:t>.</a:t>
            </a:r>
            <a:endParaRPr lang="en-US" altLang="en-US" sz="4000" dirty="0" smtClean="0"/>
          </a:p>
          <a:p>
            <a:pPr lvl="1"/>
            <a:endParaRPr lang="en-US" altLang="en-US" sz="3600" dirty="0" smtClean="0"/>
          </a:p>
          <a:p>
            <a:pPr lvl="1"/>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76</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5173353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77</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152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The </a:t>
            </a:r>
            <a:r>
              <a:rPr lang="en-US" altLang="zh-CN" sz="1400" dirty="0"/>
              <a:t>11bf amendment shall define at least one report method for 2D, 3D and 4D filtered maps, for DMG/EDMG.</a:t>
            </a:r>
          </a:p>
          <a:p>
            <a:pPr lvl="1"/>
            <a:r>
              <a:rPr lang="en-US" altLang="zh-CN" sz="1400" dirty="0" smtClean="0"/>
              <a:t>This </a:t>
            </a:r>
            <a:r>
              <a:rPr lang="en-US" altLang="zh-CN" sz="1400" dirty="0"/>
              <a:t>report method is an optional feature.</a:t>
            </a:r>
          </a:p>
          <a:p>
            <a:pPr lvl="1"/>
            <a:r>
              <a:rPr lang="en-US" altLang="zh-CN" sz="1400" dirty="0" smtClean="0"/>
              <a:t>Supporting </a:t>
            </a:r>
            <a:r>
              <a:rPr lang="en-US" altLang="zh-CN" sz="1400" dirty="0"/>
              <a:t>2D, 3D and 4D are each optional feature </a:t>
            </a:r>
          </a:p>
          <a:p>
            <a:pPr lvl="1"/>
            <a:r>
              <a:rPr lang="en-US" altLang="zh-CN" sz="1400" dirty="0" smtClean="0"/>
              <a:t>The </a:t>
            </a:r>
            <a:r>
              <a:rPr lang="en-US" altLang="zh-CN" sz="1400" dirty="0"/>
              <a:t>details of the report format is TBD</a:t>
            </a:r>
          </a:p>
          <a:p>
            <a:pPr lvl="1"/>
            <a:r>
              <a:rPr lang="en-US" altLang="zh-CN" sz="1400" dirty="0" smtClean="0"/>
              <a:t>2D </a:t>
            </a:r>
            <a:r>
              <a:rPr lang="en-US" altLang="zh-CN" sz="1400" dirty="0"/>
              <a:t>is a two-dimensional map, where the two dimensions are any from: Range, Azimuth, Elevation &amp; Doppler.</a:t>
            </a:r>
          </a:p>
          <a:p>
            <a:pPr lvl="1"/>
            <a:r>
              <a:rPr lang="en-US" altLang="zh-CN" sz="1400" dirty="0" smtClean="0"/>
              <a:t>3D </a:t>
            </a:r>
            <a:r>
              <a:rPr lang="en-US" altLang="zh-CN" sz="1400" dirty="0"/>
              <a:t>is a three-dimensional map, where the three dimensions are any from: Range, Azimuth, Elevation &amp; Doppler.</a:t>
            </a:r>
          </a:p>
          <a:p>
            <a:pPr lvl="1"/>
            <a:r>
              <a:rPr lang="en-US" altLang="zh-CN" sz="1400" dirty="0" smtClean="0"/>
              <a:t>4D </a:t>
            </a:r>
            <a:r>
              <a:rPr lang="en-US" altLang="zh-CN" sz="1400" dirty="0"/>
              <a:t>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7N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8400655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78</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smtClean="0"/>
              <a:t>The </a:t>
            </a:r>
            <a:r>
              <a:rPr lang="en-US" altLang="zh-CN" sz="1600" dirty="0"/>
              <a:t>11bf amendment shall define at least one report method for targets, for DMG/EDMG.</a:t>
            </a:r>
          </a:p>
          <a:p>
            <a:pPr marL="457200" lvl="1" indent="0">
              <a:buNone/>
            </a:pPr>
            <a:r>
              <a:rPr lang="en-US" altLang="zh-CN" sz="1600" dirty="0" smtClean="0"/>
              <a:t>	(“</a:t>
            </a:r>
            <a:r>
              <a:rPr lang="en-US" altLang="zh-CN" sz="1600" dirty="0"/>
              <a:t>Target” is a detected object)</a:t>
            </a:r>
          </a:p>
          <a:p>
            <a:pPr lvl="1"/>
            <a:r>
              <a:rPr lang="en-US" altLang="zh-CN" sz="1600" dirty="0" smtClean="0"/>
              <a:t>This </a:t>
            </a:r>
            <a:r>
              <a:rPr lang="en-US" altLang="zh-CN" sz="1600" dirty="0"/>
              <a:t>report method is an optional feature.</a:t>
            </a:r>
          </a:p>
          <a:p>
            <a:pPr lvl="1"/>
            <a:r>
              <a:rPr lang="en-US" altLang="zh-CN" sz="1600" dirty="0" smtClean="0"/>
              <a:t>The </a:t>
            </a:r>
            <a:r>
              <a:rPr lang="en-US" altLang="zh-CN" sz="1600" dirty="0"/>
              <a:t>details of the report format is TBD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21/1801r0</a:t>
            </a:r>
          </a:p>
          <a:p>
            <a:pPr marL="628650" lvl="2">
              <a:buFont typeface="微软雅黑" panose="020B0503020204020204" pitchFamily="34" charset="-122"/>
              <a:buChar char="–"/>
              <a:defRPr/>
            </a:pPr>
            <a:r>
              <a:rPr lang="en-US" altLang="zh-CN" kern="0" dirty="0"/>
              <a:t>SP Result:  </a:t>
            </a:r>
            <a:r>
              <a:rPr lang="en-US" altLang="zh-CN" kern="0" dirty="0" smtClean="0"/>
              <a:t>8Y</a:t>
            </a:r>
            <a:r>
              <a:rPr lang="en-US" altLang="zh-CN" kern="0" dirty="0"/>
              <a:t>/ </a:t>
            </a:r>
            <a:r>
              <a:rPr lang="en-US" altLang="zh-CN" kern="0" dirty="0" smtClean="0"/>
              <a:t>8N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2751615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79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44</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A </a:t>
            </a:r>
            <a:r>
              <a:rPr lang="en-US" altLang="zh-CN" sz="1600" dirty="0"/>
              <a:t>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Chris Beg</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21/1924r0</a:t>
            </a:r>
          </a:p>
          <a:p>
            <a:pPr marL="628650" lvl="2">
              <a:buFont typeface="微软雅黑" panose="020B0503020204020204" pitchFamily="34" charset="-122"/>
              <a:buChar char="–"/>
              <a:defRPr/>
            </a:pPr>
            <a:r>
              <a:rPr lang="en-US" altLang="zh-CN" kern="0" dirty="0"/>
              <a:t>SP Result</a:t>
            </a:r>
            <a:r>
              <a:rPr lang="en-US" altLang="zh-CN" kern="0"/>
              <a:t>:  </a:t>
            </a:r>
            <a:r>
              <a:rPr lang="en-US" altLang="zh-CN" kern="0" smtClean="0"/>
              <a:t>18Y</a:t>
            </a:r>
            <a:r>
              <a:rPr lang="en-US" altLang="zh-CN" kern="0"/>
              <a:t>/ </a:t>
            </a:r>
            <a:r>
              <a:rPr lang="en-US" altLang="zh-CN" kern="0" smtClean="0"/>
              <a:t>7N</a:t>
            </a:r>
            <a:r>
              <a:rPr lang="en-US" altLang="zh-CN" kern="0"/>
              <a:t>/ </a:t>
            </a:r>
            <a:r>
              <a:rPr lang="en-US" altLang="zh-CN" kern="0" smtClean="0"/>
              <a:t>17A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44958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77B8034-7C15-4985-9921-75698BDCB379}" type="slidenum">
              <a:rPr lang="en-US" altLang="en-US" sz="1200" b="0" smtClean="0"/>
              <a:pPr>
                <a:spcBef>
                  <a:spcPct val="0"/>
                </a:spcBef>
                <a:buFontTx/>
                <a:buNone/>
              </a:pPr>
              <a:t>8</a:t>
            </a:fld>
            <a:endParaRPr lang="en-US" altLang="en-US" sz="1200" b="0" smtClean="0"/>
          </a:p>
        </p:txBody>
      </p:sp>
      <p:sp>
        <p:nvSpPr>
          <p:cNvPr id="35843"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3584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Claudio Da </a:t>
            </a:r>
            <a:r>
              <a:rPr lang="en-US" altLang="zh-CN" kern="0" dirty="0" smtClean="0"/>
              <a:t>Silva as </a:t>
            </a:r>
            <a:r>
              <a:rPr lang="en-US" altLang="zh-CN" kern="0" dirty="0" err="1" smtClean="0"/>
              <a:t>TGbf</a:t>
            </a:r>
            <a:r>
              <a:rPr lang="en-US" altLang="zh-CN" kern="0" dirty="0" smtClean="0"/>
              <a:t> </a:t>
            </a:r>
            <a:r>
              <a:rPr lang="en-US" altLang="zh-CN" kern="0" dirty="0"/>
              <a:t>Technical </a:t>
            </a:r>
            <a:r>
              <a:rPr lang="en-US" altLang="zh-CN" dirty="0" smtClean="0"/>
              <a:t>Editor</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Edward Au </a:t>
            </a:r>
            <a:r>
              <a:rPr lang="en-US" altLang="zh-CN" kern="0" dirty="0" smtClean="0"/>
              <a:t>			Second: </a:t>
            </a:r>
            <a:r>
              <a:rPr lang="en-US" altLang="zh-CN" kern="0" dirty="0"/>
              <a:t>Oscar Au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45</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 </a:t>
            </a:r>
            <a:r>
              <a:rPr lang="en-US" altLang="zh-CN" sz="1600" dirty="0"/>
              <a:t>transmitter initiator bi-static sensing is based on a BRP request in a BRP-RX/TX, BRP-TX, BRP-RX PPDU and the BRP response</a:t>
            </a:r>
          </a:p>
          <a:p>
            <a:pPr lvl="1">
              <a:buFont typeface="Arial" panose="020B0604020202020204" pitchFamily="34" charset="0"/>
              <a:buChar char="–"/>
              <a:defRPr/>
            </a:pPr>
            <a:r>
              <a:rPr lang="en-US" altLang="zh-CN" sz="1600" dirty="0" smtClean="0"/>
              <a:t>Feedback </a:t>
            </a:r>
            <a:r>
              <a:rPr lang="en-US" altLang="zh-CN" sz="1600" dirty="0"/>
              <a:t>for the measurement is carried in the BRP response</a:t>
            </a:r>
          </a:p>
          <a:p>
            <a:pPr lvl="2">
              <a:buFont typeface="Arial" panose="020B0604020202020204" pitchFamily="34" charset="0"/>
              <a:buChar char="•"/>
              <a:defRPr/>
            </a:pPr>
            <a:r>
              <a:rPr lang="en-US" altLang="zh-CN" sz="1400" dirty="0" smtClean="0"/>
              <a:t>Feedback </a:t>
            </a:r>
            <a:r>
              <a:rPr lang="en-US" altLang="zh-CN" sz="1400" dirty="0"/>
              <a:t>may be delayed</a:t>
            </a:r>
          </a:p>
          <a:p>
            <a:pPr lvl="2">
              <a:buFont typeface="Arial" panose="020B0604020202020204" pitchFamily="34" charset="0"/>
              <a:buChar char="•"/>
              <a:defRPr/>
            </a:pPr>
            <a:r>
              <a:rPr lang="en-US" altLang="zh-CN" sz="1400" dirty="0" smtClean="0"/>
              <a:t>Feedback </a:t>
            </a:r>
            <a:r>
              <a:rPr lang="en-US" altLang="zh-CN" sz="1400" dirty="0"/>
              <a:t>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1N</a:t>
            </a:r>
            <a:r>
              <a:rPr lang="en-US" altLang="zh-CN" kern="0" dirty="0"/>
              <a:t>/ </a:t>
            </a:r>
            <a:r>
              <a:rPr lang="en-US" altLang="zh-CN" kern="0" dirty="0" smtClean="0"/>
              <a:t>22A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4748102"/>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46</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sensing receiver initiator bi-static sensing is based on a BRP request frame that includes a request for the responder to transmit a BRP-RX/TX, BRP-TX, BRP-RX PPDU.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11Y</a:t>
            </a:r>
            <a:r>
              <a:rPr lang="en-US" altLang="zh-CN" kern="0" dirty="0"/>
              <a:t>/ </a:t>
            </a:r>
            <a:r>
              <a:rPr lang="en-US" altLang="zh-CN" kern="0" dirty="0" smtClean="0"/>
              <a:t>0N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2485228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47</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EDMG/DMG </a:t>
            </a:r>
            <a:r>
              <a:rPr lang="en-US" altLang="zh-CN" sz="1600" dirty="0"/>
              <a:t>Bi/multi-static sensing capability set may include (at least</a:t>
            </a:r>
            <a:r>
              <a:rPr lang="en-US" altLang="zh-CN" sz="1600" dirty="0" smtClean="0"/>
              <a:t>):</a:t>
            </a:r>
          </a:p>
          <a:p>
            <a:pPr lvl="2">
              <a:defRPr/>
            </a:pPr>
            <a:r>
              <a:rPr lang="en-US" altLang="zh-CN" sz="1400" dirty="0" smtClean="0"/>
              <a:t>TRN </a:t>
            </a:r>
            <a:r>
              <a:rPr lang="en-US" altLang="zh-CN" sz="1400" dirty="0"/>
              <a:t>field </a:t>
            </a:r>
            <a:r>
              <a:rPr lang="en-US" altLang="zh-CN" sz="1400" dirty="0" err="1"/>
              <a:t>Golay</a:t>
            </a:r>
            <a:r>
              <a:rPr lang="en-US" altLang="zh-CN" sz="1400" dirty="0"/>
              <a:t> sequence lengths supported</a:t>
            </a:r>
          </a:p>
          <a:p>
            <a:pPr lvl="2">
              <a:defRPr/>
            </a:pPr>
            <a:r>
              <a:rPr lang="en-US" altLang="zh-CN" sz="1400" dirty="0" smtClean="0"/>
              <a:t>number </a:t>
            </a:r>
            <a:r>
              <a:rPr lang="en-US" altLang="zh-CN" sz="1400" dirty="0"/>
              <a:t>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smtClean="0"/>
              <a:t>Feedback </a:t>
            </a:r>
            <a:r>
              <a:rPr lang="en-US" altLang="zh-CN" sz="1400" dirty="0"/>
              <a:t>capabilities </a:t>
            </a:r>
          </a:p>
          <a:p>
            <a:pPr lvl="2">
              <a:defRPr/>
            </a:pPr>
            <a:r>
              <a:rPr lang="en-US" altLang="zh-CN" sz="1400" dirty="0" smtClean="0"/>
              <a:t>Beam </a:t>
            </a:r>
            <a:r>
              <a:rPr lang="en-US" altLang="zh-CN" sz="1400" dirty="0"/>
              <a:t>sets in which every beam has direction, gain, and beam width</a:t>
            </a:r>
            <a:r>
              <a:rPr lang="en-US" altLang="zh-CN" sz="1400" dirty="0" smtClean="0"/>
              <a:t>.</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0N</a:t>
            </a:r>
            <a:r>
              <a:rPr lang="en-US" altLang="zh-CN" kern="0" dirty="0"/>
              <a:t>/ </a:t>
            </a:r>
            <a:r>
              <a:rPr lang="en-US" altLang="zh-CN" kern="0" dirty="0" smtClean="0"/>
              <a:t>18A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3818293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83</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48</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an EDMG/DMG Bi/Multi-static measurement setup exchange (at last) the following parameters </a:t>
            </a:r>
            <a:r>
              <a:rPr lang="en-US" altLang="zh-CN" sz="1600" dirty="0" smtClean="0"/>
              <a:t>exchanged:</a:t>
            </a:r>
            <a:endParaRPr lang="en-US" altLang="zh-CN" sz="1600" dirty="0"/>
          </a:p>
          <a:p>
            <a:pPr lvl="2">
              <a:defRPr/>
            </a:pPr>
            <a:r>
              <a:rPr lang="en-US" altLang="zh-CN" sz="1400" dirty="0" smtClean="0"/>
              <a:t>set </a:t>
            </a:r>
            <a:r>
              <a:rPr lang="en-US" altLang="zh-CN" sz="1400" dirty="0"/>
              <a:t>of beam directions in TX (sets of TX AWV settings to be used in the measurements</a:t>
            </a:r>
            <a:r>
              <a:rPr lang="en-US" altLang="zh-CN" sz="1400" dirty="0" smtClean="0"/>
              <a:t>)</a:t>
            </a:r>
          </a:p>
          <a:p>
            <a:pPr lvl="2">
              <a:defRPr/>
            </a:pPr>
            <a:r>
              <a:rPr lang="en-US" altLang="zh-CN" sz="1400" dirty="0" smtClean="0"/>
              <a:t>set </a:t>
            </a:r>
            <a:r>
              <a:rPr lang="en-US" altLang="zh-CN" sz="1400" dirty="0"/>
              <a:t>of beam directions in RX (sets of RX AWV settings to be used in the measurements)</a:t>
            </a:r>
          </a:p>
          <a:p>
            <a:pPr lvl="2">
              <a:defRPr/>
            </a:pPr>
            <a:r>
              <a:rPr lang="en-US" altLang="zh-CN" sz="1400" dirty="0" smtClean="0"/>
              <a:t>beamforming </a:t>
            </a:r>
            <a:r>
              <a:rPr lang="en-US" altLang="zh-CN" sz="1400" dirty="0"/>
              <a:t>TRN field information such as TRN-P, TRN-M, TRN-N</a:t>
            </a:r>
          </a:p>
          <a:p>
            <a:pPr lvl="2">
              <a:defRPr/>
            </a:pPr>
            <a:r>
              <a:rPr lang="en-US" altLang="zh-CN" sz="1400" dirty="0" smtClean="0"/>
              <a:t>location </a:t>
            </a:r>
            <a:r>
              <a:rPr lang="en-US" altLang="zh-CN" sz="1400" dirty="0"/>
              <a:t>and orientation of each of the STAs</a:t>
            </a:r>
          </a:p>
          <a:p>
            <a:pPr lvl="3">
              <a:defRPr/>
            </a:pPr>
            <a:r>
              <a:rPr lang="en-US" altLang="zh-CN" sz="1200" dirty="0" smtClean="0"/>
              <a:t>coordinates </a:t>
            </a:r>
            <a:r>
              <a:rPr lang="en-US" altLang="zh-CN" sz="1200" dirty="0"/>
              <a:t>can be local or earth coordinates</a:t>
            </a:r>
          </a:p>
          <a:p>
            <a:pPr lvl="3">
              <a:defRPr/>
            </a:pPr>
            <a:r>
              <a:rPr lang="en-US" altLang="zh-CN" sz="1200" dirty="0" smtClean="0"/>
              <a:t>relative </a:t>
            </a:r>
            <a:r>
              <a:rPr lang="en-US" altLang="zh-CN" sz="1200" dirty="0"/>
              <a:t>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smtClean="0"/>
              <a:t>Scheduling</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21/1865r1</a:t>
            </a:r>
          </a:p>
          <a:p>
            <a:pPr marL="628650" lvl="2">
              <a:buFont typeface="微软雅黑" panose="020B0503020204020204" pitchFamily="34" charset="-122"/>
              <a:buChar char="–"/>
              <a:defRPr/>
            </a:pPr>
            <a:r>
              <a:rPr lang="en-US" altLang="zh-CN" kern="0" dirty="0"/>
              <a:t>SP Result:  </a:t>
            </a:r>
            <a:r>
              <a:rPr lang="en-US" altLang="zh-CN" kern="0" dirty="0" smtClean="0"/>
              <a:t>10Y</a:t>
            </a:r>
            <a:r>
              <a:rPr lang="en-US" altLang="zh-CN" kern="0" dirty="0"/>
              <a:t>/ </a:t>
            </a:r>
            <a:r>
              <a:rPr lang="en-US" altLang="zh-CN" kern="0" dirty="0" smtClean="0"/>
              <a:t>1N</a:t>
            </a:r>
            <a:r>
              <a:rPr lang="en-US" altLang="zh-CN" kern="0" dirty="0"/>
              <a:t>/ </a:t>
            </a:r>
            <a:r>
              <a:rPr lang="en-US" altLang="zh-CN" kern="0" dirty="0" smtClean="0"/>
              <a:t>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4511003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84</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Truncated </a:t>
            </a:r>
            <a:r>
              <a:rPr lang="en-US" altLang="zh-CN" sz="1600" dirty="0"/>
              <a:t>Channel Impulse Response(TCIR) described as follows should be considered as one optional type of the sensing measurement results for sub-7GHz sensing</a:t>
            </a:r>
            <a:r>
              <a:rPr lang="en-US" altLang="zh-CN" sz="1600" dirty="0" smtClean="0"/>
              <a:t>.</a:t>
            </a:r>
            <a:endParaRPr lang="en-US" altLang="zh-CN" sz="1600" dirty="0"/>
          </a:p>
          <a:p>
            <a:pPr lvl="2">
              <a:defRPr/>
            </a:pPr>
            <a:r>
              <a:rPr lang="en-US" altLang="zh-CN" sz="1400" dirty="0" smtClean="0"/>
              <a:t>Calculating </a:t>
            </a:r>
            <a:r>
              <a:rPr lang="en-US" altLang="zh-CN" sz="1400" dirty="0"/>
              <a:t>the CIR (time domain) from frequency domain CSI through IDFT(usually, IFFT) .</a:t>
            </a:r>
          </a:p>
          <a:p>
            <a:pPr lvl="2">
              <a:defRPr/>
            </a:pPr>
            <a:r>
              <a:rPr lang="en-US" altLang="zh-CN" sz="1400" dirty="0" smtClean="0"/>
              <a:t>Reporting </a:t>
            </a:r>
            <a:r>
              <a:rPr lang="en-US" altLang="zh-CN" sz="1400" dirty="0"/>
              <a:t>the subset of complex samples corresponding to the range of interest of the entire CIR .</a:t>
            </a:r>
          </a:p>
          <a:p>
            <a:pPr lvl="2">
              <a:defRPr/>
            </a:pPr>
            <a:r>
              <a:rPr lang="en-US" altLang="zh-CN" sz="1400" dirty="0" smtClean="0"/>
              <a:t>Note</a:t>
            </a:r>
            <a:r>
              <a:rPr lang="en-US" altLang="zh-CN" sz="1400" dirty="0"/>
              <a:t>: the size of the subset is </a:t>
            </a:r>
            <a:r>
              <a:rPr lang="en-US" altLang="zh-CN" sz="1400" dirty="0" smtClean="0"/>
              <a:t>TBD</a:t>
            </a:r>
            <a:endParaRPr lang="en-US" altLang="zh-CN" sz="14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21/1288r4</a:t>
            </a:r>
          </a:p>
          <a:p>
            <a:pPr marL="628650" lvl="2">
              <a:buFont typeface="微软雅黑" panose="020B0503020204020204" pitchFamily="34" charset="-122"/>
              <a:buChar char="–"/>
              <a:defRPr/>
            </a:pPr>
            <a:r>
              <a:rPr lang="en-US" altLang="zh-CN" kern="0" dirty="0"/>
              <a:t>SP Result:  </a:t>
            </a:r>
            <a:r>
              <a:rPr lang="en-US" altLang="zh-CN" kern="0" dirty="0" smtClean="0"/>
              <a:t>12Y</a:t>
            </a:r>
            <a:r>
              <a:rPr lang="en-US" altLang="zh-CN" kern="0" dirty="0"/>
              <a:t>/ </a:t>
            </a:r>
            <a:r>
              <a:rPr lang="en-US" altLang="zh-CN" kern="0" dirty="0" smtClean="0"/>
              <a:t>3N</a:t>
            </a:r>
            <a:r>
              <a:rPr lang="en-US" altLang="zh-CN" kern="0" dirty="0"/>
              <a:t>/ </a:t>
            </a:r>
            <a:r>
              <a:rPr lang="en-US" altLang="zh-CN" kern="0" dirty="0" smtClean="0"/>
              <a:t>20A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127213"/>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85</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11bf amendment shall define a new </a:t>
            </a:r>
            <a:r>
              <a:rPr lang="en-US" altLang="zh-CN" sz="1600" dirty="0" err="1"/>
              <a:t>subclause</a:t>
            </a:r>
            <a:r>
              <a:rPr lang="en-US" altLang="zh-CN" sz="1600" dirty="0"/>
              <a:t> under 6.3 (MLME SAP interface) that specifies request, confirm, indication, and response primitives for WLAN sensing</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21/1949r0</a:t>
            </a:r>
          </a:p>
          <a:p>
            <a:pPr marL="628650" lvl="2">
              <a:buFont typeface="微软雅黑" panose="020B0503020204020204" pitchFamily="34" charset="-122"/>
              <a:buChar char="–"/>
              <a:defRPr/>
            </a:pPr>
            <a:r>
              <a:rPr lang="en-US" altLang="zh-CN" kern="0" dirty="0"/>
              <a:t>SP Result:  </a:t>
            </a:r>
            <a:r>
              <a:rPr lang="en-US" altLang="zh-CN" kern="0" dirty="0" smtClean="0"/>
              <a:t>28Y</a:t>
            </a:r>
            <a:r>
              <a:rPr lang="en-US" altLang="zh-CN" kern="0" dirty="0"/>
              <a:t>/ 0</a:t>
            </a:r>
            <a:r>
              <a:rPr lang="en-US" altLang="zh-CN" kern="0" dirty="0" smtClean="0"/>
              <a:t>N</a:t>
            </a:r>
            <a:r>
              <a:rPr lang="en-US" altLang="zh-CN" kern="0" dirty="0"/>
              <a:t>/ 6</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1002404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86</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The </a:t>
            </a:r>
            <a:r>
              <a:rPr lang="en-US" altLang="zh-CN" sz="1600" dirty="0"/>
              <a:t>sensing measurement setup procedure consists of</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smtClean="0"/>
              <a:t>the </a:t>
            </a:r>
            <a:r>
              <a:rPr lang="en-US" altLang="zh-CN" sz="1400" dirty="0"/>
              <a:t>transmission of a sensing measurement setup response frame by the intended sensing responder followed by the transmission of an </a:t>
            </a:r>
            <a:r>
              <a:rPr lang="en-US" altLang="zh-CN" sz="1400" dirty="0" err="1"/>
              <a:t>Ack</a:t>
            </a:r>
            <a:r>
              <a:rPr lang="en-US" altLang="zh-CN" sz="1400" dirty="0"/>
              <a:t> frame by the sensing initiator</a:t>
            </a:r>
            <a:r>
              <a:rPr lang="en-US" altLang="zh-CN" sz="1400" dirty="0" smtClean="0"/>
              <a:t>.</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20Y</a:t>
            </a:r>
            <a:r>
              <a:rPr lang="en-US" altLang="zh-CN" kern="0" dirty="0"/>
              <a:t>/ </a:t>
            </a:r>
            <a:r>
              <a:rPr lang="en-US" altLang="zh-CN" kern="0" dirty="0" smtClean="0"/>
              <a:t> 1N</a:t>
            </a:r>
            <a:r>
              <a:rPr lang="en-US" altLang="zh-CN" kern="0" dirty="0"/>
              <a:t>/ </a:t>
            </a:r>
            <a:r>
              <a:rPr lang="en-US" altLang="zh-CN" kern="0" dirty="0" smtClean="0"/>
              <a:t> 15A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5330118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87</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smtClean="0"/>
              <a:t>In </a:t>
            </a:r>
            <a:r>
              <a:rPr lang="en-US" altLang="zh-CN" sz="1600" dirty="0"/>
              <a:t>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smtClean="0"/>
              <a:t>For </a:t>
            </a:r>
            <a:r>
              <a:rPr lang="en-US" altLang="zh-CN" sz="1600" dirty="0"/>
              <a:t>the accept case, whether the responder may provide its preferred operational parameters or not is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14Y</a:t>
            </a:r>
            <a:r>
              <a:rPr lang="en-US" altLang="zh-CN" kern="0" dirty="0"/>
              <a:t>/ </a:t>
            </a:r>
            <a:r>
              <a:rPr lang="en-US" altLang="zh-CN" kern="0" dirty="0" smtClean="0"/>
              <a:t> 6N</a:t>
            </a:r>
            <a:r>
              <a:rPr lang="en-US" altLang="zh-CN" kern="0" dirty="0"/>
              <a:t>/ </a:t>
            </a:r>
            <a:r>
              <a:rPr lang="en-US" altLang="zh-CN" kern="0" dirty="0" smtClean="0"/>
              <a:t> 14A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579016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53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smtClean="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smtClean="0"/>
              <a:t>Note</a:t>
            </a:r>
            <a:r>
              <a:rPr lang="en-US" altLang="zh-CN" sz="1600" dirty="0"/>
              <a:t>: Other public and protected action frames for sensing are TBD</a:t>
            </a:r>
            <a:r>
              <a:rPr lang="en-US" altLang="zh-CN" sz="1600" dirty="0" smtClean="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1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1828r4</a:t>
            </a:r>
          </a:p>
          <a:p>
            <a:pPr marL="628650" lvl="2">
              <a:buFont typeface="微软雅黑" panose="020B0503020204020204" pitchFamily="34" charset="-122"/>
              <a:buChar char="–"/>
              <a:defRPr/>
            </a:pPr>
            <a:r>
              <a:rPr lang="en-US" altLang="zh-CN" kern="0" dirty="0"/>
              <a:t>SP Result:  </a:t>
            </a:r>
            <a:r>
              <a:rPr lang="en-US" altLang="zh-CN" kern="0" dirty="0" smtClean="0"/>
              <a:t> 23Y</a:t>
            </a:r>
            <a:r>
              <a:rPr lang="en-US" altLang="zh-CN" kern="0" dirty="0"/>
              <a:t>/ </a:t>
            </a:r>
            <a:r>
              <a:rPr lang="en-US" altLang="zh-CN" kern="0" dirty="0" smtClean="0"/>
              <a:t> 0N</a:t>
            </a:r>
            <a:r>
              <a:rPr lang="en-US" altLang="zh-CN" kern="0" dirty="0"/>
              <a:t>/ </a:t>
            </a:r>
            <a:r>
              <a:rPr lang="en-US" altLang="zh-CN" kern="0" dirty="0" smtClean="0"/>
              <a:t> 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376787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89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Backup</a:t>
            </a:r>
            <a:endParaRPr lang="en-US" altLang="en-US" sz="36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a:t>
            </a:r>
            <a:r>
              <a:rPr lang="en-US" altLang="zh-CN" kern="0" dirty="0" err="1" smtClean="0"/>
              <a:t>XXXXrX</a:t>
            </a:r>
            <a:endParaRPr lang="en-US" altLang="zh-CN" kern="0" dirty="0" smtClean="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2C7EAE-FC0D-4F4D-BC2A-6BC936827B90}" type="slidenum">
              <a:rPr lang="en-US" altLang="en-US" sz="1200" b="0" smtClean="0"/>
              <a:pPr>
                <a:spcBef>
                  <a:spcPct val="0"/>
                </a:spcBef>
                <a:buFontTx/>
                <a:buNone/>
              </a:pPr>
              <a:t>9</a:t>
            </a:fld>
            <a:endParaRPr lang="en-US" altLang="en-US" sz="1200" b="0" smtClean="0"/>
          </a:p>
        </p:txBody>
      </p:sp>
      <p:sp>
        <p:nvSpPr>
          <p:cNvPr id="3686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3686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confirm </a:t>
            </a:r>
            <a:r>
              <a:rPr lang="en-US" altLang="zh-CN" kern="0" dirty="0"/>
              <a:t>Leif Wilhelmsson as </a:t>
            </a:r>
            <a:r>
              <a:rPr lang="en-US" altLang="zh-CN" kern="0" dirty="0" err="1" smtClean="0"/>
              <a:t>TGbf</a:t>
            </a:r>
            <a:r>
              <a:rPr lang="en-US" altLang="zh-CN" kern="0" dirty="0" smtClean="0"/>
              <a:t> </a:t>
            </a:r>
            <a:r>
              <a:rPr lang="en-US" altLang="zh-CN" dirty="0" smtClean="0"/>
              <a:t>Secretary</a:t>
            </a:r>
            <a:r>
              <a:rPr lang="en-US" altLang="zh-CN" kern="0" dirty="0" smtClean="0"/>
              <a:t>.</a:t>
            </a:r>
          </a:p>
          <a:p>
            <a:pPr>
              <a:defRPr/>
            </a:pPr>
            <a:endParaRPr lang="en-US" altLang="zh-CN" kern="0" dirty="0" smtClean="0"/>
          </a:p>
          <a:p>
            <a:pPr>
              <a:defRPr/>
            </a:pPr>
            <a:endParaRPr lang="en-US" altLang="zh-CN" kern="0" dirty="0" smtClean="0"/>
          </a:p>
          <a:p>
            <a:pPr marL="342900" lvl="1" indent="-342900">
              <a:buFont typeface="Arial" panose="020B0604020202020204" pitchFamily="34" charset="0"/>
              <a:buChar char="•"/>
              <a:defRPr/>
            </a:pPr>
            <a:r>
              <a:rPr lang="en-US" altLang="zh-CN" kern="0" dirty="0" smtClean="0"/>
              <a:t>Move: </a:t>
            </a:r>
            <a:r>
              <a:rPr lang="en-US" altLang="zh-CN" kern="0" dirty="0"/>
              <a:t>Oscar Au </a:t>
            </a:r>
            <a:r>
              <a:rPr lang="en-US" altLang="zh-CN" kern="0" dirty="0" smtClean="0"/>
              <a:t>			Second: </a:t>
            </a:r>
            <a:r>
              <a:rPr lang="en-US" altLang="zh-CN" kern="0" dirty="0"/>
              <a:t>Sang Kim </a:t>
            </a:r>
            <a:r>
              <a:rPr lang="en-US" altLang="zh-CN" kern="0" dirty="0" smtClean="0"/>
              <a:t>	</a:t>
            </a:r>
          </a:p>
          <a:p>
            <a:pPr marL="342900" lvl="1" indent="-342900">
              <a:buFont typeface="Arial" panose="020B0604020202020204" pitchFamily="34" charset="0"/>
              <a:buChar char="•"/>
              <a:defRPr/>
            </a:pPr>
            <a:r>
              <a:rPr lang="en-US" altLang="zh-CN" kern="0" dirty="0" smtClean="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104782</TotalTime>
  <Words>5419</Words>
  <Application>Microsoft Office PowerPoint</Application>
  <PresentationFormat>全屏显示(4:3)</PresentationFormat>
  <Paragraphs>1144</Paragraphs>
  <Slides>89</Slides>
  <Notes>89</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89</vt:i4>
      </vt:variant>
    </vt:vector>
  </HeadingPairs>
  <TitlesOfParts>
    <vt:vector size="94" baseType="lpstr">
      <vt:lpstr>MS PGothic</vt:lpstr>
      <vt:lpstr>微软雅黑</vt:lpstr>
      <vt:lpstr>Arial</vt:lpstr>
      <vt:lpstr>Times New Roman</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4643</cp:revision>
  <cp:lastPrinted>2014-11-04T15:04:57Z</cp:lastPrinted>
  <dcterms:created xsi:type="dcterms:W3CDTF">2007-04-17T18:10:23Z</dcterms:created>
  <dcterms:modified xsi:type="dcterms:W3CDTF">2021-12-23T07:10:34Z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(3)jhtOSKxoH7N78RJtfl/+mzxcNukcL8uFn6eonNIJd83NIqiwybPRBrBMhW25N5Sg5M/pv7w0
D+hUq10cDaZcErrYYv/SrIJLkGnRhE6Yhb4awACMmqVlDs5aE1sHTv0D/oWPqq7WXJtPE180
2T2/ZiQ1FTpJG+QsnQbfvDj3spneU8+DhITRuf68MUZTJ12qcRFJauHxv+pWSlbiKpsQWGEd
LDNmLZ/JMnTxcQ2eM0</vt:lpwstr>
  </property>
  <property fmtid="{D5CDD505-2E9C-101B-9397-08002B2CF9AE}" pid="27" name="_2015_ms_pID_7253431">
    <vt:lpwstr>CNprjEPXalauKmbZypMLZBjqa0O9mD0vSm6V9xYmqnZwx+8gDnhMkX
bcRXBi2CmGDpK2gNRew1F0rtnSLhmHgbsFWUHN5TIHOwIdgwQstGQcLDZ54j5THzmFpvgA3M
PBE3lypi+e0UiqcdlqoILiUAZ8Vn6YHBFTEMMhAbQCSMwCc4eP1l2V1gz3SgIJcHD0jQvhZr
PtZpExmmBd9g2ImI1SbYyuw402rCfBgTZnxy</vt:lpwstr>
  </property>
  <property fmtid="{D5CDD505-2E9C-101B-9397-08002B2CF9AE}" pid="28" name="_2015_ms_pID_7253432">
    <vt:lpwstr>ulK0UGwMcdZSqzfa2/67t3Y=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