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6" r:id="rId63"/>
    <p:sldId id="547" r:id="rId64"/>
    <p:sldId id="548" r:id="rId65"/>
    <p:sldId id="549" r:id="rId66"/>
    <p:sldId id="550" r:id="rId67"/>
    <p:sldId id="551" r:id="rId68"/>
    <p:sldId id="552" r:id="rId69"/>
    <p:sldId id="553" r:id="rId70"/>
    <p:sldId id="554" r:id="rId71"/>
    <p:sldId id="555" r:id="rId72"/>
    <p:sldId id="556" r:id="rId73"/>
    <p:sldId id="488" r:id="rId74"/>
    <p:sldId id="558" r:id="rId75"/>
    <p:sldId id="557" r:id="rId7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2204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7868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2022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79986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75893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785975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995234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344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21970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245718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6039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721747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9631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r37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(</a:t>
            </a:r>
            <a:r>
              <a:rPr lang="en-US" altLang="zh-CN" sz="2000" dirty="0">
                <a:cs typeface="Times New Roman" panose="02020603050405020304" pitchFamily="18" charset="0"/>
              </a:rPr>
              <a:t>Meta Platforms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)</a:t>
            </a:r>
            <a:endParaRPr lang="en-US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802.11 </a:t>
            </a:r>
            <a:r>
              <a:rPr lang="en-US" altLang="zh-CN" sz="1800" b="1" kern="0" dirty="0" smtClean="0"/>
              <a:t>bf</a:t>
            </a:r>
            <a:r>
              <a:rPr lang="en-US" altLang="zh-CN" sz="1800" b="1" kern="0" dirty="0"/>
              <a:t>.</a:t>
            </a:r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680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 for sub-7GHz sensing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(22Y/  16N/  9A)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highlight>
                  <a:srgbClr val="FF0000"/>
                </a:highlight>
              </a:rPr>
              <a:t>Motion Fails </a:t>
            </a:r>
            <a:r>
              <a:rPr lang="en-US" altLang="zh-CN" sz="1800" dirty="0" smtClean="0">
                <a:highlight>
                  <a:srgbClr val="FF0000"/>
                </a:highlight>
              </a:rPr>
              <a:t>(21Y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16N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9A</a:t>
            </a:r>
            <a:r>
              <a:rPr lang="en-US" altLang="zh-CN" sz="1800" dirty="0">
                <a:highlight>
                  <a:srgbClr val="FF0000"/>
                </a:highlight>
              </a:rPr>
              <a:t>)</a:t>
            </a: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07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it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the </a:t>
            </a:r>
            <a:r>
              <a:rPr lang="en-US" altLang="zh-CN" sz="1400" dirty="0" smtClean="0"/>
              <a:t>estimated </a:t>
            </a:r>
            <a:r>
              <a:rPr lang="en-US" altLang="zh-CN" sz="1400" dirty="0"/>
              <a:t>CSI variation shall be represented by a value in the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degree shall reflect a larger estimated CSI variation.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0 indicates the smallest degree of the estimated CSI </a:t>
            </a:r>
            <a:r>
              <a:rPr lang="en-US" altLang="zh-CN" sz="1400" dirty="0" smtClean="0"/>
              <a:t>variation. 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1 indicates the largest degree of the estimated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Note</a:t>
            </a:r>
            <a:r>
              <a:rPr lang="en-US" altLang="zh-CN" sz="1400" dirty="0"/>
              <a:t>: Which CSI variation corresponds to the degree of </a:t>
            </a:r>
            <a:r>
              <a:rPr lang="en-US" altLang="zh-CN" sz="1400" dirty="0" smtClean="0"/>
              <a:t>0 or 1 </a:t>
            </a:r>
            <a:r>
              <a:rPr lang="en-US" altLang="zh-CN" sz="1400" dirty="0"/>
              <a:t>is implementation specific</a:t>
            </a:r>
            <a:r>
              <a:rPr lang="en-US" altLang="zh-CN" sz="1400" dirty="0" smtClean="0"/>
              <a:t>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( 18Y/  7N/  13A)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Motion Fails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(17Y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7N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13A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040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</a:t>
            </a:r>
            <a:r>
              <a:rPr lang="en-US" altLang="zh-CN" sz="1800" b="1" kern="0" dirty="0" smtClean="0"/>
              <a:t>threshold for each responder </a:t>
            </a:r>
            <a:r>
              <a:rPr lang="en-US" altLang="zh-CN" sz="1800" b="1" kern="0" dirty="0"/>
              <a:t>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Chenchen</a:t>
            </a:r>
            <a:r>
              <a:rPr lang="en-US" altLang="zh-CN" sz="1800" b="1" kern="0" dirty="0"/>
              <a:t> Liu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284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November Plenary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1512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34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In </a:t>
            </a:r>
            <a:r>
              <a:rPr lang="en-US" altLang="zh-CN" sz="1800" kern="0" dirty="0"/>
              <a:t>reporting phase, the measurement results from multiple measurement setups of a sensing responder may be included in a single measurement report frame for delayed reporting.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obtaining more than one measurement results in a single measurement report frame sent by the responder is optional for the initiator.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buffering more than one measurement result and sending it in a single measurement report frame to the initiator is optional for the responder.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Chaoming Luo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Lei Huang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21/1438r1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16Y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13A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2182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35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Motion to incorporate the text on slides 5, 6 of 11-21-1701-01-00bf Measurement setup termination into the </a:t>
            </a:r>
            <a:r>
              <a:rPr lang="en-US" altLang="zh-CN" sz="1800" b="1" kern="0" dirty="0" smtClean="0"/>
              <a:t>SFD.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21/1701r1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32Y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4N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59A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882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36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During </a:t>
            </a:r>
            <a:r>
              <a:rPr lang="en-US" altLang="zh-CN" sz="1800" kern="0" dirty="0"/>
              <a:t>a sensing measurement setup, role(s) of a sensing responder shall be determined as one of </a:t>
            </a:r>
            <a:r>
              <a:rPr lang="en-US" altLang="zh-CN" sz="1800" kern="0" dirty="0" smtClean="0"/>
              <a:t>followings: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Receiver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 and Receiver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Sang </a:t>
            </a:r>
            <a:r>
              <a:rPr lang="en-US" altLang="zh-CN" sz="1800" b="1" kern="0" dirty="0"/>
              <a:t>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34Y/ 6N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662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37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transmitter and </a:t>
            </a:r>
            <a:r>
              <a:rPr lang="en-US" altLang="zh-CN" sz="1800" kern="0" dirty="0" smtClean="0"/>
              <a:t>receiver role(s</a:t>
            </a:r>
            <a:r>
              <a:rPr lang="en-US" altLang="zh-CN" sz="1800" kern="0" dirty="0"/>
              <a:t>) of a STA corresponding to a sensing measurement setup ID until the measurement setup is terminated shall be fixed as determined during the measurement </a:t>
            </a:r>
            <a:r>
              <a:rPr lang="en-US" altLang="zh-CN" sz="1800" kern="0" dirty="0" smtClean="0"/>
              <a:t>setup</a:t>
            </a:r>
            <a:r>
              <a:rPr lang="en-US" altLang="zh-CN" sz="1800" kern="0" dirty="0"/>
              <a:t>.</a:t>
            </a:r>
          </a:p>
          <a:p>
            <a:pPr marL="342900" lvl="2" indent="0" algn="just">
              <a:buNone/>
              <a:defRPr/>
            </a:pPr>
            <a:endParaRPr lang="en-US" altLang="zh-CN" sz="1400" kern="0" dirty="0"/>
          </a:p>
          <a:p>
            <a:pPr marL="342900" lvl="2" indent="0" algn="just">
              <a:buNone/>
              <a:defRPr/>
            </a:pPr>
            <a:endParaRPr lang="en-US" altLang="zh-CN" sz="1400" b="1" kern="0" dirty="0" smtClean="0"/>
          </a:p>
          <a:p>
            <a:pPr marL="342900" lvl="2" indent="0" algn="just">
              <a:buNone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Dongguk</a:t>
            </a:r>
            <a:r>
              <a:rPr lang="en-US" altLang="zh-CN" sz="1800" b="1" kern="0" dirty="0"/>
              <a:t> Lim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35Y/ 7N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22A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186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95300" y="2514600"/>
            <a:ext cx="815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December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21 </a:t>
            </a:r>
            <a:r>
              <a:rPr lang="en-US" altLang="zh-CN" sz="4000" dirty="0">
                <a:solidFill>
                  <a:srgbClr val="0000FF"/>
                </a:solidFill>
              </a:rPr>
              <a:t>(Tuesday)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678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533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38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" y="1066800"/>
            <a:ext cx="9067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</a:p>
          <a:p>
            <a:pPr marL="0" indent="0">
              <a:buNone/>
            </a:pP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An optional sensing by proxy (SBP) procedure is defined in which</a:t>
            </a:r>
            <a:r>
              <a:rPr lang="en-US" altLang="zh-CN" sz="1400" dirty="0" smtClean="0"/>
              <a:t>:</a:t>
            </a:r>
            <a:endParaRPr lang="zh-CN" altLang="zh-CN" sz="1400" dirty="0"/>
          </a:p>
          <a:p>
            <a:pPr lvl="0"/>
            <a:r>
              <a:rPr lang="en-US" altLang="zh-CN" sz="1400" dirty="0" smtClean="0"/>
              <a:t>An </a:t>
            </a:r>
            <a:r>
              <a:rPr lang="en-US" altLang="zh-CN" sz="1400" dirty="0"/>
              <a:t>“SBP request” consists of a non-AP STA sending an SBP Request frame to an SBP-capable AP STA.</a:t>
            </a:r>
            <a:endParaRPr lang="zh-CN" altLang="zh-CN" sz="1400" dirty="0"/>
          </a:p>
          <a:p>
            <a:pPr lvl="1"/>
            <a:r>
              <a:rPr lang="en-US" altLang="zh-CN" sz="1200" dirty="0" smtClean="0"/>
              <a:t>An </a:t>
            </a:r>
            <a:r>
              <a:rPr lang="en-US" altLang="zh-CN" sz="1200" dirty="0"/>
              <a:t>STA that sends an SBP Request frame to invoke SBP (and, as a result, WLAN sensing) is denoted by “SBP requesting STA”.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format and contents of the SBP Request frame are </a:t>
            </a:r>
            <a:r>
              <a:rPr lang="en-US" altLang="zh-CN" sz="1200" dirty="0" smtClean="0"/>
              <a:t>TBD.</a:t>
            </a:r>
            <a:endParaRPr lang="zh-CN" altLang="zh-CN" sz="1200" dirty="0"/>
          </a:p>
          <a:p>
            <a:pPr lvl="0"/>
            <a:r>
              <a:rPr lang="en-US" altLang="zh-CN" sz="1400" dirty="0" smtClean="0"/>
              <a:t>An </a:t>
            </a:r>
            <a:r>
              <a:rPr lang="en-US" altLang="zh-CN" sz="1400" dirty="0"/>
              <a:t>AP STA that receives an SBP request shall send to the SBP requesting STA an SBP Response frame to accept or reject the request. </a:t>
            </a:r>
            <a:endParaRPr lang="zh-CN" altLang="zh-CN" sz="1400" dirty="0"/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format and contents of the SBP Response frame are TBD.</a:t>
            </a:r>
            <a:endParaRPr lang="zh-CN" altLang="zh-CN" sz="1200" dirty="0"/>
          </a:p>
          <a:p>
            <a:pPr lvl="0"/>
            <a:r>
              <a:rPr lang="en-US" altLang="zh-CN" sz="1400" dirty="0" smtClean="0"/>
              <a:t>An </a:t>
            </a:r>
            <a:r>
              <a:rPr lang="en-US" altLang="zh-CN" sz="1400" dirty="0"/>
              <a:t>AP STA that accepts an SBP request shall initiate a WLAN sensing procedure with one or more non-AP STAs using operational parameters derived from those indicated within the SBP Request frame.</a:t>
            </a:r>
          </a:p>
          <a:p>
            <a:pPr lvl="0"/>
            <a:r>
              <a:rPr lang="en-US" altLang="zh-CN" sz="1400" dirty="0" smtClean="0"/>
              <a:t>Measurement </a:t>
            </a:r>
            <a:r>
              <a:rPr lang="en-US" altLang="zh-CN" sz="1400" dirty="0"/>
              <a:t>results obtained in a WLAN sensing procedure resultant from an SBP request shall be reported to the SBP requesting </a:t>
            </a:r>
            <a:r>
              <a:rPr lang="en-US" altLang="zh-CN" sz="1400" dirty="0" smtClean="0"/>
              <a:t>STA.</a:t>
            </a:r>
          </a:p>
          <a:p>
            <a:pPr lvl="0"/>
            <a:endParaRPr lang="en-US" altLang="zh-CN" sz="16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/>
              <a:t>Second</a:t>
            </a:r>
            <a:r>
              <a:rPr lang="en-US" altLang="zh-CN" sz="16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Preliminary Result: ( 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</a:t>
            </a:r>
            <a:r>
              <a:rPr lang="en-US" altLang="zh-CN" sz="1600" b="1" kern="0" dirty="0"/>
              <a:t>*: </a:t>
            </a:r>
            <a:endParaRPr lang="en-US" altLang="zh-CN" sz="1000" kern="0" dirty="0" smtClean="0"/>
          </a:p>
          <a:p>
            <a:pPr marL="0" lvl="1" indent="0">
              <a:buNone/>
              <a:defRPr/>
            </a:pPr>
            <a:endParaRPr lang="en-US" altLang="zh-CN" sz="4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dirty="0" smtClean="0"/>
              <a:t>21/1692r4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SP Result:  30Y/ 2N/ 8A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494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39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</a:p>
          <a:p>
            <a:pPr lvl="1"/>
            <a:r>
              <a:rPr lang="en-US" altLang="zh-CN" sz="1400" dirty="0"/>
              <a:t>11bf shall define a non-Trigger based (non-TB) sensing measurement instance as follows:</a:t>
            </a:r>
            <a:endParaRPr lang="zh-CN" altLang="zh-CN" sz="1400" dirty="0"/>
          </a:p>
          <a:p>
            <a:pPr lvl="2"/>
            <a:r>
              <a:rPr lang="en-US" altLang="zh-CN" dirty="0"/>
              <a:t>One non-AP STA is the sensing initiator and one AP is the sensing responder</a:t>
            </a:r>
            <a:r>
              <a:rPr lang="en-US" altLang="zh-CN" dirty="0" smtClean="0"/>
              <a:t>.</a:t>
            </a:r>
          </a:p>
          <a:p>
            <a:pPr lvl="2"/>
            <a:r>
              <a:rPr lang="en-US" altLang="zh-CN" dirty="0"/>
              <a:t>Once the non-AP STA obtains a TXOP, it </a:t>
            </a:r>
            <a:r>
              <a:rPr lang="en-US" altLang="zh-CN" dirty="0" smtClean="0"/>
              <a:t>initiates </a:t>
            </a:r>
            <a:r>
              <a:rPr lang="en-US" altLang="zh-CN" dirty="0"/>
              <a:t>a non-TB sensing measurement instance by transmitting an NDPA frame to the AP followed by an Initiator-to-Responder (I2R) NDP SIFS after. SIFS after the I2R NDP, the AP shall transmit a Responder-to-Initiator (R2I) NDP to the non-AP STA</a:t>
            </a:r>
            <a:r>
              <a:rPr lang="en-US" altLang="zh-CN" dirty="0" smtClean="0"/>
              <a:t>.</a:t>
            </a:r>
          </a:p>
          <a:p>
            <a:pPr lvl="2"/>
            <a:r>
              <a:rPr lang="en-US" altLang="zh-CN" dirty="0"/>
              <a:t>If the non-AP STA is only the sensing transmitter, then the NDPA frame should configure the R2I NDP to be transmitted with minimum possible length with one LTF symbol.</a:t>
            </a:r>
            <a:endParaRPr lang="zh-CN" altLang="zh-CN" dirty="0"/>
          </a:p>
          <a:p>
            <a:pPr lvl="2"/>
            <a:r>
              <a:rPr lang="en-US" altLang="zh-CN" dirty="0"/>
              <a:t>If the non-AP STA is only the sensing receiver, then the NDPA frame should configure the I2R NDP to be transmitted with minimum possible length with one LTF symbol.</a:t>
            </a:r>
            <a:endParaRPr lang="zh-CN" altLang="zh-CN" dirty="0"/>
          </a:p>
          <a:p>
            <a:pPr lvl="2"/>
            <a:r>
              <a:rPr lang="en-US" altLang="zh-CN" dirty="0"/>
              <a:t>The details of the NDPA frame are TBD.</a:t>
            </a:r>
            <a:endParaRPr lang="zh-CN" altLang="zh-CN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Cheng Chen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21/1433r2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19Y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4N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13A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40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</a:p>
          <a:p>
            <a:pPr lvl="1"/>
            <a:r>
              <a:rPr lang="en-US" altLang="zh-CN" sz="1400" dirty="0" smtClean="0"/>
              <a:t>DMG/EDMG-based </a:t>
            </a:r>
            <a:r>
              <a:rPr lang="en-US" altLang="zh-CN" sz="1400" dirty="0"/>
              <a:t>WLAN sensing supports both monostatic sensing and monostatic sensing with coordination configurations.</a:t>
            </a:r>
          </a:p>
          <a:p>
            <a:pPr lvl="1"/>
            <a:r>
              <a:rPr lang="en-US" altLang="zh-CN" sz="1400" dirty="0" smtClean="0"/>
              <a:t>In </a:t>
            </a:r>
            <a:r>
              <a:rPr lang="en-US" altLang="zh-CN" sz="1400" dirty="0"/>
              <a:t>the monostatic sensing with coordination configuration, the transmissions of one or more devices that perform monostatic sensing are coordinated by a PCP/AP.</a:t>
            </a:r>
          </a:p>
          <a:p>
            <a:pPr marL="857250" lvl="2" indent="0">
              <a:buNone/>
            </a:pPr>
            <a:endParaRPr lang="zh-CN" altLang="zh-CN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21/1914r0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1840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104348</TotalTime>
  <Words>4303</Words>
  <Application>Microsoft Office PowerPoint</Application>
  <PresentationFormat>全屏显示(4:3)</PresentationFormat>
  <Paragraphs>911</Paragraphs>
  <Slides>75</Slides>
  <Notes>75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75</vt:i4>
      </vt:variant>
    </vt:vector>
  </HeadingPairs>
  <TitlesOfParts>
    <vt:vector size="80" baseType="lpstr">
      <vt:lpstr>ＭＳ Ｐゴシック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4620</cp:revision>
  <cp:lastPrinted>2014-11-04T15:04:57Z</cp:lastPrinted>
  <dcterms:created xsi:type="dcterms:W3CDTF">2007-04-17T18:10:23Z</dcterms:created>
  <dcterms:modified xsi:type="dcterms:W3CDTF">2021-12-10T03:08:38Z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(3)jhtOSKxoH7N78RJtfl/+mzxcNukcL8uFn6eonNIJd83NIqiwybPRBrBMhW25N5Sg5M/pv7w0
D+hUq10cDaZcErrYYv/SrIJLkGnRhE6Yhb4awACMmqVlDs5aE1sHTv0D/oWPqq7WXJtPE180
2T2/ZiQ1FTpJG+QsnQbfvDj3spneU8+DhITRuf68MUZTJ12qcRFJauHxv+pWSlbiKpsQWGEd
LDNmLZ/JMnTxcQ2eM0</vt:lpwstr>
  </property>
  <property fmtid="{D5CDD505-2E9C-101B-9397-08002B2CF9AE}" pid="27" name="_2015_ms_pID_7253431">
    <vt:lpwstr>CNprjEPXalauKmbZypMLZBjqa0O9mD0vSm6V9xYmqnZwx+8gDnhMkX
bcRXBi2CmGDpK2gNRew1F0rtnSLhmHgbsFWUHN5TIHOwIdgwQstGQcLDZ54j5THzmFpvgA3M
PBE3lypi+e0UiqcdlqoILiUAZ8Vn6YHBFTEMMhAbQCSMwCc4eP1l2V1gz3SgIJcHD0jQvhZr
PtZpExmmBd9g2ImI1SbYyuw402rCfBgTZnxy</vt:lpwstr>
  </property>
  <property fmtid="{D5CDD505-2E9C-101B-9397-08002B2CF9AE}" pid="28" name="_2015_ms_pID_7253432">
    <vt:lpwstr>ulK0UGwMcdZSqzfa2/67t3Y=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1638412409</vt:lpwstr>
  </property>
</Properties>
</file>