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  <p:sldId id="474" r:id="rId20"/>
    <p:sldId id="482" r:id="rId21"/>
    <p:sldId id="483" r:id="rId22"/>
    <p:sldId id="484" r:id="rId23"/>
    <p:sldId id="485" r:id="rId24"/>
    <p:sldId id="486" r:id="rId25"/>
    <p:sldId id="487" r:id="rId26"/>
    <p:sldId id="479" r:id="rId27"/>
    <p:sldId id="481" r:id="rId28"/>
    <p:sldId id="492" r:id="rId29"/>
    <p:sldId id="489" r:id="rId30"/>
    <p:sldId id="494" r:id="rId31"/>
    <p:sldId id="495" r:id="rId32"/>
    <p:sldId id="496" r:id="rId33"/>
    <p:sldId id="497" r:id="rId34"/>
    <p:sldId id="498" r:id="rId35"/>
    <p:sldId id="501" r:id="rId36"/>
    <p:sldId id="500" r:id="rId37"/>
    <p:sldId id="504" r:id="rId38"/>
    <p:sldId id="502" r:id="rId39"/>
    <p:sldId id="503" r:id="rId40"/>
    <p:sldId id="488" r:id="rId4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0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2309" autoAdjust="0"/>
    <p:restoredTop sz="90427" autoAdjust="0"/>
  </p:normalViewPr>
  <p:slideViewPr>
    <p:cSldViewPr>
      <p:cViewPr varScale="1">
        <p:scale>
          <a:sx n="113" d="100"/>
          <a:sy n="113" d="100"/>
        </p:scale>
        <p:origin x="1140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97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123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12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31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536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004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122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5837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9779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6149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6326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639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12588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77100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51952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15183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5221007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09986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09190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6139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3090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89919" y="304026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</a:t>
            </a:r>
            <a:r>
              <a:rPr lang="en-US" altLang="en-US" sz="1800" b="1" smtClean="0"/>
              <a:t>IEEE </a:t>
            </a:r>
            <a:r>
              <a:rPr lang="en-US" altLang="en-US" sz="1800" b="1" kern="120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r13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May </a:t>
            </a:r>
            <a:r>
              <a:rPr lang="en-US" altLang="en-US" sz="1800" b="1" dirty="0" smtClean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20-01-00bf-meeting-minutes-january-2021.doc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227-01-00bf-802-11bf-teleconference-minutes-february-2021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76-00-00bf-meeting-minutes-march-2021.doc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1/11-21-0645-03-00bf-802-11bf-teleconference-minutes-april-2021.docx" TargetMode="External"/><Relationship Id="rId4" Type="http://schemas.openxmlformats.org/officeDocument/2006/relationships/hyperlink" Target="https://mentor.ieee.org/802.11/dcn/21/11-21-0547-00-00bf-802-11bf-teleconference-minutes-march-2021.docx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2021-02-05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Silva </a:t>
            </a:r>
            <a:r>
              <a:rPr lang="en-US" altLang="zh-CN" dirty="0" smtClean="0"/>
              <a:t>	</a:t>
            </a:r>
            <a:r>
              <a:rPr lang="en-US" altLang="zh-CN" kern="0" dirty="0" smtClean="0"/>
              <a:t>	Second: </a:t>
            </a:r>
            <a:r>
              <a:rPr lang="en-US" altLang="zh-CN" kern="0" dirty="0"/>
              <a:t>Assaf Kasher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dirty="0" smtClea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for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. The </a:t>
            </a:r>
            <a:r>
              <a:rPr lang="en-US" altLang="zh-CN" kern="0" dirty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</a:t>
            </a:r>
            <a:r>
              <a:rPr lang="en-US" altLang="zh-CN" dirty="0" smtClean="0"/>
              <a:t>Silva</a:t>
            </a:r>
            <a:r>
              <a:rPr lang="en-US" altLang="zh-CN" kern="0" dirty="0" smtClean="0"/>
              <a:t>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Solomon Trainin 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sz="14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Move: Cheng Chen		Second: Edward Au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104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MS PGothic" panose="020B0600070205080204" pitchFamily="34" charset="-128"/>
              </a:rPr>
              <a:t>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initiator might be neither a sensing transmitter nor a sensing receiver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Claudio da Silva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33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b</a:t>
            </a:r>
            <a:r>
              <a:rPr lang="en-US" altLang="zh-CN" sz="2800" dirty="0" smtClean="0"/>
              <a:t> Motion to amend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Change the previous motion to:</a:t>
            </a:r>
          </a:p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</a:t>
            </a:r>
            <a:r>
              <a:rPr lang="en-US" altLang="zh-CN" sz="1800" b="1" kern="0" dirty="0" smtClean="0"/>
              <a:t>: </a:t>
            </a:r>
            <a:r>
              <a:rPr lang="en-US" altLang="zh-CN" sz="1800" b="1" kern="0" dirty="0"/>
              <a:t>Motion Passes (</a:t>
            </a:r>
            <a:r>
              <a:rPr lang="en-US" altLang="zh-CN" sz="1800" b="1" kern="0" dirty="0" smtClean="0"/>
              <a:t>24Y, 4N, 1A)</a:t>
            </a:r>
            <a:endParaRPr lang="en-US" altLang="zh-CN" sz="1800" b="1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(21Y, 4N, 1A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* </a:t>
            </a:r>
            <a:r>
              <a:rPr lang="en-US" altLang="zh-CN" sz="1800" kern="0" dirty="0"/>
              <a:t>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3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</a:t>
            </a:r>
            <a:r>
              <a:rPr lang="en-US" altLang="zh-CN" sz="1800" kern="0" dirty="0" smtClean="0"/>
              <a:t>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</a:t>
            </a:r>
            <a:r>
              <a:rPr lang="en-US" altLang="zh-CN" sz="1800" kern="0" dirty="0" smtClean="0"/>
              <a:t>21/0147r3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16375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22Y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0N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4A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</a:t>
            </a:r>
            <a:r>
              <a:rPr lang="en-US" altLang="zh-CN" sz="1800" b="1">
                <a:highlight>
                  <a:srgbClr val="00FF00"/>
                </a:highlight>
              </a:rPr>
              <a:t>Passes </a:t>
            </a:r>
            <a:r>
              <a:rPr lang="en-US" altLang="zh-CN" sz="1800" b="1" smtClean="0">
                <a:highlight>
                  <a:srgbClr val="00FF00"/>
                </a:highlight>
              </a:rPr>
              <a:t>(21Y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0N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4A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12098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Results of measurement performed in a sensing session should be obtained by or reported to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r>
              <a:rPr lang="en-US" altLang="zh-CN" sz="1800" kern="0" dirty="0" smtClean="0"/>
              <a:t> </a:t>
            </a:r>
            <a:endParaRPr lang="en-US" altLang="zh-CN" sz="1800" kern="0" dirty="0"/>
          </a:p>
          <a:p>
            <a:pPr>
              <a:defRPr/>
            </a:pPr>
            <a:endParaRPr lang="en-US" altLang="zh-CN" sz="20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Cheng Chen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21Y</a:t>
            </a:r>
            <a:r>
              <a:rPr lang="en-US" altLang="zh-CN" sz="1800" b="1" kern="0" dirty="0"/>
              <a:t>, 0N, </a:t>
            </a:r>
            <a:r>
              <a:rPr lang="en-US" altLang="zh-CN" sz="1800" b="1" kern="0" dirty="0" smtClean="0"/>
              <a:t>3A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(20Y</a:t>
            </a:r>
            <a:r>
              <a:rPr lang="en-US" altLang="zh-CN" sz="1800" b="1" dirty="0">
                <a:highlight>
                  <a:srgbClr val="00FF00"/>
                </a:highlight>
              </a:rPr>
              <a:t>, 0N,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2A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2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2796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11bf amendment may define more than one type of sensing measurement results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Oscar </a:t>
            </a:r>
            <a:r>
              <a:rPr lang="en-US" altLang="zh-CN" sz="1800" b="1" kern="0" dirty="0" smtClean="0"/>
              <a:t>Au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21/0147r3</a:t>
            </a:r>
          </a:p>
          <a:p>
            <a:pPr marL="0" lvl="1" indent="0">
              <a:buNone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382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type of measurement result </a:t>
            </a:r>
            <a:r>
              <a:rPr lang="en-US" altLang="zh-CN" sz="1800" kern="0" dirty="0" smtClean="0"/>
              <a:t>reported in </a:t>
            </a:r>
            <a:r>
              <a:rPr lang="en-US" altLang="zh-CN" sz="1800" kern="0" dirty="0"/>
              <a:t>a sensing session shall be decided by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1N</a:t>
            </a:r>
            <a:r>
              <a:rPr lang="en-US" altLang="zh-CN" sz="1800" b="1" kern="0" dirty="0"/>
              <a:t>, 3A)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(18Y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1N</a:t>
            </a:r>
            <a:r>
              <a:rPr lang="en-US" altLang="zh-CN" sz="1800" b="1" dirty="0">
                <a:highlight>
                  <a:srgbClr val="00FF00"/>
                </a:highlight>
              </a:rPr>
              <a:t>, 2A)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>
                <a:solidFill>
                  <a:srgbClr val="FF0000"/>
                </a:solidFill>
              </a:rPr>
              <a:t>3</a:t>
            </a:r>
            <a:r>
              <a:rPr lang="en-US" altLang="zh-CN" sz="1800" kern="0" dirty="0"/>
              <a:t> 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043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9, 12, 15 (Plenary)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147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January 2021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January plenary</a:t>
            </a:r>
            <a:r>
              <a:rPr lang="en-US" altLang="zh-CN" sz="1600" dirty="0" smtClean="0"/>
              <a:t>: </a:t>
            </a:r>
            <a:r>
              <a:rPr lang="en-US" altLang="zh-CN" sz="1600" dirty="0">
                <a:hlinkClick r:id="rId3"/>
              </a:rPr>
              <a:t>https://mentor.ieee.org/802.11/dcn/21/11-21-0120-01-00bf-meeting-minutes-january-2021.docx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January </a:t>
            </a:r>
            <a:r>
              <a:rPr lang="en-US" altLang="zh-CN" sz="1600" dirty="0" smtClean="0"/>
              <a:t>- March: </a:t>
            </a:r>
          </a:p>
          <a:p>
            <a:pPr marL="714375" lvl="1" indent="0">
              <a:buNone/>
            </a:pPr>
            <a:r>
              <a:rPr lang="en-US" altLang="zh-CN" sz="1600" dirty="0">
                <a:hlinkClick r:id="rId4"/>
              </a:rPr>
              <a:t>https://mentor.ieee.org/802.11/dcn/21/11-21-0227-01-00bf-802-11bf-teleconference-minutes-february-2021.docx</a:t>
            </a: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 smtClean="0"/>
          </a:p>
          <a:p>
            <a:r>
              <a:rPr lang="en-US" altLang="zh-CN" sz="2000" dirty="0"/>
              <a:t>Move: Leif Wilhelmsson 	Second: Rui Yang	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session may be comprised of multiple burst instances.</a:t>
            </a:r>
          </a:p>
          <a:p>
            <a:pPr lvl="1">
              <a:defRPr/>
            </a:pPr>
            <a:endParaRPr lang="en-US" altLang="zh-CN" kern="0" dirty="0" smtClean="0"/>
          </a:p>
          <a:p>
            <a:pPr lvl="1"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Sang Kim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/>
              <a:t>Cheng Chen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Preliminary </a:t>
            </a:r>
            <a:r>
              <a:rPr lang="en-US" altLang="zh-CN" b="1" kern="0" dirty="0"/>
              <a:t>Result</a:t>
            </a:r>
            <a:r>
              <a:rPr lang="en-US" altLang="zh-CN" b="1" kern="0" dirty="0" smtClean="0"/>
              <a:t>: </a:t>
            </a:r>
            <a:r>
              <a:rPr lang="en-US" altLang="zh-CN" b="1" kern="0" dirty="0"/>
              <a:t>Motion Passes </a:t>
            </a:r>
            <a:r>
              <a:rPr lang="en-US" altLang="zh-CN" b="1" kern="0" dirty="0" smtClean="0"/>
              <a:t>(65Y/2N/14A)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Result</a:t>
            </a:r>
            <a:r>
              <a:rPr lang="en-US" altLang="zh-CN" b="1" kern="0" dirty="0" smtClean="0"/>
              <a:t>*: </a:t>
            </a:r>
            <a:r>
              <a:rPr lang="en-US" altLang="zh-CN" dirty="0" smtClean="0">
                <a:highlight>
                  <a:srgbClr val="00FF00"/>
                </a:highlight>
              </a:rPr>
              <a:t>Motion </a:t>
            </a:r>
            <a:r>
              <a:rPr lang="en-US" altLang="zh-CN" dirty="0">
                <a:highlight>
                  <a:srgbClr val="00FF00"/>
                </a:highlight>
              </a:rPr>
              <a:t>Passes </a:t>
            </a:r>
            <a:r>
              <a:rPr lang="en-US" altLang="zh-CN" dirty="0" smtClean="0">
                <a:highlight>
                  <a:srgbClr val="00FF00"/>
                </a:highlight>
              </a:rPr>
              <a:t>(58Y/2N/11A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 smtClean="0"/>
          </a:p>
          <a:p>
            <a:pPr marL="0" lvl="1" indent="0">
              <a:buNone/>
              <a:defRPr/>
            </a:pPr>
            <a:endParaRPr lang="en-US" altLang="zh-CN" b="1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endParaRPr lang="en-US" altLang="zh-CN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10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21/0145r4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39876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951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 smtClean="0"/>
              <a:t>A </a:t>
            </a:r>
            <a:r>
              <a:rPr lang="en-US" altLang="zh-CN" sz="1800" kern="0" dirty="0"/>
              <a:t>sensing session is composed of one or more of the following phases: setup phase, measurement phase, reporting phase, and termination phase.</a:t>
            </a:r>
          </a:p>
          <a:p>
            <a:pPr lvl="2">
              <a:defRPr/>
            </a:pPr>
            <a:r>
              <a:rPr lang="en-US" altLang="zh-CN" sz="1400" kern="0" dirty="0" smtClean="0"/>
              <a:t>In the setup phase, a sensing session is established, and operational parameters associated with the sensing session are determined and may be exchanged between STAs.</a:t>
            </a:r>
          </a:p>
          <a:p>
            <a:pPr lvl="2">
              <a:defRPr/>
            </a:pPr>
            <a:r>
              <a:rPr lang="en-US" altLang="zh-CN" sz="1400" kern="0" dirty="0" smtClean="0"/>
              <a:t>In the measurement phase, sensing measurements are performed.</a:t>
            </a:r>
          </a:p>
          <a:p>
            <a:pPr lvl="2">
              <a:defRPr/>
            </a:pPr>
            <a:r>
              <a:rPr lang="en-US" altLang="zh-CN" sz="1400" kern="0" dirty="0" smtClean="0"/>
              <a:t>In the reporting phase, sensing measurement results are reported.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termination phase, STAs stop performing measurements and terminate the sensing session</a:t>
            </a:r>
            <a:r>
              <a:rPr lang="en-US" altLang="zh-CN" sz="1400" kern="0" dirty="0" smtClean="0"/>
              <a:t>.</a:t>
            </a:r>
          </a:p>
          <a:p>
            <a:pPr lvl="2">
              <a:defRPr/>
            </a:pPr>
            <a:endParaRPr lang="en-US" altLang="zh-CN" sz="11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Cheng Chen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Second: </a:t>
            </a:r>
            <a:r>
              <a:rPr lang="en-US" altLang="zh-CN" sz="1800" b="1" kern="0" dirty="0"/>
              <a:t>Rajat </a:t>
            </a:r>
            <a:r>
              <a:rPr lang="en-US" altLang="zh-CN" sz="1800" b="1" kern="0" dirty="0" err="1"/>
              <a:t>Pushkarna</a:t>
            </a:r>
            <a:r>
              <a:rPr lang="en-US" altLang="zh-CN" sz="1800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</a:t>
            </a:r>
            <a:r>
              <a:rPr lang="en-US" altLang="zh-CN" sz="1800" b="1" kern="0" dirty="0" smtClean="0"/>
              <a:t>(24Y/1N/5A)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(21Y/1N/5A)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zh-CN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Note</a:t>
            </a:r>
            <a:r>
              <a:rPr lang="zh-CN" alt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：  </a:t>
            </a:r>
            <a:endParaRPr lang="en-US" altLang="zh-CN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+mn-cs"/>
              </a:rPr>
              <a:t>3</a:t>
            </a: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votes of non-voting members.</a:t>
            </a: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Related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document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21/01851r4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2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</a:t>
            </a:r>
            <a:r>
              <a:rPr lang="en-US" altLang="zh-CN" sz="4000" smtClean="0"/>
              <a:t>on </a:t>
            </a:r>
            <a:r>
              <a:rPr lang="en-US" altLang="zh-CN" sz="4000" smtClean="0">
                <a:solidFill>
                  <a:srgbClr val="0000FF"/>
                </a:solidFill>
              </a:rPr>
              <a:t>April 6</a:t>
            </a:r>
            <a:r>
              <a:rPr lang="en-US" altLang="en-US" sz="400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98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/>
              <a:t>More than one sensing responder may participate in the measurement phase and reporting </a:t>
            </a:r>
            <a:r>
              <a:rPr lang="en-US" altLang="zh-CN" kern="0" dirty="0" smtClean="0"/>
              <a:t>phase.</a:t>
            </a:r>
            <a:endParaRPr lang="en-US" altLang="zh-CN" kern="0" dirty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Sang Kim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Rajat</a:t>
            </a:r>
            <a:r>
              <a:rPr lang="en-US" altLang="zh-CN" b="1" kern="0" dirty="0"/>
              <a:t> </a:t>
            </a:r>
            <a:r>
              <a:rPr lang="en-US" altLang="zh-CN" b="1" kern="0" dirty="0" err="1"/>
              <a:t>Pushkarna</a:t>
            </a: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Preliminary Result: Motion Passes </a:t>
            </a:r>
            <a:r>
              <a:rPr lang="en-US" altLang="zh-CN" b="1" kern="0" dirty="0" smtClean="0"/>
              <a:t>(35Y/0N/5A)</a:t>
            </a:r>
          </a:p>
          <a:p>
            <a:pPr marL="0" lvl="1" indent="0" algn="just">
              <a:buNone/>
              <a:defRPr/>
            </a:pPr>
            <a:r>
              <a:rPr lang="en-US" altLang="zh-CN" b="1" kern="0" dirty="0"/>
              <a:t>Result*: </a:t>
            </a:r>
            <a:r>
              <a:rPr lang="en-US" altLang="zh-CN" dirty="0">
                <a:highlight>
                  <a:srgbClr val="00FF00"/>
                </a:highlight>
              </a:rPr>
              <a:t>Motion Passes </a:t>
            </a:r>
            <a:r>
              <a:rPr lang="en-US" altLang="zh-CN" dirty="0" smtClean="0">
                <a:highlight>
                  <a:srgbClr val="00FF00"/>
                </a:highlight>
              </a:rPr>
              <a:t>(35Y/0N/4A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/>
          </a:p>
          <a:p>
            <a:pPr marL="0" lvl="1" indent="0" algn="just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600" kern="0" dirty="0" smtClean="0"/>
              <a:t> </a:t>
            </a:r>
            <a:r>
              <a:rPr lang="en-US" altLang="zh-CN" sz="1600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Related document 21/0145r5</a:t>
            </a: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976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 smtClean="0"/>
              <a:t>11bf </a:t>
            </a:r>
            <a:r>
              <a:rPr lang="en-US" altLang="zh-CN" kern="0" dirty="0"/>
              <a:t>shall define an optional negotiation process in the sensing setup phase for a sensing initiator and sensing responder(s) to exchange and agree on operational parameters associated with a sensing session. </a:t>
            </a:r>
            <a:endParaRPr lang="en-US" altLang="zh-CN" kern="0" dirty="0" smtClean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Cheng Chen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Jinsoo</a:t>
            </a:r>
            <a:r>
              <a:rPr lang="en-US" altLang="zh-CN" b="1" kern="0" dirty="0"/>
              <a:t> Choi</a:t>
            </a:r>
            <a:r>
              <a:rPr lang="en-US" altLang="zh-CN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</a:t>
            </a:r>
            <a:r>
              <a:rPr lang="en-US" altLang="zh-CN" b="1" kern="0" smtClean="0"/>
              <a:t>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b="1" kern="0" dirty="0" smtClean="0"/>
          </a:p>
          <a:p>
            <a:pPr marL="0" lvl="1" indent="0" algn="just">
              <a:buNone/>
              <a:defRPr/>
            </a:pPr>
            <a:endParaRPr lang="en-US" altLang="zh-CN" b="1" kern="0" dirty="0"/>
          </a:p>
          <a:p>
            <a:pPr marL="0" lvl="1" indent="0" algn="just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21/0370r1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21395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May 11, 14, 17 (Interim)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213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March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March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mentor.ieee.org/802.11/dcn/21/11-21-0476-00-00bf-meeting-minutes-march-2021.docx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March - April: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mentor.ieee.org/802.11/dcn/21/11-21-0547-00-00bf-802-11bf-teleconference-minutes-march-2021.docx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mentor.ieee.org/802.11/dcn/21/11-21-0645-03-00bf-802-11bf-teleconference-minutes-april-2021.docx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Claudio Da Silva 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5297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11bf amendment defines an optional threshold based procedure in which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difference between the current measured CSI and the previous measured CSI is quantified. The difference is referred to as CSI variation.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A threshold value to be used by the sensing receiver in the threshold based procedure is defined. 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By comparing the CSI variation with the threshold, the sensing receiver can send a feedback resulting from the large CSI variation to the sensing transmitter.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Whether the threshold is predefined, or defined by the sensing receiver, transmitter, initiator or responder is TBD.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threshold based procedure is not always required (Procedure A in 21/0351r5 is not always required).</a:t>
            </a:r>
          </a:p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Move: </a:t>
            </a:r>
            <a:r>
              <a:rPr lang="en-US" altLang="zh-CN" sz="1800" b="1" kern="0" dirty="0" err="1"/>
              <a:t>Mengshi</a:t>
            </a:r>
            <a:r>
              <a:rPr lang="en-US" altLang="zh-CN" sz="1800" b="1" kern="0" dirty="0"/>
              <a:t> Hu 	</a:t>
            </a:r>
            <a:r>
              <a:rPr lang="en-US" altLang="zh-CN" sz="1800" b="1" dirty="0"/>
              <a:t>	</a:t>
            </a:r>
            <a:r>
              <a:rPr lang="en-US" altLang="zh-CN" sz="1800" b="1" kern="0" dirty="0"/>
              <a:t>Second: Junghoon Suh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( 21 Y/ 7N/ 11A)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(21Y/6N/10A)</a:t>
            </a:r>
            <a:endParaRPr lang="en-US" altLang="zh-CN" sz="1050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21/0351r5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73282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June </a:t>
            </a:r>
            <a:r>
              <a:rPr lang="en-US" altLang="zh-CN" sz="4000" dirty="0" smtClean="0">
                <a:solidFill>
                  <a:srgbClr val="0000FF"/>
                </a:solidFill>
              </a:rPr>
              <a:t>1, 8</a:t>
            </a:r>
            <a:r>
              <a:rPr lang="en-US" altLang="en-US" sz="4000" dirty="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617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adopt the document (21-0782r2) as the initial official Channel Models document for IEEE </a:t>
            </a:r>
            <a:r>
              <a:rPr lang="en-US" altLang="zh-CN" sz="1800" kern="0" dirty="0" smtClean="0"/>
              <a:t>802.11bf</a:t>
            </a:r>
            <a:r>
              <a:rPr lang="en-US" altLang="zh-CN" sz="1800" kern="0" dirty="0"/>
              <a:t>.</a:t>
            </a:r>
            <a:endParaRPr lang="en-US" altLang="zh-CN" sz="18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Meihong</a:t>
            </a:r>
            <a:r>
              <a:rPr lang="en-US" altLang="zh-CN" sz="1800" b="1" kern="0" dirty="0" smtClean="0"/>
              <a:t> Zhang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</a:t>
            </a:r>
            <a:r>
              <a:rPr lang="en-US" altLang="zh-CN" sz="1800" b="1" kern="0" dirty="0" smtClean="0"/>
              <a:t>XXXX ( Y/ N/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( Y/ N/ A)</a:t>
            </a:r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21/0782r2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56615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The following parameters may be determined (or specified) in the setup phase of a sensing session</a:t>
            </a:r>
            <a:endParaRPr lang="zh-CN" altLang="zh-CN" sz="1800" kern="0" dirty="0"/>
          </a:p>
          <a:p>
            <a:pPr marL="1057275" lvl="2" indent="-171450" algn="just">
              <a:buFont typeface="Arial" panose="020B0604020202020204" pitchFamily="34" charset="0"/>
              <a:buChar char="•"/>
              <a:defRPr/>
            </a:pPr>
            <a:r>
              <a:rPr lang="en-US" altLang="zh-CN" sz="1400" kern="0" dirty="0"/>
              <a:t>Periodicity (the rate of transmission of sensing transmissions)</a:t>
            </a:r>
            <a:endParaRPr lang="zh-CN" altLang="zh-CN" sz="1400" kern="0" dirty="0"/>
          </a:p>
          <a:p>
            <a:pPr marL="1057275" lvl="2" indent="-171450" algn="just">
              <a:buFont typeface="Arial" panose="020B0604020202020204" pitchFamily="34" charset="0"/>
              <a:buChar char="•"/>
              <a:defRPr/>
            </a:pPr>
            <a:r>
              <a:rPr lang="en-US" altLang="zh-CN" sz="1400" kern="0" dirty="0"/>
              <a:t>Bandwidth</a:t>
            </a:r>
            <a:endParaRPr lang="zh-CN" altLang="zh-CN" sz="1400" kern="0" dirty="0"/>
          </a:p>
          <a:p>
            <a:pPr marL="1057275" lvl="2" indent="-171450" algn="just">
              <a:buFont typeface="Arial" panose="020B0604020202020204" pitchFamily="34" charset="0"/>
              <a:buChar char="•"/>
              <a:defRPr/>
            </a:pPr>
            <a:r>
              <a:rPr lang="en-US" altLang="zh-CN" sz="1400" kern="0" dirty="0"/>
              <a:t>Number of receive antennas</a:t>
            </a:r>
            <a:endParaRPr lang="zh-CN" altLang="zh-CN" sz="1400" kern="0" dirty="0"/>
          </a:p>
          <a:p>
            <a:pPr marL="1057275" lvl="2" indent="-171450" algn="just">
              <a:buFont typeface="Arial" panose="020B0604020202020204" pitchFamily="34" charset="0"/>
              <a:buChar char="•"/>
              <a:defRPr/>
            </a:pPr>
            <a:r>
              <a:rPr lang="en-US" altLang="zh-CN" sz="1400" kern="0" dirty="0"/>
              <a:t>Number of spatial streams</a:t>
            </a:r>
            <a:endParaRPr lang="zh-CN" altLang="zh-CN" sz="1400" kern="0" dirty="0"/>
          </a:p>
          <a:p>
            <a:pPr marL="1057275" lvl="2" indent="-171450" algn="just">
              <a:buFont typeface="Arial" panose="020B0604020202020204" pitchFamily="34" charset="0"/>
              <a:buChar char="•"/>
              <a:defRPr/>
            </a:pPr>
            <a:r>
              <a:rPr lang="en-US" altLang="zh-CN" sz="1400" kern="0" dirty="0"/>
              <a:t>Transmit output power</a:t>
            </a:r>
            <a:endParaRPr lang="zh-CN" altLang="zh-CN" sz="14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Halise</a:t>
            </a:r>
            <a:r>
              <a:rPr lang="en-US" altLang="zh-CN" sz="1800" b="1" kern="0" dirty="0" smtClean="0"/>
              <a:t> TÜRKMEN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</a:t>
            </a:r>
            <a:r>
              <a:rPr lang="en-US" altLang="zh-CN" sz="1800" b="1" kern="0" dirty="0" smtClean="0"/>
              <a:t>XXXX ( Y/ N/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( Y/ N/ A)</a:t>
            </a:r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/>
              <a:t>21/0365r2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13103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Backup</a:t>
            </a:r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7635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Move:  Oscar Au 		Second: Assaf Kasher 	</a:t>
            </a:r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Result: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  <a:r>
              <a:rPr lang="en-US" altLang="zh-CN" sz="1800" dirty="0"/>
              <a:t> </a:t>
            </a: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Note</a:t>
            </a:r>
            <a:r>
              <a:rPr lang="zh-CN" altLang="en-US" sz="1800" dirty="0" smtClean="0"/>
              <a:t>： </a:t>
            </a:r>
            <a:r>
              <a:rPr lang="en-US" altLang="zh-CN" sz="1800" dirty="0"/>
              <a:t> Related document </a:t>
            </a:r>
            <a:r>
              <a:rPr lang="en-US" altLang="zh-CN" sz="1800" dirty="0" smtClean="0"/>
              <a:t>20/1746r1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102158</TotalTime>
  <Words>1569</Words>
  <Application>Microsoft Office PowerPoint</Application>
  <PresentationFormat>全屏显示(4:3)</PresentationFormat>
  <Paragraphs>413</Paragraphs>
  <Slides>40</Slides>
  <Notes>40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40</vt:i4>
      </vt:variant>
    </vt:vector>
  </HeadingPairs>
  <TitlesOfParts>
    <vt:vector size="45" baseType="lpstr">
      <vt:lpstr>MS PGothic</vt:lpstr>
      <vt:lpstr>微软雅黑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4537</cp:revision>
  <cp:lastPrinted>2014-11-04T15:04:57Z</cp:lastPrinted>
  <dcterms:created xsi:type="dcterms:W3CDTF">2007-04-17T18:10:23Z</dcterms:created>
  <dcterms:modified xsi:type="dcterms:W3CDTF">2021-05-20T06:22:19Z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(3)ceswxzBrIWEUxtFHWrP8qr4DqR8N2z9SDkWoxZBnNbHWJN0DLL4cXLhbA6KxA7rvMC8LzKdn
awf8gT92tm1oSfv/O309eNQEf+vGjtIV2CZsmqLxpjGgKW4TukOuZPoicbApmCFxipxhIq/y
1s6eK+7GV845r7Ge6DJ4FhmAi4oQ52d3FTFO987xImw9w+dnWPn0iSGAR/qvps1/+eqiYxyv
p8A131EU6c107hZa19</vt:lpwstr>
  </property>
  <property fmtid="{D5CDD505-2E9C-101B-9397-08002B2CF9AE}" pid="27" name="_2015_ms_pID_7253431">
    <vt:lpwstr>u1EE1LAk/VdioEBeyJhcgHFY+7BZu94NorjAsqgLUtYnskmKpe0OgG
A5j2u/5ldttoiWERHzcr8fduKGQFwPS2tgh6rOAYig2Sl2c2//8cseEzgV+JLvRPmjILajx+
Nmx4RMteP4JN+RfI5hsKbPwLVeLbpiE2cfzKCnZBk3YPq4xg7Unp+3hj7I9R1ot6j8amsmUF
7b2IT6aMp4EX886dy1MIQr5bCIwjzaxctBBH</vt:lpwstr>
  </property>
  <property fmtid="{D5CDD505-2E9C-101B-9397-08002B2CF9AE}" pid="28" name="_2015_ms_pID_7253432">
    <vt:lpwstr>iQ==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1617848695</vt:lpwstr>
  </property>
</Properties>
</file>