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9" r:id="rId2"/>
    <p:sldId id="450" r:id="rId3"/>
    <p:sldId id="424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5" r:id="rId12"/>
    <p:sldId id="466" r:id="rId13"/>
    <p:sldId id="467" r:id="rId14"/>
    <p:sldId id="470" r:id="rId15"/>
    <p:sldId id="468" r:id="rId16"/>
    <p:sldId id="471" r:id="rId17"/>
    <p:sldId id="472" r:id="rId18"/>
    <p:sldId id="473" r:id="rId19"/>
    <p:sldId id="474" r:id="rId20"/>
    <p:sldId id="482" r:id="rId21"/>
    <p:sldId id="483" r:id="rId22"/>
    <p:sldId id="484" r:id="rId23"/>
    <p:sldId id="485" r:id="rId24"/>
    <p:sldId id="486" r:id="rId25"/>
    <p:sldId id="487" r:id="rId26"/>
    <p:sldId id="479" r:id="rId27"/>
    <p:sldId id="481" r:id="rId28"/>
    <p:sldId id="480" r:id="rId2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0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09" autoAdjust="0"/>
    <p:restoredTop sz="95886" autoAdjust="0"/>
  </p:normalViewPr>
  <p:slideViewPr>
    <p:cSldViewPr>
      <p:cViewPr varScale="1">
        <p:scale>
          <a:sx n="108" d="100"/>
          <a:sy n="108" d="100"/>
        </p:scale>
        <p:origin x="1242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196AAE5-BEFF-405B-A41A-9D9E8900F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0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4698698-3DB2-4608-B750-93575F2D5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2389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115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186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2299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0721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6085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989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7172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29761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57425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19871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497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07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1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12329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61266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319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95360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00048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21227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58374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7802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241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7526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4906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84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589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29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39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93C4498-848E-4199-A92A-DEF650462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527920-A45F-4680-B837-671AD6ADD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2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8CF3751-53B3-4C74-9A1D-32DBC2A8D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05335" y="304026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802.11-20/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1874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r6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18314"/>
            <a:ext cx="145552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 smtClean="0"/>
              <a:t>February </a:t>
            </a:r>
            <a:r>
              <a:rPr lang="en-US" altLang="en-US" sz="1800" b="1" dirty="0" smtClean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834-00-00bf-ieee-802-11bf-november-2020-plenary-meeting-minute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038-00-00bf-802-11bf-teleconference-minutes-january-2021.docx" TargetMode="External"/><Relationship Id="rId5" Type="http://schemas.openxmlformats.org/officeDocument/2006/relationships/hyperlink" Target="https://mentor.ieee.org/802.11/dcn/20/11-20-1955-01-00bf-802-11bf-teleconference-minutes-december-2020.docx" TargetMode="External"/><Relationship Id="rId4" Type="http://schemas.openxmlformats.org/officeDocument/2006/relationships/hyperlink" Target="https://mentor.ieee.org/802.11/dcn/20/11-20-1909-00-00bf-802-11bf-teleconference-minutes-november-2020.doc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xxxxxxxxxxxxxxx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6" Type="http://schemas.openxmlformats.org/officeDocument/2006/relationships/hyperlink" Target="NULL" TargetMode="External"/><Relationship Id="rId5" Type="http://schemas.openxmlformats.org/officeDocument/2006/relationships/hyperlink" Target="NULL" TargetMode="External"/><Relationship Id="rId4" Type="http://schemas.openxmlformats.org/officeDocument/2006/relationships/hyperlink" Target="https://mentor.ieee.org/802.11/xxxxxxxxxxxxxxxxx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65-00-SENS-wlan-sensing-sg-september-2020-interim-meeting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0/11-20-1729-00-00bf-ieee-802-11bf-teleconference-meeting-minutes-september-and-october-2020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19800" y="6475413"/>
            <a:ext cx="25241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C60C8EF-9059-491D-8C36-897D12374B7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 err="1" smtClean="0"/>
              <a:t>TG</a:t>
            </a:r>
            <a:r>
              <a:rPr lang="en-US" altLang="zh-CN" dirty="0" err="1" smtClean="0"/>
              <a:t>bf</a:t>
            </a:r>
            <a:r>
              <a:rPr lang="en-US" altLang="zh-CN" dirty="0" smtClean="0"/>
              <a:t> </a:t>
            </a:r>
            <a:r>
              <a:rPr lang="en-US" altLang="en-US" dirty="0" smtClean="0"/>
              <a:t>Motions List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2021-02-05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3671888"/>
          <a:ext cx="7620000" cy="823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December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9506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</a:t>
            </a:r>
            <a:r>
              <a:rPr lang="en-US" altLang="zh-CN" kern="0"/>
              <a:t>adopt </a:t>
            </a:r>
            <a:r>
              <a:rPr lang="en-US" altLang="zh-CN" kern="0" smtClean="0"/>
              <a:t>11-20/1812r0 </a:t>
            </a:r>
            <a:r>
              <a:rPr lang="en-US" altLang="zh-CN" kern="0" dirty="0"/>
              <a:t>as the selection procedure document 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</a:t>
            </a:r>
            <a:r>
              <a:rPr lang="en-US" altLang="zh-CN" kern="0" smtClean="0"/>
              <a:t>: </a:t>
            </a:r>
            <a:r>
              <a:rPr lang="en-US" altLang="zh-CN"/>
              <a:t>Claudio Da Silva </a:t>
            </a:r>
            <a:r>
              <a:rPr lang="en-US" altLang="zh-CN" smtClean="0"/>
              <a:t>	</a:t>
            </a:r>
            <a:r>
              <a:rPr lang="en-US" altLang="zh-CN" kern="0" dirty="0" smtClean="0"/>
              <a:t>	Second</a:t>
            </a:r>
            <a:r>
              <a:rPr lang="en-US" altLang="zh-CN" kern="0" smtClean="0"/>
              <a:t>: </a:t>
            </a:r>
            <a:r>
              <a:rPr lang="en-US" altLang="zh-CN" kern="0"/>
              <a:t>Assaf Kasher </a:t>
            </a:r>
            <a:r>
              <a:rPr lang="en-US" altLang="zh-CN" kern="0" dirty="0" smtClean="0"/>
              <a:t>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smtClean="0"/>
              <a:t>Result: </a:t>
            </a:r>
            <a:r>
              <a:rPr lang="en-US" altLang="zh-CN">
                <a:highlight>
                  <a:srgbClr val="00FF00"/>
                </a:highlight>
              </a:rPr>
              <a:t>Approved by unanimous consent</a:t>
            </a:r>
            <a:endParaRPr lang="en-US" altLang="zh-CN" kern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9689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11-20/1813r0 as the functional requirement document </a:t>
            </a:r>
            <a:r>
              <a:rPr lang="en-US" altLang="zh-CN" kern="0"/>
              <a:t>for </a:t>
            </a:r>
            <a:r>
              <a:rPr lang="en-US" altLang="zh-CN" kern="0" smtClean="0"/>
              <a:t>TGbf. The </a:t>
            </a:r>
            <a:r>
              <a:rPr lang="en-US" altLang="zh-CN" kern="0"/>
              <a:t>Functional Requirements document may be modified at any time by a 75% approval vote.</a:t>
            </a:r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</a:t>
            </a:r>
            <a:r>
              <a:rPr lang="en-US" altLang="zh-CN" kern="0" smtClean="0"/>
              <a:t>: </a:t>
            </a:r>
            <a:r>
              <a:rPr lang="en-US" altLang="zh-CN"/>
              <a:t>Claudio Da </a:t>
            </a:r>
            <a:r>
              <a:rPr lang="en-US" altLang="zh-CN" smtClean="0"/>
              <a:t>Silva</a:t>
            </a:r>
            <a:r>
              <a:rPr lang="en-US" altLang="zh-CN" kern="0" dirty="0" smtClean="0"/>
              <a:t>		Second</a:t>
            </a:r>
            <a:r>
              <a:rPr lang="en-US" altLang="zh-CN" kern="0" smtClean="0"/>
              <a:t>: </a:t>
            </a:r>
            <a:r>
              <a:rPr lang="en-US" altLang="zh-CN" kern="0"/>
              <a:t>Sang Kim </a:t>
            </a:r>
            <a:r>
              <a:rPr lang="en-US" altLang="zh-CN" kern="0" dirty="0" smtClean="0"/>
              <a:t>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smtClean="0"/>
              <a:t>Result: </a:t>
            </a:r>
            <a:r>
              <a:rPr lang="en-US" altLang="zh-CN">
                <a:highlight>
                  <a:srgbClr val="00FF00"/>
                </a:highlight>
              </a:rPr>
              <a:t>Approved by unanimous consent</a:t>
            </a:r>
            <a:endParaRPr lang="en-US" altLang="zh-CN" kern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1271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January 12, 13, 14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73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November 2020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November </a:t>
            </a:r>
            <a:r>
              <a:rPr lang="en-US" altLang="zh-CN" sz="1600" dirty="0" smtClean="0"/>
              <a:t>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mentor.ieee.org/802.11/dcn/20/11-20-1834-00-00bf-ieee-802-11bf-november-2020-plenary-meeting-minutes.docx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November </a:t>
            </a:r>
            <a:r>
              <a:rPr lang="en-US" altLang="zh-CN" sz="1600" dirty="0" smtClean="0"/>
              <a:t>- January: </a:t>
            </a:r>
          </a:p>
          <a:p>
            <a:pPr marL="714375" lvl="1" indent="0">
              <a:buNone/>
            </a:pPr>
            <a:r>
              <a:rPr lang="en-US" altLang="zh-CN" sz="1600" dirty="0" smtClean="0">
                <a:hlinkClick r:id="rId4"/>
              </a:rPr>
              <a:t>https</a:t>
            </a:r>
            <a:r>
              <a:rPr lang="en-US" altLang="zh-CN" sz="1600" dirty="0">
                <a:hlinkClick r:id="rId4"/>
              </a:rPr>
              <a:t>://</a:t>
            </a:r>
            <a:r>
              <a:rPr lang="en-US" altLang="zh-CN" sz="1600" dirty="0" smtClean="0">
                <a:hlinkClick r:id="rId4"/>
              </a:rPr>
              <a:t>mentor.ieee.org/802.11/dcn/20/11-20-1909-00-00bf-802-11bf-teleconference-minutes-november-2020.docx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mentor.ieee.org/802.11/dcn/20/11-20-1955-01-00bf-802-11bf-teleconference-minutes-december-2020.docx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6"/>
              </a:rPr>
              <a:t>https://mentor.ieee.org/802.11/dcn/21/11-21-0038-00-00bf-802-11bf-teleconference-minutes-january-2021.docx</a:t>
            </a:r>
            <a:endParaRPr lang="en-US" altLang="zh-CN" sz="16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	Second: Claudio Da Silva 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</a:t>
            </a:r>
            <a:r>
              <a:rPr lang="en-US" altLang="zh-CN" sz="2000" dirty="0">
                <a:highlight>
                  <a:srgbClr val="00FF00"/>
                </a:highlight>
              </a:rPr>
              <a:t> Approved by unanimous consent</a:t>
            </a:r>
            <a:endParaRPr lang="zh-CN" altLang="en-US" sz="2000" dirty="0"/>
          </a:p>
          <a:p>
            <a:pPr marL="0" indent="0">
              <a:buNone/>
            </a:pP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694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</a:t>
            </a:r>
            <a:r>
              <a:rPr lang="en-US" altLang="zh-CN" kern="0" dirty="0"/>
              <a:t>/-</a:t>
            </a:r>
            <a:r>
              <a:rPr lang="en-US" altLang="zh-CN" kern="0" dirty="0" smtClean="0"/>
              <a:t>1712r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as the </a:t>
            </a:r>
            <a:r>
              <a:rPr lang="en-US" altLang="zh-CN" dirty="0"/>
              <a:t>use cases </a:t>
            </a:r>
            <a:r>
              <a:rPr lang="en-US" altLang="zh-CN" kern="0" dirty="0" smtClean="0"/>
              <a:t>document </a:t>
            </a:r>
            <a:r>
              <a:rPr lang="en-US" altLang="zh-CN" kern="0" dirty="0"/>
              <a:t>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Assaf Kasher</a:t>
            </a:r>
            <a:r>
              <a:rPr lang="en-US" altLang="zh-CN" dirty="0" smtClean="0"/>
              <a:t> 	</a:t>
            </a:r>
            <a:r>
              <a:rPr lang="en-US" altLang="zh-CN" kern="0" dirty="0" smtClean="0"/>
              <a:t>	Second: Rui Du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zh-CN" altLang="en-US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3522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741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procedure allows a STA to perform WLAN sensing and obtain measurement results. A sensing session is an instance of a sensing procedure with associated operational parameters of that instance.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Move: Cheng Chen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Solomon Trainin </a:t>
            </a:r>
            <a:r>
              <a:rPr lang="en-US" altLang="zh-CN" b="1" kern="0" dirty="0" smtClean="0"/>
              <a:t>	</a:t>
            </a:r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432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initiator and sensing responder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initiator: a STA that initiates a WLAN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responder: a STA that participates in a WLAN sensing session initiated by a sensing initiator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transmitter and sensing receiver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transmitter: a STA that transmits PPDUs used for sensing measurements in a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receiver: a STA that receives PPDUs sent by a sensing transmitter and performs sensing measurements in a sensing session</a:t>
            </a:r>
          </a:p>
          <a:p>
            <a:pPr lvl="1">
              <a:defRPr/>
            </a:pPr>
            <a:r>
              <a:rPr lang="en-US" altLang="zh-CN" kern="0" dirty="0" smtClean="0"/>
              <a:t>A </a:t>
            </a:r>
            <a:r>
              <a:rPr lang="en-US" altLang="zh-CN" kern="0" dirty="0"/>
              <a:t>STA can assume multiple roles in one sensing session.</a:t>
            </a:r>
          </a:p>
          <a:p>
            <a:pPr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/>
              <a:t>Move: Cheng Chen		Second: Edward Au 	</a:t>
            </a:r>
          </a:p>
          <a:p>
            <a:pPr marL="0" lvl="1" indent="0">
              <a:defRPr/>
            </a:pPr>
            <a:endParaRPr lang="en-US" altLang="zh-CN" b="1" kern="0" dirty="0"/>
          </a:p>
          <a:p>
            <a:pPr marL="0" lvl="1" indent="0">
              <a:buNone/>
              <a:defRPr/>
            </a:pPr>
            <a:r>
              <a:rPr lang="en-US" altLang="zh-CN" b="1" kern="0" dirty="0"/>
              <a:t>Result</a:t>
            </a:r>
            <a:r>
              <a:rPr lang="en-US" altLang="zh-CN" b="1" kern="0" dirty="0" smtClean="0"/>
              <a:t>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34637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1040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2954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 Task Group bf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WLAN Sensing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 smtClean="0"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305800" cy="2895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3200" dirty="0" smtClean="0">
                <a:latin typeface="Arial" panose="020B0604020202020204" pitchFamily="34" charset="0"/>
              </a:rPr>
              <a:t>Motion list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	        </a:t>
            </a:r>
            <a:r>
              <a:rPr lang="en-US" altLang="en-US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Chair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:	</a:t>
            </a:r>
            <a:r>
              <a:rPr lang="en-US" altLang="en-US" sz="2000" dirty="0">
                <a:cs typeface="Times New Roman" panose="02020603050405020304" pitchFamily="18" charset="0"/>
              </a:rPr>
              <a:t>Tony Xiao Han (Huawei)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Vice Chair: 	</a:t>
            </a:r>
            <a:r>
              <a:rPr lang="en-US" altLang="en-US" sz="2000" dirty="0">
                <a:cs typeface="Times New Roman" panose="02020603050405020304" pitchFamily="18" charset="0"/>
              </a:rPr>
              <a:t>Sang Kim (LG Electronics)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 					</a:t>
            </a:r>
            <a:r>
              <a:rPr lang="en-US" altLang="zh-CN" sz="2000" dirty="0"/>
              <a:t>Assaf Kasher (Qualcomm)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 Secretary: 	</a:t>
            </a:r>
            <a:r>
              <a:rPr lang="en-US" altLang="zh-CN" sz="2000" dirty="0"/>
              <a:t>Leif Wilhelmsson </a:t>
            </a:r>
            <a:r>
              <a:rPr lang="en-US" altLang="en-US" sz="2000" dirty="0"/>
              <a:t>(</a:t>
            </a:r>
            <a:r>
              <a:rPr lang="en-US" altLang="zh-CN" sz="2000" dirty="0"/>
              <a:t>Ericsson</a:t>
            </a:r>
            <a:r>
              <a:rPr lang="en-US" altLang="en-US" sz="2000" dirty="0"/>
              <a:t>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</a:t>
            </a:r>
            <a:r>
              <a:rPr lang="en-US" altLang="en-US" sz="2000">
                <a:latin typeface="Arial" panose="020B0604020202020204" pitchFamily="34" charset="0"/>
                <a:cs typeface="MS PGothic" panose="020B0600070205080204" pitchFamily="34" charset="-128"/>
              </a:rPr>
              <a:t>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 Tech</a:t>
            </a:r>
            <a:r>
              <a:rPr lang="en-US" altLang="zh-CN" sz="2000" smtClean="0">
                <a:latin typeface="Arial" panose="020B0604020202020204" pitchFamily="34" charset="0"/>
                <a:cs typeface="MS PGothic" panose="020B0600070205080204" pitchFamily="34" charset="-128"/>
              </a:rPr>
              <a:t>nical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Editor: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</a:t>
            </a:r>
            <a:r>
              <a:rPr lang="en-US" altLang="zh-CN" sz="2000" dirty="0"/>
              <a:t>Claudio Da Silva </a:t>
            </a:r>
            <a:r>
              <a:rPr lang="en-US" altLang="en-US" sz="2000" dirty="0">
                <a:cs typeface="Times New Roman" panose="02020603050405020304" pitchFamily="18" charset="0"/>
              </a:rPr>
              <a:t>(Intel)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85F6953-FD36-4A21-A1CB-A7DFA671E8B3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initiator might be neither a sensing transmitter nor a sensing receiver</a:t>
            </a:r>
            <a:r>
              <a:rPr lang="en-US" altLang="zh-CN" kern="0" dirty="0" smtClean="0"/>
              <a:t>.</a:t>
            </a:r>
          </a:p>
          <a:p>
            <a:pPr lvl="1">
              <a:defRPr/>
            </a:pPr>
            <a:endParaRPr lang="en-US" altLang="zh-CN" kern="0" dirty="0"/>
          </a:p>
          <a:p>
            <a:pPr lvl="1"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Move: Rui Du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Claudio da Silva</a:t>
            </a:r>
            <a:r>
              <a:rPr lang="en-US" altLang="zh-CN" b="1" kern="0" dirty="0" smtClean="0"/>
              <a:t>	</a:t>
            </a:r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Result: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41331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b</a:t>
            </a:r>
            <a:r>
              <a:rPr lang="en-US" altLang="zh-CN" sz="2800" dirty="0" smtClean="0"/>
              <a:t> Motion to amend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Change the previous motion to:</a:t>
            </a:r>
          </a:p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 marL="0" lvl="1" indent="0">
              <a:buNone/>
              <a:defRPr/>
            </a:pPr>
            <a:endParaRPr lang="en-US" altLang="zh-CN" sz="1800" b="1" kern="0" dirty="0" smtClean="0"/>
          </a:p>
          <a:p>
            <a:pPr marL="0" lvl="1" indent="0">
              <a:buNone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</a:t>
            </a:r>
            <a:r>
              <a:rPr lang="en-US" altLang="zh-CN" sz="1800" b="1" kern="0" dirty="0" smtClean="0"/>
              <a:t>: </a:t>
            </a:r>
            <a:r>
              <a:rPr lang="en-US" altLang="zh-CN" sz="1800" b="1" kern="0" dirty="0"/>
              <a:t>Motion Passes (</a:t>
            </a:r>
            <a:r>
              <a:rPr lang="en-US" altLang="zh-CN" sz="1800" b="1" kern="0" dirty="0" smtClean="0"/>
              <a:t>24Y, 4N, 1A)</a:t>
            </a: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(21Y, 4N, 1A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 smtClean="0"/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b="1" kern="0" dirty="0"/>
              <a:t>* Amended result accounts for removal of </a:t>
            </a:r>
            <a:r>
              <a:rPr lang="en-US" altLang="zh-CN" sz="1800" b="1" kern="0" dirty="0" smtClean="0">
                <a:solidFill>
                  <a:srgbClr val="FF0000"/>
                </a:solidFill>
              </a:rPr>
              <a:t>3</a:t>
            </a:r>
            <a:r>
              <a:rPr lang="en-US" altLang="zh-CN" sz="1800" b="1" kern="0" dirty="0" smtClean="0"/>
              <a:t> </a:t>
            </a:r>
            <a:r>
              <a:rPr lang="en-US" altLang="zh-CN" sz="1800" b="1" kern="0" dirty="0"/>
              <a:t>votes of non-voting members.</a:t>
            </a:r>
          </a:p>
          <a:p>
            <a:pPr marL="0" lvl="1" indent="0">
              <a:buNone/>
              <a:defRPr/>
            </a:pPr>
            <a:endParaRPr lang="en-US" altLang="zh-CN" sz="1800" b="1" kern="0" dirty="0"/>
          </a:p>
        </p:txBody>
      </p:sp>
    </p:spTree>
    <p:extLst>
      <p:ext uri="{BB962C8B-B14F-4D97-AF65-F5344CB8AC3E}">
        <p14:creationId xmlns:p14="http://schemas.microsoft.com/office/powerpoint/2010/main" val="163750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 marL="0" indent="0"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20Y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0N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4A</a:t>
            </a:r>
            <a:r>
              <a:rPr lang="en-US" altLang="zh-CN" sz="1800" b="1" kern="0" dirty="0"/>
              <a:t>)</a:t>
            </a:r>
          </a:p>
          <a:p>
            <a:pPr marL="0" lvl="1" indent="0">
              <a:buNone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(19Y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0N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4A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b="1" kern="0" dirty="0"/>
              <a:t>* Amended result accounts for removal of </a:t>
            </a:r>
            <a:r>
              <a:rPr lang="en-US" altLang="zh-CN" sz="1800" b="1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800" b="1" kern="0" dirty="0" smtClean="0"/>
              <a:t> </a:t>
            </a:r>
            <a:r>
              <a:rPr lang="en-US" altLang="zh-CN" sz="1800" b="1" kern="0" dirty="0"/>
              <a:t>votes of non-voting members</a:t>
            </a:r>
            <a:r>
              <a:rPr lang="en-US" altLang="zh-CN" sz="1800" b="1" kern="0" dirty="0" smtClean="0"/>
              <a:t>.</a:t>
            </a:r>
            <a:endParaRPr lang="en-US" altLang="zh-CN" sz="1800" b="1" kern="0" dirty="0"/>
          </a:p>
        </p:txBody>
      </p:sp>
    </p:spTree>
    <p:extLst>
      <p:ext uri="{BB962C8B-B14F-4D97-AF65-F5344CB8AC3E}">
        <p14:creationId xmlns:p14="http://schemas.microsoft.com/office/powerpoint/2010/main" val="120986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Results of measurement performed in a sensing session should be obtained by or reported to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r>
              <a:rPr lang="en-US" altLang="zh-CN" sz="1800" kern="0" dirty="0" smtClean="0"/>
              <a:t> </a:t>
            </a:r>
            <a:endParaRPr lang="en-US" altLang="zh-CN" sz="1800" kern="0" dirty="0"/>
          </a:p>
          <a:p>
            <a:pPr>
              <a:defRPr/>
            </a:pPr>
            <a:endParaRPr lang="en-US" altLang="zh-CN" sz="2000" kern="0" dirty="0" smtClean="0"/>
          </a:p>
          <a:p>
            <a:pPr marL="0" lvl="1" indent="0">
              <a:buNone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Cheng Chen</a:t>
            </a:r>
            <a:r>
              <a:rPr lang="en-US" altLang="zh-CN" sz="1800" b="1" kern="0" dirty="0" smtClean="0"/>
              <a:t>	</a:t>
            </a:r>
          </a:p>
          <a:p>
            <a:pPr marL="0" indent="0"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21Y</a:t>
            </a:r>
            <a:r>
              <a:rPr lang="en-US" altLang="zh-CN" sz="1800" b="1" kern="0" dirty="0"/>
              <a:t>, 0N, </a:t>
            </a:r>
            <a:r>
              <a:rPr lang="en-US" altLang="zh-CN" sz="1800" b="1" kern="0" dirty="0" smtClean="0"/>
              <a:t>3A</a:t>
            </a:r>
            <a:r>
              <a:rPr lang="en-US" altLang="zh-CN" sz="1800" b="1" kern="0" dirty="0"/>
              <a:t>)</a:t>
            </a:r>
          </a:p>
          <a:p>
            <a:pPr marL="0" lvl="1" indent="0">
              <a:buNone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(20Y</a:t>
            </a:r>
            <a:r>
              <a:rPr lang="en-US" altLang="zh-CN" sz="1800" b="1" dirty="0">
                <a:highlight>
                  <a:srgbClr val="00FF00"/>
                </a:highlight>
              </a:rPr>
              <a:t>, 0N,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2A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b="1" kern="0" dirty="0"/>
              <a:t>* Amended result accounts for removal of </a:t>
            </a:r>
            <a:r>
              <a:rPr lang="en-US" altLang="zh-CN" sz="1800" b="1" kern="0" dirty="0" smtClean="0">
                <a:solidFill>
                  <a:srgbClr val="FF0000"/>
                </a:solidFill>
              </a:rPr>
              <a:t>2</a:t>
            </a:r>
            <a:r>
              <a:rPr lang="en-US" altLang="zh-CN" sz="1800" b="1" kern="0" dirty="0" smtClean="0"/>
              <a:t> </a:t>
            </a:r>
            <a:r>
              <a:rPr lang="en-US" altLang="zh-CN" sz="1800" b="1" kern="0" dirty="0"/>
              <a:t>votes of non-voting members</a:t>
            </a:r>
            <a:r>
              <a:rPr lang="en-US" altLang="zh-CN" sz="1800" b="1" kern="0" dirty="0" smtClean="0"/>
              <a:t>.</a:t>
            </a:r>
            <a:endParaRPr lang="en-US" altLang="zh-CN" sz="1800" b="1" kern="0" dirty="0"/>
          </a:p>
        </p:txBody>
      </p:sp>
    </p:spTree>
    <p:extLst>
      <p:ext uri="{BB962C8B-B14F-4D97-AF65-F5344CB8AC3E}">
        <p14:creationId xmlns:p14="http://schemas.microsoft.com/office/powerpoint/2010/main" val="427962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11bf amendment may define more than one type of sensing measurement results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/>
          </a:p>
          <a:p>
            <a:pPr marL="0" lvl="1" indent="0">
              <a:buNone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Oscar </a:t>
            </a:r>
            <a:r>
              <a:rPr lang="en-US" altLang="zh-CN" sz="1800" b="1" kern="0" dirty="0" smtClean="0"/>
              <a:t>Au	</a:t>
            </a:r>
          </a:p>
          <a:p>
            <a:pPr marL="0" indent="0">
              <a:defRPr/>
            </a:pPr>
            <a:endParaRPr lang="en-US" altLang="zh-CN" kern="0" dirty="0" smtClean="0"/>
          </a:p>
          <a:p>
            <a:pPr marL="0" indent="0"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138221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type of measurement result </a:t>
            </a:r>
            <a:r>
              <a:rPr lang="en-US" altLang="zh-CN" sz="1800" kern="0" dirty="0" smtClean="0"/>
              <a:t>reported in </a:t>
            </a:r>
            <a:r>
              <a:rPr lang="en-US" altLang="zh-CN" sz="1800" kern="0" dirty="0"/>
              <a:t>a sensing session shall be decided by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 marL="0" indent="0"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20Y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1N</a:t>
            </a:r>
            <a:r>
              <a:rPr lang="en-US" altLang="zh-CN" sz="1800" b="1" kern="0" dirty="0"/>
              <a:t>, 3A)</a:t>
            </a:r>
          </a:p>
          <a:p>
            <a:pPr marL="0" lvl="1" indent="0">
              <a:buNone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(18Y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1N</a:t>
            </a:r>
            <a:r>
              <a:rPr lang="en-US" altLang="zh-CN" sz="1800" b="1" dirty="0">
                <a:highlight>
                  <a:srgbClr val="00FF00"/>
                </a:highlight>
              </a:rPr>
              <a:t>, 2A)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b="1" kern="0" dirty="0"/>
              <a:t>* Amended result accounts for removal of </a:t>
            </a:r>
            <a:r>
              <a:rPr lang="en-US" altLang="zh-CN" sz="1800" b="1" kern="0" dirty="0" smtClean="0">
                <a:solidFill>
                  <a:srgbClr val="FF0000"/>
                </a:solidFill>
              </a:rPr>
              <a:t>3</a:t>
            </a:r>
            <a:r>
              <a:rPr lang="en-US" altLang="zh-CN" sz="1800" b="1" kern="0" dirty="0" smtClean="0"/>
              <a:t> </a:t>
            </a:r>
            <a:r>
              <a:rPr lang="en-US" altLang="zh-CN" sz="1800" b="1" kern="0" dirty="0"/>
              <a:t>votes of non-voting members</a:t>
            </a:r>
            <a:r>
              <a:rPr lang="en-US" altLang="zh-CN" sz="1800" b="1" kern="0" dirty="0" smtClean="0"/>
              <a:t>.</a:t>
            </a:r>
            <a:endParaRPr lang="en-US" altLang="zh-CN" sz="1800" b="1" kern="0" dirty="0"/>
          </a:p>
        </p:txBody>
      </p:sp>
    </p:spTree>
    <p:extLst>
      <p:ext uri="{BB962C8B-B14F-4D97-AF65-F5344CB8AC3E}">
        <p14:creationId xmlns:p14="http://schemas.microsoft.com/office/powerpoint/2010/main" val="40431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9, 12, 15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21476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January 2021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January plenary</a:t>
            </a:r>
            <a:r>
              <a:rPr lang="en-US" altLang="zh-CN" sz="1600" dirty="0" smtClean="0"/>
              <a:t>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mentor.ieee.org/xxxxxxxxxxxxxxxx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January </a:t>
            </a:r>
            <a:r>
              <a:rPr lang="en-US" altLang="zh-CN" sz="1600" dirty="0" smtClean="0"/>
              <a:t>- March: </a:t>
            </a:r>
          </a:p>
          <a:p>
            <a:pPr marL="714375" lvl="1" indent="0">
              <a:buNone/>
            </a:pPr>
            <a:r>
              <a:rPr lang="en-US" altLang="zh-CN" sz="1600" dirty="0" smtClean="0">
                <a:hlinkClick r:id="rId4"/>
              </a:rPr>
              <a:t>https</a:t>
            </a:r>
            <a:r>
              <a:rPr lang="en-US" altLang="zh-CN" sz="1600" dirty="0">
                <a:hlinkClick r:id="rId4"/>
              </a:rPr>
              <a:t>://</a:t>
            </a:r>
            <a:r>
              <a:rPr lang="en-US" altLang="zh-CN" sz="1600" dirty="0" smtClean="0">
                <a:hlinkClick r:id="rId4"/>
              </a:rPr>
              <a:t>mentor.ieee.org/802.11/xxxxxxxxxxxxxxxxxx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5" invalidUrl="https:///"/>
              </a:rPr>
              <a:t>https</a:t>
            </a:r>
            <a:r>
              <a:rPr lang="en-US" altLang="zh-CN" sz="1600" dirty="0" smtClean="0">
                <a:hlinkClick r:id="rId6" invalidUrl="https:///"/>
              </a:rPr>
              <a:t>://</a:t>
            </a:r>
            <a:endParaRPr lang="en-US" altLang="zh-CN" sz="1600" dirty="0" smtClean="0"/>
          </a:p>
          <a:p>
            <a:pPr marL="714375" lvl="1" indent="0">
              <a:buNone/>
            </a:pP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 smtClean="0"/>
          </a:p>
          <a:p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</a:t>
            </a:r>
            <a:endParaRPr lang="zh-CN" altLang="en-US" sz="2000" dirty="0"/>
          </a:p>
          <a:p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3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session may be comprised of multiple burst instances.</a:t>
            </a:r>
          </a:p>
          <a:p>
            <a:pPr lvl="1"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Move: Sang Kim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	</a:t>
            </a:r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Result: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08525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en-US" sz="4000" dirty="0" smtClean="0">
                <a:solidFill>
                  <a:srgbClr val="0000FF"/>
                </a:solidFill>
              </a:rPr>
              <a:t>November 3, 6, 9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Approve SENS SG and TGbf 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SENS SG </a:t>
            </a:r>
            <a:r>
              <a:rPr lang="en-US" altLang="zh-CN" sz="2000" dirty="0" smtClean="0"/>
              <a:t>and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September 2020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September interim: </a:t>
            </a:r>
            <a:r>
              <a:rPr lang="en-US" altLang="zh-CN" sz="1600" dirty="0">
                <a:hlinkClick r:id="rId3"/>
              </a:rPr>
              <a:t>https://mentor.ieee.org/802.11/dcn/20/11-20-1465-00-SENS-wlan-sensing-sg-september-2020-interim-meeting-minutes.docx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Teleconferences September-October: </a:t>
            </a:r>
            <a:r>
              <a:rPr lang="en-US" altLang="zh-CN" sz="1600" dirty="0">
                <a:hlinkClick r:id="rId4"/>
              </a:rPr>
              <a:t>https://mentor.ieee.org/802.11/dcn/20/11-20-1729-00-00bf-ieee-802-11bf-teleconference-meeting-minutes-september-and-october-2020.docx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endParaRPr lang="en-US" altLang="zh-CN" sz="2000" dirty="0"/>
          </a:p>
          <a:p>
            <a:r>
              <a:rPr lang="en-US" altLang="zh-CN" sz="2000" dirty="0"/>
              <a:t>Move: Claudio da Silva		Second: </a:t>
            </a:r>
            <a:r>
              <a:rPr lang="en-US" altLang="zh-CN" sz="2000" dirty="0" smtClean="0"/>
              <a:t>Sang Kim 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794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8702F4A-CED6-42F2-937E-7DBB9AD38D4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1    Timeline Motion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0724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adopt the following timeline for </a:t>
            </a:r>
            <a:r>
              <a:rPr lang="en-US" altLang="zh-CN" sz="2000" dirty="0" err="1"/>
              <a:t>TGbf</a:t>
            </a:r>
            <a:r>
              <a:rPr lang="en-US" altLang="zh-CN" sz="2000" dirty="0"/>
              <a:t>.</a:t>
            </a:r>
          </a:p>
          <a:p>
            <a:pPr lvl="1" algn="just"/>
            <a:r>
              <a:rPr lang="en-US" altLang="zh-CN" sz="1600" dirty="0"/>
              <a:t>PAR approved		Sep, 2020</a:t>
            </a:r>
          </a:p>
          <a:p>
            <a:pPr lvl="1" algn="just"/>
            <a:r>
              <a:rPr lang="en-US" altLang="zh-CN" sz="1600" dirty="0"/>
              <a:t>First TG meeting		Oct, 2020</a:t>
            </a:r>
          </a:p>
          <a:p>
            <a:pPr lvl="1" algn="just"/>
            <a:r>
              <a:rPr lang="en-US" altLang="zh-CN" sz="1600" dirty="0"/>
              <a:t>D0.1 			</a:t>
            </a:r>
            <a:r>
              <a:rPr lang="en-US" altLang="zh-CN" sz="1600" i="1" dirty="0" smtClean="0"/>
              <a:t>Jan, 2022</a:t>
            </a:r>
          </a:p>
          <a:p>
            <a:pPr lvl="1" algn="just"/>
            <a:r>
              <a:rPr lang="en-US" altLang="zh-CN" sz="1600" dirty="0" smtClean="0"/>
              <a:t>Initial Letter Ballot (D1.0)	</a:t>
            </a:r>
            <a:r>
              <a:rPr lang="en-US" altLang="zh-CN" sz="1600" i="1" dirty="0" smtClean="0"/>
              <a:t>Jul, 2022 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(D2.0)		</a:t>
            </a:r>
            <a:r>
              <a:rPr lang="en-US" altLang="zh-CN" sz="1600" i="1" dirty="0" smtClean="0"/>
              <a:t>Jan, 2023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(D3.0)		</a:t>
            </a:r>
            <a:r>
              <a:rPr lang="en-US" altLang="zh-CN" sz="1600" i="1" dirty="0" smtClean="0"/>
              <a:t>May, 2023</a:t>
            </a:r>
          </a:p>
          <a:p>
            <a:pPr lvl="1" algn="just"/>
            <a:r>
              <a:rPr lang="en-US" altLang="zh-CN" sz="1600" dirty="0" smtClean="0"/>
              <a:t>Initial </a:t>
            </a:r>
            <a:r>
              <a:rPr lang="en-US" altLang="zh-CN" sz="1600" dirty="0"/>
              <a:t>SA Ballot (D4.0)		Sep </a:t>
            </a:r>
            <a:r>
              <a:rPr lang="en-US" altLang="zh-CN" sz="1600" dirty="0" smtClean="0"/>
              <a:t>2023</a:t>
            </a:r>
            <a:endParaRPr lang="en-US" altLang="zh-CN" sz="1600" dirty="0"/>
          </a:p>
          <a:p>
            <a:pPr lvl="1" algn="just"/>
            <a:r>
              <a:rPr lang="en-US" altLang="zh-CN" sz="1600" dirty="0"/>
              <a:t>Final 802.11 WG approval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smtClean="0"/>
              <a:t>802 EC approval	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err="1" smtClean="0"/>
              <a:t>RevCom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and SASB approval	Sep </a:t>
            </a:r>
            <a:r>
              <a:rPr lang="en-US" altLang="zh-CN" sz="1600" dirty="0" smtClean="0"/>
              <a:t>2024</a:t>
            </a:r>
            <a:endParaRPr lang="en-US" altLang="zh-CN" sz="16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pPr lvl="1"/>
            <a:r>
              <a:rPr lang="en-US" altLang="zh-CN" sz="1800" dirty="0"/>
              <a:t>Move:  Oscar Au 		Second: Assaf Kasher 	</a:t>
            </a:r>
          </a:p>
          <a:p>
            <a:endParaRPr lang="en-US" altLang="zh-CN" sz="1600" dirty="0"/>
          </a:p>
          <a:p>
            <a:pPr lvl="1"/>
            <a:r>
              <a:rPr lang="en-US" altLang="zh-CN" sz="1800" dirty="0"/>
              <a:t>Result</a:t>
            </a:r>
            <a:r>
              <a:rPr lang="en-US" altLang="zh-CN" sz="1800" dirty="0" smtClean="0"/>
              <a:t>:</a:t>
            </a:r>
            <a:r>
              <a:rPr lang="en-US" altLang="zh-CN" sz="1800" dirty="0">
                <a:highlight>
                  <a:srgbClr val="00FF00"/>
                </a:highlight>
              </a:rPr>
              <a:t> Approved by unanimous consent</a:t>
            </a:r>
            <a:endParaRPr lang="en-US" altLang="zh-CN" sz="1800" dirty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358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2a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Sang </a:t>
            </a:r>
            <a:r>
              <a:rPr lang="en-US" altLang="zh-CN" kern="0" dirty="0" smtClean="0"/>
              <a:t>Kim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1143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02D55DD-44A2-4C1C-B83A-B52324D3860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3481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2b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Assaf </a:t>
            </a:r>
            <a:r>
              <a:rPr lang="en-US" altLang="zh-CN" kern="0" dirty="0" smtClean="0"/>
              <a:t>Kasher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</a:t>
            </a:r>
            <a:r>
              <a:rPr lang="en-US" altLang="zh-CN" kern="0" dirty="0"/>
              <a:t>: Oscar Au 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6271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77B8034-7C15-4985-9921-75698BDCB37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3584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3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Claudio Da </a:t>
            </a:r>
            <a:r>
              <a:rPr lang="en-US" altLang="zh-CN" kern="0" dirty="0" smtClean="0"/>
              <a:t>Silva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Technical </a:t>
            </a:r>
            <a:r>
              <a:rPr lang="en-US" altLang="zh-CN" dirty="0" smtClean="0"/>
              <a:t>Editor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Edward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6275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2C7EAE-FC0D-4F4D-BC2A-6BC936827B9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36867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4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Leif Wilhelmsson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dirty="0" smtClean="0"/>
              <a:t>Secretary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9763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102009</TotalTime>
  <Words>1026</Words>
  <Application>Microsoft Office PowerPoint</Application>
  <PresentationFormat>全屏显示(4:3)</PresentationFormat>
  <Paragraphs>289</Paragraphs>
  <Slides>28</Slides>
  <Notes>28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2" baseType="lpstr">
      <vt:lpstr>MS PGothic</vt:lpstr>
      <vt:lpstr>Arial</vt:lpstr>
      <vt:lpstr>Times New Roman</vt:lpstr>
      <vt:lpstr>802-11-Submission</vt:lpstr>
      <vt:lpstr>TGbf Motions List</vt:lpstr>
      <vt:lpstr>IEEE 802.11 Task Group bf WLAN Sensing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Hanxiao (Tony, WT Lab)</cp:lastModifiedBy>
  <cp:revision>4498</cp:revision>
  <cp:lastPrinted>2014-11-04T15:04:57Z</cp:lastPrinted>
  <dcterms:created xsi:type="dcterms:W3CDTF">2007-04-17T18:10:23Z</dcterms:created>
  <dcterms:modified xsi:type="dcterms:W3CDTF">2021-02-24T01:33:09Z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(3)ceswxzBrIWEUxtFHWrP8qr4DqR8N2z9SDkWoxZBnNbHWJN0DLL4cXLhbA6KxA7rvMC8LzKdn
awf8gT92tm1oSfv/O309eNQEf+vGjtIV2CZsmqLxpjGgKW4TukOuZPoicbApmCFxipxhIq/y
1s6eK+7GV845r7Ge6DJ4FhmAi4oQ52d3FTFO987xImw9w+dnWPn0iSGAR/qvps1/+eqiYxyv
p8A131EU6c107hZa19</vt:lpwstr>
  </property>
  <property fmtid="{D5CDD505-2E9C-101B-9397-08002B2CF9AE}" pid="27" name="_2015_ms_pID_7253431">
    <vt:lpwstr>u1EE1LAk/VdioEBeyJhcgHFY+7BZu94NorjAsqgLUtYnskmKpe0OgG
A5j2u/5ldttoiWERHzcr8fduKGQFwPS2tgh6rOAYig2Sl2c2//8cseEzgV+JLvRPmjILajx+
Nmx4RMteP4JN+RfI5hsKbPwLVeLbpiE2cfzKCnZBk3YPq4xg7Unp+3hj7I9R1ot6j8amsmUF
7b2IT6aMp4EX886dy1MIQr5bCIwjzaxctBBH</vt:lpwstr>
  </property>
  <property fmtid="{D5CDD505-2E9C-101B-9397-08002B2CF9AE}" pid="28" name="_2015_ms_pID_7253432">
    <vt:lpwstr>iQ==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1605017278</vt:lpwstr>
  </property>
</Properties>
</file>