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343" r:id="rId3"/>
    <p:sldId id="400" r:id="rId4"/>
    <p:sldId id="399" r:id="rId5"/>
    <p:sldId id="401" r:id="rId6"/>
    <p:sldId id="402" r:id="rId7"/>
    <p:sldId id="361" r:id="rId8"/>
    <p:sldId id="34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7F6EF"/>
    <a:srgbClr val="CBECDE"/>
    <a:srgbClr val="90FA93"/>
    <a:srgbClr val="FAE690"/>
    <a:srgbClr val="FD9491"/>
    <a:srgbClr val="DFB7D9"/>
    <a:srgbClr val="C2C2FE"/>
    <a:srgbClr val="1E1EFA"/>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131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Nov </a:t>
            </a:r>
            <a:r>
              <a:rPr lang="en-US" dirty="0" smtClean="0"/>
              <a:t>2020</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Nov</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Nov</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Nov </a:t>
            </a:r>
            <a:r>
              <a:rPr lang="en-US" dirty="0" smtClean="0"/>
              <a:t>2020</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34108" y="332601"/>
            <a:ext cx="391139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802.11-20/1871-00-00be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981868" y="860843"/>
            <a:ext cx="7248525" cy="762000"/>
          </a:xfrm>
          <a:noFill/>
          <a:ln/>
        </p:spPr>
        <p:txBody>
          <a:bodyPr/>
          <a:lstStyle/>
          <a:p>
            <a:pPr eaLnBrk="1" hangingPunct="1">
              <a:lnSpc>
                <a:spcPct val="120000"/>
              </a:lnSpc>
            </a:pPr>
            <a:r>
              <a:rPr lang="en-US" altLang="zh-CN" b="0" dirty="0" smtClean="0"/>
              <a:t>BSS </a:t>
            </a:r>
            <a:r>
              <a:rPr lang="en-US" altLang="zh-CN" b="0" dirty="0" smtClean="0"/>
              <a:t>Parameter Critical </a:t>
            </a:r>
            <a:r>
              <a:rPr lang="en-US" altLang="zh-CN" b="0" dirty="0" smtClean="0"/>
              <a:t>Update Follow Up</a:t>
            </a:r>
            <a:endParaRPr lang="en-US" dirty="0">
              <a:solidFill>
                <a:schemeClr val="tx1"/>
              </a:solidFill>
            </a:endParaRPr>
          </a:p>
        </p:txBody>
      </p:sp>
      <p:sp>
        <p:nvSpPr>
          <p:cNvPr id="30726" name="Rectangle 6"/>
          <p:cNvSpPr>
            <a:spLocks noGrp="1" noChangeArrowheads="1"/>
          </p:cNvSpPr>
          <p:nvPr>
            <p:ph type="body" idx="1"/>
          </p:nvPr>
        </p:nvSpPr>
        <p:spPr>
          <a:xfrm>
            <a:off x="696913" y="1868612"/>
            <a:ext cx="7772400" cy="381000"/>
          </a:xfrm>
          <a:noFill/>
          <a:ln/>
        </p:spPr>
        <p:txBody>
          <a:bodyPr/>
          <a:lstStyle/>
          <a:p>
            <a:pPr algn="ctr">
              <a:buFontTx/>
              <a:buNone/>
            </a:pPr>
            <a:r>
              <a:rPr lang="en-US" sz="2000" dirty="0"/>
              <a:t>Date:</a:t>
            </a:r>
            <a:r>
              <a:rPr lang="en-US" sz="2000" b="0" dirty="0" smtClean="0"/>
              <a:t> 2020-</a:t>
            </a:r>
            <a:r>
              <a:rPr lang="en-US" altLang="zh-CN" sz="2000" b="0" dirty="0" smtClean="0"/>
              <a:t>11</a:t>
            </a:r>
            <a:r>
              <a:rPr lang="en-US" sz="2000" b="0" dirty="0" smtClean="0"/>
              <a:t>-01</a:t>
            </a:r>
            <a:endParaRPr lang="en-US" sz="2000" b="0" dirty="0"/>
          </a:p>
        </p:txBody>
      </p:sp>
      <p:sp>
        <p:nvSpPr>
          <p:cNvPr id="30732" name="Rectangle 12"/>
          <p:cNvSpPr>
            <a:spLocks noChangeArrowheads="1"/>
          </p:cNvSpPr>
          <p:nvPr/>
        </p:nvSpPr>
        <p:spPr bwMode="auto">
          <a:xfrm>
            <a:off x="838200" y="2210594"/>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2920939484"/>
              </p:ext>
            </p:extLst>
          </p:nvPr>
        </p:nvGraphicFramePr>
        <p:xfrm>
          <a:off x="1139823" y="2837363"/>
          <a:ext cx="6932613" cy="3992563"/>
        </p:xfrm>
        <a:graphic>
          <a:graphicData uri="http://schemas.openxmlformats.org/presentationml/2006/ole">
            <mc:AlternateContent xmlns:mc="http://schemas.openxmlformats.org/markup-compatibility/2006">
              <mc:Choice xmlns:v="urn:schemas-microsoft-com:vml" Requires="v">
                <p:oleObj spid="_x0000_s31217" name="Document" r:id="rId4" imgW="8377264" imgH="4838877" progId="Word.Document.8">
                  <p:embed/>
                </p:oleObj>
              </mc:Choice>
              <mc:Fallback>
                <p:oleObj name="Document" r:id="rId4" imgW="8377264" imgH="4838877" progId="Word.Document.8">
                  <p:embed/>
                  <p:pic>
                    <p:nvPicPr>
                      <p:cNvPr id="0" name=""/>
                      <p:cNvPicPr>
                        <a:picLocks noChangeAspect="1" noChangeArrowheads="1"/>
                      </p:cNvPicPr>
                      <p:nvPr/>
                    </p:nvPicPr>
                    <p:blipFill>
                      <a:blip r:embed="rId5"/>
                      <a:srcRect/>
                      <a:stretch>
                        <a:fillRect/>
                      </a:stretch>
                    </p:blipFill>
                    <p:spPr bwMode="auto">
                      <a:xfrm>
                        <a:off x="1139823" y="2837363"/>
                        <a:ext cx="6932613" cy="3992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日期占位符 5"/>
          <p:cNvSpPr>
            <a:spLocks noGrp="1"/>
          </p:cNvSpPr>
          <p:nvPr>
            <p:ph type="dt" sz="half" idx="2"/>
          </p:nvPr>
        </p:nvSpPr>
        <p:spPr>
          <a:xfrm>
            <a:off x="696913" y="332601"/>
            <a:ext cx="916918" cy="276999"/>
          </a:xfrm>
        </p:spPr>
        <p:txBody>
          <a:bodyPr/>
          <a:lstStyle/>
          <a:p>
            <a:r>
              <a:rPr lang="en-US" altLang="zh-CN" dirty="0" smtClean="0"/>
              <a:t>Nov</a:t>
            </a:r>
            <a:r>
              <a:rPr lang="en-US" dirty="0" smtClean="0"/>
              <a:t> 2020</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p:txBody>
          <a:bodyPr/>
          <a:lstStyle/>
          <a:p>
            <a:r>
              <a:rPr lang="en-US" altLang="zh-CN" sz="2000" dirty="0" smtClean="0"/>
              <a:t>We agree that an </a:t>
            </a:r>
            <a:r>
              <a:rPr lang="en-US" altLang="zh-CN" sz="2000" dirty="0"/>
              <a:t>AP within an AP MLD shall include in the Beacon and Probe Response frames it transmits a Change Sequence field for each of all APs in the same AP MLD.</a:t>
            </a:r>
          </a:p>
          <a:p>
            <a:pPr lvl="1"/>
            <a:r>
              <a:rPr lang="en-US" altLang="zh-CN" sz="1600" dirty="0" smtClean="0"/>
              <a:t>The </a:t>
            </a:r>
            <a:r>
              <a:rPr lang="en-US" altLang="zh-CN" sz="1600" dirty="0"/>
              <a:t>Change Sequence field for each of other APs of the MLD shall be carried in the MLD Parameters subfield in the TBTT Information field of the Reduced Neighbor Report element corresponding to that AP.</a:t>
            </a:r>
          </a:p>
          <a:p>
            <a:pPr lvl="1"/>
            <a:r>
              <a:rPr lang="en-US" altLang="zh-CN" sz="1600" dirty="0" smtClean="0"/>
              <a:t>The </a:t>
            </a:r>
            <a:r>
              <a:rPr lang="en-US" altLang="zh-CN" sz="1600" dirty="0"/>
              <a:t>Change Sequence field for the AP shall be carried in the TBD field.</a:t>
            </a:r>
          </a:p>
          <a:p>
            <a:pPr marL="342900" lvl="1" indent="-342900">
              <a:buChar char="•"/>
            </a:pPr>
            <a:r>
              <a:rPr lang="en-US" altLang="zh-CN" b="1" dirty="0" smtClean="0">
                <a:ea typeface="+mn-ea"/>
                <a:cs typeface="+mn-cs"/>
              </a:rPr>
              <a:t>At the non-AP MLD side</a:t>
            </a:r>
            <a:r>
              <a:rPr lang="zh-CN" altLang="en-US" b="1" dirty="0" smtClean="0">
                <a:ea typeface="+mn-ea"/>
                <a:cs typeface="+mn-cs"/>
              </a:rPr>
              <a:t>，</a:t>
            </a:r>
            <a:r>
              <a:rPr lang="en-US" altLang="zh-CN" b="1" dirty="0" smtClean="0">
                <a:ea typeface="+mn-ea"/>
                <a:cs typeface="+mn-cs"/>
              </a:rPr>
              <a:t>it shall</a:t>
            </a:r>
          </a:p>
          <a:p>
            <a:pPr lvl="1"/>
            <a:r>
              <a:rPr lang="en-US" altLang="zh-CN" sz="1600" dirty="0"/>
              <a:t>maintain a record of the most recently received Change Sequence field value for each AP in the AP MLD with which it has multi-link setup</a:t>
            </a:r>
            <a:r>
              <a:rPr lang="en-US" altLang="zh-CN" sz="1600" dirty="0" smtClean="0"/>
              <a:t>.</a:t>
            </a:r>
          </a:p>
          <a:p>
            <a:pPr marL="342900" lvl="1" indent="-342900">
              <a:buChar char="•"/>
            </a:pPr>
            <a:r>
              <a:rPr lang="en-US" altLang="zh-CN" b="1" dirty="0" smtClean="0">
                <a:ea typeface="+mn-ea"/>
                <a:cs typeface="+mn-cs"/>
              </a:rPr>
              <a:t>In this contribution, we address the two TBD issues for critical update</a:t>
            </a:r>
            <a:endParaRPr lang="en-US" altLang="zh-CN" b="1" dirty="0">
              <a:ea typeface="+mn-ea"/>
              <a:cs typeface="+mn-cs"/>
            </a:endParaRPr>
          </a:p>
          <a:p>
            <a:pPr lvl="1"/>
            <a:r>
              <a:rPr lang="en-US" altLang="zh-CN" sz="1600" dirty="0" smtClean="0"/>
              <a:t>The size of Change sequence is TBD</a:t>
            </a:r>
          </a:p>
          <a:p>
            <a:pPr lvl="1"/>
            <a:r>
              <a:rPr lang="en-US" altLang="zh-CN" sz="1600" dirty="0" smtClean="0"/>
              <a:t>The schemes for retrieving </a:t>
            </a:r>
            <a:r>
              <a:rPr lang="en-US" altLang="zh-CN" sz="1600" dirty="0"/>
              <a:t>the </a:t>
            </a:r>
            <a:r>
              <a:rPr lang="en-US" altLang="zh-CN" sz="1600" dirty="0" smtClean="0"/>
              <a:t>critical </a:t>
            </a:r>
            <a:r>
              <a:rPr lang="en-US" altLang="zh-CN" sz="1600" dirty="0"/>
              <a:t>update </a:t>
            </a:r>
            <a:r>
              <a:rPr lang="en-US" altLang="zh-CN" sz="1600" dirty="0" smtClean="0"/>
              <a:t>at </a:t>
            </a:r>
            <a:r>
              <a:rPr lang="en-US" altLang="zh-CN" sz="1600" dirty="0"/>
              <a:t>non-AP </a:t>
            </a:r>
            <a:r>
              <a:rPr lang="en-US" altLang="zh-CN" sz="1600" dirty="0" smtClean="0"/>
              <a:t>MLD side are TBD</a:t>
            </a:r>
            <a:endParaRPr lang="en-US" altLang="zh-CN" sz="16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7" name="日期占位符 5"/>
          <p:cNvSpPr>
            <a:spLocks noGrp="1"/>
          </p:cNvSpPr>
          <p:nvPr>
            <p:ph type="dt" sz="half" idx="2"/>
          </p:nvPr>
        </p:nvSpPr>
        <p:spPr>
          <a:xfrm>
            <a:off x="696913" y="332601"/>
            <a:ext cx="916918" cy="276999"/>
          </a:xfrm>
        </p:spPr>
        <p:txBody>
          <a:bodyPr/>
          <a:lstStyle/>
          <a:p>
            <a:r>
              <a:rPr lang="en-US" altLang="zh-CN" dirty="0" smtClean="0"/>
              <a:t>Nov</a:t>
            </a:r>
            <a:r>
              <a:rPr lang="en-US" dirty="0" smtClean="0"/>
              <a:t> 2020</a:t>
            </a:r>
            <a:endParaRPr lang="en-US" dirty="0"/>
          </a:p>
        </p:txBody>
      </p:sp>
    </p:spTree>
    <p:extLst>
      <p:ext uri="{BB962C8B-B14F-4D97-AF65-F5344CB8AC3E}">
        <p14:creationId xmlns:p14="http://schemas.microsoft.com/office/powerpoint/2010/main" val="4051358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TBD Issue 1</a:t>
            </a:r>
            <a:endParaRPr lang="zh-CN" altLang="en-US" dirty="0"/>
          </a:p>
        </p:txBody>
      </p:sp>
      <p:sp>
        <p:nvSpPr>
          <p:cNvPr id="3" name="内容占位符 2"/>
          <p:cNvSpPr>
            <a:spLocks noGrp="1"/>
          </p:cNvSpPr>
          <p:nvPr>
            <p:ph idx="1"/>
          </p:nvPr>
        </p:nvSpPr>
        <p:spPr>
          <a:xfrm>
            <a:off x="670560" y="2133600"/>
            <a:ext cx="7772400" cy="4114800"/>
          </a:xfrm>
        </p:spPr>
        <p:txBody>
          <a:bodyPr/>
          <a:lstStyle/>
          <a:p>
            <a:r>
              <a:rPr lang="en-US" altLang="zh-CN" sz="2000" dirty="0" smtClean="0"/>
              <a:t>The Check Beacon field has one octet and it has the same baseline (Critical Update events) as Change Sequence field in EHT</a:t>
            </a:r>
          </a:p>
          <a:p>
            <a:r>
              <a:rPr lang="en-US" altLang="zh-CN" sz="2000" dirty="0" smtClean="0"/>
              <a:t>Moreover</a:t>
            </a:r>
            <a:r>
              <a:rPr lang="en-US" altLang="zh-CN" sz="2000" dirty="0"/>
              <a:t>, Change Sequence field in 802.11ah is also one </a:t>
            </a:r>
            <a:r>
              <a:rPr lang="en-US" altLang="zh-CN" sz="2000" dirty="0" smtClean="0"/>
              <a:t>octet, and it is carried in SIG Beacon frame which is required to be short, but it has different baseline as Change </a:t>
            </a:r>
            <a:r>
              <a:rPr lang="en-US" altLang="zh-CN" sz="2000" dirty="0"/>
              <a:t>Sequence field in </a:t>
            </a:r>
            <a:r>
              <a:rPr lang="en-US" altLang="zh-CN" sz="2000" dirty="0" smtClean="0"/>
              <a:t>EHT</a:t>
            </a:r>
          </a:p>
          <a:p>
            <a:pPr lvl="1"/>
            <a:r>
              <a:rPr lang="en-US" altLang="zh-CN" sz="1600" dirty="0"/>
              <a:t>It have fewer Critical </a:t>
            </a:r>
            <a:r>
              <a:rPr lang="en-US" altLang="zh-CN" sz="1600" dirty="0" smtClean="0"/>
              <a:t>Update </a:t>
            </a:r>
            <a:r>
              <a:rPr lang="en-US" altLang="zh-CN" sz="1600" dirty="0"/>
              <a:t>events than Check Beacon field</a:t>
            </a:r>
          </a:p>
          <a:p>
            <a:r>
              <a:rPr lang="en-US" altLang="zh-CN" sz="2000" dirty="0" smtClean="0"/>
              <a:t>Given the above facts and the more critical update events which will be added for EHT, like EHT Operation Element, we propose Change Sequence field in EHT is one octet, otherwise, the space is easily run out</a:t>
            </a:r>
          </a:p>
          <a:p>
            <a:endParaRPr lang="zh-CN" altLang="en-US" sz="20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Nov</a:t>
            </a:r>
            <a:r>
              <a:rPr lang="en-US" smtClean="0"/>
              <a:t> 2020</a:t>
            </a:r>
            <a:endParaRPr lang="en-US" dirty="0"/>
          </a:p>
        </p:txBody>
      </p:sp>
    </p:spTree>
    <p:extLst>
      <p:ext uri="{BB962C8B-B14F-4D97-AF65-F5344CB8AC3E}">
        <p14:creationId xmlns:p14="http://schemas.microsoft.com/office/powerpoint/2010/main" val="2048487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TBD Issue </a:t>
            </a:r>
            <a:r>
              <a:rPr lang="en-US" altLang="zh-CN" dirty="0" smtClean="0"/>
              <a:t>2</a:t>
            </a:r>
            <a:endParaRPr lang="zh-CN" altLang="en-US" dirty="0"/>
          </a:p>
        </p:txBody>
      </p:sp>
      <p:sp>
        <p:nvSpPr>
          <p:cNvPr id="3" name="内容占位符 2"/>
          <p:cNvSpPr>
            <a:spLocks noGrp="1"/>
          </p:cNvSpPr>
          <p:nvPr>
            <p:ph idx="1"/>
          </p:nvPr>
        </p:nvSpPr>
        <p:spPr>
          <a:xfrm>
            <a:off x="685800" y="1828800"/>
            <a:ext cx="7772400" cy="4114800"/>
          </a:xfrm>
        </p:spPr>
        <p:txBody>
          <a:bodyPr/>
          <a:lstStyle/>
          <a:p>
            <a:r>
              <a:rPr lang="en-US" altLang="zh-CN" sz="2000" dirty="0" smtClean="0"/>
              <a:t>In the sub-clause </a:t>
            </a:r>
            <a:r>
              <a:rPr lang="en-US" altLang="zh-CN" sz="2000" dirty="0"/>
              <a:t>11.2.3.15 (</a:t>
            </a:r>
            <a:r>
              <a:rPr lang="en-US" altLang="zh-CN" sz="2000" dirty="0" smtClean="0"/>
              <a:t>TIM </a:t>
            </a:r>
            <a:r>
              <a:rPr lang="en-US" altLang="zh-CN" sz="2000" dirty="0"/>
              <a:t>Broadcast</a:t>
            </a:r>
            <a:r>
              <a:rPr lang="en-US" altLang="zh-CN" sz="2000" dirty="0" smtClean="0"/>
              <a:t> ) of 802.11REVmd D5.0</a:t>
            </a:r>
            <a:r>
              <a:rPr lang="zh-CN" altLang="en-US" sz="2000" dirty="0" smtClean="0"/>
              <a:t>，</a:t>
            </a:r>
            <a:r>
              <a:rPr lang="en-US" altLang="zh-CN" sz="2000" dirty="0" smtClean="0"/>
              <a:t>it says</a:t>
            </a:r>
          </a:p>
          <a:p>
            <a:pPr lvl="1"/>
            <a:r>
              <a:rPr lang="en-US" altLang="zh-CN" sz="1600" dirty="0"/>
              <a:t>The non-AP STA shall attempt to receive the next Beacon frame when it receives a Check Beacon field that contains a value that is different from the previously received Check Beacon field.</a:t>
            </a:r>
            <a:r>
              <a:rPr lang="zh-CN" altLang="en-US" sz="1600" dirty="0"/>
              <a:t> </a:t>
            </a:r>
            <a:endParaRPr lang="en-US" altLang="zh-CN" sz="1600" dirty="0"/>
          </a:p>
          <a:p>
            <a:r>
              <a:rPr lang="en-US" altLang="zh-CN" sz="2000" dirty="0" smtClean="0"/>
              <a:t>It does not mention any Probe mechanism for non-AP STA to retrieve the new BSS parameters in this case</a:t>
            </a:r>
            <a:endParaRPr lang="en-US" altLang="zh-CN" sz="2000" dirty="0"/>
          </a:p>
          <a:p>
            <a:r>
              <a:rPr lang="en-US" altLang="zh-CN" sz="2000" dirty="0" smtClean="0"/>
              <a:t>As mentioned in reference [1], there will exist probe storm problem if there </a:t>
            </a:r>
            <a:r>
              <a:rPr lang="en-US" altLang="zh-CN" sz="2000" dirty="0"/>
              <a:t>is </a:t>
            </a:r>
            <a:r>
              <a:rPr lang="en-US" altLang="zh-CN" sz="2000" dirty="0" smtClean="0"/>
              <a:t>an indication </a:t>
            </a:r>
            <a:r>
              <a:rPr lang="en-US" altLang="zh-CN" sz="2000" dirty="0"/>
              <a:t>of update in one link </a:t>
            </a:r>
          </a:p>
          <a:p>
            <a:pPr lvl="1"/>
            <a:r>
              <a:rPr lang="en-US" altLang="zh-CN" sz="1600" dirty="0" smtClean="0"/>
              <a:t>It will cause </a:t>
            </a:r>
            <a:r>
              <a:rPr lang="en-US" altLang="zh-CN" sz="1600" dirty="0"/>
              <a:t>many clients to send probe requests to obtain the updated parameters at the same </a:t>
            </a:r>
            <a:r>
              <a:rPr lang="en-US" altLang="zh-CN" sz="1600" dirty="0" smtClean="0"/>
              <a:t>time</a:t>
            </a:r>
          </a:p>
          <a:p>
            <a:pPr lvl="1"/>
            <a:r>
              <a:rPr lang="en-US" altLang="zh-CN" sz="1600" dirty="0" smtClean="0"/>
              <a:t>Broadcast Probe Response can not address the above issue</a:t>
            </a:r>
          </a:p>
          <a:p>
            <a:pPr lvl="1" indent="285750"/>
            <a:r>
              <a:rPr lang="en-US" altLang="zh-CN" sz="1600" dirty="0"/>
              <a:t>It can not the block </a:t>
            </a:r>
            <a:r>
              <a:rPr lang="en-US" altLang="zh-CN" sz="1600" dirty="0" smtClean="0"/>
              <a:t>the simultaneous </a:t>
            </a:r>
            <a:r>
              <a:rPr lang="en-US" altLang="zh-CN" sz="1600" dirty="0"/>
              <a:t>EDCA channel access </a:t>
            </a:r>
            <a:r>
              <a:rPr lang="en-US" altLang="zh-CN" sz="1600" dirty="0" smtClean="0"/>
              <a:t>from many </a:t>
            </a:r>
            <a:r>
              <a:rPr lang="en-US" altLang="zh-CN" sz="1600" dirty="0"/>
              <a:t>clients </a:t>
            </a:r>
            <a:endParaRPr lang="en-US" altLang="zh-CN" sz="1600" dirty="0" smtClean="0"/>
          </a:p>
          <a:p>
            <a:pPr lvl="1" indent="285750"/>
            <a:r>
              <a:rPr lang="en-US" altLang="zh-CN" sz="1600" dirty="0" smtClean="0"/>
              <a:t>It is not immediate response to Probe Request frame</a:t>
            </a:r>
            <a:endParaRPr lang="en-US" altLang="zh-CN" sz="1600" dirty="0"/>
          </a:p>
          <a:p>
            <a:r>
              <a:rPr lang="en-US" altLang="zh-CN" sz="2000" dirty="0"/>
              <a:t>Hence, Probe mechanism is not recommended in this case</a:t>
            </a:r>
            <a:endParaRPr lang="zh-CN" altLang="en-US" sz="20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Nov</a:t>
            </a:r>
            <a:r>
              <a:rPr lang="en-US" smtClean="0"/>
              <a:t> 2020</a:t>
            </a:r>
            <a:endParaRPr lang="en-US" dirty="0"/>
          </a:p>
        </p:txBody>
      </p:sp>
    </p:spTree>
    <p:extLst>
      <p:ext uri="{BB962C8B-B14F-4D97-AF65-F5344CB8AC3E}">
        <p14:creationId xmlns:p14="http://schemas.microsoft.com/office/powerpoint/2010/main" val="594683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TBD Issue 2</a:t>
            </a:r>
            <a:endParaRPr lang="zh-CN" altLang="en-US" dirty="0"/>
          </a:p>
        </p:txBody>
      </p:sp>
      <p:sp>
        <p:nvSpPr>
          <p:cNvPr id="3" name="内容占位符 2"/>
          <p:cNvSpPr>
            <a:spLocks noGrp="1"/>
          </p:cNvSpPr>
          <p:nvPr>
            <p:ph idx="1"/>
          </p:nvPr>
        </p:nvSpPr>
        <p:spPr>
          <a:xfrm>
            <a:off x="670235" y="1714100"/>
            <a:ext cx="7772400" cy="4114800"/>
          </a:xfrm>
        </p:spPr>
        <p:txBody>
          <a:bodyPr/>
          <a:lstStyle/>
          <a:p>
            <a:r>
              <a:rPr lang="en-US" altLang="zh-CN" sz="2000" dirty="0" smtClean="0"/>
              <a:t>Now we have two typical types for MLD</a:t>
            </a:r>
            <a:r>
              <a:rPr lang="en-US" altLang="zh-CN" sz="2000" dirty="0"/>
              <a:t>,</a:t>
            </a:r>
            <a:r>
              <a:rPr lang="zh-CN" altLang="en-US" sz="2000" dirty="0" smtClean="0"/>
              <a:t> </a:t>
            </a:r>
            <a:r>
              <a:rPr lang="en-US" altLang="zh-CN" sz="2000" dirty="0" smtClean="0"/>
              <a:t>one is single radio MLD, and the other multi-radio MLD</a:t>
            </a:r>
          </a:p>
          <a:p>
            <a:r>
              <a:rPr lang="en-US" altLang="zh-CN" sz="2000" dirty="0" smtClean="0"/>
              <a:t>For multi-radio MLD, it shall support to receive the </a:t>
            </a:r>
            <a:r>
              <a:rPr lang="en-US" altLang="zh-CN" sz="2000" dirty="0"/>
              <a:t>next Beacon frame when it receives a </a:t>
            </a:r>
            <a:r>
              <a:rPr lang="en-US" altLang="zh-CN" sz="2000" dirty="0" smtClean="0"/>
              <a:t>Change Sequence field </a:t>
            </a:r>
            <a:r>
              <a:rPr lang="en-US" altLang="zh-CN" sz="2000" dirty="0"/>
              <a:t>that contains a value that is different from the previously received </a:t>
            </a:r>
            <a:r>
              <a:rPr lang="en-US" altLang="zh-CN" sz="2000" dirty="0" smtClean="0"/>
              <a:t>Change Sequence field</a:t>
            </a:r>
            <a:r>
              <a:rPr lang="en-US" altLang="zh-CN" sz="2000" dirty="0"/>
              <a:t>.  </a:t>
            </a:r>
            <a:endParaRPr lang="en-US" altLang="zh-CN" sz="2000" dirty="0" smtClean="0"/>
          </a:p>
          <a:p>
            <a:pPr lvl="1"/>
            <a:r>
              <a:rPr lang="en-US" altLang="zh-CN" sz="1600" dirty="0" smtClean="0"/>
              <a:t>Wake up the corresponding STA at TBTT to receive the Beacon frame</a:t>
            </a:r>
          </a:p>
          <a:p>
            <a:pPr lvl="1"/>
            <a:r>
              <a:rPr lang="en-US" altLang="zh-CN" sz="1600" dirty="0" smtClean="0"/>
              <a:t>No </a:t>
            </a:r>
            <a:r>
              <a:rPr lang="en-US" altLang="zh-CN" sz="1600" dirty="0"/>
              <a:t>frequently switch </a:t>
            </a:r>
            <a:r>
              <a:rPr lang="en-US" altLang="zh-CN" sz="1600" dirty="0" smtClean="0"/>
              <a:t>issue</a:t>
            </a:r>
          </a:p>
          <a:p>
            <a:pPr lvl="1"/>
            <a:r>
              <a:rPr lang="en-US" altLang="zh-CN" sz="1600" dirty="0" smtClean="0"/>
              <a:t>Do not need to support Probe mechanism</a:t>
            </a:r>
          </a:p>
          <a:p>
            <a:pPr lvl="1"/>
            <a:endParaRPr lang="zh-CN" altLang="en-US" sz="16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Nov</a:t>
            </a:r>
            <a:r>
              <a:rPr lang="en-US" smtClean="0"/>
              <a:t> 2020</a:t>
            </a:r>
            <a:endParaRPr lang="en-US" dirty="0"/>
          </a:p>
        </p:txBody>
      </p:sp>
      <p:grpSp>
        <p:nvGrpSpPr>
          <p:cNvPr id="68" name="组合 67"/>
          <p:cNvGrpSpPr/>
          <p:nvPr/>
        </p:nvGrpSpPr>
        <p:grpSpPr>
          <a:xfrm>
            <a:off x="228600" y="4439305"/>
            <a:ext cx="8382000" cy="2037695"/>
            <a:chOff x="228600" y="4439305"/>
            <a:chExt cx="8382000" cy="2037695"/>
          </a:xfrm>
        </p:grpSpPr>
        <p:sp>
          <p:nvSpPr>
            <p:cNvPr id="66" name="Rectangle 126"/>
            <p:cNvSpPr/>
            <p:nvPr/>
          </p:nvSpPr>
          <p:spPr bwMode="auto">
            <a:xfrm>
              <a:off x="3284883" y="5514300"/>
              <a:ext cx="1213043" cy="63477"/>
            </a:xfrm>
            <a:prstGeom prst="rec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50" name="Rectangle 126"/>
            <p:cNvSpPr/>
            <p:nvPr/>
          </p:nvSpPr>
          <p:spPr bwMode="auto">
            <a:xfrm>
              <a:off x="1499206" y="4988203"/>
              <a:ext cx="6117213" cy="62859"/>
            </a:xfrm>
            <a:prstGeom prst="rec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9" name="Rectangle 126"/>
            <p:cNvSpPr/>
            <p:nvPr/>
          </p:nvSpPr>
          <p:spPr bwMode="auto">
            <a:xfrm>
              <a:off x="1441745" y="5523180"/>
              <a:ext cx="1851725" cy="45719"/>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8" name="Rectangle 27"/>
            <p:cNvSpPr/>
            <p:nvPr/>
          </p:nvSpPr>
          <p:spPr bwMode="auto">
            <a:xfrm>
              <a:off x="356876" y="4829457"/>
              <a:ext cx="458194" cy="275134"/>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1</a:t>
              </a:r>
            </a:p>
          </p:txBody>
        </p:sp>
        <p:sp>
          <p:nvSpPr>
            <p:cNvPr id="9" name="Rectangle 58"/>
            <p:cNvSpPr/>
            <p:nvPr/>
          </p:nvSpPr>
          <p:spPr bwMode="auto">
            <a:xfrm>
              <a:off x="365435" y="5297524"/>
              <a:ext cx="458194" cy="275134"/>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2</a:t>
              </a:r>
            </a:p>
          </p:txBody>
        </p:sp>
        <p:sp>
          <p:nvSpPr>
            <p:cNvPr id="10" name="Rectangle 78"/>
            <p:cNvSpPr/>
            <p:nvPr/>
          </p:nvSpPr>
          <p:spPr bwMode="auto">
            <a:xfrm>
              <a:off x="228600" y="4752201"/>
              <a:ext cx="729117" cy="1400117"/>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1" name="TextBox 111"/>
            <p:cNvSpPr txBox="1"/>
            <p:nvPr/>
          </p:nvSpPr>
          <p:spPr>
            <a:xfrm>
              <a:off x="957717" y="4897102"/>
              <a:ext cx="605893" cy="180778"/>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1</a:t>
              </a:r>
            </a:p>
          </p:txBody>
        </p:sp>
        <p:sp>
          <p:nvSpPr>
            <p:cNvPr id="12" name="TextBox 120"/>
            <p:cNvSpPr txBox="1"/>
            <p:nvPr/>
          </p:nvSpPr>
          <p:spPr>
            <a:xfrm>
              <a:off x="7243409" y="5036978"/>
              <a:ext cx="605893" cy="180778"/>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STA1</a:t>
              </a:r>
            </a:p>
          </p:txBody>
        </p:sp>
        <p:sp>
          <p:nvSpPr>
            <p:cNvPr id="13" name="TextBox 121"/>
            <p:cNvSpPr txBox="1"/>
            <p:nvPr/>
          </p:nvSpPr>
          <p:spPr>
            <a:xfrm>
              <a:off x="1462831" y="4824857"/>
              <a:ext cx="605893" cy="180778"/>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AP1</a:t>
              </a:r>
            </a:p>
          </p:txBody>
        </p:sp>
        <p:sp>
          <p:nvSpPr>
            <p:cNvPr id="14" name="TextBox 129"/>
            <p:cNvSpPr txBox="1"/>
            <p:nvPr/>
          </p:nvSpPr>
          <p:spPr>
            <a:xfrm>
              <a:off x="7243409" y="5590055"/>
              <a:ext cx="605893" cy="180778"/>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STA2</a:t>
              </a:r>
              <a:endParaRPr lang="en-US" sz="1000" dirty="0">
                <a:solidFill>
                  <a:srgbClr val="000000"/>
                </a:solidFill>
                <a:latin typeface="Arial" panose="020B0604020202020204" pitchFamily="34" charset="0"/>
                <a:cs typeface="Arial" panose="020B0604020202020204" pitchFamily="34" charset="0"/>
              </a:endParaRPr>
            </a:p>
          </p:txBody>
        </p:sp>
        <p:sp>
          <p:nvSpPr>
            <p:cNvPr id="15" name="TextBox 130"/>
            <p:cNvSpPr txBox="1"/>
            <p:nvPr/>
          </p:nvSpPr>
          <p:spPr>
            <a:xfrm>
              <a:off x="1448398" y="5384325"/>
              <a:ext cx="605893" cy="180778"/>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AP2</a:t>
              </a:r>
            </a:p>
          </p:txBody>
        </p:sp>
        <p:cxnSp>
          <p:nvCxnSpPr>
            <p:cNvPr id="16" name="Straight Connector 127"/>
            <p:cNvCxnSpPr/>
            <p:nvPr/>
          </p:nvCxnSpPr>
          <p:spPr bwMode="auto">
            <a:xfrm flipV="1">
              <a:off x="1454423" y="5572658"/>
              <a:ext cx="6343392" cy="10927"/>
            </a:xfrm>
            <a:prstGeom prst="line">
              <a:avLst/>
            </a:prstGeom>
            <a:solidFill>
              <a:srgbClr val="00CC99"/>
            </a:solidFill>
            <a:ln w="12700" cap="flat" cmpd="sng" algn="ctr">
              <a:solidFill>
                <a:srgbClr val="000000"/>
              </a:solidFill>
              <a:prstDash val="solid"/>
              <a:round/>
              <a:headEnd type="none" w="sm" len="sm"/>
              <a:tailEnd type="triangle" w="med" len="med"/>
            </a:ln>
            <a:effectLst/>
          </p:spPr>
        </p:cxnSp>
        <p:cxnSp>
          <p:nvCxnSpPr>
            <p:cNvPr id="17" name="Straight Connector 102"/>
            <p:cNvCxnSpPr/>
            <p:nvPr/>
          </p:nvCxnSpPr>
          <p:spPr bwMode="auto">
            <a:xfrm flipV="1">
              <a:off x="1508959" y="5049093"/>
              <a:ext cx="6356625" cy="3152"/>
            </a:xfrm>
            <a:prstGeom prst="line">
              <a:avLst/>
            </a:prstGeom>
            <a:solidFill>
              <a:srgbClr val="00CC99"/>
            </a:solidFill>
            <a:ln w="12700" cap="flat" cmpd="sng" algn="ctr">
              <a:solidFill>
                <a:schemeClr val="tx1"/>
              </a:solidFill>
              <a:prstDash val="solid"/>
              <a:round/>
              <a:headEnd type="none" w="sm" len="sm"/>
              <a:tailEnd type="triangle" w="med" len="med"/>
            </a:ln>
            <a:effectLst/>
          </p:spPr>
        </p:cxnSp>
        <p:sp>
          <p:nvSpPr>
            <p:cNvPr id="18" name="TextBox 169"/>
            <p:cNvSpPr txBox="1"/>
            <p:nvPr/>
          </p:nvSpPr>
          <p:spPr>
            <a:xfrm>
              <a:off x="903066" y="5467235"/>
              <a:ext cx="605893" cy="180778"/>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2</a:t>
              </a:r>
            </a:p>
          </p:txBody>
        </p:sp>
        <p:sp>
          <p:nvSpPr>
            <p:cNvPr id="19" name="Rectangle 134"/>
            <p:cNvSpPr/>
            <p:nvPr/>
          </p:nvSpPr>
          <p:spPr bwMode="auto">
            <a:xfrm>
              <a:off x="2260984" y="4865297"/>
              <a:ext cx="671747" cy="183211"/>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Beacon</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9" name="Rectangle 58"/>
            <p:cNvSpPr/>
            <p:nvPr/>
          </p:nvSpPr>
          <p:spPr bwMode="auto">
            <a:xfrm>
              <a:off x="387969" y="5831899"/>
              <a:ext cx="458194" cy="275134"/>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a:t>
              </a: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3</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0" name="Rectangle 134"/>
            <p:cNvSpPr/>
            <p:nvPr/>
          </p:nvSpPr>
          <p:spPr bwMode="auto">
            <a:xfrm>
              <a:off x="3535439" y="5387709"/>
              <a:ext cx="671747" cy="183211"/>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Beacon</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2" name="Rectangle 126"/>
            <p:cNvSpPr/>
            <p:nvPr/>
          </p:nvSpPr>
          <p:spPr bwMode="auto">
            <a:xfrm>
              <a:off x="1457715" y="5957918"/>
              <a:ext cx="6117213" cy="62859"/>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3" name="TextBox 129"/>
            <p:cNvSpPr txBox="1"/>
            <p:nvPr/>
          </p:nvSpPr>
          <p:spPr>
            <a:xfrm>
              <a:off x="7289634" y="6039261"/>
              <a:ext cx="605893" cy="180778"/>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STA 3</a:t>
              </a:r>
              <a:endParaRPr lang="en-US" sz="1000" dirty="0">
                <a:solidFill>
                  <a:srgbClr val="000000"/>
                </a:solidFill>
                <a:latin typeface="Arial" panose="020B0604020202020204" pitchFamily="34" charset="0"/>
                <a:cs typeface="Arial" panose="020B0604020202020204" pitchFamily="34" charset="0"/>
              </a:endParaRPr>
            </a:p>
          </p:txBody>
        </p:sp>
        <p:sp>
          <p:nvSpPr>
            <p:cNvPr id="34" name="TextBox 130"/>
            <p:cNvSpPr txBox="1"/>
            <p:nvPr/>
          </p:nvSpPr>
          <p:spPr>
            <a:xfrm>
              <a:off x="1448398" y="5821756"/>
              <a:ext cx="605893" cy="180778"/>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AP3</a:t>
              </a:r>
              <a:endParaRPr lang="en-US" sz="1000" dirty="0">
                <a:solidFill>
                  <a:srgbClr val="000000"/>
                </a:solidFill>
                <a:latin typeface="Arial" panose="020B0604020202020204" pitchFamily="34" charset="0"/>
                <a:cs typeface="Arial" panose="020B0604020202020204" pitchFamily="34" charset="0"/>
              </a:endParaRPr>
            </a:p>
          </p:txBody>
        </p:sp>
        <p:cxnSp>
          <p:nvCxnSpPr>
            <p:cNvPr id="35" name="Straight Connector 127"/>
            <p:cNvCxnSpPr/>
            <p:nvPr/>
          </p:nvCxnSpPr>
          <p:spPr bwMode="auto">
            <a:xfrm>
              <a:off x="1454423" y="6021016"/>
              <a:ext cx="6343392"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36" name="TextBox 169"/>
            <p:cNvSpPr txBox="1"/>
            <p:nvPr/>
          </p:nvSpPr>
          <p:spPr>
            <a:xfrm>
              <a:off x="903066" y="5904665"/>
              <a:ext cx="605893" cy="180778"/>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a:t>
              </a:r>
              <a:r>
                <a:rPr lang="en-US" sz="1000" dirty="0" smtClean="0">
                  <a:solidFill>
                    <a:srgbClr val="000000"/>
                  </a:solidFill>
                  <a:latin typeface="Arial" panose="020B0604020202020204" pitchFamily="34" charset="0"/>
                  <a:cs typeface="Arial" panose="020B0604020202020204" pitchFamily="34" charset="0"/>
                </a:rPr>
                <a:t>3</a:t>
              </a:r>
              <a:endParaRPr lang="en-US" sz="1000" dirty="0">
                <a:solidFill>
                  <a:srgbClr val="000000"/>
                </a:solidFill>
                <a:latin typeface="Arial" panose="020B0604020202020204" pitchFamily="34" charset="0"/>
                <a:cs typeface="Arial" panose="020B0604020202020204" pitchFamily="34" charset="0"/>
              </a:endParaRPr>
            </a:p>
          </p:txBody>
        </p:sp>
        <p:sp>
          <p:nvSpPr>
            <p:cNvPr id="43" name="Rectangle 27"/>
            <p:cNvSpPr/>
            <p:nvPr/>
          </p:nvSpPr>
          <p:spPr bwMode="auto">
            <a:xfrm>
              <a:off x="8009759" y="4865350"/>
              <a:ext cx="458194" cy="275134"/>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1</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4" name="Rectangle 58"/>
            <p:cNvSpPr/>
            <p:nvPr/>
          </p:nvSpPr>
          <p:spPr bwMode="auto">
            <a:xfrm>
              <a:off x="8018318" y="5333417"/>
              <a:ext cx="458194" cy="275134"/>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lang="en-US" sz="1000" kern="0" dirty="0" smtClean="0">
                  <a:solidFill>
                    <a:srgbClr val="000000"/>
                  </a:solidFill>
                  <a:latin typeface="Arial" panose="020B0604020202020204" pitchFamily="34" charset="0"/>
                  <a:cs typeface="Arial" panose="020B0604020202020204" pitchFamily="34" charset="0"/>
                </a:rPr>
                <a:t>STA</a:t>
              </a: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 </a:t>
              </a: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a:t>
              </a:r>
            </a:p>
          </p:txBody>
        </p:sp>
        <p:sp>
          <p:nvSpPr>
            <p:cNvPr id="45" name="Rectangle 78"/>
            <p:cNvSpPr/>
            <p:nvPr/>
          </p:nvSpPr>
          <p:spPr bwMode="auto">
            <a:xfrm>
              <a:off x="7881483" y="4788094"/>
              <a:ext cx="729117" cy="1400117"/>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6" name="Rectangle 58"/>
            <p:cNvSpPr/>
            <p:nvPr/>
          </p:nvSpPr>
          <p:spPr bwMode="auto">
            <a:xfrm>
              <a:off x="8040852" y="5867793"/>
              <a:ext cx="458194" cy="275134"/>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3</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7" name="Rectangle 126"/>
            <p:cNvSpPr/>
            <p:nvPr/>
          </p:nvSpPr>
          <p:spPr bwMode="auto">
            <a:xfrm>
              <a:off x="2434122" y="6293035"/>
              <a:ext cx="859348" cy="85858"/>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8" name="文本框 47"/>
            <p:cNvSpPr txBox="1"/>
            <p:nvPr/>
          </p:nvSpPr>
          <p:spPr>
            <a:xfrm>
              <a:off x="3336709" y="6200001"/>
              <a:ext cx="854291" cy="276999"/>
            </a:xfrm>
            <a:prstGeom prst="rect">
              <a:avLst/>
            </a:prstGeom>
            <a:noFill/>
          </p:spPr>
          <p:txBody>
            <a:bodyPr wrap="square" rtlCol="0">
              <a:spAutoFit/>
            </a:bodyPr>
            <a:lstStyle/>
            <a:p>
              <a:r>
                <a:rPr lang="en-US" altLang="zh-CN" dirty="0" smtClean="0">
                  <a:solidFill>
                    <a:srgbClr val="FF0000"/>
                  </a:solidFill>
                </a:rPr>
                <a:t>Doze state</a:t>
              </a:r>
              <a:endParaRPr lang="zh-CN" altLang="en-US" dirty="0">
                <a:solidFill>
                  <a:srgbClr val="FF0000"/>
                </a:solidFill>
              </a:endParaRPr>
            </a:p>
          </p:txBody>
        </p:sp>
        <p:sp>
          <p:nvSpPr>
            <p:cNvPr id="51" name="Rectangle 126"/>
            <p:cNvSpPr/>
            <p:nvPr/>
          </p:nvSpPr>
          <p:spPr bwMode="auto">
            <a:xfrm>
              <a:off x="4245151" y="6293035"/>
              <a:ext cx="859348" cy="85858"/>
            </a:xfrm>
            <a:prstGeom prst="rec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52" name="文本框 51"/>
            <p:cNvSpPr txBox="1"/>
            <p:nvPr/>
          </p:nvSpPr>
          <p:spPr>
            <a:xfrm>
              <a:off x="5134553" y="6200001"/>
              <a:ext cx="1113847" cy="276999"/>
            </a:xfrm>
            <a:prstGeom prst="rect">
              <a:avLst/>
            </a:prstGeom>
            <a:noFill/>
          </p:spPr>
          <p:txBody>
            <a:bodyPr wrap="square" rtlCol="0">
              <a:spAutoFit/>
            </a:bodyPr>
            <a:lstStyle/>
            <a:p>
              <a:r>
                <a:rPr lang="en-US" altLang="zh-CN" dirty="0" smtClean="0">
                  <a:solidFill>
                    <a:srgbClr val="FF0000"/>
                  </a:solidFill>
                </a:rPr>
                <a:t>Awake state</a:t>
              </a:r>
              <a:endParaRPr lang="zh-CN" altLang="en-US" dirty="0">
                <a:solidFill>
                  <a:srgbClr val="FF0000"/>
                </a:solidFill>
              </a:endParaRPr>
            </a:p>
          </p:txBody>
        </p:sp>
        <p:sp>
          <p:nvSpPr>
            <p:cNvPr id="55" name="Rectangle 134"/>
            <p:cNvSpPr/>
            <p:nvPr/>
          </p:nvSpPr>
          <p:spPr bwMode="auto">
            <a:xfrm>
              <a:off x="5128868" y="5842333"/>
              <a:ext cx="671747" cy="183211"/>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Beacon</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56" name="文本框 55"/>
            <p:cNvSpPr txBox="1"/>
            <p:nvPr/>
          </p:nvSpPr>
          <p:spPr>
            <a:xfrm>
              <a:off x="2054291" y="4495770"/>
              <a:ext cx="2290078" cy="276999"/>
            </a:xfrm>
            <a:prstGeom prst="rect">
              <a:avLst/>
            </a:prstGeom>
            <a:noFill/>
          </p:spPr>
          <p:txBody>
            <a:bodyPr wrap="square" rtlCol="0">
              <a:spAutoFit/>
            </a:bodyPr>
            <a:lstStyle/>
            <a:p>
              <a:r>
                <a:rPr lang="en-US" altLang="zh-CN" dirty="0" smtClean="0"/>
                <a:t>CSN1=1</a:t>
              </a:r>
              <a:r>
                <a:rPr lang="zh-CN" altLang="en-US" dirty="0" smtClean="0"/>
                <a:t>， </a:t>
              </a:r>
              <a:r>
                <a:rPr lang="en-US" altLang="zh-CN" dirty="0" smtClean="0"/>
                <a:t>CSN2=3, CSN3=1</a:t>
              </a:r>
              <a:endParaRPr lang="zh-CN" altLang="en-US" dirty="0"/>
            </a:p>
          </p:txBody>
        </p:sp>
        <p:cxnSp>
          <p:nvCxnSpPr>
            <p:cNvPr id="60" name="直接箭头连接符 59"/>
            <p:cNvCxnSpPr>
              <a:stCxn id="19" idx="0"/>
            </p:cNvCxnSpPr>
            <p:nvPr/>
          </p:nvCxnSpPr>
          <p:spPr bwMode="auto">
            <a:xfrm flipV="1">
              <a:off x="2596858" y="4739502"/>
              <a:ext cx="451142" cy="12579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1" name="文本框 60"/>
            <p:cNvSpPr txBox="1"/>
            <p:nvPr/>
          </p:nvSpPr>
          <p:spPr>
            <a:xfrm>
              <a:off x="5423050" y="4439305"/>
              <a:ext cx="3019585" cy="276999"/>
            </a:xfrm>
            <a:prstGeom prst="rect">
              <a:avLst/>
            </a:prstGeom>
            <a:noFill/>
          </p:spPr>
          <p:txBody>
            <a:bodyPr wrap="square" rtlCol="0">
              <a:spAutoFit/>
            </a:bodyPr>
            <a:lstStyle/>
            <a:p>
              <a:r>
                <a:rPr lang="en-US" altLang="zh-CN" dirty="0" smtClean="0"/>
                <a:t>CSN1=1</a:t>
              </a:r>
              <a:r>
                <a:rPr lang="en-US" altLang="zh-CN" dirty="0"/>
                <a:t>,</a:t>
              </a:r>
              <a:r>
                <a:rPr lang="zh-CN" altLang="en-US" dirty="0" smtClean="0"/>
                <a:t> </a:t>
              </a:r>
              <a:r>
                <a:rPr lang="en-US" altLang="zh-CN" dirty="0" smtClean="0"/>
                <a:t>CSN2=1, CSN3=1 at the STA side</a:t>
              </a:r>
              <a:endParaRPr lang="zh-CN" altLang="en-US" dirty="0"/>
            </a:p>
          </p:txBody>
        </p:sp>
        <p:cxnSp>
          <p:nvCxnSpPr>
            <p:cNvPr id="63" name="直接箭头连接符 62"/>
            <p:cNvCxnSpPr/>
            <p:nvPr/>
          </p:nvCxnSpPr>
          <p:spPr bwMode="auto">
            <a:xfrm flipH="1" flipV="1">
              <a:off x="7797362" y="4645001"/>
              <a:ext cx="448679" cy="2173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7" name="Rectangle 126"/>
            <p:cNvSpPr/>
            <p:nvPr/>
          </p:nvSpPr>
          <p:spPr bwMode="auto">
            <a:xfrm>
              <a:off x="4482686" y="5515126"/>
              <a:ext cx="3108057" cy="45719"/>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10817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TBD Issue 2</a:t>
            </a:r>
            <a:endParaRPr lang="zh-CN" altLang="en-US" dirty="0"/>
          </a:p>
        </p:txBody>
      </p:sp>
      <p:sp>
        <p:nvSpPr>
          <p:cNvPr id="3" name="内容占位符 2"/>
          <p:cNvSpPr>
            <a:spLocks noGrp="1"/>
          </p:cNvSpPr>
          <p:nvPr>
            <p:ph idx="1"/>
          </p:nvPr>
        </p:nvSpPr>
        <p:spPr>
          <a:xfrm>
            <a:off x="438603" y="1699938"/>
            <a:ext cx="8222631" cy="4114800"/>
          </a:xfrm>
        </p:spPr>
        <p:txBody>
          <a:bodyPr/>
          <a:lstStyle/>
          <a:p>
            <a:r>
              <a:rPr lang="en-US" altLang="zh-CN" sz="2000" dirty="0" smtClean="0"/>
              <a:t>For single-radio MLD,  it has frequently switch issue if it needs to retrieve critical update from the corresponding Beacon frame.</a:t>
            </a:r>
          </a:p>
          <a:p>
            <a:r>
              <a:rPr lang="en-US" altLang="zh-CN" sz="2000" dirty="0" smtClean="0"/>
              <a:t>We propose it may either send a Probe Request frame or receive the corresponding Beacon frame such that to retrieve the critical update</a:t>
            </a:r>
          </a:p>
          <a:p>
            <a:pPr lvl="1"/>
            <a:r>
              <a:rPr lang="en-US" altLang="zh-CN" sz="1400" dirty="0"/>
              <a:t>Probe </a:t>
            </a:r>
            <a:r>
              <a:rPr lang="en-US" altLang="zh-CN" sz="1400" dirty="0" smtClean="0"/>
              <a:t>Request (if any) shall be sent on the on-going link (link 1 in the following fig.)</a:t>
            </a:r>
          </a:p>
          <a:p>
            <a:pPr lvl="1"/>
            <a:r>
              <a:rPr lang="en-US" altLang="zh-CN" sz="1400" dirty="0" smtClean="0"/>
              <a:t>Both </a:t>
            </a:r>
            <a:r>
              <a:rPr lang="en-US" altLang="zh-CN" sz="1400" dirty="0"/>
              <a:t>of these two </a:t>
            </a:r>
            <a:r>
              <a:rPr lang="en-US" altLang="zh-CN" sz="1400" dirty="0" smtClean="0"/>
              <a:t>schemes have some issue</a:t>
            </a:r>
          </a:p>
          <a:p>
            <a:pPr marL="342900" lvl="1" indent="-342900">
              <a:buChar char="•"/>
            </a:pPr>
            <a:r>
              <a:rPr lang="en-US" altLang="zh-CN" b="1" dirty="0" smtClean="0">
                <a:ea typeface="+mn-ea"/>
                <a:cs typeface="+mn-cs"/>
              </a:rPr>
              <a:t>Disallow </a:t>
            </a:r>
            <a:r>
              <a:rPr lang="en-US" altLang="zh-CN" b="1" dirty="0">
                <a:ea typeface="+mn-ea"/>
                <a:cs typeface="+mn-cs"/>
              </a:rPr>
              <a:t>the Probe Request frame sent on another link (Link 2 in the following Fig</a:t>
            </a:r>
            <a:r>
              <a:rPr lang="en-US" altLang="zh-CN" b="1" dirty="0" smtClean="0">
                <a:ea typeface="+mn-ea"/>
                <a:cs typeface="+mn-cs"/>
              </a:rPr>
              <a:t>) since it can receive the corresponding Beacon frame in this case</a:t>
            </a:r>
            <a:endParaRPr lang="zh-CN" altLang="en-US" b="1" dirty="0">
              <a:ea typeface="+mn-ea"/>
              <a:cs typeface="+mn-cs"/>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Nov</a:t>
            </a:r>
            <a:r>
              <a:rPr lang="en-US" smtClean="0"/>
              <a:t> 2020</a:t>
            </a:r>
            <a:endParaRPr lang="en-US" dirty="0"/>
          </a:p>
        </p:txBody>
      </p:sp>
      <p:grpSp>
        <p:nvGrpSpPr>
          <p:cNvPr id="49" name="组合 48"/>
          <p:cNvGrpSpPr/>
          <p:nvPr/>
        </p:nvGrpSpPr>
        <p:grpSpPr>
          <a:xfrm>
            <a:off x="152400" y="4512217"/>
            <a:ext cx="8549965" cy="2014497"/>
            <a:chOff x="228600" y="4462503"/>
            <a:chExt cx="8549965" cy="2014497"/>
          </a:xfrm>
        </p:grpSpPr>
        <p:sp>
          <p:nvSpPr>
            <p:cNvPr id="50" name="Rectangle 126"/>
            <p:cNvSpPr/>
            <p:nvPr/>
          </p:nvSpPr>
          <p:spPr bwMode="auto">
            <a:xfrm>
              <a:off x="3284883" y="5514300"/>
              <a:ext cx="1213043" cy="63477"/>
            </a:xfrm>
            <a:prstGeom prst="rec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51" name="Rectangle 126"/>
            <p:cNvSpPr/>
            <p:nvPr/>
          </p:nvSpPr>
          <p:spPr bwMode="auto">
            <a:xfrm>
              <a:off x="1499206" y="4988203"/>
              <a:ext cx="6117213" cy="62859"/>
            </a:xfrm>
            <a:prstGeom prst="rec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52" name="Rectangle 126"/>
            <p:cNvSpPr/>
            <p:nvPr/>
          </p:nvSpPr>
          <p:spPr bwMode="auto">
            <a:xfrm>
              <a:off x="1441745" y="5523180"/>
              <a:ext cx="1851725" cy="45719"/>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53" name="Rectangle 27"/>
            <p:cNvSpPr/>
            <p:nvPr/>
          </p:nvSpPr>
          <p:spPr bwMode="auto">
            <a:xfrm>
              <a:off x="356876" y="4829457"/>
              <a:ext cx="458194" cy="275134"/>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1</a:t>
              </a:r>
            </a:p>
          </p:txBody>
        </p:sp>
        <p:sp>
          <p:nvSpPr>
            <p:cNvPr id="54" name="Rectangle 58"/>
            <p:cNvSpPr/>
            <p:nvPr/>
          </p:nvSpPr>
          <p:spPr bwMode="auto">
            <a:xfrm>
              <a:off x="365435" y="5297524"/>
              <a:ext cx="458194" cy="275134"/>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2</a:t>
              </a:r>
            </a:p>
          </p:txBody>
        </p:sp>
        <p:sp>
          <p:nvSpPr>
            <p:cNvPr id="55" name="Rectangle 78"/>
            <p:cNvSpPr/>
            <p:nvPr/>
          </p:nvSpPr>
          <p:spPr bwMode="auto">
            <a:xfrm>
              <a:off x="228600" y="4752201"/>
              <a:ext cx="729117" cy="1400117"/>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56" name="TextBox 111"/>
            <p:cNvSpPr txBox="1"/>
            <p:nvPr/>
          </p:nvSpPr>
          <p:spPr>
            <a:xfrm>
              <a:off x="957717" y="4897102"/>
              <a:ext cx="605893" cy="180778"/>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1</a:t>
              </a:r>
            </a:p>
          </p:txBody>
        </p:sp>
        <p:sp>
          <p:nvSpPr>
            <p:cNvPr id="57" name="TextBox 120"/>
            <p:cNvSpPr txBox="1"/>
            <p:nvPr/>
          </p:nvSpPr>
          <p:spPr>
            <a:xfrm>
              <a:off x="7243409" y="5036978"/>
              <a:ext cx="605893" cy="180778"/>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STA1</a:t>
              </a:r>
            </a:p>
          </p:txBody>
        </p:sp>
        <p:sp>
          <p:nvSpPr>
            <p:cNvPr id="58" name="TextBox 121"/>
            <p:cNvSpPr txBox="1"/>
            <p:nvPr/>
          </p:nvSpPr>
          <p:spPr>
            <a:xfrm>
              <a:off x="1462831" y="4824857"/>
              <a:ext cx="605893" cy="180778"/>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AP1</a:t>
              </a:r>
            </a:p>
          </p:txBody>
        </p:sp>
        <p:sp>
          <p:nvSpPr>
            <p:cNvPr id="59" name="TextBox 129"/>
            <p:cNvSpPr txBox="1"/>
            <p:nvPr/>
          </p:nvSpPr>
          <p:spPr>
            <a:xfrm>
              <a:off x="7243409" y="5590055"/>
              <a:ext cx="605893" cy="180778"/>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STA2</a:t>
              </a:r>
              <a:endParaRPr lang="en-US" sz="1000" dirty="0">
                <a:solidFill>
                  <a:srgbClr val="000000"/>
                </a:solidFill>
                <a:latin typeface="Arial" panose="020B0604020202020204" pitchFamily="34" charset="0"/>
                <a:cs typeface="Arial" panose="020B0604020202020204" pitchFamily="34" charset="0"/>
              </a:endParaRPr>
            </a:p>
          </p:txBody>
        </p:sp>
        <p:sp>
          <p:nvSpPr>
            <p:cNvPr id="60" name="TextBox 130"/>
            <p:cNvSpPr txBox="1"/>
            <p:nvPr/>
          </p:nvSpPr>
          <p:spPr>
            <a:xfrm>
              <a:off x="1448398" y="5384325"/>
              <a:ext cx="605893" cy="180778"/>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AP2</a:t>
              </a:r>
            </a:p>
          </p:txBody>
        </p:sp>
        <p:cxnSp>
          <p:nvCxnSpPr>
            <p:cNvPr id="61" name="Straight Connector 127"/>
            <p:cNvCxnSpPr/>
            <p:nvPr/>
          </p:nvCxnSpPr>
          <p:spPr bwMode="auto">
            <a:xfrm flipV="1">
              <a:off x="1454423" y="5572658"/>
              <a:ext cx="6343392" cy="10927"/>
            </a:xfrm>
            <a:prstGeom prst="line">
              <a:avLst/>
            </a:prstGeom>
            <a:solidFill>
              <a:srgbClr val="00CC99"/>
            </a:solidFill>
            <a:ln w="12700" cap="flat" cmpd="sng" algn="ctr">
              <a:solidFill>
                <a:srgbClr val="000000"/>
              </a:solidFill>
              <a:prstDash val="solid"/>
              <a:round/>
              <a:headEnd type="none" w="sm" len="sm"/>
              <a:tailEnd type="triangle" w="med" len="med"/>
            </a:ln>
            <a:effectLst/>
          </p:spPr>
        </p:cxnSp>
        <p:cxnSp>
          <p:nvCxnSpPr>
            <p:cNvPr id="62" name="Straight Connector 102"/>
            <p:cNvCxnSpPr/>
            <p:nvPr/>
          </p:nvCxnSpPr>
          <p:spPr bwMode="auto">
            <a:xfrm flipV="1">
              <a:off x="1508959" y="5049093"/>
              <a:ext cx="6356625" cy="3152"/>
            </a:xfrm>
            <a:prstGeom prst="line">
              <a:avLst/>
            </a:prstGeom>
            <a:solidFill>
              <a:srgbClr val="00CC99"/>
            </a:solidFill>
            <a:ln w="12700" cap="flat" cmpd="sng" algn="ctr">
              <a:solidFill>
                <a:schemeClr val="tx1"/>
              </a:solidFill>
              <a:prstDash val="solid"/>
              <a:round/>
              <a:headEnd type="none" w="sm" len="sm"/>
              <a:tailEnd type="triangle" w="med" len="med"/>
            </a:ln>
            <a:effectLst/>
          </p:spPr>
        </p:cxnSp>
        <p:sp>
          <p:nvSpPr>
            <p:cNvPr id="63" name="TextBox 169"/>
            <p:cNvSpPr txBox="1"/>
            <p:nvPr/>
          </p:nvSpPr>
          <p:spPr>
            <a:xfrm>
              <a:off x="903066" y="5467235"/>
              <a:ext cx="605893" cy="180778"/>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2</a:t>
              </a:r>
            </a:p>
          </p:txBody>
        </p:sp>
        <p:sp>
          <p:nvSpPr>
            <p:cNvPr id="64" name="Rectangle 134"/>
            <p:cNvSpPr/>
            <p:nvPr/>
          </p:nvSpPr>
          <p:spPr bwMode="auto">
            <a:xfrm>
              <a:off x="2260984" y="4865297"/>
              <a:ext cx="671747" cy="183211"/>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Beacon</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65" name="Rectangle 58"/>
            <p:cNvSpPr/>
            <p:nvPr/>
          </p:nvSpPr>
          <p:spPr bwMode="auto">
            <a:xfrm>
              <a:off x="387969" y="5831899"/>
              <a:ext cx="458194" cy="275134"/>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a:t>
              </a: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3</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66" name="Rectangle 134"/>
            <p:cNvSpPr/>
            <p:nvPr/>
          </p:nvSpPr>
          <p:spPr bwMode="auto">
            <a:xfrm>
              <a:off x="3535439" y="5387709"/>
              <a:ext cx="671747" cy="183211"/>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Beacon</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67" name="Rectangle 126"/>
            <p:cNvSpPr/>
            <p:nvPr/>
          </p:nvSpPr>
          <p:spPr bwMode="auto">
            <a:xfrm>
              <a:off x="1457715" y="5957918"/>
              <a:ext cx="6117213" cy="62859"/>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68" name="TextBox 129"/>
            <p:cNvSpPr txBox="1"/>
            <p:nvPr/>
          </p:nvSpPr>
          <p:spPr>
            <a:xfrm>
              <a:off x="7289634" y="6039261"/>
              <a:ext cx="605893" cy="180778"/>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STA 3</a:t>
              </a:r>
              <a:endParaRPr lang="en-US" sz="1000" dirty="0">
                <a:solidFill>
                  <a:srgbClr val="000000"/>
                </a:solidFill>
                <a:latin typeface="Arial" panose="020B0604020202020204" pitchFamily="34" charset="0"/>
                <a:cs typeface="Arial" panose="020B0604020202020204" pitchFamily="34" charset="0"/>
              </a:endParaRPr>
            </a:p>
          </p:txBody>
        </p:sp>
        <p:sp>
          <p:nvSpPr>
            <p:cNvPr id="69" name="TextBox 130"/>
            <p:cNvSpPr txBox="1"/>
            <p:nvPr/>
          </p:nvSpPr>
          <p:spPr>
            <a:xfrm>
              <a:off x="1448398" y="5821756"/>
              <a:ext cx="605893" cy="180778"/>
            </a:xfrm>
            <a:prstGeom prst="rect">
              <a:avLst/>
            </a:prstGeom>
            <a:noFill/>
          </p:spPr>
          <p:txBody>
            <a:bodyPr wrap="square" rtlCol="0">
              <a:spAutoFit/>
            </a:bodyPr>
            <a:lstStyle/>
            <a:p>
              <a:pPr eaLnBrk="0" fontAlgn="base" hangingPunct="0">
                <a:spcBef>
                  <a:spcPct val="0"/>
                </a:spcBef>
                <a:spcAft>
                  <a:spcPct val="0"/>
                </a:spcAft>
              </a:pPr>
              <a:r>
                <a:rPr lang="en-US" sz="1000" dirty="0" smtClean="0">
                  <a:solidFill>
                    <a:srgbClr val="000000"/>
                  </a:solidFill>
                  <a:latin typeface="Arial" panose="020B0604020202020204" pitchFamily="34" charset="0"/>
                  <a:cs typeface="Arial" panose="020B0604020202020204" pitchFamily="34" charset="0"/>
                </a:rPr>
                <a:t>AP3</a:t>
              </a:r>
              <a:endParaRPr lang="en-US" sz="1000" dirty="0">
                <a:solidFill>
                  <a:srgbClr val="000000"/>
                </a:solidFill>
                <a:latin typeface="Arial" panose="020B0604020202020204" pitchFamily="34" charset="0"/>
                <a:cs typeface="Arial" panose="020B0604020202020204" pitchFamily="34" charset="0"/>
              </a:endParaRPr>
            </a:p>
          </p:txBody>
        </p:sp>
        <p:cxnSp>
          <p:nvCxnSpPr>
            <p:cNvPr id="70" name="Straight Connector 127"/>
            <p:cNvCxnSpPr/>
            <p:nvPr/>
          </p:nvCxnSpPr>
          <p:spPr bwMode="auto">
            <a:xfrm>
              <a:off x="1454423" y="6021016"/>
              <a:ext cx="6343392"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71" name="TextBox 169"/>
            <p:cNvSpPr txBox="1"/>
            <p:nvPr/>
          </p:nvSpPr>
          <p:spPr>
            <a:xfrm>
              <a:off x="903066" y="5904665"/>
              <a:ext cx="605893" cy="180778"/>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a:t>
              </a:r>
              <a:r>
                <a:rPr lang="en-US" sz="1000" dirty="0" smtClean="0">
                  <a:solidFill>
                    <a:srgbClr val="000000"/>
                  </a:solidFill>
                  <a:latin typeface="Arial" panose="020B0604020202020204" pitchFamily="34" charset="0"/>
                  <a:cs typeface="Arial" panose="020B0604020202020204" pitchFamily="34" charset="0"/>
                </a:rPr>
                <a:t>3</a:t>
              </a:r>
              <a:endParaRPr lang="en-US" sz="1000" dirty="0">
                <a:solidFill>
                  <a:srgbClr val="000000"/>
                </a:solidFill>
                <a:latin typeface="Arial" panose="020B0604020202020204" pitchFamily="34" charset="0"/>
                <a:cs typeface="Arial" panose="020B0604020202020204" pitchFamily="34" charset="0"/>
              </a:endParaRPr>
            </a:p>
          </p:txBody>
        </p:sp>
        <p:sp>
          <p:nvSpPr>
            <p:cNvPr id="72" name="Rectangle 27"/>
            <p:cNvSpPr/>
            <p:nvPr/>
          </p:nvSpPr>
          <p:spPr bwMode="auto">
            <a:xfrm>
              <a:off x="8009759" y="4865350"/>
              <a:ext cx="458194" cy="275134"/>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a:t>
              </a: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a:t>
              </a:r>
            </a:p>
          </p:txBody>
        </p:sp>
        <p:sp>
          <p:nvSpPr>
            <p:cNvPr id="74" name="Rectangle 78"/>
            <p:cNvSpPr/>
            <p:nvPr/>
          </p:nvSpPr>
          <p:spPr bwMode="auto">
            <a:xfrm>
              <a:off x="7881483" y="4788094"/>
              <a:ext cx="729117" cy="1400117"/>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76" name="Rectangle 126"/>
            <p:cNvSpPr/>
            <p:nvPr/>
          </p:nvSpPr>
          <p:spPr bwMode="auto">
            <a:xfrm>
              <a:off x="2434122" y="6293035"/>
              <a:ext cx="859348" cy="85858"/>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77" name="文本框 76"/>
            <p:cNvSpPr txBox="1"/>
            <p:nvPr/>
          </p:nvSpPr>
          <p:spPr>
            <a:xfrm>
              <a:off x="3336709" y="6200001"/>
              <a:ext cx="854291" cy="276999"/>
            </a:xfrm>
            <a:prstGeom prst="rect">
              <a:avLst/>
            </a:prstGeom>
            <a:noFill/>
          </p:spPr>
          <p:txBody>
            <a:bodyPr wrap="square" rtlCol="0">
              <a:spAutoFit/>
            </a:bodyPr>
            <a:lstStyle/>
            <a:p>
              <a:r>
                <a:rPr lang="en-US" altLang="zh-CN" dirty="0" smtClean="0">
                  <a:solidFill>
                    <a:srgbClr val="FF0000"/>
                  </a:solidFill>
                </a:rPr>
                <a:t>Doze state</a:t>
              </a:r>
              <a:endParaRPr lang="zh-CN" altLang="en-US" dirty="0">
                <a:solidFill>
                  <a:srgbClr val="FF0000"/>
                </a:solidFill>
              </a:endParaRPr>
            </a:p>
          </p:txBody>
        </p:sp>
        <p:sp>
          <p:nvSpPr>
            <p:cNvPr id="78" name="Rectangle 126"/>
            <p:cNvSpPr/>
            <p:nvPr/>
          </p:nvSpPr>
          <p:spPr bwMode="auto">
            <a:xfrm>
              <a:off x="4245151" y="6293035"/>
              <a:ext cx="859348" cy="85858"/>
            </a:xfrm>
            <a:prstGeom prst="rec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79" name="文本框 78"/>
            <p:cNvSpPr txBox="1"/>
            <p:nvPr/>
          </p:nvSpPr>
          <p:spPr>
            <a:xfrm>
              <a:off x="5134553" y="6200001"/>
              <a:ext cx="1113847" cy="276999"/>
            </a:xfrm>
            <a:prstGeom prst="rect">
              <a:avLst/>
            </a:prstGeom>
            <a:noFill/>
          </p:spPr>
          <p:txBody>
            <a:bodyPr wrap="square" rtlCol="0">
              <a:spAutoFit/>
            </a:bodyPr>
            <a:lstStyle/>
            <a:p>
              <a:r>
                <a:rPr lang="en-US" altLang="zh-CN" dirty="0" smtClean="0">
                  <a:solidFill>
                    <a:srgbClr val="FF0000"/>
                  </a:solidFill>
                </a:rPr>
                <a:t>Awake state</a:t>
              </a:r>
              <a:endParaRPr lang="zh-CN" altLang="en-US" dirty="0">
                <a:solidFill>
                  <a:srgbClr val="FF0000"/>
                </a:solidFill>
              </a:endParaRPr>
            </a:p>
          </p:txBody>
        </p:sp>
        <p:sp>
          <p:nvSpPr>
            <p:cNvPr id="80" name="Rectangle 134"/>
            <p:cNvSpPr/>
            <p:nvPr/>
          </p:nvSpPr>
          <p:spPr bwMode="auto">
            <a:xfrm>
              <a:off x="5128868" y="5842333"/>
              <a:ext cx="671747" cy="183211"/>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Beacon</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81" name="文本框 80"/>
            <p:cNvSpPr txBox="1"/>
            <p:nvPr/>
          </p:nvSpPr>
          <p:spPr>
            <a:xfrm>
              <a:off x="2054292" y="4462503"/>
              <a:ext cx="2290078" cy="276999"/>
            </a:xfrm>
            <a:prstGeom prst="rect">
              <a:avLst/>
            </a:prstGeom>
            <a:noFill/>
          </p:spPr>
          <p:txBody>
            <a:bodyPr wrap="square" rtlCol="0">
              <a:spAutoFit/>
            </a:bodyPr>
            <a:lstStyle/>
            <a:p>
              <a:r>
                <a:rPr lang="en-US" altLang="zh-CN" dirty="0" smtClean="0"/>
                <a:t>CSN1=1</a:t>
              </a:r>
              <a:r>
                <a:rPr lang="zh-CN" altLang="en-US" dirty="0" smtClean="0"/>
                <a:t>， </a:t>
              </a:r>
              <a:r>
                <a:rPr lang="en-US" altLang="zh-CN" dirty="0" smtClean="0"/>
                <a:t>CSN2=3, CSN3=1</a:t>
              </a:r>
              <a:endParaRPr lang="zh-CN" altLang="en-US" dirty="0"/>
            </a:p>
          </p:txBody>
        </p:sp>
        <p:cxnSp>
          <p:nvCxnSpPr>
            <p:cNvPr id="82" name="直接箭头连接符 81"/>
            <p:cNvCxnSpPr>
              <a:stCxn id="64" idx="0"/>
            </p:cNvCxnSpPr>
            <p:nvPr/>
          </p:nvCxnSpPr>
          <p:spPr bwMode="auto">
            <a:xfrm flipV="1">
              <a:off x="2596858" y="4739502"/>
              <a:ext cx="451142" cy="12579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3" name="文本框 82"/>
            <p:cNvSpPr txBox="1"/>
            <p:nvPr/>
          </p:nvSpPr>
          <p:spPr>
            <a:xfrm>
              <a:off x="5463595" y="4477879"/>
              <a:ext cx="3314970" cy="276999"/>
            </a:xfrm>
            <a:prstGeom prst="rect">
              <a:avLst/>
            </a:prstGeom>
            <a:noFill/>
          </p:spPr>
          <p:txBody>
            <a:bodyPr wrap="square" rtlCol="0">
              <a:spAutoFit/>
            </a:bodyPr>
            <a:lstStyle/>
            <a:p>
              <a:r>
                <a:rPr lang="en-US" altLang="zh-CN" dirty="0" smtClean="0"/>
                <a:t>CSN1=1</a:t>
              </a:r>
              <a:r>
                <a:rPr lang="en-US" altLang="zh-CN" dirty="0"/>
                <a:t>,</a:t>
              </a:r>
              <a:r>
                <a:rPr lang="zh-CN" altLang="en-US" dirty="0" smtClean="0"/>
                <a:t> </a:t>
              </a:r>
              <a:r>
                <a:rPr lang="en-US" altLang="zh-CN" dirty="0" smtClean="0"/>
                <a:t>CSN2=1, CSN3=1 at the STA side</a:t>
              </a:r>
              <a:endParaRPr lang="zh-CN" altLang="en-US" dirty="0"/>
            </a:p>
          </p:txBody>
        </p:sp>
        <p:cxnSp>
          <p:nvCxnSpPr>
            <p:cNvPr id="84" name="直接箭头连接符 83"/>
            <p:cNvCxnSpPr/>
            <p:nvPr/>
          </p:nvCxnSpPr>
          <p:spPr bwMode="auto">
            <a:xfrm flipH="1" flipV="1">
              <a:off x="7891753" y="4701885"/>
              <a:ext cx="261179" cy="19404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5" name="Rectangle 126"/>
            <p:cNvSpPr/>
            <p:nvPr/>
          </p:nvSpPr>
          <p:spPr bwMode="auto">
            <a:xfrm>
              <a:off x="4482686" y="5515126"/>
              <a:ext cx="3108057" cy="45719"/>
            </a:xfrm>
            <a:prstGeom prst="rect">
              <a:avLst/>
            </a:prstGeom>
            <a:solidFill>
              <a:srgbClr val="A6A6A6"/>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cxnSp>
        <p:nvCxnSpPr>
          <p:cNvPr id="87" name="曲线连接符 86"/>
          <p:cNvCxnSpPr>
            <a:stCxn id="72" idx="1"/>
            <a:endCxn id="89" idx="1"/>
          </p:cNvCxnSpPr>
          <p:nvPr/>
        </p:nvCxnSpPr>
        <p:spPr bwMode="auto">
          <a:xfrm rot="10800000" flipH="1" flipV="1">
            <a:off x="7933559" y="5052630"/>
            <a:ext cx="66448" cy="466835"/>
          </a:xfrm>
          <a:prstGeom prst="curvedConnector3">
            <a:avLst>
              <a:gd name="adj1" fmla="val -344028"/>
            </a:avLst>
          </a:prstGeom>
          <a:solidFill>
            <a:schemeClr val="accent1"/>
          </a:solidFill>
          <a:ln w="12700" cap="flat" cmpd="sng" algn="ctr">
            <a:solidFill>
              <a:schemeClr val="tx1"/>
            </a:solidFill>
            <a:prstDash val="solid"/>
            <a:round/>
            <a:headEnd type="none" w="sm" len="sm"/>
            <a:tailEnd type="triangle"/>
          </a:ln>
          <a:effectLst/>
        </p:spPr>
      </p:cxnSp>
      <p:sp>
        <p:nvSpPr>
          <p:cNvPr id="89" name="Rectangle 27"/>
          <p:cNvSpPr/>
          <p:nvPr/>
        </p:nvSpPr>
        <p:spPr bwMode="auto">
          <a:xfrm>
            <a:off x="8000007" y="5381899"/>
            <a:ext cx="458194" cy="275134"/>
          </a:xfrm>
          <a:prstGeom prst="rect">
            <a:avLst/>
          </a:prstGeom>
          <a:solidFill>
            <a:srgbClr val="FFFFFF"/>
          </a:solidFill>
          <a:ln w="12700" cap="flat" cmpd="sng" algn="ctr">
            <a:solidFill>
              <a:srgbClr val="000000"/>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STA </a:t>
            </a: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a:t>
            </a:r>
          </a:p>
        </p:txBody>
      </p:sp>
    </p:spTree>
    <p:extLst>
      <p:ext uri="{BB962C8B-B14F-4D97-AF65-F5344CB8AC3E}">
        <p14:creationId xmlns:p14="http://schemas.microsoft.com/office/powerpoint/2010/main" val="25242118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In this contribution, we propose </a:t>
            </a:r>
            <a:endParaRPr lang="en-US" altLang="zh-CN" dirty="0"/>
          </a:p>
          <a:p>
            <a:pPr lvl="1"/>
            <a:r>
              <a:rPr lang="en-US" altLang="zh-CN" sz="1600" dirty="0"/>
              <a:t>Change Sequence field in EHT is one </a:t>
            </a:r>
            <a:r>
              <a:rPr lang="en-US" altLang="zh-CN" sz="1600" dirty="0" smtClean="0"/>
              <a:t>octet</a:t>
            </a:r>
          </a:p>
          <a:p>
            <a:pPr lvl="1"/>
            <a:r>
              <a:rPr lang="en-US" altLang="zh-CN" sz="1600" dirty="0"/>
              <a:t>For multi-radio MLD, it shall support </a:t>
            </a:r>
            <a:r>
              <a:rPr lang="en-US" altLang="zh-CN" sz="1600" dirty="0" smtClean="0"/>
              <a:t>to receive </a:t>
            </a:r>
            <a:r>
              <a:rPr lang="en-US" altLang="zh-CN" sz="1600" dirty="0"/>
              <a:t>the </a:t>
            </a:r>
            <a:r>
              <a:rPr lang="en-US" altLang="zh-CN" sz="1600" dirty="0" smtClean="0"/>
              <a:t>Beacon </a:t>
            </a:r>
            <a:r>
              <a:rPr lang="en-US" altLang="zh-CN" sz="1600" dirty="0"/>
              <a:t>frame </a:t>
            </a:r>
            <a:r>
              <a:rPr lang="en-US" altLang="zh-CN" sz="1600" dirty="0" smtClean="0"/>
              <a:t>such that to retrieve the update info</a:t>
            </a:r>
          </a:p>
          <a:p>
            <a:pPr lvl="1"/>
            <a:r>
              <a:rPr lang="en-US" altLang="zh-CN" sz="1600" dirty="0" smtClean="0"/>
              <a:t>For single-radio MLD</a:t>
            </a:r>
            <a:r>
              <a:rPr lang="en-US" altLang="zh-CN" sz="1600" dirty="0"/>
              <a:t>, it may either send a Probe Request </a:t>
            </a:r>
            <a:r>
              <a:rPr lang="en-US" altLang="zh-CN" sz="1600" dirty="0" smtClean="0"/>
              <a:t>frame on the on-going link </a:t>
            </a:r>
            <a:r>
              <a:rPr lang="en-US" altLang="zh-CN" sz="1600" dirty="0"/>
              <a:t>or receive the corresponding beacon frame such that to retrieve the critical update</a:t>
            </a:r>
          </a:p>
          <a:p>
            <a:pPr lvl="1"/>
            <a:endParaRPr lang="en-US" altLang="zh-CN" sz="1600" dirty="0" smtClean="0"/>
          </a:p>
          <a:p>
            <a:pPr lvl="1"/>
            <a:endParaRPr lang="en-US" altLang="zh-CN" sz="1400" dirty="0" smtClean="0"/>
          </a:p>
          <a:p>
            <a:pPr lvl="1"/>
            <a:endParaRPr lang="en-US" altLang="zh-CN" sz="1400" dirty="0"/>
          </a:p>
          <a:p>
            <a:endParaRPr lang="en-US" altLang="zh-CN"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7" name="日期占位符 5"/>
          <p:cNvSpPr>
            <a:spLocks noGrp="1"/>
          </p:cNvSpPr>
          <p:nvPr>
            <p:ph type="dt" sz="half" idx="2"/>
          </p:nvPr>
        </p:nvSpPr>
        <p:spPr>
          <a:xfrm>
            <a:off x="696913" y="332601"/>
            <a:ext cx="993862" cy="276999"/>
          </a:xfrm>
        </p:spPr>
        <p:txBody>
          <a:bodyPr/>
          <a:lstStyle/>
          <a:p>
            <a:r>
              <a:rPr lang="en-US" altLang="zh-CN" dirty="0" smtClean="0"/>
              <a:t>June</a:t>
            </a:r>
            <a:r>
              <a:rPr lang="en-US" dirty="0" smtClean="0"/>
              <a:t> 2020</a:t>
            </a:r>
            <a:endParaRPr lang="en-US" dirty="0"/>
          </a:p>
        </p:txBody>
      </p:sp>
    </p:spTree>
    <p:extLst>
      <p:ext uri="{BB962C8B-B14F-4D97-AF65-F5344CB8AC3E}">
        <p14:creationId xmlns:p14="http://schemas.microsoft.com/office/powerpoint/2010/main" val="31412524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p:txBody>
          <a:bodyPr/>
          <a:lstStyle/>
          <a:p>
            <a:pPr marL="0" indent="0">
              <a:buNone/>
            </a:pPr>
            <a:r>
              <a:rPr lang="en-US" altLang="zh-CN" dirty="0" smtClean="0"/>
              <a:t>[1</a:t>
            </a:r>
            <a:r>
              <a:rPr lang="en-US" altLang="zh-CN" dirty="0"/>
              <a:t>] </a:t>
            </a:r>
            <a:r>
              <a:rPr lang="en-US" altLang="zh-CN" dirty="0" smtClean="0"/>
              <a:t>11-20-1862-00-00be-complete-bss-update-report-indication</a:t>
            </a: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8" name="日期占位符 5"/>
          <p:cNvSpPr>
            <a:spLocks noGrp="1"/>
          </p:cNvSpPr>
          <p:nvPr>
            <p:ph type="dt" sz="half" idx="2"/>
          </p:nvPr>
        </p:nvSpPr>
        <p:spPr>
          <a:xfrm>
            <a:off x="696913" y="332601"/>
            <a:ext cx="993862" cy="276999"/>
          </a:xfrm>
        </p:spPr>
        <p:txBody>
          <a:bodyPr/>
          <a:lstStyle/>
          <a:p>
            <a:r>
              <a:rPr lang="en-US" altLang="zh-CN" dirty="0" smtClean="0"/>
              <a:t>June</a:t>
            </a:r>
            <a:r>
              <a:rPr lang="en-US" dirty="0" smtClean="0"/>
              <a:t> 2020</a:t>
            </a:r>
            <a:endParaRPr lang="en-US" dirty="0"/>
          </a:p>
        </p:txBody>
      </p:sp>
    </p:spTree>
    <p:extLst>
      <p:ext uri="{BB962C8B-B14F-4D97-AF65-F5344CB8AC3E}">
        <p14:creationId xmlns:p14="http://schemas.microsoft.com/office/powerpoint/2010/main" val="2008231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93886</TotalTime>
  <Words>853</Words>
  <Application>Microsoft Office PowerPoint</Application>
  <PresentationFormat>全屏显示(4:3)</PresentationFormat>
  <Paragraphs>119</Paragraphs>
  <Slides>8</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13" baseType="lpstr">
      <vt:lpstr>ＭＳ Ｐゴシック</vt:lpstr>
      <vt:lpstr>Arial</vt:lpstr>
      <vt:lpstr>Times New Roman</vt:lpstr>
      <vt:lpstr>802-11-Submission</vt:lpstr>
      <vt:lpstr>Document</vt:lpstr>
      <vt:lpstr>BSS Parameter Critical Update Follow Up</vt:lpstr>
      <vt:lpstr>Background</vt:lpstr>
      <vt:lpstr>TBD Issue 1</vt:lpstr>
      <vt:lpstr>TBD Issue 2</vt:lpstr>
      <vt:lpstr>TBD Issue 2</vt:lpstr>
      <vt:lpstr>TBD Issue 2</vt:lpstr>
      <vt:lpstr>Summary</vt:lpstr>
      <vt:lpstr>References</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689</cp:revision>
  <cp:lastPrinted>1998-02-10T13:28:06Z</cp:lastPrinted>
  <dcterms:created xsi:type="dcterms:W3CDTF">2013-11-12T18:41:50Z</dcterms:created>
  <dcterms:modified xsi:type="dcterms:W3CDTF">2020-11-30T02:24:45Z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(3)mqP/s/fbPE3Me1uxT5PAyi/6Eedj4ox/2X6v0/IRHqKCut8fEiZaDYRaxOtwqlLJ9d2+8CrB
XCsJp2ttLLM9V2/gLxgshou0ll7ibKafAQM3A6zQsn373uYEOEXZ2YXj3zJZQxLupKojyI5f
2h9Ka/5uLCBk2yBHCkHVojIKnU8EQdM7TMKX4Iwj4ud1UN6GW6PCVGtlgJqin1dislXilRFm
d9frEKN+GxwoBUzjqD</vt:lpwstr>
  </property>
  <property fmtid="{D5CDD505-2E9C-101B-9397-08002B2CF9AE}" pid="4" name="_2015_ms_pID_7253431">
    <vt:lpwstr>NJIznpVH9aQ7U3NpAgx1GZpTQuTQ9tJhFqFAU8wFOdgFtEBwo2sMzj
cuwiiEEZYXtflfWrQ4fTNe4zJAvJhTKOhCysCR3yK/ADNf8evpVX2kEMWCfQlUg1lhETqQI/
c8z5HPaw+i+RSRMZm/WRPsWW27N+hwCNanhc+GsjHtHD/UaZ6Wzmz+mhzUXA7ofsw14zxX/V
LoFO+7AgB5XzoGifvsHOdltT5bQUVxNdsgyU</vt:lpwstr>
  </property>
  <property fmtid="{D5CDD505-2E9C-101B-9397-08002B2CF9AE}" pid="5" name="_2015_ms_pID_7253432">
    <vt:lpwstr>bhfTc4Xl7X1ltHoUKcUFNK0=</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1604499038</vt:lpwstr>
  </property>
</Properties>
</file>