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64" r:id="rId9"/>
    <p:sldId id="338" r:id="rId10"/>
    <p:sldId id="339" r:id="rId11"/>
    <p:sldId id="345" r:id="rId12"/>
    <p:sldId id="346" r:id="rId13"/>
    <p:sldId id="365" r:id="rId14"/>
    <p:sldId id="340" r:id="rId15"/>
    <p:sldId id="341" r:id="rId16"/>
    <p:sldId id="347" r:id="rId17"/>
    <p:sldId id="348" r:id="rId18"/>
    <p:sldId id="349" r:id="rId19"/>
    <p:sldId id="366" r:id="rId20"/>
    <p:sldId id="342" r:id="rId21"/>
    <p:sldId id="350" r:id="rId22"/>
    <p:sldId id="351" r:id="rId23"/>
    <p:sldId id="352" r:id="rId24"/>
    <p:sldId id="367" r:id="rId25"/>
    <p:sldId id="343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297" r:id="rId35"/>
    <p:sldId id="361" r:id="rId36"/>
    <p:sldId id="362" r:id="rId37"/>
    <p:sldId id="363" r:id="rId38"/>
    <p:sldId id="344" r:id="rId39"/>
    <p:sldId id="334" r:id="rId4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D38888-79E6-4B8F-A7E5-96BDED502F2F}">
          <p14:sldIdLst>
            <p14:sldId id="256"/>
            <p14:sldId id="328"/>
            <p14:sldId id="329"/>
            <p14:sldId id="330"/>
            <p14:sldId id="331"/>
            <p14:sldId id="332"/>
            <p14:sldId id="333"/>
            <p14:sldId id="364"/>
            <p14:sldId id="338"/>
            <p14:sldId id="339"/>
            <p14:sldId id="345"/>
            <p14:sldId id="346"/>
            <p14:sldId id="365"/>
            <p14:sldId id="340"/>
            <p14:sldId id="341"/>
            <p14:sldId id="347"/>
            <p14:sldId id="348"/>
            <p14:sldId id="349"/>
            <p14:sldId id="366"/>
            <p14:sldId id="342"/>
            <p14:sldId id="350"/>
            <p14:sldId id="351"/>
            <p14:sldId id="352"/>
            <p14:sldId id="367"/>
            <p14:sldId id="343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297"/>
            <p14:sldId id="361"/>
            <p14:sldId id="362"/>
            <p14:sldId id="363"/>
            <p14:sldId id="344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ev, Jonathan" initials="SJ" lastIdx="1" clrIdx="0">
    <p:extLst>
      <p:ext uri="{19B8F6BF-5375-455C-9EA6-DF929625EA0E}">
        <p15:presenceInfo xmlns:p15="http://schemas.microsoft.com/office/powerpoint/2012/main" userId="S-1-5-21-725345543-602162358-527237240-3987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8" autoAdjust="0"/>
    <p:restoredTop sz="94286"/>
  </p:normalViewPr>
  <p:slideViewPr>
    <p:cSldViewPr>
      <p:cViewPr varScale="1">
        <p:scale>
          <a:sx n="120" d="100"/>
          <a:sy n="120" d="100"/>
        </p:scale>
        <p:origin x="1304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1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802.11-20/1855r0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22723" y="434032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Further Updates on 11az Secure LTF Design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2020-12-02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917687"/>
              </p:ext>
            </p:extLst>
          </p:nvPr>
        </p:nvGraphicFramePr>
        <p:xfrm>
          <a:off x="2047007" y="2323574"/>
          <a:ext cx="8097986" cy="420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" name="Document" r:id="rId4" imgW="10769600" imgH="5880100" progId="Word.Document.8">
                  <p:embed/>
                </p:oleObj>
              </mc:Choice>
              <mc:Fallback>
                <p:oleObj name="Document" r:id="rId4" imgW="10769600" imgH="58801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007" y="2323574"/>
                        <a:ext cx="8097986" cy="4201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Per-tone (Slicing) Attack Results: 20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CDECA9-BDB6-1F42-B636-BAE75E35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7" y="1830390"/>
            <a:ext cx="5534041" cy="4150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1FD943-23BE-344B-8E7B-45B097B3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3" y="1765826"/>
            <a:ext cx="5534041" cy="4150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713093-CFBD-DD4E-82C6-FB7643850648}"/>
              </a:ext>
            </a:extLst>
          </p:cNvPr>
          <p:cNvSpPr txBox="1"/>
          <p:nvPr/>
        </p:nvSpPr>
        <p:spPr>
          <a:xfrm>
            <a:off x="3180523" y="5916768"/>
            <a:ext cx="582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slightly better performance than 64QAM</a:t>
            </a:r>
          </a:p>
        </p:txBody>
      </p:sp>
    </p:spTree>
    <p:extLst>
      <p:ext uri="{BB962C8B-B14F-4D97-AF65-F5344CB8AC3E}">
        <p14:creationId xmlns:p14="http://schemas.microsoft.com/office/powerpoint/2010/main" val="371203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2A00DC-61C8-CE49-A711-07FC8793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5" y="1765415"/>
            <a:ext cx="5534039" cy="4150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3269F-8C66-4249-8D76-C4C608FEE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" y="1814947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Per-tone (Slicing) Attack Results: 80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13093-CFBD-DD4E-82C6-FB7643850648}"/>
              </a:ext>
            </a:extLst>
          </p:cNvPr>
          <p:cNvSpPr txBox="1"/>
          <p:nvPr/>
        </p:nvSpPr>
        <p:spPr>
          <a:xfrm>
            <a:off x="3180523" y="5916768"/>
            <a:ext cx="582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slightly better performance than 64QAM</a:t>
            </a:r>
          </a:p>
        </p:txBody>
      </p:sp>
    </p:spTree>
    <p:extLst>
      <p:ext uri="{BB962C8B-B14F-4D97-AF65-F5344CB8AC3E}">
        <p14:creationId xmlns:p14="http://schemas.microsoft.com/office/powerpoint/2010/main" val="387028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8C1D9-15D1-284C-AEF1-826DB8A9E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Sequential Detection Attack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536F-3817-5346-B126-463C0FE2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Sequential Detection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4DA7-B9B3-5141-BC0F-5AC8CEC3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likelihood sequence detection (MLSD) is an algorithm that determines the most-likeliest sequence of transmitted symbols</a:t>
            </a:r>
          </a:p>
          <a:p>
            <a:pPr lvl="1"/>
            <a:r>
              <a:rPr lang="en-US" dirty="0"/>
              <a:t>Solution to MLSD requires a brute-force approach, but it is prohibitively complex (256</a:t>
            </a:r>
            <a:r>
              <a:rPr lang="en-US" baseline="30000" dirty="0"/>
              <a:t>NFFT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Near-ML performance can be achieved by using a Viterbi algorithm, which has much lower complexity</a:t>
            </a:r>
          </a:p>
          <a:p>
            <a:endParaRPr lang="en-US" dirty="0"/>
          </a:p>
          <a:p>
            <a:r>
              <a:rPr lang="en-US" dirty="0"/>
              <a:t>Near-ML approach:</a:t>
            </a:r>
          </a:p>
          <a:p>
            <a:pPr lvl="1"/>
            <a:r>
              <a:rPr lang="en-US" dirty="0"/>
              <a:t>Observe a limited number of time-domain samples over the observation window</a:t>
            </a:r>
          </a:p>
          <a:p>
            <a:pPr lvl="1"/>
            <a:r>
              <a:rPr lang="en-US" dirty="0"/>
              <a:t>Apply a Hamming window (instead of rectangular window) to limit the spread of ICI</a:t>
            </a:r>
          </a:p>
          <a:p>
            <a:pPr lvl="1"/>
            <a:r>
              <a:rPr lang="en-US" dirty="0"/>
              <a:t>Calculate zero-padded FFT output</a:t>
            </a:r>
          </a:p>
          <a:p>
            <a:pPr lvl="1"/>
            <a:r>
              <a:rPr lang="en-US" dirty="0"/>
              <a:t>Calculate ICI impulse response, which are a function of the observation window </a:t>
            </a:r>
          </a:p>
          <a:p>
            <a:pPr lvl="1"/>
            <a:r>
              <a:rPr lang="en-US" dirty="0"/>
              <a:t>Implement the MLSD using a Viterbi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AF34-A10E-7245-BDFE-17B089AA36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50145-33F2-8A44-87D0-E4C3F915C7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35587B-C65E-8F44-8EB5-158B8468641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8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Complexity: 64QAM vs. 64QAM+4PSK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013177"/>
            <a:ext cx="10361084" cy="1462238"/>
          </a:xfrm>
        </p:spPr>
        <p:txBody>
          <a:bodyPr/>
          <a:lstStyle/>
          <a:p>
            <a:r>
              <a:rPr lang="en-US" sz="1600" dirty="0"/>
              <a:t>For ICI &lt; -20 dB: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1E8EAE42-5CD5-1D48-8A2C-D326D374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6627" y="1444546"/>
            <a:ext cx="4709819" cy="35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953C1911-0381-A54B-9353-D9EE2870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5556" y="1405195"/>
            <a:ext cx="4709819" cy="35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5519A88-6D6D-2247-BBED-5598AC077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78772"/>
              </p:ext>
            </p:extLst>
          </p:nvPr>
        </p:nvGraphicFramePr>
        <p:xfrm>
          <a:off x="2962203" y="5002398"/>
          <a:ext cx="5662230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410">
                  <a:extLst>
                    <a:ext uri="{9D8B030D-6E8A-4147-A177-3AD203B41FA5}">
                      <a16:colId xmlns:a16="http://schemas.microsoft.com/office/drawing/2014/main" val="956917513"/>
                    </a:ext>
                  </a:extLst>
                </a:gridCol>
                <a:gridCol w="1887410">
                  <a:extLst>
                    <a:ext uri="{9D8B030D-6E8A-4147-A177-3AD203B41FA5}">
                      <a16:colId xmlns:a16="http://schemas.microsoft.com/office/drawing/2014/main" val="276052572"/>
                    </a:ext>
                  </a:extLst>
                </a:gridCol>
                <a:gridCol w="1887410">
                  <a:extLst>
                    <a:ext uri="{9D8B030D-6E8A-4147-A177-3AD203B41FA5}">
                      <a16:colId xmlns:a16="http://schemas.microsoft.com/office/drawing/2014/main" val="565132013"/>
                    </a:ext>
                  </a:extLst>
                </a:gridCol>
              </a:tblGrid>
              <a:tr h="144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Constellation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Number of States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513888"/>
                  </a:ext>
                </a:extLst>
              </a:tr>
              <a:tr h="144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64QAM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839550"/>
                  </a:ext>
                </a:extLst>
              </a:tr>
              <a:tr h="144812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94236"/>
                  </a:ext>
                </a:extLst>
              </a:tr>
              <a:tr h="144812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39798"/>
                  </a:ext>
                </a:extLst>
              </a:tr>
              <a:tr h="14481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64QAM+4PSK</a:t>
                      </a:r>
                    </a:p>
                  </a:txBody>
                  <a:tcPr marT="9144" marB="914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869610"/>
                  </a:ext>
                </a:extLst>
              </a:tr>
              <a:tr h="144812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319775"/>
                  </a:ext>
                </a:extLst>
              </a:tr>
              <a:tr h="144812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80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5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Detection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122, States = 2</a:t>
            </a:r>
            <a:r>
              <a:rPr lang="en-US" baseline="30000" dirty="0"/>
              <a:t>12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CBW = 80 MHz (NFFT = 512, </a:t>
            </a:r>
            <a:r>
              <a:rPr lang="en-US" dirty="0" err="1"/>
              <a:t>Nsd</a:t>
            </a:r>
            <a:r>
              <a:rPr lang="en-US" dirty="0"/>
              <a:t> = 498 , States = 2</a:t>
            </a:r>
            <a:r>
              <a:rPr lang="en-US" baseline="30000" dirty="0"/>
              <a:t>16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64QAM, 64QAM+4PSK</a:t>
            </a:r>
          </a:p>
          <a:p>
            <a:pPr lvl="1"/>
            <a:r>
              <a:rPr lang="en-US" dirty="0"/>
              <a:t>Correlation over entire LTF symbol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3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E80847-C2B9-8148-8C58-C412E265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5" y="1765414"/>
            <a:ext cx="5534039" cy="415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54CAF-71D6-2343-A404-B58F8D2D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4" y="1815610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Detection Attack Results: 20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13093-CFBD-DD4E-82C6-FB7643850648}"/>
              </a:ext>
            </a:extLst>
          </p:cNvPr>
          <p:cNvSpPr txBox="1"/>
          <p:nvPr/>
        </p:nvSpPr>
        <p:spPr>
          <a:xfrm>
            <a:off x="3254001" y="5930344"/>
            <a:ext cx="507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better performance than 64QAM</a:t>
            </a:r>
          </a:p>
        </p:txBody>
      </p:sp>
    </p:spTree>
    <p:extLst>
      <p:ext uri="{BB962C8B-B14F-4D97-AF65-F5344CB8AC3E}">
        <p14:creationId xmlns:p14="http://schemas.microsoft.com/office/powerpoint/2010/main" val="287762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501180-4FFE-9942-AD2B-C6E26DF8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5" y="1751883"/>
            <a:ext cx="5534039" cy="415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DEDE32-082F-9C4B-AF09-5851E4B96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4" y="1815610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Detection Attack Results: 80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13093-CFBD-DD4E-82C6-FB7643850648}"/>
              </a:ext>
            </a:extLst>
          </p:cNvPr>
          <p:cNvSpPr txBox="1"/>
          <p:nvPr/>
        </p:nvSpPr>
        <p:spPr>
          <a:xfrm>
            <a:off x="3254001" y="5930344"/>
            <a:ext cx="507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better performance than 64QAM</a:t>
            </a:r>
          </a:p>
        </p:txBody>
      </p:sp>
    </p:spTree>
    <p:extLst>
      <p:ext uri="{BB962C8B-B14F-4D97-AF65-F5344CB8AC3E}">
        <p14:creationId xmlns:p14="http://schemas.microsoft.com/office/powerpoint/2010/main" val="336255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8C1D9-15D1-284C-AEF1-826DB8A9E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Sphere Decoder Attack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137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7419-881B-8347-96AF-8FDBA991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Sphere Decoder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C8B9-45EC-1B4F-93A0-46D128007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observes a portion of transmitted Secure LTF, passes the received signal through a window (ex: Hamming) to reduce the ICI, and then passes it through a zero-padded FFT</a:t>
            </a:r>
          </a:p>
          <a:p>
            <a:endParaRPr lang="en-US" dirty="0"/>
          </a:p>
          <a:p>
            <a:r>
              <a:rPr lang="en-US" dirty="0"/>
              <a:t>Attacker applies a sphere decoder over consecutive tones to sequentially decode a single tone:</a:t>
            </a:r>
          </a:p>
          <a:p>
            <a:pPr lvl="1"/>
            <a:r>
              <a:rPr lang="en-US" dirty="0"/>
              <a:t>Sphere decoder attacker assumes that consecutive tones can be model as an equivalent MIMO channel</a:t>
            </a:r>
          </a:p>
          <a:p>
            <a:endParaRPr lang="en-US" dirty="0"/>
          </a:p>
          <a:p>
            <a:r>
              <a:rPr lang="en-US" dirty="0"/>
              <a:t>Attacker then cancels the interference, using successive interference cancellation (SIC), from the decode tone to the remaining tones before applying the sphere decoder to the next set of consecutive tones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BF05D-A7BC-8743-99F5-A4848B3108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7A7D0-A01C-FA43-B930-1E9ED64B62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C2F09D-F410-8142-9037-1B62BB0970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28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56EC-3CC6-6140-B0CC-261D80AA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A900-9D67-0F48-9530-E67ACFADF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Updates on 64QAM proposal</a:t>
            </a:r>
          </a:p>
          <a:p>
            <a:r>
              <a:rPr lang="en-US" dirty="0"/>
              <a:t>Security performance analysis of secure LTF modulation scheme:</a:t>
            </a:r>
          </a:p>
          <a:p>
            <a:pPr lvl="1"/>
            <a:r>
              <a:rPr lang="en-US" dirty="0"/>
              <a:t>Per tone (slicer) detection </a:t>
            </a:r>
          </a:p>
          <a:p>
            <a:pPr lvl="1"/>
            <a:r>
              <a:rPr lang="en-US" dirty="0"/>
              <a:t>Sequential detection using Viterbi algorithm</a:t>
            </a:r>
          </a:p>
          <a:p>
            <a:pPr lvl="1"/>
            <a:r>
              <a:rPr lang="en-US" dirty="0"/>
              <a:t>Sphere decoder</a:t>
            </a:r>
          </a:p>
          <a:p>
            <a:pPr lvl="1"/>
            <a:r>
              <a:rPr lang="en-US" dirty="0"/>
              <a:t>Multi-stage: sample-by-sample attack with time advance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5F346-45F2-6D41-8B9E-79E7B93D3F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35360-F9E4-C34F-92F5-77684B4B0E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A22CBC-5B4C-D64C-A981-F9B85F7DD1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4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122+DC)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64QAM, 64QAM+4PSK</a:t>
            </a:r>
          </a:p>
          <a:p>
            <a:pPr lvl="1"/>
            <a:r>
              <a:rPr lang="en-US" dirty="0"/>
              <a:t>Attacker uses OSR = 2 and applies Hamming window </a:t>
            </a:r>
          </a:p>
          <a:p>
            <a:pPr lvl="1"/>
            <a:r>
              <a:rPr lang="en-US" dirty="0"/>
              <a:t>Sphere decoder based on </a:t>
            </a:r>
            <a:r>
              <a:rPr lang="en-US" dirty="0" err="1"/>
              <a:t>Matlab</a:t>
            </a:r>
            <a:r>
              <a:rPr lang="en-US" dirty="0"/>
              <a:t> toolbox with infinite radius (R = ∞)</a:t>
            </a:r>
          </a:p>
          <a:p>
            <a:pPr lvl="1"/>
            <a:r>
              <a:rPr lang="en-US" dirty="0"/>
              <a:t>Observation window: To = 75%, 50%, 25% (M = 96, 64, 32)</a:t>
            </a:r>
          </a:p>
          <a:p>
            <a:pPr lvl="1"/>
            <a:r>
              <a:rPr lang="en-US" dirty="0"/>
              <a:t>Sphere decoder sizes: 4×4, 6×6</a:t>
            </a:r>
          </a:p>
          <a:p>
            <a:pPr lvl="1"/>
            <a:r>
              <a:rPr lang="en-US" dirty="0"/>
              <a:t>Correlation over entire LTF symbol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9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E67092-E17A-3746-BDA4-37BCE790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5" y="1765414"/>
            <a:ext cx="5534039" cy="415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BD1B7-24EA-5841-8856-95FADFEFD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4" y="1815610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Attack Results: 20 MHz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609C2-5533-974C-946B-8D8E54A79E77}"/>
              </a:ext>
            </a:extLst>
          </p:cNvPr>
          <p:cNvSpPr txBox="1"/>
          <p:nvPr/>
        </p:nvSpPr>
        <p:spPr>
          <a:xfrm>
            <a:off x="2495860" y="5840533"/>
            <a:ext cx="719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432FF"/>
                </a:solidFill>
                <a:latin typeface="Times New Roman" panose="02020603050405020304" pitchFamily="18" charset="0"/>
                <a:ea typeface="+mn-ea"/>
              </a:rPr>
              <a:t>For large observation period like M=96 (To = 75%), 64QAM+4PSK has significantly better results than 64QAM. For short observation period, both modulation schemes leads to good security performance, comparable low correlation of attack signal</a:t>
            </a:r>
            <a:endParaRPr lang="en-US" sz="1800" dirty="0">
              <a:solidFill>
                <a:srgbClr val="0432FF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0670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BE29D1-48CC-C54C-A9B6-46BBEE16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2" y="1760197"/>
            <a:ext cx="5534039" cy="415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F91138-4ABF-B64C-92FD-A70CCBA7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04" y="1830390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Attack Results: 20 MHz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609C2-5533-974C-946B-8D8E54A79E77}"/>
              </a:ext>
            </a:extLst>
          </p:cNvPr>
          <p:cNvSpPr txBox="1"/>
          <p:nvPr/>
        </p:nvSpPr>
        <p:spPr>
          <a:xfrm>
            <a:off x="2495860" y="5840533"/>
            <a:ext cx="719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200" dirty="0">
                <a:solidFill>
                  <a:srgbClr val="0432FF"/>
                </a:solidFill>
                <a:latin typeface="Times New Roman" panose="02020603050405020304" pitchFamily="18" charset="0"/>
                <a:ea typeface="+mn-ea"/>
              </a:rPr>
              <a:t>For large observation period like M=96 (To = 75%), 64QAM+4PSK has significantly better results than 64QAM. For short observation period, both modulation schemes leads to good security performance, comparable low correlation of attack signal</a:t>
            </a:r>
            <a:endParaRPr lang="en-US" sz="1800" dirty="0">
              <a:solidFill>
                <a:srgbClr val="0432FF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980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8C1D9-15D1-284C-AEF1-826DB8A9E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Sample-by-Sample Attack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062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7419-881B-8347-96AF-8FDBA991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Sample-by-Sample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C8B9-45EC-1B4F-93A0-46D128007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oversamples the Secure LTF signal and observes it sample-by-sample</a:t>
            </a:r>
          </a:p>
          <a:p>
            <a:endParaRPr lang="en-US" dirty="0"/>
          </a:p>
          <a:p>
            <a:r>
              <a:rPr lang="en-US" dirty="0"/>
              <a:t>As each sample is received, the attacker exploits the correlation between these samples to predict samples in the future via an MMSE filter</a:t>
            </a:r>
          </a:p>
          <a:p>
            <a:endParaRPr lang="en-US" dirty="0"/>
          </a:p>
          <a:p>
            <a:r>
              <a:rPr lang="en-US" dirty="0"/>
              <a:t>Future samples are then used to generate an attack with a time advanced signal</a:t>
            </a:r>
          </a:p>
          <a:p>
            <a:endParaRPr lang="en-US" dirty="0"/>
          </a:p>
          <a:p>
            <a:r>
              <a:rPr lang="en-US" dirty="0"/>
              <a:t>Time advancement serves multiple purposes: </a:t>
            </a:r>
          </a:p>
          <a:p>
            <a:pPr lvl="1"/>
            <a:r>
              <a:rPr lang="en-US" dirty="0"/>
              <a:t>Accounts for Rx/Tx RF/analog latencies</a:t>
            </a:r>
          </a:p>
          <a:p>
            <a:pPr lvl="1"/>
            <a:r>
              <a:rPr lang="en-US" dirty="0"/>
              <a:t>Accounts for time required to digitally estimate the future samples (i.e., attack signal)</a:t>
            </a:r>
          </a:p>
          <a:p>
            <a:pPr lvl="1"/>
            <a:r>
              <a:rPr lang="en-US" dirty="0"/>
              <a:t>Accounts for time advancement of attack signal to introduce an earlier, false peak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BF05D-A7BC-8743-99F5-A4848B3108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7A7D0-A01C-FA43-B930-1E9ED64B62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C2F09D-F410-8142-9037-1B62BB0970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7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Sample-by-Sample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122)</a:t>
            </a:r>
          </a:p>
          <a:p>
            <a:pPr lvl="1"/>
            <a:r>
              <a:rPr lang="en-US" dirty="0"/>
              <a:t>CBW = 80 MHz (NFFT = 512, </a:t>
            </a:r>
            <a:r>
              <a:rPr lang="en-US" dirty="0" err="1"/>
              <a:t>Nsd</a:t>
            </a:r>
            <a:r>
              <a:rPr lang="en-US" dirty="0"/>
              <a:t> = 498)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64QAM+4PSK, 4096QAM</a:t>
            </a:r>
          </a:p>
          <a:p>
            <a:pPr lvl="1"/>
            <a:r>
              <a:rPr lang="en-US" dirty="0"/>
              <a:t>Tx FD windows: Rectangular, Raised Cosine [4]</a:t>
            </a:r>
          </a:p>
          <a:p>
            <a:pPr lvl="2"/>
            <a:r>
              <a:rPr lang="en-US" dirty="0"/>
              <a:t>Both Tx FD windows are normalized to have same RMS value</a:t>
            </a:r>
          </a:p>
          <a:p>
            <a:pPr lvl="1"/>
            <a:r>
              <a:rPr lang="en-US" dirty="0"/>
              <a:t>Correlation over entire LTF symbol</a:t>
            </a:r>
          </a:p>
          <a:p>
            <a:pPr lvl="1"/>
            <a:r>
              <a:rPr lang="en-US" dirty="0"/>
              <a:t>Time advance of signal: Ta = 2 samples at OSR=1, Ta = 3 and Ta =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8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275A4-9C6A-1947-A896-28D412B2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1981200"/>
            <a:ext cx="5075647" cy="38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Raised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Frequency-domain window is based on raised cosine (same assumptions as [2]):</a:t>
                </a:r>
              </a:p>
              <a:p>
                <a:pPr lvl="1"/>
                <a:r>
                  <a:rPr lang="en-US" dirty="0"/>
                  <a:t>Raised cosine filter with β = 0.16,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122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−61… 61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 lvl="1"/>
                <a:r>
                  <a:rPr lang="en-US" dirty="0"/>
                  <a:t>Frequency-response is given by:</a:t>
                </a:r>
              </a:p>
              <a:p>
                <a:pPr lvl="1"/>
                <a:endParaRPr lang="en-US" sz="1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sz="1200" dirty="0"/>
              </a:p>
              <a:p>
                <a:pPr lvl="1"/>
                <a:r>
                  <a:rPr lang="en-US" dirty="0"/>
                  <a:t>Frequency response of frequency-domain windowing is shown to the right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000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38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68B167-1FE6-DA4F-AE82-4948EA28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2" y="1760197"/>
            <a:ext cx="5534039" cy="4150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B5191-9D83-9A41-A5CF-37774C8BA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30390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Sample-by-Sample Attack Results: 20 MHz, Ta=2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3266825" y="5919694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same performance as 4096QAM</a:t>
            </a:r>
          </a:p>
        </p:txBody>
      </p:sp>
    </p:spTree>
    <p:extLst>
      <p:ext uri="{BB962C8B-B14F-4D97-AF65-F5344CB8AC3E}">
        <p14:creationId xmlns:p14="http://schemas.microsoft.com/office/powerpoint/2010/main" val="1829016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6E7031-2C3E-274D-935C-3075FAFF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2" y="1757332"/>
            <a:ext cx="5534039" cy="415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CBA88-6FC2-BE42-88F3-91D1F395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30390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Sample-by-Sample Attack Results: 20 MHz, Ta=3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3266825" y="5919694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same performance as 4096QAM</a:t>
            </a:r>
          </a:p>
        </p:txBody>
      </p:sp>
    </p:spTree>
    <p:extLst>
      <p:ext uri="{BB962C8B-B14F-4D97-AF65-F5344CB8AC3E}">
        <p14:creationId xmlns:p14="http://schemas.microsoft.com/office/powerpoint/2010/main" val="1654712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2B384F-905E-F04C-A8FC-FD002E5A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1" y="1760197"/>
            <a:ext cx="5534039" cy="4150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00B0A9-CEB9-9744-AF9E-0A2F0630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9" y="1823334"/>
            <a:ext cx="5534039" cy="415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Sample-by-Sample Attack Results: 20 MHz, Ta=4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3266825" y="5919694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same performance as 4096QAM</a:t>
            </a:r>
          </a:p>
        </p:txBody>
      </p:sp>
    </p:spTree>
    <p:extLst>
      <p:ext uri="{BB962C8B-B14F-4D97-AF65-F5344CB8AC3E}">
        <p14:creationId xmlns:p14="http://schemas.microsoft.com/office/powerpoint/2010/main" val="172608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joint contribution 20/0836r0 [1] proposed the following changes to secure LTF:</a:t>
            </a:r>
          </a:p>
          <a:p>
            <a:pPr lvl="1"/>
            <a:r>
              <a:rPr lang="en-US" dirty="0"/>
              <a:t>Secure PN Generation at PHY using AES-128 CTR</a:t>
            </a:r>
          </a:p>
          <a:p>
            <a:pPr lvl="1"/>
            <a:r>
              <a:rPr lang="en-US" dirty="0"/>
              <a:t>New modulation 64QAM to increase signal entropy</a:t>
            </a:r>
          </a:p>
          <a:p>
            <a:pPr lvl="1"/>
            <a:r>
              <a:rPr lang="en-US" dirty="0"/>
              <a:t>Per stream phase rotation updated every secure LTF repetition</a:t>
            </a:r>
          </a:p>
          <a:p>
            <a:pPr lvl="1"/>
            <a:r>
              <a:rPr lang="en-US" dirty="0"/>
              <a:t>Per stream phase rotation angles are the same for all the tones and all the LTFs in one repetition </a:t>
            </a:r>
          </a:p>
          <a:p>
            <a:endParaRPr lang="en-US" dirty="0"/>
          </a:p>
          <a:p>
            <a:r>
              <a:rPr lang="en-US" dirty="0"/>
              <a:t>Simulation results show 64QAM provides good security performance against per tone (slicer) attack and sequential Viterbi attack</a:t>
            </a:r>
          </a:p>
          <a:p>
            <a:endParaRPr lang="en-US" dirty="0"/>
          </a:p>
          <a:p>
            <a:r>
              <a:rPr lang="en-US" dirty="0"/>
              <a:t>Since the proposal was presented, additional attacks have been proposed:</a:t>
            </a:r>
          </a:p>
          <a:p>
            <a:pPr lvl="1"/>
            <a:r>
              <a:rPr lang="en-US" dirty="0"/>
              <a:t>Frequency-domain sphere decoder attack 20/0964r0 [2]</a:t>
            </a:r>
          </a:p>
          <a:p>
            <a:pPr lvl="1"/>
            <a:r>
              <a:rPr lang="en-US" dirty="0"/>
              <a:t>MMSE based multi-stage and sample-by-sample attack 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199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1A65F1-73E9-2747-8A8A-99B2C5005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1" y="1753516"/>
            <a:ext cx="5534040" cy="4150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5AAFF-8697-2C4B-B850-92495580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30390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Sample-by-Sample Attack Results: 80 MHz, Ta=2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3266825" y="5919694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same performance as 4096QAM</a:t>
            </a:r>
          </a:p>
        </p:txBody>
      </p:sp>
    </p:spTree>
    <p:extLst>
      <p:ext uri="{BB962C8B-B14F-4D97-AF65-F5344CB8AC3E}">
        <p14:creationId xmlns:p14="http://schemas.microsoft.com/office/powerpoint/2010/main" val="321290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637EB4-3163-6144-A351-8E47291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2" y="1761278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307662-964F-9D45-9F37-140052A0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28" y="1823853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Sample-by-Sample Attack Results: 80 MHz, Ta=3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3266825" y="5919694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same performance as 4096QAM</a:t>
            </a:r>
          </a:p>
        </p:txBody>
      </p:sp>
    </p:spTree>
    <p:extLst>
      <p:ext uri="{BB962C8B-B14F-4D97-AF65-F5344CB8AC3E}">
        <p14:creationId xmlns:p14="http://schemas.microsoft.com/office/powerpoint/2010/main" val="405358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35BF5-E357-CC4C-83BE-01F0D5996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0" y="1746379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A9F7F-33DA-144D-B3ED-AD3807FFA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3334"/>
            <a:ext cx="5534039" cy="415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Sample-by-Sample Attack Results: 80 MHz, Ta=4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3266825" y="5919694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has same performance as 4096QAM</a:t>
            </a:r>
          </a:p>
        </p:txBody>
      </p:sp>
    </p:spTree>
    <p:extLst>
      <p:ext uri="{BB962C8B-B14F-4D97-AF65-F5344CB8AC3E}">
        <p14:creationId xmlns:p14="http://schemas.microsoft.com/office/powerpoint/2010/main" val="3324872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8C1D9-15D1-284C-AEF1-826DB8A9E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Sample-by-Sample Attack:</a:t>
            </a:r>
            <a:br>
              <a:rPr lang="en-US" cap="small" dirty="0"/>
            </a:br>
            <a:r>
              <a:rPr lang="en-US" cap="small" dirty="0"/>
              <a:t>OFDM vs. DFT </a:t>
            </a:r>
            <a:r>
              <a:rPr lang="en-US" cap="small" dirty="0" err="1"/>
              <a:t>Precoded</a:t>
            </a:r>
            <a:r>
              <a:rPr lang="en-US" cap="small" dirty="0"/>
              <a:t> OFDM</a:t>
            </a:r>
            <a:br>
              <a:rPr lang="en-US" cap="small" dirty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97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vs. DFT </a:t>
            </a:r>
            <a:r>
              <a:rPr lang="en-US" dirty="0" err="1"/>
              <a:t>Precoded</a:t>
            </a:r>
            <a:r>
              <a:rPr lang="en-US" dirty="0"/>
              <a:t> OFDM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E018-9B5E-D448-952F-05B3C6FF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122)</a:t>
            </a:r>
          </a:p>
          <a:p>
            <a:pPr lvl="1"/>
            <a:r>
              <a:rPr lang="en-US" dirty="0"/>
              <a:t>CBW = 80 MHz (NFFT = 512, </a:t>
            </a:r>
            <a:r>
              <a:rPr lang="en-US" dirty="0" err="1"/>
              <a:t>Nsd</a:t>
            </a:r>
            <a:r>
              <a:rPr lang="en-US" dirty="0"/>
              <a:t> = 498)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(1) OFDM: 64QAM+4PSK, (2) DFT </a:t>
            </a:r>
            <a:r>
              <a:rPr lang="en-US" dirty="0" err="1"/>
              <a:t>Precoded</a:t>
            </a:r>
            <a:r>
              <a:rPr lang="en-US" dirty="0"/>
              <a:t> OFDM: 4QAM is </a:t>
            </a:r>
            <a:r>
              <a:rPr lang="en-US" dirty="0" err="1"/>
              <a:t>precoded</a:t>
            </a:r>
            <a:r>
              <a:rPr lang="en-US" dirty="0"/>
              <a:t> using NFFT-point DFT and output is mapped onto </a:t>
            </a:r>
            <a:r>
              <a:rPr lang="en-US" dirty="0" err="1"/>
              <a:t>Nsd</a:t>
            </a:r>
            <a:r>
              <a:rPr lang="en-US" dirty="0"/>
              <a:t> data tones without quantization [4]</a:t>
            </a:r>
          </a:p>
          <a:p>
            <a:pPr lvl="1"/>
            <a:r>
              <a:rPr lang="en-US" dirty="0"/>
              <a:t>Attacker oversamples LTF by OSR = 4</a:t>
            </a:r>
          </a:p>
          <a:p>
            <a:pPr lvl="1"/>
            <a:r>
              <a:rPr lang="en-US" dirty="0"/>
              <a:t>Tx FD windows: Rectangular, Raised Cosine [4]</a:t>
            </a:r>
          </a:p>
          <a:p>
            <a:pPr lvl="2"/>
            <a:r>
              <a:rPr lang="en-US" dirty="0"/>
              <a:t>Both Tx FD windows are normalized to have same RMS value</a:t>
            </a:r>
          </a:p>
          <a:p>
            <a:pPr lvl="1"/>
            <a:r>
              <a:rPr lang="en-US" dirty="0"/>
              <a:t>Correlation over entire LTF symbol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80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149963-38A5-2C41-9BFE-B7F77AF5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1" y="1741630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AB892B-D6D9-644A-895B-818D57148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2" y="1818018"/>
            <a:ext cx="5534039" cy="415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Comparison of 64QAM+4PSK and DFT </a:t>
            </a:r>
            <a:r>
              <a:rPr lang="en-US" sz="2800" dirty="0" err="1"/>
              <a:t>Precoded</a:t>
            </a:r>
            <a:r>
              <a:rPr lang="en-US" sz="2800" dirty="0"/>
              <a:t> OFDM: Ta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46C24-6ACB-5D4C-BF73-DF26FA507FD6}"/>
              </a:ext>
            </a:extLst>
          </p:cNvPr>
          <p:cNvSpPr txBox="1"/>
          <p:nvPr/>
        </p:nvSpPr>
        <p:spPr>
          <a:xfrm>
            <a:off x="929217" y="155565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20 MHz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07000-1FB4-294B-BB79-CF84BB5D48F1}"/>
              </a:ext>
            </a:extLst>
          </p:cNvPr>
          <p:cNvSpPr txBox="1"/>
          <p:nvPr/>
        </p:nvSpPr>
        <p:spPr>
          <a:xfrm>
            <a:off x="6712388" y="1581737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80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9A4D8-1AE6-524E-8B4E-DEB315A04E9D}"/>
              </a:ext>
            </a:extLst>
          </p:cNvPr>
          <p:cNvSpPr txBox="1"/>
          <p:nvPr/>
        </p:nvSpPr>
        <p:spPr>
          <a:xfrm>
            <a:off x="1868143" y="5909752"/>
            <a:ext cx="84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OFDM has nearly identical performance as 4QAM DFT </a:t>
            </a:r>
            <a:r>
              <a:rPr lang="en-US" sz="1800" dirty="0" err="1">
                <a:solidFill>
                  <a:srgbClr val="0432FF"/>
                </a:solidFill>
              </a:rPr>
              <a:t>Precoded</a:t>
            </a:r>
            <a:r>
              <a:rPr lang="en-US" sz="1800" dirty="0">
                <a:solidFill>
                  <a:srgbClr val="0432FF"/>
                </a:solidFill>
              </a:rPr>
              <a:t> OFDM</a:t>
            </a:r>
          </a:p>
        </p:txBody>
      </p:sp>
    </p:spTree>
    <p:extLst>
      <p:ext uri="{BB962C8B-B14F-4D97-AF65-F5344CB8AC3E}">
        <p14:creationId xmlns:p14="http://schemas.microsoft.com/office/powerpoint/2010/main" val="3377199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055631-6A52-5040-B9C2-9261F72C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0" y="1760198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D28FDD-248C-8D48-8B6C-AEEE910C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82" y="1825897"/>
            <a:ext cx="5547832" cy="4160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Comparison of 64QAM+4PSK and DFT </a:t>
            </a:r>
            <a:r>
              <a:rPr lang="en-US" sz="2800" dirty="0" err="1"/>
              <a:t>Precoded</a:t>
            </a:r>
            <a:r>
              <a:rPr lang="en-US" sz="2800" dirty="0"/>
              <a:t> OFDM: Ta =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A0D6F-4390-D94A-8138-4FD83043F90B}"/>
              </a:ext>
            </a:extLst>
          </p:cNvPr>
          <p:cNvSpPr txBox="1"/>
          <p:nvPr/>
        </p:nvSpPr>
        <p:spPr>
          <a:xfrm>
            <a:off x="929217" y="155565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20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CBC7F-4043-9E42-A927-9DE846C48DF5}"/>
              </a:ext>
            </a:extLst>
          </p:cNvPr>
          <p:cNvSpPr txBox="1"/>
          <p:nvPr/>
        </p:nvSpPr>
        <p:spPr>
          <a:xfrm>
            <a:off x="6712388" y="1581737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170E4-8323-8741-9426-3737932C1B4C}"/>
              </a:ext>
            </a:extLst>
          </p:cNvPr>
          <p:cNvSpPr txBox="1"/>
          <p:nvPr/>
        </p:nvSpPr>
        <p:spPr>
          <a:xfrm>
            <a:off x="1868143" y="5909752"/>
            <a:ext cx="84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OFDM has nearly identical performance as 4QAM DFT </a:t>
            </a:r>
            <a:r>
              <a:rPr lang="en-US" sz="1800" dirty="0" err="1">
                <a:solidFill>
                  <a:srgbClr val="0432FF"/>
                </a:solidFill>
              </a:rPr>
              <a:t>Precoded</a:t>
            </a:r>
            <a:r>
              <a:rPr lang="en-US" sz="1800" dirty="0">
                <a:solidFill>
                  <a:srgbClr val="0432FF"/>
                </a:solidFill>
              </a:rPr>
              <a:t> OFDM</a:t>
            </a:r>
          </a:p>
        </p:txBody>
      </p:sp>
    </p:spTree>
    <p:extLst>
      <p:ext uri="{BB962C8B-B14F-4D97-AF65-F5344CB8AC3E}">
        <p14:creationId xmlns:p14="http://schemas.microsoft.com/office/powerpoint/2010/main" val="3810142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2D2C0F-BE05-5F45-8545-158B90EE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1" y="1760197"/>
            <a:ext cx="5534040" cy="4150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72B79-5F88-E44A-966A-7AA88DE3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3334"/>
            <a:ext cx="5534039" cy="415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Comparison of 64QAM+4PSK and DFT </a:t>
            </a:r>
            <a:r>
              <a:rPr lang="en-US" sz="2800" dirty="0" err="1"/>
              <a:t>Precoded</a:t>
            </a:r>
            <a:r>
              <a:rPr lang="en-US" sz="2800" dirty="0"/>
              <a:t> OFDM: Ta =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5A29C-FA7B-E643-B2C6-FC9018D4E05E}"/>
              </a:ext>
            </a:extLst>
          </p:cNvPr>
          <p:cNvSpPr txBox="1"/>
          <p:nvPr/>
        </p:nvSpPr>
        <p:spPr>
          <a:xfrm>
            <a:off x="1868143" y="5909752"/>
            <a:ext cx="84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64QAM+4PSK OFDM has nearly identical performance as 4QAM DFT </a:t>
            </a:r>
            <a:r>
              <a:rPr lang="en-US" sz="1800" dirty="0" err="1">
                <a:solidFill>
                  <a:srgbClr val="0432FF"/>
                </a:solidFill>
              </a:rPr>
              <a:t>Precoded</a:t>
            </a:r>
            <a:r>
              <a:rPr lang="en-US" sz="1800" dirty="0">
                <a:solidFill>
                  <a:srgbClr val="0432FF"/>
                </a:solidFill>
              </a:rPr>
              <a:t> OFDM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8BEFB-1CCB-D34D-9422-B43B03C12673}"/>
              </a:ext>
            </a:extLst>
          </p:cNvPr>
          <p:cNvSpPr txBox="1"/>
          <p:nvPr/>
        </p:nvSpPr>
        <p:spPr>
          <a:xfrm>
            <a:off x="929217" y="155565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20 MHz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E0636-C395-114F-9BF2-363A64B469C0}"/>
              </a:ext>
            </a:extLst>
          </p:cNvPr>
          <p:cNvSpPr txBox="1"/>
          <p:nvPr/>
        </p:nvSpPr>
        <p:spPr>
          <a:xfrm>
            <a:off x="6712388" y="1581737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80 MHz</a:t>
            </a:r>
          </a:p>
        </p:txBody>
      </p:sp>
    </p:spTree>
    <p:extLst>
      <p:ext uri="{BB962C8B-B14F-4D97-AF65-F5344CB8AC3E}">
        <p14:creationId xmlns:p14="http://schemas.microsoft.com/office/powerpoint/2010/main" val="1687841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to modify constellation from 64QAM (see [1]) to 64QAM+4PSK:</a:t>
            </a:r>
          </a:p>
          <a:p>
            <a:pPr lvl="1"/>
            <a:r>
              <a:rPr lang="en-US" dirty="0"/>
              <a:t>Increases constellation size from 64 to 256 points</a:t>
            </a:r>
          </a:p>
          <a:p>
            <a:pPr lvl="1"/>
            <a:r>
              <a:rPr lang="en-US" dirty="0"/>
              <a:t>Significantly reduces minimum distance, which improves performance against sphere decoder attack</a:t>
            </a:r>
            <a:endParaRPr lang="en-US" sz="2000" dirty="0"/>
          </a:p>
          <a:p>
            <a:r>
              <a:rPr lang="en-US" dirty="0"/>
              <a:t>Simulation results show that 64QAM</a:t>
            </a:r>
            <a:r>
              <a:rPr lang="en-US"/>
              <a:t>+4PSK </a:t>
            </a:r>
            <a:r>
              <a:rPr lang="en-US" dirty="0"/>
              <a:t>is better than or comparable to 64QAM for:</a:t>
            </a:r>
          </a:p>
          <a:p>
            <a:pPr lvl="1"/>
            <a:r>
              <a:rPr lang="en-US" dirty="0"/>
              <a:t>Per-tone slice attack</a:t>
            </a:r>
          </a:p>
          <a:p>
            <a:pPr lvl="1"/>
            <a:r>
              <a:rPr lang="en-US" dirty="0"/>
              <a:t>Sequential detection using Viterbi algorithm</a:t>
            </a:r>
          </a:p>
          <a:p>
            <a:pPr lvl="1"/>
            <a:r>
              <a:rPr lang="en-US" dirty="0"/>
              <a:t>Sphere decoder</a:t>
            </a:r>
          </a:p>
          <a:p>
            <a:pPr lvl="1"/>
            <a:r>
              <a:rPr lang="en-US" dirty="0"/>
              <a:t>Sample-by-sample attack (4096QAM, instead of 64QAM)</a:t>
            </a:r>
          </a:p>
          <a:p>
            <a:r>
              <a:rPr lang="en-US" dirty="0"/>
              <a:t>Simulation results also show that OFDM (i.e., frequency-domain approach) and DFT </a:t>
            </a:r>
            <a:r>
              <a:rPr lang="en-US" dirty="0" err="1"/>
              <a:t>Precoded</a:t>
            </a:r>
            <a:r>
              <a:rPr lang="en-US" dirty="0"/>
              <a:t> OFDM (i.e., time-domain approach) have nearly identical performance for sample-by-sample attack</a:t>
            </a:r>
          </a:p>
          <a:p>
            <a:r>
              <a:rPr lang="en-US" dirty="0"/>
              <a:t>64QAM+4PSK OFDM is a good proposal that balances security, ranging accuracy and implementation complexity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677F0-8FDD-4A48-8048-3CB6C65BAC4C}"/>
              </a:ext>
            </a:extLst>
          </p:cNvPr>
          <p:cNvSpPr/>
          <p:nvPr/>
        </p:nvSpPr>
        <p:spPr bwMode="auto">
          <a:xfrm>
            <a:off x="1271464" y="5805264"/>
            <a:ext cx="9217024" cy="632889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682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802.11-20/0836r0 11az Secure LTF Design</a:t>
            </a:r>
          </a:p>
          <a:p>
            <a:pPr marL="0" indent="0">
              <a:buNone/>
            </a:pPr>
            <a:r>
              <a:rPr lang="en-US" dirty="0"/>
              <a:t>[2] 802.11-20/0964r0 Attacks to Fully Random 64QAM Sounding Signal</a:t>
            </a:r>
          </a:p>
          <a:p>
            <a:pPr marL="0" indent="0">
              <a:buNone/>
            </a:pPr>
            <a:r>
              <a:rPr lang="en-US" dirty="0"/>
              <a:t>[3] 802.11-20/1373r0 Attacks to Fully Random OFDM Sounding Signal</a:t>
            </a:r>
          </a:p>
          <a:p>
            <a:pPr marL="0" indent="0">
              <a:buNone/>
            </a:pPr>
            <a:r>
              <a:rPr lang="en-US" dirty="0"/>
              <a:t>[4] 802.11-20/1097r1 Secure LTF using DFT </a:t>
            </a:r>
            <a:r>
              <a:rPr lang="en-US" dirty="0" err="1"/>
              <a:t>Precoded</a:t>
            </a:r>
            <a:r>
              <a:rPr lang="en-US" dirty="0"/>
              <a:t> OFDM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30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Multi-stream Secure LTF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to change constellation from 64QAM to 64QAM+4PSK: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FFD04-0E47-AB4D-A8AD-D03BB6C8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97" y="2492896"/>
            <a:ext cx="6605489" cy="38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64QAM + 4PSK Constellation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77AD6-BA8C-C94F-A0F9-CB493FD92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 of 64QAM+4PSK: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i="1" dirty="0"/>
                  <a:t>S</a:t>
                </a:r>
                <a:r>
                  <a:rPr lang="en-US" dirty="0"/>
                  <a:t> be a symbol in 64QAM+4PSK constellation: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64QAM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Constellation size = 256 symbols ⇔ |256QAM|</a:t>
                </a:r>
              </a:p>
              <a:p>
                <a:pPr lvl="1"/>
                <a:r>
                  <a:rPr lang="en-US" dirty="0"/>
                  <a:t>Minimum distance has reduced which helps with sphere decoding attack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77AD6-BA8C-C94F-A0F9-CB493FD92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0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64QAM + 4PSK Constellation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Constellation: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67228A8-18E3-CF49-905B-9C34DA75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39228" y="2306949"/>
            <a:ext cx="5117877" cy="38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8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8C1D9-15D1-284C-AEF1-826DB8A9E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Per Tone (Slicer) Attack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01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1DA0-EB4B-D146-8676-1E4A1D11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Per Tone Slicer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C092-CBB1-BD46-9422-11B2F825C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Estimation of Secure LTF is based on a partial observation of transmitted signal: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Attacker slices output (map to closest constellation point) of zero-padded FFT</a:t>
            </a:r>
          </a:p>
          <a:p>
            <a:r>
              <a:rPr lang="en-US" dirty="0"/>
              <a:t>Sliced symbols are then used to generate an attack signal</a:t>
            </a:r>
          </a:p>
          <a:p>
            <a:r>
              <a:rPr lang="en-US" dirty="0"/>
              <a:t>Lowest complexity attack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DD5E-18B9-7E4C-9462-98F74B94A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B4F4C-58A9-8D4D-98A6-8AC710A857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C7CA58-FB9C-BC46-9807-5777F5EFFF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pic>
        <p:nvPicPr>
          <p:cNvPr id="8" name="Picture 7" descr="A picture containing diagram, schematic&#10;&#10;Description automatically generated">
            <a:extLst>
              <a:ext uri="{FF2B5EF4-FFF2-40B4-BE49-F238E27FC236}">
                <a16:creationId xmlns:a16="http://schemas.microsoft.com/office/drawing/2014/main" id="{B9A4A631-036B-0A45-83A5-C3D87BD71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43" y="2492896"/>
            <a:ext cx="5816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Per-tone (Slicing)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122)</a:t>
            </a:r>
          </a:p>
          <a:p>
            <a:pPr lvl="1"/>
            <a:r>
              <a:rPr lang="en-US" dirty="0"/>
              <a:t>CBW = 80 MHz (NFFT = 512, </a:t>
            </a:r>
            <a:r>
              <a:rPr lang="en-US" dirty="0" err="1"/>
              <a:t>Nsd</a:t>
            </a:r>
            <a:r>
              <a:rPr lang="en-US" dirty="0"/>
              <a:t> = 498)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64QAM, 64QAM+4PSK</a:t>
            </a:r>
          </a:p>
          <a:p>
            <a:pPr lvl="1"/>
            <a:r>
              <a:rPr lang="en-US" dirty="0"/>
              <a:t>ML slicer</a:t>
            </a:r>
          </a:p>
          <a:p>
            <a:pPr lvl="1"/>
            <a:r>
              <a:rPr lang="en-US" dirty="0"/>
              <a:t>Correlation over entire LTF symbol</a:t>
            </a:r>
          </a:p>
          <a:p>
            <a:pPr lvl="1"/>
            <a:r>
              <a:rPr lang="en-US" dirty="0"/>
              <a:t>Observation window: To = 25%, 37.5%, 50%, 62.5%, 75%, 87.5%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36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2107</Words>
  <Application>Microsoft Macintosh PowerPoint</Application>
  <PresentationFormat>Widescreen</PresentationFormat>
  <Paragraphs>335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Cambria Math</vt:lpstr>
      <vt:lpstr>System Font Regular</vt:lpstr>
      <vt:lpstr>Times New Roman</vt:lpstr>
      <vt:lpstr>Office Theme</vt:lpstr>
      <vt:lpstr>Document</vt:lpstr>
      <vt:lpstr>Further Updates on 11az Secure LTF Design</vt:lpstr>
      <vt:lpstr>Outline</vt:lpstr>
      <vt:lpstr>Background</vt:lpstr>
      <vt:lpstr>Multi-stream Secure LTF Generation</vt:lpstr>
      <vt:lpstr>64QAM + 4PSK Constellation (1)</vt:lpstr>
      <vt:lpstr>64QAM + 4PSK Constellation (2)</vt:lpstr>
      <vt:lpstr>Per Tone (Slicer) Attack</vt:lpstr>
      <vt:lpstr>Overview of Per Tone Slicer Attack</vt:lpstr>
      <vt:lpstr>Per-tone (Slicing) Attack</vt:lpstr>
      <vt:lpstr>Per-tone (Slicing) Attack Results: 20 MHz</vt:lpstr>
      <vt:lpstr>Per-tone (Slicing) Attack Results: 80 MHz</vt:lpstr>
      <vt:lpstr>Sequential Detection Attack</vt:lpstr>
      <vt:lpstr>Overview of Sequential Detection Attack</vt:lpstr>
      <vt:lpstr>Complexity: 64QAM vs. 64QAM+4PSK</vt:lpstr>
      <vt:lpstr>Sequential Detection Attack</vt:lpstr>
      <vt:lpstr>Sequential Detection Attack Results: 20 MHz</vt:lpstr>
      <vt:lpstr>Sequential Detection Attack Results: 80 MHz</vt:lpstr>
      <vt:lpstr>Sphere Decoder Attack</vt:lpstr>
      <vt:lpstr>Overview of Sphere Decoder Attack</vt:lpstr>
      <vt:lpstr>Sphere Decoder Attack</vt:lpstr>
      <vt:lpstr>Sphere Decoder Attack Results: 20 MHz (1)</vt:lpstr>
      <vt:lpstr>Sphere Decoder Attack Results: 20 MHz (2)</vt:lpstr>
      <vt:lpstr>Sample-by-Sample Attack</vt:lpstr>
      <vt:lpstr>Overview of Sample-by-Sample Attack</vt:lpstr>
      <vt:lpstr>Sample-by-Sample Attack</vt:lpstr>
      <vt:lpstr>Tx Frequency-Domain Window: Raised Cosine</vt:lpstr>
      <vt:lpstr>Sample-by-Sample Attack Results: 20 MHz, Ta=2</vt:lpstr>
      <vt:lpstr>Sample-by-Sample Attack Results: 20 MHz, Ta=3</vt:lpstr>
      <vt:lpstr>Sample-by-Sample Attack Results: 20 MHz, Ta=4</vt:lpstr>
      <vt:lpstr>Sample-by-Sample Attack Results: 80 MHz, Ta=2</vt:lpstr>
      <vt:lpstr>Sample-by-Sample Attack Results: 80 MHz, Ta=3</vt:lpstr>
      <vt:lpstr>Sample-by-Sample Attack Results: 80 MHz, Ta=4</vt:lpstr>
      <vt:lpstr>Sample-by-Sample Attack: OFDM vs. DFT Precoded OFDM </vt:lpstr>
      <vt:lpstr>OFDM vs. DFT Precoded OFDM</vt:lpstr>
      <vt:lpstr>Comparison of 64QAM+4PSK and DFT Precoded OFDM: Ta = 2</vt:lpstr>
      <vt:lpstr>Comparison of 64QAM+4PSK and DFT Precoded OFDM: Ta = 3</vt:lpstr>
      <vt:lpstr>Comparison of 64QAM+4PSK and DFT Precoded OFDM: Ta = 4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for Multi-Stage Attack</dc:title>
  <dc:creator>Anuj Batra</dc:creator>
  <cp:lastModifiedBy>Anuj Batra</cp:lastModifiedBy>
  <cp:revision>389</cp:revision>
  <dcterms:created xsi:type="dcterms:W3CDTF">2020-10-05T19:10:48Z</dcterms:created>
  <dcterms:modified xsi:type="dcterms:W3CDTF">2020-12-02T05:29:20Z</dcterms:modified>
</cp:coreProperties>
</file>