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364" r:id="rId3"/>
    <p:sldId id="677" r:id="rId4"/>
    <p:sldId id="695" r:id="rId5"/>
    <p:sldId id="696" r:id="rId6"/>
    <p:sldId id="697" r:id="rId7"/>
    <p:sldId id="673" r:id="rId8"/>
    <p:sldId id="676" r:id="rId9"/>
    <p:sldId id="698" r:id="rId10"/>
    <p:sldId id="700" r:id="rId11"/>
    <p:sldId id="701" r:id="rId12"/>
    <p:sldId id="693" r:id="rId13"/>
    <p:sldId id="692" r:id="rId14"/>
    <p:sldId id="699" r:id="rId15"/>
    <p:sldId id="363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1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91095" autoAdjust="0"/>
  </p:normalViewPr>
  <p:slideViewPr>
    <p:cSldViewPr>
      <p:cViewPr varScale="1">
        <p:scale>
          <a:sx n="110" d="100"/>
          <a:sy n="110" d="100"/>
        </p:scale>
        <p:origin x="2290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802.11-20/1849r0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802.11-20/1849r0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November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802.11-20/1849r0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164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262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76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9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788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373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802.11-20/1849r0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6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12/1/2020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802.11-20/1849r0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Wi-Fi Sensing Definitions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2020-11-15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1B52E13-CD62-4C79-8E97-AD5E94CDC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single-responder scenario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F1230B-9058-4239-BE1B-6D04AC00D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the following example, there is one sensing initiator, one sensing responder, one sensing transmitter, and one sensing receiver.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2B7C4-AD31-475D-9E3E-AFE454EC2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F20C2-0194-4A41-82F5-B1C86BC5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4DAF3-1442-4C1F-B33D-29059740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0BF2FF7-DFC1-447B-9A46-F15C1D368A2E}"/>
              </a:ext>
            </a:extLst>
          </p:cNvPr>
          <p:cNvCxnSpPr>
            <a:cxnSpLocks/>
          </p:cNvCxnSpPr>
          <p:nvPr/>
        </p:nvCxnSpPr>
        <p:spPr>
          <a:xfrm flipV="1">
            <a:off x="6309855" y="3000222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F10BED6B-0898-4B2C-B1EB-CB77BAE54EEC}"/>
              </a:ext>
            </a:extLst>
          </p:cNvPr>
          <p:cNvSpPr txBox="1"/>
          <p:nvPr/>
        </p:nvSpPr>
        <p:spPr>
          <a:xfrm>
            <a:off x="6944298" y="2852936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A31F84A-1F84-4B36-A3AD-D4B93FD3E68A}"/>
              </a:ext>
            </a:extLst>
          </p:cNvPr>
          <p:cNvCxnSpPr>
            <a:cxnSpLocks/>
          </p:cNvCxnSpPr>
          <p:nvPr/>
        </p:nvCxnSpPr>
        <p:spPr>
          <a:xfrm flipV="1">
            <a:off x="6316226" y="3368982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386CCF3-9151-4B99-8DF3-0B2B04E43739}"/>
              </a:ext>
            </a:extLst>
          </p:cNvPr>
          <p:cNvSpPr txBox="1"/>
          <p:nvPr/>
        </p:nvSpPr>
        <p:spPr>
          <a:xfrm>
            <a:off x="6950669" y="3221696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F4E646D-B20C-4B42-8B47-9B9E37793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052" y="5266758"/>
            <a:ext cx="672824" cy="53531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AEB0042-8D73-4960-B514-D7ADF6EB4F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477" y="3639258"/>
            <a:ext cx="734078" cy="5726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584F54D-9841-4FD3-932E-6B09B4E217E6}"/>
              </a:ext>
            </a:extLst>
          </p:cNvPr>
          <p:cNvSpPr txBox="1"/>
          <p:nvPr/>
        </p:nvSpPr>
        <p:spPr>
          <a:xfrm flipH="1">
            <a:off x="3070534" y="3140968"/>
            <a:ext cx="1236650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091166C-7A1C-45CC-8392-E7B40D8736AB}"/>
              </a:ext>
            </a:extLst>
          </p:cNvPr>
          <p:cNvCxnSpPr>
            <a:cxnSpLocks/>
          </p:cNvCxnSpPr>
          <p:nvPr/>
        </p:nvCxnSpPr>
        <p:spPr>
          <a:xfrm>
            <a:off x="3995936" y="4211858"/>
            <a:ext cx="0" cy="920288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AAE5D20-7EAB-4D00-B5D2-34D6751AE64E}"/>
              </a:ext>
            </a:extLst>
          </p:cNvPr>
          <p:cNvSpPr txBox="1"/>
          <p:nvPr/>
        </p:nvSpPr>
        <p:spPr>
          <a:xfrm flipH="1">
            <a:off x="2647814" y="5835582"/>
            <a:ext cx="222739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CBFA52-884F-4CF1-8B35-32D408BA5361}"/>
              </a:ext>
            </a:extLst>
          </p:cNvPr>
          <p:cNvSpPr txBox="1"/>
          <p:nvPr/>
        </p:nvSpPr>
        <p:spPr>
          <a:xfrm flipH="1">
            <a:off x="4456555" y="3992445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AP1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11D9E9E-E331-43D1-94EC-F858C265EEE4}"/>
              </a:ext>
            </a:extLst>
          </p:cNvPr>
          <p:cNvSpPr txBox="1"/>
          <p:nvPr/>
        </p:nvSpPr>
        <p:spPr>
          <a:xfrm flipH="1">
            <a:off x="4353076" y="535823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F022513-2E96-4EB7-8864-BE6ED55E06A8}"/>
              </a:ext>
            </a:extLst>
          </p:cNvPr>
          <p:cNvCxnSpPr>
            <a:cxnSpLocks/>
          </p:cNvCxnSpPr>
          <p:nvPr/>
        </p:nvCxnSpPr>
        <p:spPr>
          <a:xfrm>
            <a:off x="4139952" y="4236904"/>
            <a:ext cx="0" cy="920288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954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18AF5-4892-486E-8298-663735736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multiple-responder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6D58A-AF55-4547-B6C5-C888F67B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illustrate the multiple-responder scenarios in the following examples:</a:t>
            </a:r>
          </a:p>
          <a:p>
            <a:pPr lvl="1"/>
            <a:r>
              <a:rPr lang="en-US" sz="1600" dirty="0"/>
              <a:t>Left: One initiator, multiple responders, multiple transmitters, one receiver</a:t>
            </a:r>
          </a:p>
          <a:p>
            <a:pPr lvl="1"/>
            <a:r>
              <a:rPr lang="en-US" sz="1600" dirty="0"/>
              <a:t>Right: One initiator, multiple responders, one transmitter, multiple receivers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CF844-2327-499F-9CEA-59D4A45D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B5E4F-FFF0-4811-A7E7-A2A6418A8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DE4AE-267C-496E-941C-35EE00A7B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7BA3C6-E8F3-4A58-9972-74C620A87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56" y="5158565"/>
            <a:ext cx="644914" cy="5131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DDA76EF-2282-4226-87DF-F0B94E6D04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686" y="5206067"/>
            <a:ext cx="846852" cy="4873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051B6B-FCDA-49D6-A68B-B05A685F8D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302" y="5270696"/>
            <a:ext cx="571758" cy="3581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C5AB17-5075-4A8A-BBF1-EC7F00034F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261" y="3815638"/>
            <a:ext cx="703627" cy="548847"/>
          </a:xfrm>
          <a:prstGeom prst="rect">
            <a:avLst/>
          </a:prstGeom>
        </p:spPr>
      </p:pic>
      <p:sp>
        <p:nvSpPr>
          <p:cNvPr id="11" name="Freeform 50">
            <a:extLst>
              <a:ext uri="{FF2B5EF4-FFF2-40B4-BE49-F238E27FC236}">
                <a16:creationId xmlns:a16="http://schemas.microsoft.com/office/drawing/2014/main" id="{3A080916-29DB-4F45-9134-AE74DC044456}"/>
              </a:ext>
            </a:extLst>
          </p:cNvPr>
          <p:cNvSpPr/>
          <p:nvPr/>
        </p:nvSpPr>
        <p:spPr>
          <a:xfrm>
            <a:off x="1426032" y="4383089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B8380A-1B54-40D0-B25C-3510C3167A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17602" y="5224565"/>
            <a:ext cx="856675" cy="451054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5CFDCA0-9DDD-442E-84D3-2EECF1D07B9A}"/>
              </a:ext>
            </a:extLst>
          </p:cNvPr>
          <p:cNvCxnSpPr>
            <a:cxnSpLocks/>
          </p:cNvCxnSpPr>
          <p:nvPr/>
        </p:nvCxnSpPr>
        <p:spPr>
          <a:xfrm flipV="1">
            <a:off x="1774209" y="4364485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847B31-0383-48D7-AEF7-ED6A92947FF4}"/>
              </a:ext>
            </a:extLst>
          </p:cNvPr>
          <p:cNvCxnSpPr>
            <a:cxnSpLocks/>
            <a:stCxn id="8" idx="0"/>
            <a:endCxn id="10" idx="2"/>
          </p:cNvCxnSpPr>
          <p:nvPr/>
        </p:nvCxnSpPr>
        <p:spPr>
          <a:xfrm flipH="1" flipV="1">
            <a:off x="2475075" y="4364485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B3124C9-13BE-4788-ACB7-AB1596874AC4}"/>
              </a:ext>
            </a:extLst>
          </p:cNvPr>
          <p:cNvCxnSpPr>
            <a:cxnSpLocks/>
          </p:cNvCxnSpPr>
          <p:nvPr/>
        </p:nvCxnSpPr>
        <p:spPr>
          <a:xfrm flipH="1" flipV="1">
            <a:off x="2692831" y="4421353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9C623F6-1179-4EBF-8DDE-15CA7E6CE8F7}"/>
              </a:ext>
            </a:extLst>
          </p:cNvPr>
          <p:cNvSpPr txBox="1"/>
          <p:nvPr/>
        </p:nvSpPr>
        <p:spPr>
          <a:xfrm flipH="1">
            <a:off x="1691680" y="3361809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93527A4-564A-43BC-8D75-53667ABC51C4}"/>
              </a:ext>
            </a:extLst>
          </p:cNvPr>
          <p:cNvCxnSpPr>
            <a:cxnSpLocks/>
          </p:cNvCxnSpPr>
          <p:nvPr/>
        </p:nvCxnSpPr>
        <p:spPr>
          <a:xfrm flipV="1">
            <a:off x="856462" y="4347066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4D4F90A-FCAE-4D99-9A9A-A323E5E8BA51}"/>
              </a:ext>
            </a:extLst>
          </p:cNvPr>
          <p:cNvSpPr txBox="1"/>
          <p:nvPr/>
        </p:nvSpPr>
        <p:spPr>
          <a:xfrm flipH="1">
            <a:off x="856659" y="6090204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F6CBAF-7EF2-4205-AA18-A93B47DBFBE0}"/>
              </a:ext>
            </a:extLst>
          </p:cNvPr>
          <p:cNvSpPr txBox="1"/>
          <p:nvPr/>
        </p:nvSpPr>
        <p:spPr>
          <a:xfrm flipH="1">
            <a:off x="2748719" y="4164386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AP1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2E8B78-2ACE-4960-9195-733E6E59906B}"/>
              </a:ext>
            </a:extLst>
          </p:cNvPr>
          <p:cNvSpPr txBox="1"/>
          <p:nvPr/>
        </p:nvSpPr>
        <p:spPr>
          <a:xfrm flipH="1">
            <a:off x="379056" y="5707157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52C6DF-FDD2-422A-8EBC-97A007E1067B}"/>
              </a:ext>
            </a:extLst>
          </p:cNvPr>
          <p:cNvSpPr txBox="1"/>
          <p:nvPr/>
        </p:nvSpPr>
        <p:spPr>
          <a:xfrm flipH="1">
            <a:off x="1467566" y="5709580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1D48474-6B7F-4E2C-A6F9-F955006F5C66}"/>
              </a:ext>
            </a:extLst>
          </p:cNvPr>
          <p:cNvSpPr txBox="1"/>
          <p:nvPr/>
        </p:nvSpPr>
        <p:spPr>
          <a:xfrm flipH="1">
            <a:off x="2755108" y="5711613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8907EF-8562-48EC-87EA-B3644D7AEE2B}"/>
              </a:ext>
            </a:extLst>
          </p:cNvPr>
          <p:cNvSpPr txBox="1"/>
          <p:nvPr/>
        </p:nvSpPr>
        <p:spPr>
          <a:xfrm flipH="1">
            <a:off x="3994302" y="5711613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8E33B24-E543-482C-9F89-94672B3675E1}"/>
              </a:ext>
            </a:extLst>
          </p:cNvPr>
          <p:cNvCxnSpPr>
            <a:cxnSpLocks/>
          </p:cNvCxnSpPr>
          <p:nvPr/>
        </p:nvCxnSpPr>
        <p:spPr>
          <a:xfrm flipV="1">
            <a:off x="3690186" y="3587175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6BEEF60-5107-45BE-8F4D-676AFA63D8DF}"/>
              </a:ext>
            </a:extLst>
          </p:cNvPr>
          <p:cNvSpPr txBox="1"/>
          <p:nvPr/>
        </p:nvSpPr>
        <p:spPr>
          <a:xfrm>
            <a:off x="4324629" y="3439889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PPDU transmission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D791AA7-BA2D-496A-85C9-7DBD63FAF82B}"/>
              </a:ext>
            </a:extLst>
          </p:cNvPr>
          <p:cNvCxnSpPr>
            <a:cxnSpLocks/>
          </p:cNvCxnSpPr>
          <p:nvPr/>
        </p:nvCxnSpPr>
        <p:spPr>
          <a:xfrm flipV="1">
            <a:off x="3696557" y="3955935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F06255F-034B-4DA5-B1F1-BDB349ECBBE8}"/>
              </a:ext>
            </a:extLst>
          </p:cNvPr>
          <p:cNvSpPr txBox="1"/>
          <p:nvPr/>
        </p:nvSpPr>
        <p:spPr>
          <a:xfrm>
            <a:off x="4331000" y="3808649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Sensing feedback transmission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75795AA-DFB1-4251-83F6-0B3BE14AF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677" y="5224373"/>
            <a:ext cx="644914" cy="51310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1524B1C-BD4B-4097-8BBF-190123763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307" y="5271875"/>
            <a:ext cx="846852" cy="487375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C785D9E-8601-4D08-BB75-1B7313028C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923" y="5336504"/>
            <a:ext cx="571758" cy="35811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A771C70-9D51-4252-A492-A18F96C3B0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882" y="3881446"/>
            <a:ext cx="703627" cy="548847"/>
          </a:xfrm>
          <a:prstGeom prst="rect">
            <a:avLst/>
          </a:prstGeom>
        </p:spPr>
      </p:pic>
      <p:sp>
        <p:nvSpPr>
          <p:cNvPr id="32" name="Freeform 50">
            <a:extLst>
              <a:ext uri="{FF2B5EF4-FFF2-40B4-BE49-F238E27FC236}">
                <a16:creationId xmlns:a16="http://schemas.microsoft.com/office/drawing/2014/main" id="{4E4A84CE-1A11-4F0F-8BFD-924F1C812205}"/>
              </a:ext>
            </a:extLst>
          </p:cNvPr>
          <p:cNvSpPr/>
          <p:nvPr/>
        </p:nvSpPr>
        <p:spPr>
          <a:xfrm>
            <a:off x="5981653" y="4448897"/>
            <a:ext cx="1087130" cy="750846"/>
          </a:xfrm>
          <a:custGeom>
            <a:avLst/>
            <a:gdLst>
              <a:gd name="connsiteX0" fmla="*/ 0 w 1069145"/>
              <a:gd name="connsiteY0" fmla="*/ 0 h 752661"/>
              <a:gd name="connsiteX1" fmla="*/ 147711 w 1069145"/>
              <a:gd name="connsiteY1" fmla="*/ 91440 h 752661"/>
              <a:gd name="connsiteX2" fmla="*/ 196948 w 1069145"/>
              <a:gd name="connsiteY2" fmla="*/ 119575 h 752661"/>
              <a:gd name="connsiteX3" fmla="*/ 225083 w 1069145"/>
              <a:gd name="connsiteY3" fmla="*/ 140676 h 752661"/>
              <a:gd name="connsiteX4" fmla="*/ 288388 w 1069145"/>
              <a:gd name="connsiteY4" fmla="*/ 168812 h 752661"/>
              <a:gd name="connsiteX5" fmla="*/ 309489 w 1069145"/>
              <a:gd name="connsiteY5" fmla="*/ 182880 h 752661"/>
              <a:gd name="connsiteX6" fmla="*/ 393896 w 1069145"/>
              <a:gd name="connsiteY6" fmla="*/ 246184 h 752661"/>
              <a:gd name="connsiteX7" fmla="*/ 429065 w 1069145"/>
              <a:gd name="connsiteY7" fmla="*/ 267286 h 752661"/>
              <a:gd name="connsiteX8" fmla="*/ 457200 w 1069145"/>
              <a:gd name="connsiteY8" fmla="*/ 288387 h 752661"/>
              <a:gd name="connsiteX9" fmla="*/ 527539 w 1069145"/>
              <a:gd name="connsiteY9" fmla="*/ 323556 h 752661"/>
              <a:gd name="connsiteX10" fmla="*/ 569742 w 1069145"/>
              <a:gd name="connsiteY10" fmla="*/ 351692 h 752661"/>
              <a:gd name="connsiteX11" fmla="*/ 541606 w 1069145"/>
              <a:gd name="connsiteY11" fmla="*/ 393895 h 752661"/>
              <a:gd name="connsiteX12" fmla="*/ 506437 w 1069145"/>
              <a:gd name="connsiteY12" fmla="*/ 436098 h 752661"/>
              <a:gd name="connsiteX13" fmla="*/ 464234 w 1069145"/>
              <a:gd name="connsiteY13" fmla="*/ 464233 h 752661"/>
              <a:gd name="connsiteX14" fmla="*/ 443132 w 1069145"/>
              <a:gd name="connsiteY14" fmla="*/ 478301 h 752661"/>
              <a:gd name="connsiteX15" fmla="*/ 422031 w 1069145"/>
              <a:gd name="connsiteY15" fmla="*/ 492369 h 752661"/>
              <a:gd name="connsiteX16" fmla="*/ 555674 w 1069145"/>
              <a:gd name="connsiteY16" fmla="*/ 513470 h 752661"/>
              <a:gd name="connsiteX17" fmla="*/ 590843 w 1069145"/>
              <a:gd name="connsiteY17" fmla="*/ 520504 h 752661"/>
              <a:gd name="connsiteX18" fmla="*/ 611945 w 1069145"/>
              <a:gd name="connsiteY18" fmla="*/ 527538 h 752661"/>
              <a:gd name="connsiteX19" fmla="*/ 661182 w 1069145"/>
              <a:gd name="connsiteY19" fmla="*/ 541606 h 752661"/>
              <a:gd name="connsiteX20" fmla="*/ 780757 w 1069145"/>
              <a:gd name="connsiteY20" fmla="*/ 569741 h 752661"/>
              <a:gd name="connsiteX21" fmla="*/ 815926 w 1069145"/>
              <a:gd name="connsiteY21" fmla="*/ 590843 h 752661"/>
              <a:gd name="connsiteX22" fmla="*/ 928468 w 1069145"/>
              <a:gd name="connsiteY22" fmla="*/ 640080 h 752661"/>
              <a:gd name="connsiteX23" fmla="*/ 1005840 w 1069145"/>
              <a:gd name="connsiteY23" fmla="*/ 689316 h 752661"/>
              <a:gd name="connsiteX24" fmla="*/ 1048043 w 1069145"/>
              <a:gd name="connsiteY24" fmla="*/ 731520 h 752661"/>
              <a:gd name="connsiteX25" fmla="*/ 1069145 w 1069145"/>
              <a:gd name="connsiteY25" fmla="*/ 752621 h 75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69145" h="752661">
                <a:moveTo>
                  <a:pt x="0" y="0"/>
                </a:moveTo>
                <a:cubicBezTo>
                  <a:pt x="86264" y="57509"/>
                  <a:pt x="46719" y="32971"/>
                  <a:pt x="147711" y="91440"/>
                </a:cubicBezTo>
                <a:cubicBezTo>
                  <a:pt x="164070" y="100911"/>
                  <a:pt x="181826" y="108233"/>
                  <a:pt x="196948" y="119575"/>
                </a:cubicBezTo>
                <a:cubicBezTo>
                  <a:pt x="206326" y="126609"/>
                  <a:pt x="215031" y="134645"/>
                  <a:pt x="225083" y="140676"/>
                </a:cubicBezTo>
                <a:cubicBezTo>
                  <a:pt x="255607" y="158990"/>
                  <a:pt x="260997" y="159682"/>
                  <a:pt x="288388" y="168812"/>
                </a:cubicBezTo>
                <a:cubicBezTo>
                  <a:pt x="295422" y="173501"/>
                  <a:pt x="302672" y="177881"/>
                  <a:pt x="309489" y="182880"/>
                </a:cubicBezTo>
                <a:cubicBezTo>
                  <a:pt x="337850" y="203678"/>
                  <a:pt x="363739" y="228089"/>
                  <a:pt x="393896" y="246184"/>
                </a:cubicBezTo>
                <a:cubicBezTo>
                  <a:pt x="405619" y="253218"/>
                  <a:pt x="417690" y="259702"/>
                  <a:pt x="429065" y="267286"/>
                </a:cubicBezTo>
                <a:cubicBezTo>
                  <a:pt x="438819" y="273789"/>
                  <a:pt x="447310" y="282093"/>
                  <a:pt x="457200" y="288387"/>
                </a:cubicBezTo>
                <a:cubicBezTo>
                  <a:pt x="500948" y="316227"/>
                  <a:pt x="493182" y="312105"/>
                  <a:pt x="527539" y="323556"/>
                </a:cubicBezTo>
                <a:cubicBezTo>
                  <a:pt x="541607" y="332935"/>
                  <a:pt x="575089" y="335652"/>
                  <a:pt x="569742" y="351692"/>
                </a:cubicBezTo>
                <a:cubicBezTo>
                  <a:pt x="557380" y="388776"/>
                  <a:pt x="570878" y="358768"/>
                  <a:pt x="541606" y="393895"/>
                </a:cubicBezTo>
                <a:cubicBezTo>
                  <a:pt x="520216" y="419563"/>
                  <a:pt x="535641" y="413384"/>
                  <a:pt x="506437" y="436098"/>
                </a:cubicBezTo>
                <a:cubicBezTo>
                  <a:pt x="493091" y="446478"/>
                  <a:pt x="478302" y="454855"/>
                  <a:pt x="464234" y="464233"/>
                </a:cubicBezTo>
                <a:lnTo>
                  <a:pt x="443132" y="478301"/>
                </a:lnTo>
                <a:lnTo>
                  <a:pt x="422031" y="492369"/>
                </a:lnTo>
                <a:cubicBezTo>
                  <a:pt x="489814" y="509315"/>
                  <a:pt x="421401" y="493330"/>
                  <a:pt x="555674" y="513470"/>
                </a:cubicBezTo>
                <a:cubicBezTo>
                  <a:pt x="567497" y="515243"/>
                  <a:pt x="579245" y="517604"/>
                  <a:pt x="590843" y="520504"/>
                </a:cubicBezTo>
                <a:cubicBezTo>
                  <a:pt x="598036" y="522302"/>
                  <a:pt x="604843" y="525407"/>
                  <a:pt x="611945" y="527538"/>
                </a:cubicBezTo>
                <a:cubicBezTo>
                  <a:pt x="628294" y="532443"/>
                  <a:pt x="644623" y="537466"/>
                  <a:pt x="661182" y="541606"/>
                </a:cubicBezTo>
                <a:cubicBezTo>
                  <a:pt x="700906" y="551537"/>
                  <a:pt x="780757" y="569741"/>
                  <a:pt x="780757" y="569741"/>
                </a:cubicBezTo>
                <a:cubicBezTo>
                  <a:pt x="792480" y="576775"/>
                  <a:pt x="803583" y="584965"/>
                  <a:pt x="815926" y="590843"/>
                </a:cubicBezTo>
                <a:cubicBezTo>
                  <a:pt x="852895" y="608448"/>
                  <a:pt x="892117" y="621231"/>
                  <a:pt x="928468" y="640080"/>
                </a:cubicBezTo>
                <a:cubicBezTo>
                  <a:pt x="955607" y="654152"/>
                  <a:pt x="984224" y="667700"/>
                  <a:pt x="1005840" y="689316"/>
                </a:cubicBezTo>
                <a:cubicBezTo>
                  <a:pt x="1019908" y="703384"/>
                  <a:pt x="1037007" y="714967"/>
                  <a:pt x="1048043" y="731520"/>
                </a:cubicBezTo>
                <a:cubicBezTo>
                  <a:pt x="1063412" y="754572"/>
                  <a:pt x="1053657" y="752621"/>
                  <a:pt x="1069145" y="752621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9B1A820B-C8E3-4B9C-B131-38D3A498E9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73223" y="5290373"/>
            <a:ext cx="856675" cy="451054"/>
          </a:xfrm>
          <a:prstGeom prst="rect">
            <a:avLst/>
          </a:prstGeom>
        </p:spPr>
      </p:pic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A51AAB9-2CB2-4ADF-8613-BCE82061E9AC}"/>
              </a:ext>
            </a:extLst>
          </p:cNvPr>
          <p:cNvCxnSpPr>
            <a:cxnSpLocks/>
          </p:cNvCxnSpPr>
          <p:nvPr/>
        </p:nvCxnSpPr>
        <p:spPr>
          <a:xfrm flipV="1">
            <a:off x="6276563" y="4460117"/>
            <a:ext cx="553335" cy="7383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3AB02B6-3E78-43ED-9BBA-BC26BC59D56C}"/>
              </a:ext>
            </a:extLst>
          </p:cNvPr>
          <p:cNvCxnSpPr>
            <a:cxnSpLocks/>
          </p:cNvCxnSpPr>
          <p:nvPr/>
        </p:nvCxnSpPr>
        <p:spPr>
          <a:xfrm flipH="1" flipV="1">
            <a:off x="6971919" y="4460528"/>
            <a:ext cx="591037" cy="84158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7D684C2-7747-4BC7-BD6A-EF0E4C7944EB}"/>
              </a:ext>
            </a:extLst>
          </p:cNvPr>
          <p:cNvCxnSpPr>
            <a:cxnSpLocks/>
          </p:cNvCxnSpPr>
          <p:nvPr/>
        </p:nvCxnSpPr>
        <p:spPr>
          <a:xfrm flipH="1" flipV="1">
            <a:off x="7218534" y="4465862"/>
            <a:ext cx="1454904" cy="777042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5204B07-3796-4191-BBD0-03007DB5D200}"/>
              </a:ext>
            </a:extLst>
          </p:cNvPr>
          <p:cNvSpPr txBox="1"/>
          <p:nvPr/>
        </p:nvSpPr>
        <p:spPr>
          <a:xfrm flipH="1">
            <a:off x="6170266" y="3361809"/>
            <a:ext cx="1902012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Initiator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Transmitter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10A1AA8-E5B2-4760-BCDB-983216732482}"/>
              </a:ext>
            </a:extLst>
          </p:cNvPr>
          <p:cNvCxnSpPr>
            <a:cxnSpLocks/>
          </p:cNvCxnSpPr>
          <p:nvPr/>
        </p:nvCxnSpPr>
        <p:spPr>
          <a:xfrm flipV="1">
            <a:off x="5301716" y="4388173"/>
            <a:ext cx="1369010" cy="730089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44F74292-592B-4CC4-90D0-EA29FA1504AB}"/>
              </a:ext>
            </a:extLst>
          </p:cNvPr>
          <p:cNvSpPr txBox="1"/>
          <p:nvPr/>
        </p:nvSpPr>
        <p:spPr>
          <a:xfrm flipH="1">
            <a:off x="5559810" y="6037598"/>
            <a:ext cx="2941769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Sensing Responders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Sensing Receivers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5B6D395-7B5F-48C4-ADFB-3D9F1864401A}"/>
              </a:ext>
            </a:extLst>
          </p:cNvPr>
          <p:cNvSpPr txBox="1"/>
          <p:nvPr/>
        </p:nvSpPr>
        <p:spPr>
          <a:xfrm flipH="1">
            <a:off x="7304340" y="4230194"/>
            <a:ext cx="47293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AP1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34D1EED-BAE3-45E5-95B8-5F55C0E9F3D0}"/>
              </a:ext>
            </a:extLst>
          </p:cNvPr>
          <p:cNvSpPr txBox="1"/>
          <p:nvPr/>
        </p:nvSpPr>
        <p:spPr>
          <a:xfrm flipH="1">
            <a:off x="4934677" y="5772965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2E69C6-6E0B-4484-AF95-F81A005CF292}"/>
              </a:ext>
            </a:extLst>
          </p:cNvPr>
          <p:cNvSpPr txBox="1"/>
          <p:nvPr/>
        </p:nvSpPr>
        <p:spPr>
          <a:xfrm flipH="1">
            <a:off x="6023187" y="5775388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6BA49D5-52DB-4AC4-B4E2-3F99E38F6048}"/>
              </a:ext>
            </a:extLst>
          </p:cNvPr>
          <p:cNvSpPr txBox="1"/>
          <p:nvPr/>
        </p:nvSpPr>
        <p:spPr>
          <a:xfrm flipH="1">
            <a:off x="7310729" y="577742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248DA2E-A055-42D1-81DA-6968864F0D7B}"/>
              </a:ext>
            </a:extLst>
          </p:cNvPr>
          <p:cNvSpPr txBox="1"/>
          <p:nvPr/>
        </p:nvSpPr>
        <p:spPr>
          <a:xfrm flipH="1">
            <a:off x="8549923" y="5777421"/>
            <a:ext cx="734078" cy="18466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STA4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0BDA78B-B2BA-46A4-A425-8CF9CC4E10DF}"/>
              </a:ext>
            </a:extLst>
          </p:cNvPr>
          <p:cNvCxnSpPr>
            <a:cxnSpLocks/>
          </p:cNvCxnSpPr>
          <p:nvPr/>
        </p:nvCxnSpPr>
        <p:spPr>
          <a:xfrm flipV="1">
            <a:off x="5363700" y="4436891"/>
            <a:ext cx="1369010" cy="730089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F7894B99-95BC-4A18-ABB0-14413CA67A4F}"/>
              </a:ext>
            </a:extLst>
          </p:cNvPr>
          <p:cNvCxnSpPr>
            <a:cxnSpLocks/>
          </p:cNvCxnSpPr>
          <p:nvPr/>
        </p:nvCxnSpPr>
        <p:spPr>
          <a:xfrm flipV="1">
            <a:off x="6359855" y="4500811"/>
            <a:ext cx="553335" cy="7383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865AC3D-B3C3-4671-AA2F-4D1948C26FB9}"/>
              </a:ext>
            </a:extLst>
          </p:cNvPr>
          <p:cNvCxnSpPr>
            <a:cxnSpLocks/>
          </p:cNvCxnSpPr>
          <p:nvPr/>
        </p:nvCxnSpPr>
        <p:spPr>
          <a:xfrm flipH="1" flipV="1">
            <a:off x="7065303" y="4436891"/>
            <a:ext cx="591037" cy="84158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71CF436-2DDE-4427-89BA-7495970F1BF1}"/>
              </a:ext>
            </a:extLst>
          </p:cNvPr>
          <p:cNvCxnSpPr>
            <a:cxnSpLocks/>
          </p:cNvCxnSpPr>
          <p:nvPr/>
        </p:nvCxnSpPr>
        <p:spPr>
          <a:xfrm flipH="1" flipV="1">
            <a:off x="7259601" y="4410531"/>
            <a:ext cx="1454904" cy="777042"/>
          </a:xfrm>
          <a:prstGeom prst="straightConnector1">
            <a:avLst/>
          </a:prstGeom>
          <a:ln>
            <a:solidFill>
              <a:srgbClr val="00B050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68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814F-00D1-49FF-A053-2ACC6045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324E-6F24-4F65-9404-EAD77A4B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illustrated the fact that devices involved in WLAN sensing can take on different sensing roles.</a:t>
            </a:r>
          </a:p>
          <a:p>
            <a:endParaRPr lang="en-US" dirty="0"/>
          </a:p>
          <a:p>
            <a:r>
              <a:rPr lang="en-US" dirty="0"/>
              <a:t>We proposed definitions related to the different roles a STA can assume in WLAN sensing.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983E8-4734-4685-9937-BA034A24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A6D2-8B8F-44AD-84D8-9EC842EC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7CBC-D56D-4DDA-8FD8-BDD3C09A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3613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A sensing procedure allows a STA to perform WLAN sensing and obtain measurement results. A sensing session is an instance of a sensing procedure with associated operational parameters of that instance.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2900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Sensing initiator and sensing responder(s)</a:t>
            </a:r>
          </a:p>
          <a:p>
            <a:pPr lvl="2"/>
            <a:r>
              <a:rPr lang="en-US" sz="1400" dirty="0"/>
              <a:t>Sensing initiator: a STA that initiates a WLAN sensing session</a:t>
            </a:r>
          </a:p>
          <a:p>
            <a:pPr lvl="2"/>
            <a:r>
              <a:rPr lang="en-US" sz="1400" dirty="0"/>
              <a:t>Sensing responder: a STA that participates in a WLAN sensing session initiated by a sensing initiator</a:t>
            </a:r>
          </a:p>
          <a:p>
            <a:pPr lvl="1"/>
            <a:r>
              <a:rPr lang="en-US" sz="1600" dirty="0"/>
              <a:t>Sensing transmitter(s) and sensing receiver(s)</a:t>
            </a:r>
          </a:p>
          <a:p>
            <a:pPr lvl="2"/>
            <a:r>
              <a:rPr lang="en-US" sz="1400" dirty="0"/>
              <a:t>Sensing transmitter: a STA that transmits PPDUs used for sensing measurements in a sensing session</a:t>
            </a:r>
          </a:p>
          <a:p>
            <a:pPr lvl="2"/>
            <a:r>
              <a:rPr lang="en-US" sz="1400" dirty="0"/>
              <a:t>Sensing receiver: a STA that receives PPDUs sent by a sensing transmitter and performs sensing measurements</a:t>
            </a:r>
          </a:p>
          <a:p>
            <a:pPr lvl="1"/>
            <a:r>
              <a:rPr lang="en-US" sz="1600" dirty="0"/>
              <a:t>Note: In a sensing session, at an instance of time, there is one sensing initiator, one or more sensing responders, one or more sensing transmitters, and one or more sensing receivers.</a:t>
            </a:r>
          </a:p>
          <a:p>
            <a:pPr lvl="1"/>
            <a:r>
              <a:rPr lang="en-US" sz="1600" dirty="0"/>
              <a:t>Note: A STA can assume multiple roles in one sensing session.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9013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9B3DF-6891-4591-8F19-389AA220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077916-AA7F-4919-8E9F-F9D65E5D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CSI-based Wi-Fi Sensing: Results and Standardization Challenges, IEEE 802.11-19/1769r1.</a:t>
            </a:r>
          </a:p>
          <a:p>
            <a:r>
              <a:rPr lang="en-US" sz="2000" dirty="0"/>
              <a:t>[2] Wi-Fi sensing: Usages, requirements, technical feasibility and standards gaps, IEEE 802.11-19/1293r0.</a:t>
            </a:r>
          </a:p>
          <a:p>
            <a:r>
              <a:rPr lang="en-US" sz="2000" dirty="0"/>
              <a:t>[3] Wi-Fi sensing in 60GHz band, IEEE 802.11-19/1551r1.</a:t>
            </a:r>
          </a:p>
          <a:p>
            <a:r>
              <a:rPr lang="en-US" sz="2000" dirty="0"/>
              <a:t>[4] Usage models for WLAN sensing, IEEE 802.11-19/1725r0.</a:t>
            </a:r>
          </a:p>
          <a:p>
            <a:r>
              <a:rPr lang="en-US" sz="2000" dirty="0"/>
              <a:t>[5] Wi-Fi sensing: Cooperation and standard support, IEEE 802.11-19/1416r0.</a:t>
            </a:r>
          </a:p>
          <a:p>
            <a:r>
              <a:rPr lang="en-US" sz="2000" dirty="0"/>
              <a:t>[6] 802.11 sensing: Applications, feasibility, standardization, IEEE 802.11-19/1626r1.</a:t>
            </a:r>
          </a:p>
          <a:p>
            <a:r>
              <a:rPr lang="en-US" sz="2000" dirty="0"/>
              <a:t>[7] Collaborative WLAN Sensing, IEEE 802.11-20/1533r0.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43B31-E8AE-49F6-8207-9B7ECC0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9F626-B7DD-4556-80AE-5B685DDB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669CB-0B3D-4E56-A8FC-9A8FCF45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10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829E-09A3-49B6-A6D0-EF7B9BAB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9551-924F-4CDB-82A8-3FA40F5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definitions related to WLAN sensing that could be adopted by 11bf.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BF1E-CD92-4175-88A3-C26F355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9C3E6-AD69-4D51-8BCA-92C2BCC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9D1D8-8EC0-4107-90AE-6B7C43B0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1463"/>
            <a:ext cx="7772400" cy="45365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WLAN sensing implementations can be roughly divided into one of the two following categories: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Same device transmits and receives a “sensing” PPDU</a:t>
            </a:r>
            <a:endParaRPr lang="en-US" strike="sngStrike" dirty="0"/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Like traditional radar systems (monostatic), such as those based on FMCW. 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Gesture recognition.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Sensing is performed by tracking changes on a wireless channel through the reception of multiple PPDUs over time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Time-variations of the channel are usually classified into events/activities/… through signal processing and/or ML/AI.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Home security and smart buildings.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19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00808"/>
            <a:ext cx="7772400" cy="47539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One of the main areas of focus of the WLAN Sensing amendment will be the definition of procedures that enable efficient and reliable channel measurement (or “sampling”).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Measurements used by WLAN sensing could be obtained: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By the same STA that requires sensing measurements</a:t>
            </a:r>
          </a:p>
          <a:p>
            <a:pPr marL="857250" lvl="1" indent="-457200">
              <a:buFont typeface="+mj-lt"/>
              <a:buAutoNum type="arabicPeriod"/>
            </a:pPr>
            <a:endParaRPr lang="en-US" b="1" dirty="0"/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Feedback sent by a different STA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 lvl="1" indent="0">
              <a:buNone/>
            </a:pPr>
            <a:r>
              <a:rPr lang="en-US" b="1" dirty="0"/>
              <a:t>Note: We will consider both options in this contribution.</a:t>
            </a:r>
          </a:p>
          <a:p>
            <a:pPr marL="0" indent="0">
              <a:buNone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60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60848"/>
            <a:ext cx="7772400" cy="39604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WLAN sensing (STA 1 in the figure below) obtains measurements itself/directly using PPDUs transmitted by a peer STA (STA 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PPDUs used to obtain measurements could be received, for example, during a data/management exchange (including Beacon frames) or as a result of a ping-like procedure.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E9B9A60-44D1-4CAF-8512-2D9FC3F89A50}"/>
              </a:ext>
            </a:extLst>
          </p:cNvPr>
          <p:cNvSpPr/>
          <p:nvPr/>
        </p:nvSpPr>
        <p:spPr>
          <a:xfrm>
            <a:off x="2953317" y="3493755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3EBE7627-B515-49A5-8DCE-31023792866D}"/>
              </a:ext>
            </a:extLst>
          </p:cNvPr>
          <p:cNvSpPr/>
          <p:nvPr/>
        </p:nvSpPr>
        <p:spPr>
          <a:xfrm>
            <a:off x="5265646" y="3493755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8CB7E-3E53-48DC-8594-93CB86F78B67}"/>
              </a:ext>
            </a:extLst>
          </p:cNvPr>
          <p:cNvSpPr txBox="1"/>
          <p:nvPr/>
        </p:nvSpPr>
        <p:spPr>
          <a:xfrm>
            <a:off x="3765229" y="4324454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1F120-6D35-440C-B222-7D14B3DD70ED}"/>
              </a:ext>
            </a:extLst>
          </p:cNvPr>
          <p:cNvCxnSpPr/>
          <p:nvPr/>
        </p:nvCxnSpPr>
        <p:spPr>
          <a:xfrm>
            <a:off x="3838614" y="3819269"/>
            <a:ext cx="1268177" cy="10160"/>
          </a:xfrm>
          <a:prstGeom prst="straightConnector1">
            <a:avLst/>
          </a:prstGeom>
          <a:ln>
            <a:solidFill>
              <a:srgbClr val="00B05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0E3AE1-3C69-4EB4-BD81-F30F8078F19B}"/>
              </a:ext>
            </a:extLst>
          </p:cNvPr>
          <p:cNvSpPr txBox="1"/>
          <p:nvPr/>
        </p:nvSpPr>
        <p:spPr>
          <a:xfrm>
            <a:off x="4302802" y="3552815"/>
            <a:ext cx="416781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PPDUs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56169D7-31C5-4739-B9F1-49B96440E2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117461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1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121095"/>
            <a:ext cx="7772400" cy="15573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 sensing (STA 1) uses feedback of measurements obtained by a peer STA (STA 2).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Example:  Beamforming sounding procedure: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1 transmits an NDP Announcement followed by an NDP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2 estimates the MIMO channel, compresses the feedback, and sends it to STA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601A55DB-5AE7-4264-89CC-9FEFE78CCA14}"/>
              </a:ext>
            </a:extLst>
          </p:cNvPr>
          <p:cNvSpPr/>
          <p:nvPr/>
        </p:nvSpPr>
        <p:spPr>
          <a:xfrm>
            <a:off x="2953317" y="3919252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6E6A2182-2F2D-4944-BAF9-D48EE9023BD7}"/>
              </a:ext>
            </a:extLst>
          </p:cNvPr>
          <p:cNvSpPr/>
          <p:nvPr/>
        </p:nvSpPr>
        <p:spPr>
          <a:xfrm>
            <a:off x="5265646" y="3919252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279DE-D93B-48E7-9CC6-3DCDF1DD4FC0}"/>
              </a:ext>
            </a:extLst>
          </p:cNvPr>
          <p:cNvSpPr txBox="1"/>
          <p:nvPr/>
        </p:nvSpPr>
        <p:spPr>
          <a:xfrm>
            <a:off x="3765228" y="4709755"/>
            <a:ext cx="1886891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requires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 measurements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5C84A0B-92CF-4F10-A7C8-4F4D64A5C97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542958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D86C88-8A91-46F1-9FAB-74420B2BF72D}"/>
              </a:ext>
            </a:extLst>
          </p:cNvPr>
          <p:cNvCxnSpPr/>
          <p:nvPr/>
        </p:nvCxnSpPr>
        <p:spPr>
          <a:xfrm>
            <a:off x="3863695" y="4060361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80A69DE-6513-4E44-899F-EA984D9F56DF}"/>
              </a:ext>
            </a:extLst>
          </p:cNvPr>
          <p:cNvSpPr txBox="1"/>
          <p:nvPr/>
        </p:nvSpPr>
        <p:spPr>
          <a:xfrm>
            <a:off x="4087414" y="3789040"/>
            <a:ext cx="82073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NDPA + NDP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BCCDB7-15A9-4712-8557-3619BD6AE8B9}"/>
              </a:ext>
            </a:extLst>
          </p:cNvPr>
          <p:cNvCxnSpPr/>
          <p:nvPr/>
        </p:nvCxnSpPr>
        <p:spPr>
          <a:xfrm>
            <a:off x="3846501" y="4286545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5DDD011-F021-4CEF-A077-7C1BD3E1A1CF}"/>
              </a:ext>
            </a:extLst>
          </p:cNvPr>
          <p:cNvSpPr txBox="1"/>
          <p:nvPr/>
        </p:nvSpPr>
        <p:spPr>
          <a:xfrm>
            <a:off x="4244902" y="4408455"/>
            <a:ext cx="540212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Feedback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4CA65F-0BFE-436D-8E7D-2FA3CD89E8C6}"/>
              </a:ext>
            </a:extLst>
          </p:cNvPr>
          <p:cNvSpPr txBox="1">
            <a:spLocks/>
          </p:cNvSpPr>
          <p:nvPr/>
        </p:nvSpPr>
        <p:spPr bwMode="auto">
          <a:xfrm>
            <a:off x="696913" y="5331364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kern="0" dirty="0"/>
              <a:t>The fact that sensing measurements may or may not be taken by the same STA that supports WLAN sensing creates confusion at times.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13620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BB996-5246-47BB-82DF-A7774FB3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0FE1-6DA0-436C-A434-DB68F3FF5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7" y="1532065"/>
            <a:ext cx="7772400" cy="4114800"/>
          </a:xfrm>
        </p:spPr>
        <p:txBody>
          <a:bodyPr/>
          <a:lstStyle/>
          <a:p>
            <a:r>
              <a:rPr lang="en-US" sz="1600" dirty="0"/>
              <a:t>A sensing procedure allows a STA to perform WLAN sensing and obtain measurement results. A sensing session is an instance of a sensing procedure with the associated scheduling if applicable, and operational parameters of that instance.</a:t>
            </a:r>
          </a:p>
          <a:p>
            <a:r>
              <a:rPr lang="en-US" sz="1600" dirty="0"/>
              <a:t>Sensing initiator and sensing responder(s)</a:t>
            </a:r>
          </a:p>
          <a:p>
            <a:pPr lvl="1"/>
            <a:r>
              <a:rPr lang="en-US" altLang="zh-CN" sz="1200" dirty="0"/>
              <a:t>Depends on which STA initiates a WLAN sensing session and obtains and/or requests measurements </a:t>
            </a:r>
            <a:endParaRPr lang="en-US" sz="1200" strike="sngStrike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Sensing initiator: a STA that initiates a WLAN sensing session</a:t>
            </a:r>
          </a:p>
          <a:p>
            <a:pPr lvl="1"/>
            <a:r>
              <a:rPr lang="en-US" sz="1200" dirty="0"/>
              <a:t>Sensing responder: a STA that participates in a WLAN sensing session initiated by a sensing initiator</a:t>
            </a:r>
            <a:endParaRPr lang="en-US" sz="1600" dirty="0"/>
          </a:p>
          <a:p>
            <a:r>
              <a:rPr lang="en-US" sz="1600" dirty="0"/>
              <a:t>Sensing transmitter(s) and sensing receiver(s)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Depends on who transmits the PPDUs used to obtain measurements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transmitter: a STA that transmits PPDUs used for sensing measurements in a sensing session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receiver: a STA that receives PPDUs sent by a sensing transmitter and performs sensing measurements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In some scenarios, the different roles could collapse to one device.</a:t>
            </a:r>
          </a:p>
          <a:p>
            <a:r>
              <a:rPr lang="en-US" sz="1600" dirty="0"/>
              <a:t>In the last two slides, assuming STA 1 is the </a:t>
            </a:r>
            <a:r>
              <a:rPr lang="en-US" sz="1600" dirty="0">
                <a:solidFill>
                  <a:srgbClr val="FF0000"/>
                </a:solidFill>
              </a:rPr>
              <a:t>sensing initiator</a:t>
            </a:r>
            <a:r>
              <a:rPr lang="en-US" sz="1600" dirty="0"/>
              <a:t> and STA 2 is the </a:t>
            </a:r>
            <a:r>
              <a:rPr lang="en-US" sz="1600" dirty="0">
                <a:solidFill>
                  <a:srgbClr val="FF0000"/>
                </a:solidFill>
              </a:rPr>
              <a:t>sensing responder</a:t>
            </a:r>
            <a:r>
              <a:rPr lang="en-US" sz="1600" dirty="0"/>
              <a:t>.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64764-19C9-434B-A763-EE8AB982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79BB-DAA8-45ED-9816-F2541BF1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6538D-1693-4EEB-84B3-F46350B3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45" name="Rounded Rectangle 15">
            <a:extLst>
              <a:ext uri="{FF2B5EF4-FFF2-40B4-BE49-F238E27FC236}">
                <a16:creationId xmlns:a16="http://schemas.microsoft.com/office/drawing/2014/main" id="{D2F38180-E137-40F7-AB47-067A0ACAE28D}"/>
              </a:ext>
            </a:extLst>
          </p:cNvPr>
          <p:cNvSpPr/>
          <p:nvPr/>
        </p:nvSpPr>
        <p:spPr>
          <a:xfrm>
            <a:off x="992982" y="556166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46" name="Rounded Rectangle 16">
            <a:extLst>
              <a:ext uri="{FF2B5EF4-FFF2-40B4-BE49-F238E27FC236}">
                <a16:creationId xmlns:a16="http://schemas.microsoft.com/office/drawing/2014/main" id="{12CBA203-C09D-4338-8AAB-98EBF2189C77}"/>
              </a:ext>
            </a:extLst>
          </p:cNvPr>
          <p:cNvSpPr/>
          <p:nvPr/>
        </p:nvSpPr>
        <p:spPr>
          <a:xfrm>
            <a:off x="3335790" y="556166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EB4F78-2269-49FE-AFB1-1D23C70C0BDC}"/>
              </a:ext>
            </a:extLst>
          </p:cNvPr>
          <p:cNvSpPr txBox="1"/>
          <p:nvPr/>
        </p:nvSpPr>
        <p:spPr>
          <a:xfrm>
            <a:off x="809950" y="6167947"/>
            <a:ext cx="1117294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6A5902-6018-425A-82F3-424015F257DA}"/>
              </a:ext>
            </a:extLst>
          </p:cNvPr>
          <p:cNvSpPr txBox="1"/>
          <p:nvPr/>
        </p:nvSpPr>
        <p:spPr>
          <a:xfrm>
            <a:off x="2951616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ED81B04-E490-47C6-AE01-234E61603849}"/>
              </a:ext>
            </a:extLst>
          </p:cNvPr>
          <p:cNvCxnSpPr/>
          <p:nvPr/>
        </p:nvCxnSpPr>
        <p:spPr>
          <a:xfrm>
            <a:off x="1908758" y="57004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908188C-8E58-48FA-AAA0-8D018362D5F9}"/>
              </a:ext>
            </a:extLst>
          </p:cNvPr>
          <p:cNvSpPr txBox="1"/>
          <p:nvPr/>
        </p:nvSpPr>
        <p:spPr>
          <a:xfrm>
            <a:off x="182511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6C14FB9-6D42-49C2-93FD-14021D059378}"/>
              </a:ext>
            </a:extLst>
          </p:cNvPr>
          <p:cNvCxnSpPr/>
          <p:nvPr/>
        </p:nvCxnSpPr>
        <p:spPr>
          <a:xfrm>
            <a:off x="1908758" y="5791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18B0B01-5A53-4127-98F1-296B0BB31DA1}"/>
              </a:ext>
            </a:extLst>
          </p:cNvPr>
          <p:cNvCxnSpPr/>
          <p:nvPr/>
        </p:nvCxnSpPr>
        <p:spPr>
          <a:xfrm>
            <a:off x="1898598" y="6045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A5A2716-9466-4F2A-9384-2418EDB49216}"/>
              </a:ext>
            </a:extLst>
          </p:cNvPr>
          <p:cNvSpPr txBox="1"/>
          <p:nvPr/>
        </p:nvSpPr>
        <p:spPr>
          <a:xfrm>
            <a:off x="2484755" y="586983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sp>
        <p:nvSpPr>
          <p:cNvPr id="54" name="Rounded Rectangle 27">
            <a:extLst>
              <a:ext uri="{FF2B5EF4-FFF2-40B4-BE49-F238E27FC236}">
                <a16:creationId xmlns:a16="http://schemas.microsoft.com/office/drawing/2014/main" id="{F49B2378-069D-44AA-9C9F-01DB3FF6683E}"/>
              </a:ext>
            </a:extLst>
          </p:cNvPr>
          <p:cNvSpPr/>
          <p:nvPr/>
        </p:nvSpPr>
        <p:spPr>
          <a:xfrm>
            <a:off x="4965542" y="557182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55" name="Rounded Rectangle 28">
            <a:extLst>
              <a:ext uri="{FF2B5EF4-FFF2-40B4-BE49-F238E27FC236}">
                <a16:creationId xmlns:a16="http://schemas.microsoft.com/office/drawing/2014/main" id="{4C4A08BB-9153-4DE4-AC7E-FD53057FBBD5}"/>
              </a:ext>
            </a:extLst>
          </p:cNvPr>
          <p:cNvSpPr/>
          <p:nvPr/>
        </p:nvSpPr>
        <p:spPr>
          <a:xfrm>
            <a:off x="7298190" y="557182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FA6CD8-8033-4A40-A597-329949B665F4}"/>
              </a:ext>
            </a:extLst>
          </p:cNvPr>
          <p:cNvSpPr txBox="1"/>
          <p:nvPr/>
        </p:nvSpPr>
        <p:spPr>
          <a:xfrm>
            <a:off x="4427984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EF5A21-9196-4F47-B734-37A43E980EDA}"/>
              </a:ext>
            </a:extLst>
          </p:cNvPr>
          <p:cNvSpPr txBox="1"/>
          <p:nvPr/>
        </p:nvSpPr>
        <p:spPr>
          <a:xfrm>
            <a:off x="7316305" y="6167947"/>
            <a:ext cx="1153008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487D2A-B0FD-484B-BB26-A5F83A2068DE}"/>
              </a:ext>
            </a:extLst>
          </p:cNvPr>
          <p:cNvCxnSpPr/>
          <p:nvPr/>
        </p:nvCxnSpPr>
        <p:spPr>
          <a:xfrm>
            <a:off x="5881318" y="571063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0BC6DEE-4EDA-4141-827B-BE389510B398}"/>
              </a:ext>
            </a:extLst>
          </p:cNvPr>
          <p:cNvSpPr txBox="1"/>
          <p:nvPr/>
        </p:nvSpPr>
        <p:spPr>
          <a:xfrm>
            <a:off x="577735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B9EAECE-2BEB-40CC-B5F3-9A41BA394D2B}"/>
              </a:ext>
            </a:extLst>
          </p:cNvPr>
          <p:cNvCxnSpPr/>
          <p:nvPr/>
        </p:nvCxnSpPr>
        <p:spPr>
          <a:xfrm>
            <a:off x="5881318" y="5802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B158720-06AA-4A2A-87A8-A88AF47E6AF2}"/>
              </a:ext>
            </a:extLst>
          </p:cNvPr>
          <p:cNvCxnSpPr/>
          <p:nvPr/>
        </p:nvCxnSpPr>
        <p:spPr>
          <a:xfrm>
            <a:off x="5871158" y="6056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5A3F3A4-60EB-4646-A526-34886DF5ECF5}"/>
              </a:ext>
            </a:extLst>
          </p:cNvPr>
          <p:cNvSpPr txBox="1"/>
          <p:nvPr/>
        </p:nvSpPr>
        <p:spPr>
          <a:xfrm>
            <a:off x="6457315" y="587999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77B0F83-0C1A-4B95-9C8B-9C9255BDF3F7}"/>
              </a:ext>
            </a:extLst>
          </p:cNvPr>
          <p:cNvCxnSpPr/>
          <p:nvPr/>
        </p:nvCxnSpPr>
        <p:spPr>
          <a:xfrm>
            <a:off x="5864124" y="6184782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5F388B56-EEDC-47E5-9A31-6B6F4AB9F487}"/>
              </a:ext>
            </a:extLst>
          </p:cNvPr>
          <p:cNvSpPr txBox="1"/>
          <p:nvPr/>
        </p:nvSpPr>
        <p:spPr>
          <a:xfrm>
            <a:off x="5648721" y="6356067"/>
            <a:ext cx="185806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7030A0"/>
                </a:solidFill>
              </a:rPr>
              <a:t>Sensing Measurement Report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B6928B-A213-4E75-9ED7-C5F74D41F07F}"/>
              </a:ext>
            </a:extLst>
          </p:cNvPr>
          <p:cNvSpPr txBox="1"/>
          <p:nvPr/>
        </p:nvSpPr>
        <p:spPr>
          <a:xfrm>
            <a:off x="2172970" y="522864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2FE0BC4-2838-49C8-ADA4-7D547B60D7AA}"/>
              </a:ext>
            </a:extLst>
          </p:cNvPr>
          <p:cNvSpPr txBox="1"/>
          <p:nvPr/>
        </p:nvSpPr>
        <p:spPr>
          <a:xfrm>
            <a:off x="6037857" y="522806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413918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different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STA requests WLAN sensing measurements?</a:t>
            </a:r>
          </a:p>
          <a:p>
            <a:pPr lvl="1"/>
            <a:r>
              <a:rPr lang="en-US" sz="1800" dirty="0"/>
              <a:t>The sensing initiator.</a:t>
            </a:r>
          </a:p>
          <a:p>
            <a:pPr lvl="1"/>
            <a:endParaRPr lang="en-US" sz="1800" dirty="0"/>
          </a:p>
          <a:p>
            <a:r>
              <a:rPr lang="en-US" altLang="zh-CN" sz="2000" dirty="0"/>
              <a:t>Which STA obtains measurements?</a:t>
            </a:r>
          </a:p>
          <a:p>
            <a:pPr lvl="1"/>
            <a:r>
              <a:rPr lang="en-US" sz="1800" dirty="0"/>
              <a:t>The sensing receiver.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During a sensing procedure, either the sensing initiator or sensing responder(s) transmits PPDUs used to obtain WLAN sensing measurements.</a:t>
            </a:r>
          </a:p>
          <a:p>
            <a:pPr lvl="1"/>
            <a:r>
              <a:rPr lang="en-US" sz="1800" dirty="0"/>
              <a:t>Therefore, if the sensing initiator is also the sensing transmitter, it needs to get the measurement results from the sensing responder(s).</a:t>
            </a:r>
          </a:p>
          <a:p>
            <a:pPr lvl="1"/>
            <a:r>
              <a:rPr lang="en-US" sz="1800" dirty="0"/>
              <a:t>Otherwise if the sensing initiator is the sensing receiver, there is no need to feedback measurements results.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90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Multiple-device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189413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When there are multiple STAs involved in a WLAN sensing session: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initiator: Should only be one device at an instance of time in one sensing session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If multiple devices would like to initiate different sensing procedures, they could initiate separate sensing sessions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responder(s): Can be multiple</a:t>
            </a:r>
          </a:p>
          <a:p>
            <a:pPr lvl="2">
              <a:lnSpc>
                <a:spcPct val="90000"/>
              </a:lnSpc>
            </a:pPr>
            <a:r>
              <a:rPr lang="en-US" sz="1200" dirty="0"/>
              <a:t>[7] shows several example of multiple responders in a sensing session to achieve collaborative WLAN sensing.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transmitter(s): Can be multiple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receiver(s): Can be multiple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It is shown in [5] that TX and RX STA diversity could improve sensing performance.</a:t>
            </a:r>
          </a:p>
          <a:p>
            <a:pPr lvl="1"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C31ABB-86CF-40B1-B916-3F39EB0F2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38400"/>
            <a:ext cx="3810000" cy="32004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zh-CN"/>
              <a:t>November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7715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6301</TotalTime>
  <Words>1477</Words>
  <Application>Microsoft Office PowerPoint</Application>
  <PresentationFormat>On-screen Show (4:3)</PresentationFormat>
  <Paragraphs>251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Qualcomm Office Regular</vt:lpstr>
      <vt:lpstr>Qualcomm Regular</vt:lpstr>
      <vt:lpstr>Arial</vt:lpstr>
      <vt:lpstr>Times New Roman</vt:lpstr>
      <vt:lpstr>802-11-Submission</vt:lpstr>
      <vt:lpstr>Wi-Fi Sensing Definitions</vt:lpstr>
      <vt:lpstr>Abstract</vt:lpstr>
      <vt:lpstr>Background</vt:lpstr>
      <vt:lpstr>WLAN Sensing Measurements</vt:lpstr>
      <vt:lpstr>WLAN Sensing Measurements: Implementation 1</vt:lpstr>
      <vt:lpstr>WLAN Sensing Measurements: Implementation 2</vt:lpstr>
      <vt:lpstr>Definition of sensing roles</vt:lpstr>
      <vt:lpstr>Relationship between different sensing roles</vt:lpstr>
      <vt:lpstr>Multiple-device scenarios</vt:lpstr>
      <vt:lpstr>Example of single-responder scenario</vt:lpstr>
      <vt:lpstr>Example of multiple-responder scenario</vt:lpstr>
      <vt:lpstr>Conclusions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Chen, Cheng</cp:lastModifiedBy>
  <cp:revision>33</cp:revision>
  <dcterms:created xsi:type="dcterms:W3CDTF">2020-05-25T03:58:48Z</dcterms:created>
  <dcterms:modified xsi:type="dcterms:W3CDTF">2020-12-02T00:56:25Z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158c6de5-7c53-4824-9653-b72ad0b4c88c</vt:lpwstr>
  </property>
  <property fmtid="{D5CDD505-2E9C-101B-9397-08002B2CF9AE}" pid="3" name="CTP_TimeStamp">
    <vt:lpwstr>2020-06-23 14:56:49Z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