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69" r:id="rId2"/>
    <p:sldId id="455" r:id="rId3"/>
    <p:sldId id="377" r:id="rId4"/>
    <p:sldId id="449" r:id="rId5"/>
    <p:sldId id="379" r:id="rId6"/>
    <p:sldId id="378" r:id="rId7"/>
    <p:sldId id="387" r:id="rId8"/>
    <p:sldId id="444" r:id="rId9"/>
    <p:sldId id="450" r:id="rId10"/>
    <p:sldId id="399" r:id="rId11"/>
    <p:sldId id="432" r:id="rId12"/>
    <p:sldId id="445" r:id="rId13"/>
    <p:sldId id="435" r:id="rId14"/>
    <p:sldId id="423" r:id="rId15"/>
    <p:sldId id="454" r:id="rId16"/>
    <p:sldId id="424" r:id="rId17"/>
    <p:sldId id="442" r:id="rId18"/>
    <p:sldId id="436" r:id="rId19"/>
    <p:sldId id="437" r:id="rId20"/>
    <p:sldId id="438" r:id="rId21"/>
    <p:sldId id="446" r:id="rId22"/>
    <p:sldId id="439" r:id="rId23"/>
    <p:sldId id="440" r:id="rId24"/>
    <p:sldId id="447" r:id="rId25"/>
    <p:sldId id="394" r:id="rId26"/>
    <p:sldId id="441" r:id="rId27"/>
    <p:sldId id="388" r:id="rId28"/>
    <p:sldId id="448" r:id="rId29"/>
    <p:sldId id="452" r:id="rId30"/>
    <p:sldId id="456" r:id="rId31"/>
    <p:sldId id="458" r:id="rId32"/>
    <p:sldId id="443" r:id="rId33"/>
    <p:sldId id="390" r:id="rId34"/>
    <p:sldId id="396" r:id="rId35"/>
    <p:sldId id="427" r:id="rId36"/>
    <p:sldId id="425" r:id="rId37"/>
    <p:sldId id="380" r:id="rId3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00000"/>
    <a:srgbClr val="FFC000"/>
    <a:srgbClr val="FFCCCC"/>
    <a:srgbClr val="33CCCC"/>
    <a:srgbClr val="9966FF"/>
    <a:srgbClr val="FFCC99"/>
    <a:srgbClr val="EAEAEA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053" autoAdjust="0"/>
    <p:restoredTop sz="99548" autoAdjust="0"/>
  </p:normalViewPr>
  <p:slideViewPr>
    <p:cSldViewPr>
      <p:cViewPr varScale="1">
        <p:scale>
          <a:sx n="116" d="100"/>
          <a:sy n="116" d="100"/>
        </p:scale>
        <p:origin x="195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858" y="-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802.11-20/1845r4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wmf"/><Relationship Id="rId4" Type="http://schemas.openxmlformats.org/officeDocument/2006/relationships/package" Target="../embeddings/Microsoft_Word_Document2.docx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wmf"/><Relationship Id="rId4" Type="http://schemas.openxmlformats.org/officeDocument/2006/relationships/package" Target="../embeddings/Microsoft_Word_Document3.docx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2.wmf"/><Relationship Id="rId4" Type="http://schemas.openxmlformats.org/officeDocument/2006/relationships/package" Target="../embeddings/Microsoft_Word_Document4.docx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package" Target="../embeddings/Microsoft_Word_Document1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/>
              <a:t>RU Allocation Subfield Design for EHT Trigger Frame Follow up</a:t>
            </a:r>
            <a:endParaRPr lang="en-US" sz="2600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2020-11-11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4979041"/>
              </p:ext>
            </p:extLst>
          </p:nvPr>
        </p:nvGraphicFramePr>
        <p:xfrm>
          <a:off x="520700" y="2752725"/>
          <a:ext cx="7905750" cy="371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2" name="Document" r:id="rId5" imgW="9397832" imgH="4450567" progId="Word.Document.8">
                  <p:embed/>
                </p:oleObj>
              </mc:Choice>
              <mc:Fallback>
                <p:oleObj name="Document" r:id="rId5" imgW="9397832" imgH="445056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752725"/>
                        <a:ext cx="7905750" cy="3711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Indication for Multiple </a:t>
            </a:r>
            <a:r>
              <a:rPr lang="en-US" altLang="ko-KR" dirty="0"/>
              <a:t>RU </a:t>
            </a:r>
            <a:r>
              <a:rPr lang="en-US" altLang="ko-KR" dirty="0" smtClean="0"/>
              <a:t>Allocation Info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Considering the number of entries needed for </a:t>
            </a:r>
            <a:r>
              <a:rPr lang="en-US" altLang="ko-KR" dirty="0" smtClean="0"/>
              <a:t>MRU </a:t>
            </a:r>
            <a:r>
              <a:rPr lang="en-US" altLang="ko-KR" dirty="0"/>
              <a:t>combinations, it is possible to indicate the allocated </a:t>
            </a:r>
            <a:r>
              <a:rPr lang="en-US" altLang="ko-KR" dirty="0" smtClean="0"/>
              <a:t>MRU </a:t>
            </a:r>
            <a:r>
              <a:rPr lang="en-US" altLang="ko-KR" dirty="0"/>
              <a:t>aggregation to </a:t>
            </a:r>
            <a:r>
              <a:rPr lang="en-US" altLang="ko-KR" dirty="0" smtClean="0"/>
              <a:t>STAs with the </a:t>
            </a:r>
            <a:r>
              <a:rPr lang="en-US" altLang="ko-KR" dirty="0"/>
              <a:t>reserved entries </a:t>
            </a:r>
            <a:r>
              <a:rPr lang="en-US" altLang="ko-KR" dirty="0" smtClean="0"/>
              <a:t>of RU Allocation subfield table for the Trigger frame in </a:t>
            </a:r>
            <a:r>
              <a:rPr lang="en-US" altLang="ko-KR" dirty="0"/>
              <a:t>11ax </a:t>
            </a:r>
            <a:r>
              <a:rPr lang="en-US" altLang="ko-KR" dirty="0" smtClean="0"/>
              <a:t>.</a:t>
            </a:r>
          </a:p>
          <a:p>
            <a:endParaRPr lang="en-US" altLang="ko-KR" sz="1400" dirty="0" smtClean="0"/>
          </a:p>
          <a:p>
            <a:r>
              <a:rPr lang="en-US" altLang="ko-KR" dirty="0" smtClean="0"/>
              <a:t>First, we define indices for MRU combinations based on data and pilot subcarrier indices for RUs. </a:t>
            </a:r>
          </a:p>
          <a:p>
            <a:endParaRPr lang="en-US" altLang="ko-KR" sz="1400" dirty="0" smtClean="0"/>
          </a:p>
          <a:p>
            <a:r>
              <a:rPr lang="en-US" altLang="ko-KR" dirty="0" smtClean="0"/>
              <a:t>Then, based on the defined indices for MRU combinations, new entries to </a:t>
            </a:r>
            <a:r>
              <a:rPr lang="en-US" altLang="ko-KR" dirty="0"/>
              <a:t>indicate various </a:t>
            </a:r>
            <a:r>
              <a:rPr lang="en-US" altLang="ko-KR" dirty="0" smtClean="0"/>
              <a:t>combinations </a:t>
            </a:r>
            <a:r>
              <a:rPr lang="en-US" altLang="ko-KR" dirty="0"/>
              <a:t>for </a:t>
            </a:r>
            <a:r>
              <a:rPr lang="en-US" altLang="ko-KR" dirty="0" smtClean="0"/>
              <a:t>MRU aggregation are added to </a:t>
            </a:r>
            <a:r>
              <a:rPr lang="en-US" altLang="ko-KR" dirty="0"/>
              <a:t>the </a:t>
            </a:r>
            <a:r>
              <a:rPr lang="en-US" altLang="ko-KR" dirty="0" smtClean="0"/>
              <a:t>conventional RU </a:t>
            </a:r>
            <a:r>
              <a:rPr lang="en-US" altLang="ko-KR" dirty="0"/>
              <a:t>Allocation </a:t>
            </a:r>
            <a:r>
              <a:rPr lang="en-US" altLang="ko-KR" dirty="0" smtClean="0"/>
              <a:t>subfield in 11ax.</a:t>
            </a:r>
          </a:p>
          <a:p>
            <a:endParaRPr lang="en-US" altLang="ko-KR" sz="1400" dirty="0" smtClean="0"/>
          </a:p>
          <a:p>
            <a:r>
              <a:rPr lang="en-US" altLang="ko-KR" dirty="0" smtClean="0"/>
              <a:t>In </a:t>
            </a:r>
            <a:r>
              <a:rPr lang="en-US" altLang="ko-KR" dirty="0"/>
              <a:t>the </a:t>
            </a:r>
            <a:r>
              <a:rPr lang="en-US" altLang="ko-KR" dirty="0" smtClean="0"/>
              <a:t>followings, </a:t>
            </a:r>
            <a:r>
              <a:rPr lang="en-US" altLang="ko-KR" dirty="0"/>
              <a:t>the details </a:t>
            </a:r>
            <a:r>
              <a:rPr lang="en-US" altLang="ko-KR" dirty="0" smtClean="0"/>
              <a:t>of RU Allocation subfield design for indication of allocated MRU are described.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9588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Define Indices </a:t>
            </a:r>
            <a:r>
              <a:rPr lang="en-US" altLang="ko-KR" dirty="0"/>
              <a:t>for MRUs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Based on Table 27-7 &amp; Table 27-8 in 11ax, the location </a:t>
            </a:r>
            <a:r>
              <a:rPr lang="en-US" altLang="ko-KR" sz="1800" dirty="0"/>
              <a:t>of MRUs </a:t>
            </a:r>
            <a:r>
              <a:rPr lang="en-US" altLang="ko-KR" sz="1800" dirty="0" smtClean="0"/>
              <a:t>are </a:t>
            </a:r>
            <a:r>
              <a:rPr lang="en-US" altLang="ko-KR" sz="1800" dirty="0"/>
              <a:t>defined as follows.</a:t>
            </a:r>
          </a:p>
          <a:p>
            <a:pPr lvl="1"/>
            <a:r>
              <a:rPr lang="en-US" altLang="ko-KR" sz="1600" dirty="0" smtClean="0"/>
              <a:t>Indices </a:t>
            </a:r>
            <a:r>
              <a:rPr lang="en-US" altLang="ko-KR" sz="1600" dirty="0"/>
              <a:t>for </a:t>
            </a:r>
            <a:r>
              <a:rPr lang="en-US" altLang="ko-KR" sz="1600" dirty="0" smtClean="0"/>
              <a:t>small-size MRUs </a:t>
            </a:r>
            <a:r>
              <a:rPr lang="en-US" altLang="ko-KR" sz="1600" dirty="0"/>
              <a:t>in an </a:t>
            </a:r>
            <a:r>
              <a:rPr lang="en-US" altLang="ko-KR" sz="1600" dirty="0" smtClean="0"/>
              <a:t>OFDMA 20 </a:t>
            </a:r>
            <a:r>
              <a:rPr lang="en-US" altLang="ko-KR" sz="1600" dirty="0"/>
              <a:t>MHz </a:t>
            </a:r>
            <a:r>
              <a:rPr lang="en-US" altLang="ko-KR" sz="1600" dirty="0" smtClean="0"/>
              <a:t>EHT PPDU and 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2400" dirty="0" smtClean="0"/>
          </a:p>
          <a:p>
            <a:pPr lvl="1"/>
            <a:endParaRPr lang="en-US" altLang="ko-KR" sz="1600" dirty="0"/>
          </a:p>
          <a:p>
            <a:pPr lvl="2"/>
            <a:r>
              <a:rPr lang="en-US" altLang="ko-KR" sz="1200" dirty="0" smtClean="0"/>
              <a:t>Indices </a:t>
            </a:r>
            <a:r>
              <a:rPr lang="en-US" altLang="ko-KR" sz="1200" dirty="0"/>
              <a:t>for MRUs </a:t>
            </a:r>
            <a:r>
              <a:rPr lang="en-US" altLang="ko-KR" sz="1200" dirty="0" smtClean="0"/>
              <a:t>are </a:t>
            </a:r>
            <a:r>
              <a:rPr lang="en-US" altLang="ko-KR" sz="1200" dirty="0"/>
              <a:t>defined </a:t>
            </a:r>
            <a:r>
              <a:rPr lang="en-US" altLang="ko-KR" sz="1200" dirty="0" smtClean="0"/>
              <a:t>based on RU indices in Table </a:t>
            </a:r>
            <a:r>
              <a:rPr lang="en-US" altLang="ko-KR" sz="1200" dirty="0"/>
              <a:t>27-7 (Data and pilot subcarrier indices for RUs in a 20 MHz HE PPDU and in a non-OFDMA 20 MHz HE PPDU</a:t>
            </a:r>
            <a:r>
              <a:rPr lang="en-US" altLang="ko-KR" sz="1200" dirty="0" smtClean="0"/>
              <a:t>).</a:t>
            </a:r>
            <a:endParaRPr lang="en-US" altLang="ko-KR" sz="1200" dirty="0"/>
          </a:p>
          <a:p>
            <a:pPr lvl="1"/>
            <a:r>
              <a:rPr lang="en-US" altLang="ko-KR" sz="1600" dirty="0" smtClean="0"/>
              <a:t>Indices </a:t>
            </a:r>
            <a:r>
              <a:rPr lang="en-US" altLang="ko-KR" sz="1600" dirty="0"/>
              <a:t>for small-size MRUs in </a:t>
            </a:r>
            <a:r>
              <a:rPr lang="en-US" altLang="ko-KR" sz="1600" dirty="0" smtClean="0"/>
              <a:t>an OFDMA </a:t>
            </a:r>
            <a:r>
              <a:rPr lang="en-US" altLang="ko-KR" sz="1600" dirty="0"/>
              <a:t>40 MHz </a:t>
            </a:r>
            <a:r>
              <a:rPr lang="en-US" altLang="ko-KR" sz="1600" dirty="0" smtClean="0"/>
              <a:t>EHT PPDU</a:t>
            </a:r>
          </a:p>
          <a:p>
            <a:pPr lvl="1"/>
            <a:endParaRPr lang="en-US" altLang="ko-KR" sz="28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2"/>
            <a:r>
              <a:rPr lang="en-US" altLang="ko-KR" sz="1200" dirty="0"/>
              <a:t>Indices for MRUs are defined based on RU indices in Table </a:t>
            </a:r>
            <a:r>
              <a:rPr lang="en-US" altLang="ko-KR" sz="1200" dirty="0" smtClean="0"/>
              <a:t>27-8 </a:t>
            </a:r>
            <a:r>
              <a:rPr lang="en-US" altLang="ko-KR" sz="1200" dirty="0"/>
              <a:t>(Data and pilot subcarrier indices for RUs in a </a:t>
            </a:r>
            <a:r>
              <a:rPr lang="en-US" altLang="ko-KR" sz="1200" dirty="0" smtClean="0"/>
              <a:t>40 </a:t>
            </a:r>
            <a:r>
              <a:rPr lang="en-US" altLang="ko-KR" sz="1200" dirty="0"/>
              <a:t>MHz HE PPDU and in a non-OFDMA </a:t>
            </a:r>
            <a:r>
              <a:rPr lang="en-US" altLang="ko-KR" sz="1200" dirty="0" smtClean="0"/>
              <a:t>40 </a:t>
            </a:r>
            <a:r>
              <a:rPr lang="en-US" altLang="ko-KR" sz="1200" dirty="0"/>
              <a:t>MHz HE PPDU).</a:t>
            </a:r>
          </a:p>
          <a:p>
            <a:pPr lvl="2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2686538"/>
              </p:ext>
            </p:extLst>
          </p:nvPr>
        </p:nvGraphicFramePr>
        <p:xfrm>
          <a:off x="1524000" y="2362200"/>
          <a:ext cx="6972299" cy="990600"/>
        </p:xfrm>
        <a:graphic>
          <a:graphicData uri="http://schemas.openxmlformats.org/drawingml/2006/table">
            <a:tbl>
              <a:tblPr/>
              <a:tblGrid>
                <a:gridCol w="914400"/>
                <a:gridCol w="2890296"/>
                <a:gridCol w="3167603"/>
              </a:tblGrid>
              <a:tr h="1651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651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RU52+RU26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2 + 26-tone 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2 + 26-tone RU 5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3 + 26-tone RU 8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RU106+RU26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1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2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580020"/>
              </p:ext>
            </p:extLst>
          </p:nvPr>
        </p:nvGraphicFramePr>
        <p:xfrm>
          <a:off x="1524000" y="4162425"/>
          <a:ext cx="6972299" cy="1781175"/>
        </p:xfrm>
        <a:graphic>
          <a:graphicData uri="http://schemas.openxmlformats.org/drawingml/2006/table">
            <a:tbl>
              <a:tblPr/>
              <a:tblGrid>
                <a:gridCol w="914400"/>
                <a:gridCol w="2890296"/>
                <a:gridCol w="3167603"/>
              </a:tblGrid>
              <a:tr h="874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13175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RU52+RU26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2 + 26-tone 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2 + 26-tone RU 5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3 + 26-tone RU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6 + 26-tone RU 11</a:t>
                      </a:r>
                      <a:endParaRPr lang="de-DE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6 + 26-tone RU 14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7 + 26-tone RU 17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RU106+RU26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1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2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3 + 26-tone RU 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4 + 26-tone RU 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98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Define Indices </a:t>
            </a:r>
            <a:r>
              <a:rPr lang="en-US" altLang="ko-KR" dirty="0"/>
              <a:t>for MRUs </a:t>
            </a:r>
            <a:r>
              <a:rPr lang="en-US" altLang="ko-KR" dirty="0" smtClean="0"/>
              <a:t>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The location of MRUs are defined as follows.</a:t>
            </a:r>
          </a:p>
          <a:p>
            <a:pPr lvl="1"/>
            <a:r>
              <a:rPr lang="en-US" altLang="ko-KR" sz="1600" dirty="0"/>
              <a:t>Indices for small-size MRUs in an OFDMA </a:t>
            </a:r>
            <a:r>
              <a:rPr lang="en-US" altLang="ko-KR" sz="1600" dirty="0" smtClean="0"/>
              <a:t>80 </a:t>
            </a:r>
            <a:r>
              <a:rPr lang="en-US" altLang="ko-KR" sz="1600" dirty="0"/>
              <a:t>MHz EHT </a:t>
            </a:r>
            <a:r>
              <a:rPr lang="en-US" altLang="ko-KR" sz="1600" dirty="0" smtClean="0"/>
              <a:t>PPDU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2"/>
            <a:r>
              <a:rPr lang="en-US" altLang="ko-KR" sz="1200" dirty="0" smtClean="0"/>
              <a:t>Indices for MRUs are defined based on 52-tone RU indices in Table 36.5 (Data and pilot subcarrier indices for RUs in an 80 MHz EHT PPDU (11be D0.1)) and 26-tone RU indices </a:t>
            </a:r>
            <a:r>
              <a:rPr lang="en-US" altLang="ko-KR" sz="1200" dirty="0"/>
              <a:t>in slide 8</a:t>
            </a:r>
            <a:r>
              <a:rPr lang="en-US" altLang="ko-KR" sz="1200" dirty="0" smtClean="0"/>
              <a:t> (Proposed 26-tone </a:t>
            </a:r>
            <a:r>
              <a:rPr lang="en-US" altLang="ko-KR" sz="1200" dirty="0"/>
              <a:t>RU Indices in Both DL and UL for 11be). </a:t>
            </a:r>
            <a:endParaRPr lang="en-US" altLang="ko-KR" sz="1200" dirty="0" smtClean="0"/>
          </a:p>
          <a:p>
            <a:pPr lvl="1"/>
            <a:r>
              <a:rPr lang="en-US" altLang="ko-KR" sz="1600" dirty="0"/>
              <a:t>Indices for small-size MRUs in an OFDMA </a:t>
            </a:r>
            <a:r>
              <a:rPr lang="en-US" altLang="ko-KR" sz="1600" dirty="0" smtClean="0"/>
              <a:t>160 MHz and 320MHz </a:t>
            </a:r>
            <a:r>
              <a:rPr lang="en-US" altLang="ko-KR" sz="1600" dirty="0"/>
              <a:t>EHT </a:t>
            </a:r>
            <a:r>
              <a:rPr lang="en-US" altLang="ko-KR" sz="1600" dirty="0" smtClean="0"/>
              <a:t>PPDU described </a:t>
            </a:r>
            <a:r>
              <a:rPr lang="en-US" altLang="ko-KR" sz="1600" dirty="0"/>
              <a:t>in Word document </a:t>
            </a:r>
          </a:p>
          <a:p>
            <a:pPr marL="457200" lvl="1" indent="0">
              <a:buNone/>
            </a:pPr>
            <a:endParaRPr lang="en-US" altLang="ko-KR" sz="1600" dirty="0"/>
          </a:p>
          <a:p>
            <a:pPr lvl="1"/>
            <a:endParaRPr lang="en-US" altLang="ko-KR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200" dirty="0" smtClean="0"/>
          </a:p>
          <a:p>
            <a:pPr lvl="1"/>
            <a:endParaRPr lang="en-US" altLang="ko-KR" sz="160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89672"/>
              </p:ext>
            </p:extLst>
          </p:nvPr>
        </p:nvGraphicFramePr>
        <p:xfrm>
          <a:off x="1066801" y="2099735"/>
          <a:ext cx="7696200" cy="2781930"/>
        </p:xfrm>
        <a:graphic>
          <a:graphicData uri="http://schemas.openxmlformats.org/drawingml/2006/table">
            <a:tbl>
              <a:tblPr/>
              <a:tblGrid>
                <a:gridCol w="914399"/>
                <a:gridCol w="1676400"/>
                <a:gridCol w="2819400"/>
                <a:gridCol w="2286001"/>
              </a:tblGrid>
              <a:tr h="357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Note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5712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RU52+RU26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2 + 26-tone RU 2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MHz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9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2 + 26-tone RU 5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9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3 + 26-tone RU 8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9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6 + 26-tone RU 11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9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6 + 26-tone RU 14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1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7 + 26-tone RU 17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MHz</a:t>
                      </a:r>
                    </a:p>
                    <a:p>
                      <a:pPr algn="ctr" fontAlgn="ctr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7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10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MHz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9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8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10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9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9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11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9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10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14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9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11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14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12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15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MHz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98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RU106+RU26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1 + 26-tone RU 5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2 + 26-tone RU 5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MHz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3 + 26-tone RU 14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MHz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9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4 + 26-tone RU 14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9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5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6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MHz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7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MHz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9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8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909859"/>
              </p:ext>
            </p:extLst>
          </p:nvPr>
        </p:nvGraphicFramePr>
        <p:xfrm>
          <a:off x="8077200" y="56388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1" name="문서" showAsIcon="1" r:id="rId4" imgW="914400" imgH="771480" progId="Word.Document.12">
                  <p:embed/>
                </p:oleObj>
              </mc:Choice>
              <mc:Fallback>
                <p:oleObj name="문서" showAsIcon="1" r:id="rId4" imgW="914400" imgH="771480" progId="Word.Document.12">
                  <p:embed/>
                  <p:pic>
                    <p:nvPicPr>
                      <p:cNvPr id="0" name="개체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7200" y="5638800"/>
                        <a:ext cx="914400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888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Define Indices </a:t>
            </a:r>
            <a:r>
              <a:rPr lang="en-US" altLang="ko-KR" dirty="0"/>
              <a:t>for MRUs </a:t>
            </a:r>
            <a:r>
              <a:rPr lang="en-US" altLang="ko-KR" dirty="0" smtClean="0"/>
              <a:t>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The location of MRUs are defined as follows.</a:t>
            </a:r>
          </a:p>
          <a:p>
            <a:pPr lvl="1"/>
            <a:r>
              <a:rPr lang="en-US" altLang="ko-KR" sz="1600" dirty="0"/>
              <a:t>Indices for </a:t>
            </a:r>
            <a:r>
              <a:rPr lang="en-US" altLang="ko-KR" sz="1600" dirty="0" smtClean="0"/>
              <a:t>large-size MRUs </a:t>
            </a:r>
            <a:r>
              <a:rPr lang="en-US" altLang="ko-KR" sz="1600" dirty="0"/>
              <a:t>in an 80 MHz EHT PPDU and in a non-OFDMA </a:t>
            </a:r>
            <a:r>
              <a:rPr lang="en-US" altLang="ko-KR" sz="1600" dirty="0" smtClean="0"/>
              <a:t>80 MHz </a:t>
            </a:r>
            <a:r>
              <a:rPr lang="en-US" altLang="ko-KR" sz="1600" dirty="0"/>
              <a:t>EHT PPDU</a:t>
            </a:r>
          </a:p>
          <a:p>
            <a:pPr marL="457200" lvl="1" indent="0">
              <a:buNone/>
            </a:pPr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2"/>
            <a:endParaRPr lang="en-US" altLang="ko-KR" sz="14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200" dirty="0" smtClean="0"/>
          </a:p>
          <a:p>
            <a:pPr lvl="1"/>
            <a:endParaRPr lang="en-US" altLang="ko-KR" sz="160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586727"/>
              </p:ext>
            </p:extLst>
          </p:nvPr>
        </p:nvGraphicFramePr>
        <p:xfrm>
          <a:off x="1447800" y="2438400"/>
          <a:ext cx="6972299" cy="1047750"/>
        </p:xfrm>
        <a:graphic>
          <a:graphicData uri="http://schemas.openxmlformats.org/drawingml/2006/table">
            <a:tbl>
              <a:tblPr/>
              <a:tblGrid>
                <a:gridCol w="1066800"/>
                <a:gridCol w="2737896"/>
                <a:gridCol w="3167603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RU484+RU242; [empty-RU242 RU242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RU484+RU242; [RU242 empty-RU242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RU484+RU242; [RU484 empty-RU242 RU242]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RU484+RU242; [RU484 RU242 empty-RU242]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924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Define Indices </a:t>
            </a:r>
            <a:r>
              <a:rPr lang="en-US" altLang="ko-KR" dirty="0"/>
              <a:t>for MRUs </a:t>
            </a:r>
            <a:r>
              <a:rPr lang="en-US" altLang="ko-KR" dirty="0" smtClean="0"/>
              <a:t>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The location of MRUs are defined as follows.</a:t>
            </a:r>
          </a:p>
          <a:p>
            <a:pPr lvl="1"/>
            <a:r>
              <a:rPr lang="en-US" altLang="ko-KR" sz="1600" dirty="0"/>
              <a:t>Indices for large-size MRUs in an </a:t>
            </a:r>
            <a:r>
              <a:rPr lang="en-US" altLang="ko-KR" sz="1600" dirty="0" smtClean="0"/>
              <a:t>160MHz </a:t>
            </a:r>
            <a:r>
              <a:rPr lang="en-US" altLang="ko-KR" sz="1600" dirty="0"/>
              <a:t>EHT PPDU and in a non-OFDMA </a:t>
            </a:r>
            <a:r>
              <a:rPr lang="en-US" altLang="ko-KR" sz="1600" dirty="0" smtClean="0"/>
              <a:t>160MHz </a:t>
            </a:r>
            <a:r>
              <a:rPr lang="en-US" altLang="ko-KR" sz="1600" dirty="0"/>
              <a:t>EHT </a:t>
            </a:r>
            <a:r>
              <a:rPr lang="en-US" altLang="ko-KR" sz="1600" dirty="0" smtClean="0"/>
              <a:t>PPDU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marL="685800" lvl="3" indent="-342900"/>
            <a:r>
              <a:rPr lang="en-US" altLang="ko-KR" sz="1600" kern="1200" dirty="0">
                <a:solidFill>
                  <a:srgbClr val="0000FF"/>
                </a:solidFill>
                <a:latin typeface="Times New Roman"/>
                <a:ea typeface="+mn-ea"/>
                <a:cs typeface="+mn-cs"/>
              </a:rPr>
              <a:t>Blue color texts are updated in r4.</a:t>
            </a:r>
          </a:p>
          <a:p>
            <a:pPr lvl="2"/>
            <a:endParaRPr lang="en-US" altLang="ko-KR" sz="14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200" dirty="0" smtClean="0"/>
          </a:p>
          <a:p>
            <a:pPr lvl="1"/>
            <a:endParaRPr lang="en-US" altLang="ko-KR" sz="160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771139"/>
              </p:ext>
            </p:extLst>
          </p:nvPr>
        </p:nvGraphicFramePr>
        <p:xfrm>
          <a:off x="1447800" y="2362201"/>
          <a:ext cx="6972299" cy="3733800"/>
        </p:xfrm>
        <a:graphic>
          <a:graphicData uri="http://schemas.openxmlformats.org/drawingml/2006/table">
            <a:tbl>
              <a:tblPr/>
              <a:tblGrid>
                <a:gridCol w="990600"/>
                <a:gridCol w="2057400"/>
                <a:gridCol w="3924299"/>
              </a:tblGrid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77800">
                <a:tc rowSpan="8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RU484+RU242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RU484+RU242; [empty-RU242 RU242 </a:t>
                      </a:r>
                      <a:r>
                        <a:rPr lang="en-US" sz="10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RU484] in lower 80MHz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 channel</a:t>
                      </a:r>
                      <a:endParaRPr lang="en-US" sz="1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RU484+RU242; [RU242 empty-RU242 </a:t>
                      </a:r>
                      <a:r>
                        <a:rPr lang="en-US" sz="10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RU484]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in lower 80MHz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channel</a:t>
                      </a:r>
                      <a:endParaRPr lang="en-US" sz="1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RU484+RU242; [RU484 empty-RU242 </a:t>
                      </a:r>
                      <a:r>
                        <a:rPr lang="en-US" sz="10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RU242]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in lower 80MHz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channel</a:t>
                      </a:r>
                      <a:endParaRPr lang="en-US" sz="1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RU484+RU242; [RU484 RU242 </a:t>
                      </a:r>
                      <a:r>
                        <a:rPr lang="en-US" sz="10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empty-RU242]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in lower 80MHz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channel</a:t>
                      </a:r>
                      <a:endParaRPr lang="en-US" sz="1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RU484+RU242; [empty-RU242 RU242 </a:t>
                      </a:r>
                      <a:r>
                        <a:rPr lang="en-US" sz="10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RU484]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in upper 80MHz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channel</a:t>
                      </a:r>
                      <a:endParaRPr lang="en-US" sz="1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RU484+RU242; [RU242 empty-RU242 RU484</a:t>
                      </a:r>
                      <a:r>
                        <a:rPr lang="en-US" sz="10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]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in upper 80MHz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channel</a:t>
                      </a:r>
                      <a:endParaRPr lang="en-US" sz="1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MRU 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RU484+RU242; [RU484 empty-RU242 RU242</a:t>
                      </a:r>
                      <a:r>
                        <a:rPr lang="en-US" sz="10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] 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in upper 80MHz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channel</a:t>
                      </a:r>
                      <a:endParaRPr lang="en-US" sz="1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MRU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RU484+RU242; [RU484 RU242 empty-RU242]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in upper 80MHz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channel</a:t>
                      </a:r>
                      <a:endParaRPr lang="en-US" altLang="ko-KR" sz="1000" b="0" i="0" u="none" strike="noStrike" dirty="0" smtClean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RU996+RU484; [empty-RU484 RU484 RU996]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RU996+RU484; [RU484 empty-RU484 RU996]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RU996+RU484; [RU996 empty-RU484 RU484]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RU996+RU484; [RU996 RU484 empty-RU484]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</a:t>
                      </a:r>
                    </a:p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RU242 (Only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for non-OFDMA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[empty-RU242 RU242 RU484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[RU242 empty-RU242 RU484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[RU484 empty-RU242 RU242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[RU484 RU242 empty-RU242 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[RU996 empty-RU242 RU242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[RU996 RU242 empty-RU242 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[RU996 RU484 empty-RU242 RU242]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[RU996 RU484  RU242 empty-RU242]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437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Define Indices </a:t>
            </a:r>
            <a:r>
              <a:rPr lang="en-US" altLang="ko-KR" dirty="0"/>
              <a:t>for MRUs </a:t>
            </a:r>
            <a:r>
              <a:rPr lang="en-US" altLang="ko-KR" dirty="0" smtClean="0"/>
              <a:t>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The location of MRUs are defined as follows.</a:t>
            </a:r>
          </a:p>
          <a:p>
            <a:pPr lvl="1"/>
            <a:r>
              <a:rPr lang="en-US" altLang="ko-KR" sz="1600" dirty="0"/>
              <a:t>Indices for large-size MRUs in </a:t>
            </a:r>
            <a:r>
              <a:rPr lang="en-US" altLang="ko-KR" sz="1600" dirty="0" smtClean="0"/>
              <a:t>a 320MHz </a:t>
            </a:r>
            <a:r>
              <a:rPr lang="en-US" altLang="ko-KR" sz="1600" dirty="0"/>
              <a:t>EHT PPDU and in a non-OFDMA </a:t>
            </a:r>
            <a:r>
              <a:rPr lang="en-US" altLang="ko-KR" sz="1600" dirty="0" smtClean="0"/>
              <a:t>320MHz </a:t>
            </a:r>
            <a:r>
              <a:rPr lang="en-US" altLang="ko-KR" sz="1600" dirty="0"/>
              <a:t>EHT </a:t>
            </a:r>
            <a:r>
              <a:rPr lang="en-US" altLang="ko-KR" sz="1600" dirty="0" smtClean="0"/>
              <a:t>PPDU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2"/>
            <a:r>
              <a:rPr lang="en-US" altLang="ko-KR" sz="1400" dirty="0" smtClean="0">
                <a:solidFill>
                  <a:srgbClr val="0000FF"/>
                </a:solidFill>
              </a:rPr>
              <a:t>Blue </a:t>
            </a:r>
            <a:r>
              <a:rPr lang="en-US" altLang="ko-KR" sz="1400" dirty="0">
                <a:solidFill>
                  <a:srgbClr val="0000FF"/>
                </a:solidFill>
              </a:rPr>
              <a:t>color text was added in r4.</a:t>
            </a:r>
          </a:p>
          <a:p>
            <a:pPr lvl="2"/>
            <a:endParaRPr lang="en-US" altLang="ko-KR" sz="14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200" dirty="0" smtClean="0"/>
          </a:p>
          <a:p>
            <a:pPr lvl="1"/>
            <a:endParaRPr lang="en-US" altLang="ko-KR" sz="160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983417"/>
              </p:ext>
            </p:extLst>
          </p:nvPr>
        </p:nvGraphicFramePr>
        <p:xfrm>
          <a:off x="1447800" y="2350435"/>
          <a:ext cx="7010400" cy="3593163"/>
        </p:xfrm>
        <a:graphic>
          <a:graphicData uri="http://schemas.openxmlformats.org/drawingml/2006/table">
            <a:tbl>
              <a:tblPr/>
              <a:tblGrid>
                <a:gridCol w="1072179"/>
                <a:gridCol w="1537686"/>
                <a:gridCol w="4400535"/>
              </a:tblGrid>
              <a:tr h="1762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2370">
                <a:tc rowSpan="16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RU484+RU242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RU484+RU242; [empty-RU242 RU242 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RU484] in lower 80MHz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 channel in lower 160MHz </a:t>
                      </a:r>
                      <a:endParaRPr lang="en-US" sz="8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RU484+RU242; [RU242 empty-RU242 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RU484]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in lower 80MHz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channel in lower 160MHz</a:t>
                      </a:r>
                      <a:endParaRPr lang="en-US" sz="8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RU484+RU242; [RU484 empty-RU242 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RU242]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in lower 80MHz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channel in lower 160MHz</a:t>
                      </a:r>
                      <a:endParaRPr lang="en-US" sz="8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RU484+RU242; [RU484 RU242 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empty-RU242]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in lower 80MHz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channel in lower 160MHz </a:t>
                      </a:r>
                      <a:endParaRPr lang="en-US" sz="8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RU484+RU242; [empty-RU242 RU242 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RU484]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in upper 80MHz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channel in lower 160MHz</a:t>
                      </a:r>
                      <a:endParaRPr lang="en-US" sz="8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MRU 6</a:t>
                      </a:r>
                      <a:endParaRPr lang="en-US" sz="8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RU484+RU242; [RU242 empty-RU242 RU484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]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in upper 80MHz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channel in lower 160MHz </a:t>
                      </a:r>
                      <a:endParaRPr lang="en-US" sz="8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MRU 7</a:t>
                      </a:r>
                      <a:endParaRPr lang="en-US" sz="8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RU484+RU242; [RU484 empty-RU242 RU242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]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in upper 80MHz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channel in lower 160MHz</a:t>
                      </a:r>
                      <a:endParaRPr lang="en-US" sz="8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MRU 8</a:t>
                      </a:r>
                      <a:endParaRPr lang="en-US" sz="8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RU484+RU242; [RU484 RU242 empty-RU242]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in upper 80MHz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channel in lower 160MHz</a:t>
                      </a:r>
                      <a:endParaRPr lang="en-US" altLang="ko-KR" sz="800" b="0" i="0" u="none" strike="noStrike" dirty="0" smtClean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MRU 9</a:t>
                      </a:r>
                      <a:endParaRPr lang="en-US" sz="8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RU484+RU242; [empty-RU242 RU242 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RU484] in lower 80MHz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 channel in upper 160MHz </a:t>
                      </a:r>
                      <a:endParaRPr lang="en-US" sz="8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MRU 10</a:t>
                      </a:r>
                      <a:endParaRPr lang="en-US" sz="8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RU484+RU242; [RU242 empty-RU242 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RU484]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in lower 80MHz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channel in upper 160MHz</a:t>
                      </a:r>
                      <a:endParaRPr lang="en-US" sz="8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MRU 11</a:t>
                      </a:r>
                      <a:endParaRPr lang="en-US" sz="800" b="0" i="0" u="none" strike="noStrike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RU484+RU242; [RU484 empty-RU242 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RU242]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in lower 80MHz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channel in upper 160MHz</a:t>
                      </a:r>
                      <a:endParaRPr lang="en-US" sz="8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MRU 12</a:t>
                      </a:r>
                      <a:endParaRPr lang="en-US" sz="8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RU484+RU242; [RU484 RU242 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empty-RU242]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in lower 80MHz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channel in upper 160MHz </a:t>
                      </a:r>
                      <a:endParaRPr lang="en-US" sz="8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vMerge="1">
                  <a:txBody>
                    <a:bodyPr/>
                    <a:lstStyle/>
                    <a:p>
                      <a:pPr algn="ctr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MRU 13</a:t>
                      </a:r>
                      <a:endParaRPr lang="en-US" sz="8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RU484+RU242; [empty-RU242 RU242 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RU484]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in upper 80MHz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channel in upper 160MHz</a:t>
                      </a:r>
                      <a:endParaRPr lang="en-US" sz="8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MRU 14</a:t>
                      </a:r>
                      <a:endParaRPr lang="en-US" sz="8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RU484+RU242; [RU242 empty-RU242 RU484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]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in upper 80MHz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channel in upper 160MHz </a:t>
                      </a:r>
                      <a:endParaRPr lang="en-US" sz="8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MRU 15</a:t>
                      </a:r>
                      <a:endParaRPr lang="en-US" sz="8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RU484+RU242; [RU484 empty-RU242 RU242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]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in upper 80MHz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channel in upper 160MHz</a:t>
                      </a:r>
                      <a:endParaRPr lang="en-US" sz="8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MRU 16</a:t>
                      </a:r>
                      <a:endParaRPr lang="en-US" sz="8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RU484+RU242; [RU484 RU242 empty-RU242]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in upper 80MHz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channel in upper 160MHz</a:t>
                      </a:r>
                      <a:endParaRPr lang="en-US" altLang="ko-KR" sz="800" b="0" i="0" u="none" strike="noStrike" dirty="0" smtClean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RU996+RU484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RU996+RU484; [empty-RU484 RU484 RU996] in lower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 160MHz</a:t>
                      </a:r>
                      <a:endParaRPr lang="en-US" sz="8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RU996+RU484; [RU484 empty-RU484 RU996]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in lower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160MHz</a:t>
                      </a:r>
                      <a:endParaRPr lang="en-US" sz="8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RU996+RU484; [RU996 empty-RU484 RU484]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in lower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160MHz</a:t>
                      </a:r>
                      <a:endParaRPr lang="en-US" sz="8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RU996+RU484; [RU996 RU484 empty-RU484]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in lower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160MHz</a:t>
                      </a:r>
                      <a:endParaRPr lang="en-US" sz="8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MRU 5</a:t>
                      </a:r>
                      <a:endParaRPr lang="en-US" sz="800" b="0" i="0" u="none" strike="noStrike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RU996+RU484; [empty-RU484 RU484 RU996] in upper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 160MHz</a:t>
                      </a:r>
                      <a:endParaRPr lang="en-US" sz="8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MRU 6</a:t>
                      </a:r>
                      <a:endParaRPr lang="en-US" sz="800" b="0" i="0" u="none" strike="noStrike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RU996+RU484; [RU484 empty-RU484 RU996]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in upper 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160MHz</a:t>
                      </a:r>
                      <a:endParaRPr lang="en-US" sz="8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MRU 7</a:t>
                      </a:r>
                      <a:endParaRPr lang="en-US" sz="800" b="0" i="0" u="none" strike="noStrike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RU996+RU484; [RU996 empty-RU484 RU484]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in upper 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160MHz</a:t>
                      </a:r>
                      <a:endParaRPr lang="en-US" sz="8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MRU 8</a:t>
                      </a:r>
                      <a:endParaRPr lang="en-US" sz="8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RU996+RU484; [RU996 RU484 empty-RU484]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in upper 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160MHz</a:t>
                      </a:r>
                      <a:endParaRPr lang="en-US" sz="8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452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Define Indices </a:t>
            </a:r>
            <a:r>
              <a:rPr lang="en-US" altLang="ko-KR" dirty="0"/>
              <a:t>for MRUs </a:t>
            </a:r>
            <a:r>
              <a:rPr lang="en-US" altLang="ko-KR" dirty="0" smtClean="0"/>
              <a:t>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The location of MRUs are defined as follows.</a:t>
            </a:r>
          </a:p>
          <a:p>
            <a:pPr lvl="1"/>
            <a:r>
              <a:rPr lang="en-US" altLang="ko-KR" sz="1600" dirty="0"/>
              <a:t>Indices for large-size MRUs in </a:t>
            </a:r>
            <a:r>
              <a:rPr lang="en-US" altLang="ko-KR" sz="1600" dirty="0" smtClean="0"/>
              <a:t>a 320MHz </a:t>
            </a:r>
            <a:r>
              <a:rPr lang="en-US" altLang="ko-KR" sz="1600" dirty="0"/>
              <a:t>EHT PPDU and in a non-OFDMA </a:t>
            </a:r>
            <a:r>
              <a:rPr lang="en-US" altLang="ko-KR" sz="1600" dirty="0" smtClean="0"/>
              <a:t>320MHz </a:t>
            </a:r>
            <a:r>
              <a:rPr lang="en-US" altLang="ko-KR" sz="1600" dirty="0"/>
              <a:t>EHT PPDU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200" dirty="0" smtClean="0"/>
          </a:p>
          <a:p>
            <a:pPr lvl="1"/>
            <a:endParaRPr lang="en-US" altLang="ko-KR" sz="160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436080"/>
              </p:ext>
            </p:extLst>
          </p:nvPr>
        </p:nvGraphicFramePr>
        <p:xfrm>
          <a:off x="1447800" y="2350435"/>
          <a:ext cx="7010400" cy="4050365"/>
        </p:xfrm>
        <a:graphic>
          <a:graphicData uri="http://schemas.openxmlformats.org/drawingml/2006/table">
            <a:tbl>
              <a:tblPr/>
              <a:tblGrid>
                <a:gridCol w="1072179"/>
                <a:gridCol w="1537686"/>
                <a:gridCol w="4400535"/>
              </a:tblGrid>
              <a:tr h="1499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69005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2×RU996+RU484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2×RU996+RU484; [empty-RU484 RU484 RU996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2×RU996+RU484; [RU484 empty-RU484 RU996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2×RU996+RU484; [RU996 empty-RU484 RU484 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2×RU996+RU484; [RU996 RU484 empty-RU484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2×RU996+RU484; [RU996 RU996 empty-RU484 RU484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2×RU996+RU484; [RU996 RU996 RU484 empty-RU484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7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2×RU996+RU484; [empty-RU996 empty-RU484 RU484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8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2×RU996+RU484; [empty-RU996 RU484 empty-RU484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9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2×RU996+RU484; [empty-RU996 RU996 empty-RU484 RU484 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10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2×RU996+RU484; [empty-RU996 RU996 RU484 empty-RU484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11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2×RU996+RU484; [empty-RU996 RU996 RU996 empty-RU484 RU484]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12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2×RU996+RU484; [empty-RU996 RU996 RU996 RU484 empty-RU484]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063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3×RU996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3×RU996; [empty-RU996 RU996 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06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3×RU996; [RU996 empty-RU996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06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3×RU996; [RU996 RU996 empty-RU996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06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3×RU996; [RU996 RU996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3×RU996+RU484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3×RU996+RU484; [empty-RU484 RU484 RU996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3×RU996+RU484; [RU484 empty-RU484 RU996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3×RU996+RU484; [RU996  empty-RU484 RU484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3×RU996+RU484; [RU996 RU484 empty-RU484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3×RU996+RU484; [RU996 RU996 empty-RU484 RU484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3×RU996+RU484; [RU996 RU996 RU484 empty-RU484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7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3×RU996+RU484; [RU996 RU996 RU996 empty-RU484 RU484]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8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3×RU996+RU484; [RU996 RU996 RU996 RU484 empty-RU484]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145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RU </a:t>
            </a:r>
            <a:r>
              <a:rPr lang="en-US" altLang="ko-KR" sz="2400" dirty="0"/>
              <a:t>Allocation </a:t>
            </a:r>
            <a:r>
              <a:rPr lang="en-US" altLang="ko-KR" sz="2400" dirty="0" smtClean="0"/>
              <a:t>Subfield Design for RU, Small-size MRU, </a:t>
            </a:r>
            <a:r>
              <a:rPr lang="en-US" altLang="ko-KR" sz="2400" dirty="0"/>
              <a:t>and </a:t>
            </a:r>
            <a:r>
              <a:rPr lang="en-US" altLang="ko-KR" sz="2400" dirty="0" smtClean="0"/>
              <a:t>RU484+RU242 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400" kern="0" dirty="0" smtClean="0"/>
              <a:t>Two bits of [</a:t>
            </a:r>
            <a:r>
              <a:rPr lang="en-US" altLang="ko-KR" sz="1400" kern="0" dirty="0"/>
              <a:t>X1 </a:t>
            </a:r>
            <a:r>
              <a:rPr lang="en-US" altLang="ko-KR" sz="1400" kern="0" dirty="0" smtClean="0"/>
              <a:t>X0] are used to </a:t>
            </a:r>
            <a:r>
              <a:rPr lang="en-US" altLang="ko-KR" sz="1400" kern="0" dirty="0"/>
              <a:t>indicate the location of channel that RU or </a:t>
            </a:r>
            <a:r>
              <a:rPr lang="en-US" altLang="ko-KR" sz="1400" kern="0" dirty="0" smtClean="0"/>
              <a:t>small-size MRU or </a:t>
            </a:r>
            <a:r>
              <a:rPr lang="en-US" altLang="ko-KR" sz="1400" kern="0" dirty="0"/>
              <a:t>MRU combinations of RU484+RU242 </a:t>
            </a:r>
            <a:r>
              <a:rPr lang="en-US" altLang="ko-KR" sz="1400" kern="0" dirty="0" smtClean="0"/>
              <a:t> apply. </a:t>
            </a:r>
          </a:p>
          <a:p>
            <a:r>
              <a:rPr lang="en-US" altLang="ko-KR" sz="1400" kern="0" dirty="0" smtClean="0"/>
              <a:t>[X8-X2] is used to indicate the defined indices for RU or small-size MRU or MRU combinations of RU484+RU242 </a:t>
            </a:r>
            <a:r>
              <a:rPr lang="en-US" altLang="ko-KR" sz="1400" kern="0" dirty="0"/>
              <a:t>as follows</a:t>
            </a:r>
            <a:r>
              <a:rPr lang="en-US" altLang="ko-KR" sz="1400" kern="0" dirty="0" smtClean="0"/>
              <a:t>.</a:t>
            </a:r>
          </a:p>
          <a:p>
            <a:endParaRPr lang="en-US" altLang="ko-KR" sz="600" kern="0" dirty="0"/>
          </a:p>
          <a:p>
            <a:endParaRPr lang="en-US" altLang="ko-KR" sz="1200" kern="0" dirty="0" smtClean="0"/>
          </a:p>
          <a:p>
            <a:endParaRPr lang="en-US" altLang="ko-KR" sz="1200" kern="0" dirty="0"/>
          </a:p>
          <a:p>
            <a:endParaRPr lang="en-US" altLang="ko-KR" sz="1200" kern="0" dirty="0" smtClean="0"/>
          </a:p>
          <a:p>
            <a:endParaRPr lang="en-US" altLang="ko-KR" sz="1200" kern="0" dirty="0"/>
          </a:p>
          <a:p>
            <a:endParaRPr lang="en-US" altLang="ko-KR" sz="1200" kern="0" dirty="0" smtClean="0"/>
          </a:p>
          <a:p>
            <a:endParaRPr lang="en-US" altLang="ko-KR" sz="1200" kern="0" dirty="0"/>
          </a:p>
          <a:p>
            <a:endParaRPr lang="en-US" altLang="ko-KR" sz="1200" kern="0" dirty="0" smtClean="0"/>
          </a:p>
          <a:p>
            <a:endParaRPr lang="en-US" altLang="ko-KR" sz="1200" kern="0" dirty="0"/>
          </a:p>
          <a:p>
            <a:endParaRPr lang="en-US" altLang="ko-KR" sz="1200" kern="0" dirty="0" smtClean="0"/>
          </a:p>
          <a:p>
            <a:endParaRPr lang="en-US" altLang="ko-KR" sz="1200" kern="0" dirty="0"/>
          </a:p>
          <a:p>
            <a:endParaRPr lang="en-US" altLang="ko-KR" sz="1200" kern="0" dirty="0" smtClean="0"/>
          </a:p>
          <a:p>
            <a:endParaRPr lang="en-US" altLang="ko-KR" sz="1200" kern="0" dirty="0"/>
          </a:p>
          <a:p>
            <a:endParaRPr lang="en-US" altLang="ko-KR" sz="1200" kern="0" dirty="0" smtClean="0"/>
          </a:p>
          <a:p>
            <a:endParaRPr lang="en-US" altLang="ko-KR" sz="1200" kern="0" dirty="0"/>
          </a:p>
          <a:p>
            <a:endParaRPr lang="en-US" altLang="ko-KR" sz="1400" kern="0" dirty="0" smtClean="0"/>
          </a:p>
          <a:p>
            <a:endParaRPr lang="en-US" altLang="ko-KR" sz="1400" kern="0" dirty="0"/>
          </a:p>
          <a:p>
            <a:pPr lvl="1"/>
            <a:r>
              <a:rPr lang="en-US" altLang="ko-KR" sz="1050" u="sng" kern="0" dirty="0" smtClean="0">
                <a:solidFill>
                  <a:srgbClr val="0000FF"/>
                </a:solidFill>
              </a:rPr>
              <a:t>For UL BW &lt;= 80MHz, N=0. For </a:t>
            </a:r>
            <a:r>
              <a:rPr lang="en-US" altLang="ko-KR" sz="1050" u="sng" kern="0" dirty="0">
                <a:solidFill>
                  <a:srgbClr val="0000FF"/>
                </a:solidFill>
              </a:rPr>
              <a:t>UL BW </a:t>
            </a:r>
            <a:r>
              <a:rPr lang="en-US" altLang="ko-KR" sz="1050" u="sng" kern="0" dirty="0" smtClean="0">
                <a:solidFill>
                  <a:srgbClr val="0000FF"/>
                </a:solidFill>
              </a:rPr>
              <a:t>= 160MHz</a:t>
            </a:r>
            <a:r>
              <a:rPr lang="en-US" altLang="ko-KR" sz="1050" u="sng" kern="0" dirty="0">
                <a:solidFill>
                  <a:srgbClr val="0000FF"/>
                </a:solidFill>
              </a:rPr>
              <a:t>, </a:t>
            </a:r>
            <a:r>
              <a:rPr lang="en-US" altLang="ko-KR" sz="1050" u="sng" kern="0" dirty="0" smtClean="0">
                <a:solidFill>
                  <a:srgbClr val="0000FF"/>
                </a:solidFill>
              </a:rPr>
              <a:t>N=X1. For </a:t>
            </a:r>
            <a:r>
              <a:rPr lang="en-US" altLang="ko-KR" sz="1050" u="sng" kern="0" dirty="0">
                <a:solidFill>
                  <a:srgbClr val="0000FF"/>
                </a:solidFill>
              </a:rPr>
              <a:t>UL BW = </a:t>
            </a:r>
            <a:r>
              <a:rPr lang="en-US" altLang="ko-KR" sz="1050" u="sng" kern="0" dirty="0" smtClean="0">
                <a:solidFill>
                  <a:srgbClr val="0000FF"/>
                </a:solidFill>
              </a:rPr>
              <a:t>320MHz</a:t>
            </a:r>
            <a:r>
              <a:rPr lang="en-US" altLang="ko-KR" sz="1050" u="sng" kern="0" dirty="0">
                <a:solidFill>
                  <a:srgbClr val="0000FF"/>
                </a:solidFill>
              </a:rPr>
              <a:t>, </a:t>
            </a:r>
            <a:r>
              <a:rPr lang="en-US" altLang="ko-KR" sz="1050" u="sng" kern="0" dirty="0" smtClean="0">
                <a:solidFill>
                  <a:srgbClr val="0000FF"/>
                </a:solidFill>
              </a:rPr>
              <a:t>N=2</a:t>
            </a:r>
            <a:r>
              <a:rPr lang="en-US" altLang="ko-KR" sz="1050" u="sng" dirty="0" smtClean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×</a:t>
            </a:r>
            <a:r>
              <a:rPr lang="en-US" altLang="ko-KR" sz="1050" u="sng" kern="0" dirty="0" smtClean="0">
                <a:solidFill>
                  <a:srgbClr val="0000FF"/>
                </a:solidFill>
              </a:rPr>
              <a:t>X0+X1.</a:t>
            </a:r>
          </a:p>
          <a:p>
            <a:pPr lvl="1"/>
            <a:r>
              <a:rPr lang="en-US" altLang="ko-KR" sz="1050" dirty="0" smtClean="0">
                <a:solidFill>
                  <a:srgbClr val="0000FF"/>
                </a:solidFill>
              </a:rPr>
              <a:t>Blue color </a:t>
            </a:r>
            <a:r>
              <a:rPr lang="en-US" altLang="ko-KR" sz="1050" dirty="0">
                <a:solidFill>
                  <a:srgbClr val="0000FF"/>
                </a:solidFill>
              </a:rPr>
              <a:t>text was </a:t>
            </a:r>
            <a:r>
              <a:rPr lang="en-US" altLang="ko-KR" sz="1050" dirty="0" smtClean="0">
                <a:solidFill>
                  <a:srgbClr val="0000FF"/>
                </a:solidFill>
              </a:rPr>
              <a:t>modified in </a:t>
            </a:r>
            <a:r>
              <a:rPr lang="en-US" altLang="ko-KR" sz="1050" dirty="0">
                <a:solidFill>
                  <a:srgbClr val="0000FF"/>
                </a:solidFill>
              </a:rPr>
              <a:t>r4.</a:t>
            </a:r>
          </a:p>
          <a:p>
            <a:pPr lvl="1"/>
            <a:endParaRPr lang="en-US" altLang="ko-KR" sz="1050" u="sng" kern="0" dirty="0" smtClean="0">
              <a:solidFill>
                <a:srgbClr val="FF0000"/>
              </a:solidFill>
            </a:endParaRPr>
          </a:p>
          <a:p>
            <a:pPr lvl="1"/>
            <a:endParaRPr lang="en-US" altLang="ko-KR" sz="1200" kern="0" dirty="0" smtClean="0"/>
          </a:p>
          <a:p>
            <a:pPr lvl="1"/>
            <a:endParaRPr lang="en-US" altLang="ko-KR" sz="1200" kern="0" dirty="0" smtClean="0"/>
          </a:p>
          <a:p>
            <a:pPr lvl="1"/>
            <a:endParaRPr lang="en-US" altLang="ko-KR" sz="1200" kern="0" dirty="0" smtClean="0"/>
          </a:p>
          <a:p>
            <a:pPr lvl="1"/>
            <a:endParaRPr lang="en-US" altLang="ko-KR" sz="12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2"/>
            <a:endParaRPr lang="en-US" altLang="ko-KR" sz="14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200" kern="0" dirty="0" smtClean="0"/>
          </a:p>
          <a:p>
            <a:pPr lvl="1"/>
            <a:endParaRPr lang="en-US" altLang="ko-KR" sz="1600" kern="0" dirty="0" smtClean="0"/>
          </a:p>
          <a:p>
            <a:endParaRPr lang="ko-KR" altLang="en-US" kern="0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287700"/>
              </p:ext>
            </p:extLst>
          </p:nvPr>
        </p:nvGraphicFramePr>
        <p:xfrm>
          <a:off x="914398" y="2421466"/>
          <a:ext cx="7772402" cy="3681826"/>
        </p:xfrm>
        <a:graphic>
          <a:graphicData uri="http://schemas.openxmlformats.org/drawingml/2006/table">
            <a:tbl>
              <a:tblPr/>
              <a:tblGrid>
                <a:gridCol w="668596"/>
                <a:gridCol w="668594"/>
                <a:gridCol w="948812"/>
                <a:gridCol w="2438400"/>
                <a:gridCol w="762000"/>
                <a:gridCol w="2286000"/>
              </a:tblGrid>
              <a:tr h="16743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 bits RU Allocation subfield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UL BW subfield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RU/MRU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size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RU/MRU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Index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084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X0</a:t>
                      </a:r>
                      <a:r>
                        <a:rPr lang="en-US" altLang="ko-KR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(LU)</a:t>
                      </a:r>
                      <a:endParaRPr lang="ko-KR" sz="8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X1</a:t>
                      </a:r>
                      <a:endParaRPr lang="ko-KR" sz="8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X8-X2 </a:t>
                      </a:r>
                      <a:r>
                        <a:rPr lang="en-US" sz="8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of </a:t>
                      </a:r>
                      <a:br>
                        <a:rPr lang="en-US" sz="8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</a:br>
                      <a:r>
                        <a:rPr lang="en-US" sz="8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RU Allocation subfield</a:t>
                      </a:r>
                      <a:endParaRPr lang="ko-KR" sz="8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20594">
                <a:tc rowSpan="25"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[X0 X1]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are used to indicate the location of channel that RU or MRU allocation applies.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5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0-8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RU26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37×N+1 </a:t>
                      </a:r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 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37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×N+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594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9–17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37×N+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 </a:t>
                      </a:r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 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37×N+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18</a:t>
                      </a:r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594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18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--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</a:t>
                      </a:r>
                      <a:r>
                        <a:rPr lang="en-US" altLang="ko-KR" sz="8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37×N+</a:t>
                      </a:r>
                      <a:r>
                        <a:rPr lang="en-US" sz="8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19</a:t>
                      </a:r>
                      <a:r>
                        <a:rPr lang="en-US" sz="800" b="0" i="0" u="sng" strike="noStrike" baseline="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(Note defined in 11be.)</a:t>
                      </a:r>
                      <a:endParaRPr lang="en-US" sz="800" b="0" i="0" u="sng" strike="noStrike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594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19–36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37×N+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</a:t>
                      </a:r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 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37×N+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37</a:t>
                      </a:r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0594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37–40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RU52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16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×N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+1 </a:t>
                      </a:r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 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16×N+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594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41–44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16×N+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 </a:t>
                      </a:r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 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16×N+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594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45–52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16×N+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 </a:t>
                      </a:r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 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16×N+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594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53, 54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RU106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8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×N+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</a:t>
                      </a:r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and 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8×N+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594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55, 56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8×N+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 </a:t>
                      </a:r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and 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8×N+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594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57–60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8×N+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 </a:t>
                      </a:r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 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8×N+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RU242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4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×N+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</a:t>
                      </a:r>
                      <a:endParaRPr lang="en-US" sz="800" b="0" i="0" u="none" strike="noStrike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62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4×N+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en-US" sz="800" b="0" i="0" u="none" strike="noStrike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594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63,64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4×N+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 </a:t>
                      </a:r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and 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4×N+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65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RU484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2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×N+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</a:t>
                      </a:r>
                      <a:endParaRPr lang="en-US" sz="800" b="0" i="0" u="none" strike="noStrike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2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×N+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en-US" sz="800" b="0" i="0" u="none" strike="noStrike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67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RU996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N+1 </a:t>
                      </a:r>
                      <a:endParaRPr lang="en-US" sz="800" b="0" i="0" u="none" strike="noStrike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68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2×996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X0+1</a:t>
                      </a:r>
                      <a:endParaRPr lang="en-US" sz="800" b="0" i="0" u="none" strike="noStrike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69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4×RU996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26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70-72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RU52+RU26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 12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×N+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</a:t>
                      </a:r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 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12×N+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26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73-75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12×N+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 </a:t>
                      </a:r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 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12×N+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26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76-81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12×N+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 </a:t>
                      </a:r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 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12×N+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26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82,83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RU106+RU26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 8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×N+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and MRU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8×N+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26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84,85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8×N+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 </a:t>
                      </a:r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and 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8×N+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26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86-89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8×N+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 </a:t>
                      </a:r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 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8×N+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26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90-93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RU484+RU242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 4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×N+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</a:t>
                      </a:r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 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 4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×N+</a:t>
                      </a:r>
                      <a:r>
                        <a:rPr lang="en-US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r>
                        <a:rPr lang="en-US" sz="8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427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RU </a:t>
            </a:r>
            <a:r>
              <a:rPr lang="en-US" altLang="ko-KR" dirty="0"/>
              <a:t>Allocation </a:t>
            </a:r>
            <a:r>
              <a:rPr lang="en-US" altLang="ko-KR" dirty="0" smtClean="0"/>
              <a:t>Subfield Design for RU996+RU484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800" kern="0" dirty="0" smtClean="0"/>
              <a:t>MRU combinations of RU996+RU484 are allowed within 160MHz channels. So, X1 is not used to indicate the channel.</a:t>
            </a:r>
          </a:p>
          <a:p>
            <a:r>
              <a:rPr lang="en-US" altLang="ko-KR" sz="1800" kern="0" dirty="0" smtClean="0"/>
              <a:t>[X8-X1]</a:t>
            </a:r>
            <a:r>
              <a:rPr lang="en-US" altLang="ko-KR" sz="1800" kern="0" dirty="0"/>
              <a:t> </a:t>
            </a:r>
            <a:r>
              <a:rPr lang="en-US" altLang="ko-KR" sz="1800" kern="0" dirty="0" smtClean="0"/>
              <a:t>is used to </a:t>
            </a:r>
            <a:r>
              <a:rPr lang="en-US" altLang="ko-KR" sz="1800" kern="0" dirty="0"/>
              <a:t>indicate </a:t>
            </a:r>
            <a:r>
              <a:rPr lang="en-US" altLang="ko-KR" sz="1800" kern="0" dirty="0" smtClean="0"/>
              <a:t>the </a:t>
            </a:r>
            <a:r>
              <a:rPr lang="en-US" altLang="ko-KR" sz="1800" kern="0" dirty="0"/>
              <a:t>defined indices </a:t>
            </a:r>
            <a:r>
              <a:rPr lang="en-US" altLang="ko-KR" sz="1800" kern="0" dirty="0" smtClean="0"/>
              <a:t>for MRU combinations of RU996+RU484 by informing the punctured RU484 as follows.</a:t>
            </a:r>
          </a:p>
          <a:p>
            <a:endParaRPr lang="en-US" altLang="ko-KR" sz="1600" kern="0" dirty="0" smtClean="0"/>
          </a:p>
          <a:p>
            <a:pPr marL="457200" lvl="1" indent="0">
              <a:buFontTx/>
              <a:buNone/>
            </a:pPr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2"/>
            <a:endParaRPr lang="en-US" altLang="ko-KR" sz="14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200" kern="0" dirty="0" smtClean="0"/>
          </a:p>
          <a:p>
            <a:pPr lvl="1"/>
            <a:endParaRPr lang="en-US" altLang="ko-KR" sz="1600" kern="0" dirty="0" smtClean="0"/>
          </a:p>
          <a:p>
            <a:endParaRPr lang="ko-KR" altLang="en-US" kern="0" dirty="0"/>
          </a:p>
        </p:txBody>
      </p:sp>
      <p:pic>
        <p:nvPicPr>
          <p:cNvPr id="9" name="Picture 6">
            <a:extLst>
              <a:ext uri="{FF2B5EF4-FFF2-40B4-BE49-F238E27FC236}">
                <a16:creationId xmlns="" xmlns:a16="http://schemas.microsoft.com/office/drawing/2014/main" id="{32A2B084-646F-404B-906B-47854BD029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9056" y="5334000"/>
            <a:ext cx="5957144" cy="990600"/>
          </a:xfrm>
          <a:prstGeom prst="rect">
            <a:avLst/>
          </a:prstGeom>
        </p:spPr>
      </p:pic>
      <p:graphicFrame>
        <p:nvGraphicFramePr>
          <p:cNvPr id="10" name="내용 개체 틀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43513"/>
              </p:ext>
            </p:extLst>
          </p:nvPr>
        </p:nvGraphicFramePr>
        <p:xfrm>
          <a:off x="885824" y="3217718"/>
          <a:ext cx="7877176" cy="1811482"/>
        </p:xfrm>
        <a:graphic>
          <a:graphicData uri="http://schemas.openxmlformats.org/drawingml/2006/table">
            <a:tbl>
              <a:tblPr firstRow="1" firstCol="1" bandRow="1"/>
              <a:tblGrid>
                <a:gridCol w="1678113"/>
                <a:gridCol w="1099115"/>
                <a:gridCol w="1137548"/>
                <a:gridCol w="1067438"/>
                <a:gridCol w="914187"/>
                <a:gridCol w="1066375"/>
                <a:gridCol w="914400"/>
              </a:tblGrid>
              <a:tr h="398318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9bits RU </a:t>
                      </a:r>
                      <a:r>
                        <a:rPr lang="en-US" sz="10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Allocation </a:t>
                      </a:r>
                      <a:r>
                        <a:rPr lang="en-US" sz="1000" b="1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subfield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 </a:t>
                      </a:r>
                      <a:r>
                        <a:rPr lang="en-US" sz="10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size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Location of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 punctured RU484 with </a:t>
                      </a:r>
                      <a:r>
                        <a:rPr lang="en-US" sz="1000" b="1" u="sng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(2</a:t>
                      </a:r>
                      <a:r>
                        <a:rPr lang="en-US" altLang="ko-KR" sz="1000" b="1" u="sng" kern="1200" baseline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×</a:t>
                      </a:r>
                      <a:r>
                        <a:rPr lang="en-US" sz="1000" b="1" u="sng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X1) + (X8-X2) – 94</a:t>
                      </a:r>
                      <a:endParaRPr lang="ko-KR" sz="1000" b="1" u="sng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MRU</a:t>
                      </a:r>
                      <a:r>
                        <a:rPr lang="en-US" altLang="ko-KR" sz="1000" b="1" baseline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 Index with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b="1" baseline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4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×</a:t>
                      </a:r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X0 + </a:t>
                      </a:r>
                      <a:r>
                        <a:rPr lang="en-US" altLang="ko-KR" sz="1000" b="1" u="sng" kern="120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(2</a:t>
                      </a:r>
                      <a:r>
                        <a:rPr lang="en-US" altLang="ko-KR" sz="1000" b="1" u="sng" kern="1200" baseline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×</a:t>
                      </a:r>
                      <a:r>
                        <a:rPr lang="en-US" altLang="ko-KR" sz="1000" b="1" u="sng" kern="120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X1) </a:t>
                      </a:r>
                      <a:r>
                        <a:rPr lang="en-US" altLang="ko-KR" sz="1000" b="1" u="sng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(X8-X2) – 94 </a:t>
                      </a: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+1</a:t>
                      </a:r>
                      <a:endParaRPr lang="ko-KR" altLang="ko-KR" sz="1000" b="1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 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Index</a:t>
                      </a:r>
                      <a:endParaRPr lang="ko-KR" sz="1000" b="1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983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X0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(LU)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X1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X8-X2 </a:t>
                      </a:r>
                      <a:r>
                        <a:rPr lang="en-US" sz="10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of </a:t>
                      </a:r>
                      <a:br>
                        <a:rPr lang="en-US" sz="10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</a:br>
                      <a:r>
                        <a:rPr lang="en-US" sz="10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RU Allocation subfield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38991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[X0] is used to indicate the location of channel that RU or MRU allocation applies.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94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RU996+RU484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0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baseline="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4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×X0+</a:t>
                      </a:r>
                      <a:r>
                        <a:rPr lang="en-US" altLang="ko-KR" sz="1000" b="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1</a:t>
                      </a:r>
                      <a:endParaRPr lang="ko-KR" altLang="ko-KR" sz="1000" b="0" dirty="0" smtClean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4×X0+</a:t>
                      </a:r>
                      <a:r>
                        <a:rPr lang="en-US" sz="900" b="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1</a:t>
                      </a:r>
                      <a:endParaRPr lang="ko-KR" sz="900" b="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99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95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1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baseline="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4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×X0+2</a:t>
                      </a:r>
                      <a:endParaRPr lang="ko-KR" altLang="ko-KR" sz="1000" b="0" dirty="0" smtClean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4×X0+</a:t>
                      </a:r>
                      <a:r>
                        <a:rPr lang="en-US" sz="900" b="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2</a:t>
                      </a:r>
                      <a:endParaRPr lang="ko-KR" sz="900" b="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99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1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94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2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4×X0+3</a:t>
                      </a:r>
                      <a:endParaRPr lang="ko-KR" altLang="ko-KR" sz="1000" b="0" dirty="0" smtClean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4×X0+</a:t>
                      </a:r>
                      <a:r>
                        <a:rPr lang="en-US" sz="900" b="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3</a:t>
                      </a:r>
                      <a:endParaRPr lang="ko-KR" sz="900" b="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99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1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95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3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baseline="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4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×X0+4</a:t>
                      </a:r>
                      <a:endParaRPr lang="ko-KR" altLang="ko-KR" sz="1000" b="0" dirty="0" smtClean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4×X0+</a:t>
                      </a:r>
                      <a:r>
                        <a:rPr lang="en-US" sz="900" b="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4</a:t>
                      </a:r>
                      <a:endParaRPr lang="ko-KR" sz="900" b="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직사각형 10"/>
          <p:cNvSpPr/>
          <p:nvPr/>
        </p:nvSpPr>
        <p:spPr>
          <a:xfrm>
            <a:off x="5334000" y="2667000"/>
            <a:ext cx="3733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b="1" dirty="0" smtClean="0">
                <a:solidFill>
                  <a:srgbClr val="0000FF"/>
                </a:solidFill>
              </a:rPr>
              <a:t>MRU index = A*X0 </a:t>
            </a:r>
            <a:r>
              <a:rPr lang="en-US" altLang="ko-KR" b="1" dirty="0">
                <a:solidFill>
                  <a:srgbClr val="0000FF"/>
                </a:solidFill>
              </a:rPr>
              <a:t>+ </a:t>
            </a:r>
            <a:r>
              <a:rPr lang="en-US" altLang="ko-KR" b="1" dirty="0" smtClean="0">
                <a:solidFill>
                  <a:srgbClr val="0000FF"/>
                </a:solidFill>
              </a:rPr>
              <a:t>B*X1 </a:t>
            </a:r>
            <a:r>
              <a:rPr lang="en-US" altLang="ko-KR" b="1" dirty="0">
                <a:solidFill>
                  <a:srgbClr val="0000FF"/>
                </a:solidFill>
              </a:rPr>
              <a:t>+ </a:t>
            </a:r>
            <a:r>
              <a:rPr lang="en-US" altLang="ko-KR" b="1" dirty="0" smtClean="0">
                <a:solidFill>
                  <a:srgbClr val="0000FF"/>
                </a:solidFill>
              </a:rPr>
              <a:t>(X8-X2) -</a:t>
            </a:r>
            <a:r>
              <a:rPr lang="en-US" altLang="ko-KR" b="1" dirty="0">
                <a:solidFill>
                  <a:srgbClr val="0000FF"/>
                </a:solidFill>
              </a:rPr>
              <a:t>start </a:t>
            </a:r>
            <a:r>
              <a:rPr lang="en-US" altLang="ko-KR" b="1" dirty="0" smtClean="0">
                <a:solidFill>
                  <a:srgbClr val="0000FF"/>
                </a:solidFill>
              </a:rPr>
              <a:t>index+1</a:t>
            </a:r>
          </a:p>
          <a:p>
            <a:pPr algn="ctr"/>
            <a:r>
              <a:rPr lang="en-US" altLang="ko-KR" b="1" dirty="0" smtClean="0">
                <a:solidFill>
                  <a:srgbClr val="0000FF"/>
                </a:solidFill>
              </a:rPr>
              <a:t>A=4, B=2, start index=94</a:t>
            </a:r>
            <a:endParaRPr lang="ko-KR" altLang="en-US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36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RU </a:t>
            </a:r>
            <a:r>
              <a:rPr lang="en-US" altLang="ko-KR" sz="2400" dirty="0"/>
              <a:t>Allocation </a:t>
            </a:r>
            <a:r>
              <a:rPr lang="en-US" altLang="ko-KR" sz="2400" dirty="0" smtClean="0"/>
              <a:t>Subfield Design for RU996+RU484+RU242 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800" kern="0" dirty="0" smtClean="0"/>
              <a:t>MRU combinations of RU996+RU484+RU242 are allowed within 160MHz channels. So, X1 is not used to indicate the channel.</a:t>
            </a:r>
          </a:p>
          <a:p>
            <a:r>
              <a:rPr lang="en-US" altLang="ko-KR" sz="1800" kern="0" dirty="0" smtClean="0"/>
              <a:t>[X8-X1]</a:t>
            </a:r>
            <a:r>
              <a:rPr lang="en-US" altLang="ko-KR" sz="1800" kern="0" dirty="0"/>
              <a:t> </a:t>
            </a:r>
            <a:r>
              <a:rPr lang="en-US" altLang="ko-KR" sz="1800" kern="0" dirty="0" smtClean="0"/>
              <a:t>is used to </a:t>
            </a:r>
            <a:r>
              <a:rPr lang="en-US" altLang="ko-KR" sz="1800" kern="0" dirty="0"/>
              <a:t>indicate </a:t>
            </a:r>
            <a:r>
              <a:rPr lang="en-US" altLang="ko-KR" sz="1800" kern="0" dirty="0" smtClean="0"/>
              <a:t>the </a:t>
            </a:r>
            <a:r>
              <a:rPr lang="en-US" altLang="ko-KR" sz="1800" kern="0" dirty="0"/>
              <a:t>defined indices </a:t>
            </a:r>
            <a:r>
              <a:rPr lang="en-US" altLang="ko-KR" sz="1800" kern="0" dirty="0" smtClean="0"/>
              <a:t>for MRU combinations of RU996+RU484+RU242 by informing the punctured RU242 as follows.</a:t>
            </a:r>
          </a:p>
          <a:p>
            <a:endParaRPr lang="en-US" altLang="ko-KR" sz="1600" kern="0" dirty="0" smtClean="0"/>
          </a:p>
          <a:p>
            <a:pPr marL="457200" lvl="1" indent="0">
              <a:buFontTx/>
              <a:buNone/>
            </a:pPr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2"/>
            <a:endParaRPr lang="en-US" altLang="ko-KR" sz="14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200" kern="0" dirty="0" smtClean="0"/>
          </a:p>
          <a:p>
            <a:pPr lvl="1"/>
            <a:endParaRPr lang="en-US" altLang="ko-KR" sz="1600" kern="0" dirty="0" smtClean="0"/>
          </a:p>
          <a:p>
            <a:endParaRPr lang="ko-KR" altLang="en-US" kern="0" dirty="0"/>
          </a:p>
        </p:txBody>
      </p:sp>
      <p:graphicFrame>
        <p:nvGraphicFramePr>
          <p:cNvPr id="10" name="내용 개체 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0481250"/>
              </p:ext>
            </p:extLst>
          </p:nvPr>
        </p:nvGraphicFramePr>
        <p:xfrm>
          <a:off x="762000" y="3108445"/>
          <a:ext cx="8153400" cy="1853875"/>
        </p:xfrm>
        <a:graphic>
          <a:graphicData uri="http://schemas.openxmlformats.org/drawingml/2006/table">
            <a:tbl>
              <a:tblPr firstRow="1" firstCol="1" bandRow="1"/>
              <a:tblGrid>
                <a:gridCol w="1261470"/>
                <a:gridCol w="902515"/>
                <a:gridCol w="1394793"/>
                <a:gridCol w="984562"/>
                <a:gridCol w="1312749"/>
                <a:gridCol w="1230511"/>
                <a:gridCol w="1066800"/>
              </a:tblGrid>
              <a:tr h="244355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9bits RU </a:t>
                      </a:r>
                      <a:r>
                        <a:rPr lang="en-US" sz="10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Allocation </a:t>
                      </a:r>
                      <a:r>
                        <a:rPr lang="en-US" sz="1000" b="1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subfield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 </a:t>
                      </a:r>
                      <a:r>
                        <a:rPr lang="en-US" sz="10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size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Location of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 punctured RU242 with </a:t>
                      </a:r>
                      <a:r>
                        <a:rPr lang="en-US" sz="1000" b="1" u="sng" baseline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(</a:t>
                      </a:r>
                      <a:r>
                        <a:rPr lang="en-US" altLang="ko-KR" sz="1000" b="1" u="sng" baseline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4</a:t>
                      </a:r>
                      <a:r>
                        <a:rPr lang="en-US" altLang="ko-KR" sz="1000" b="1" u="sng" kern="1200" baseline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×</a:t>
                      </a:r>
                      <a:r>
                        <a:rPr lang="en-US" sz="1000" b="1" u="sng" baseline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X1) + (X8-X2) – 96</a:t>
                      </a:r>
                      <a:endParaRPr lang="ko-KR" sz="1000" u="sng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MRU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 Index with </a:t>
                      </a:r>
                      <a:r>
                        <a:rPr lang="en-US" altLang="ko-KR" sz="1000" b="1" u="sng" baseline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(8</a:t>
                      </a:r>
                      <a:r>
                        <a:rPr lang="en-US" altLang="ko-KR" sz="1000" b="1" u="sng" kern="1200" baseline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×</a:t>
                      </a:r>
                      <a:r>
                        <a:rPr lang="en-US" altLang="ko-KR" sz="1000" b="1" u="sng" baseline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X0) + (4</a:t>
                      </a:r>
                      <a:r>
                        <a:rPr lang="en-US" altLang="ko-KR" sz="1000" b="1" u="sng" kern="1200" baseline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×</a:t>
                      </a:r>
                      <a:r>
                        <a:rPr lang="en-US" altLang="ko-KR" sz="1000" b="1" u="sng" baseline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X1) + (X8-X2) - 96</a:t>
                      </a:r>
                      <a:endParaRPr lang="ko-KR" altLang="ko-KR" sz="1000" u="sng" dirty="0" smtClean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+1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 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Index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321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X0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(LU)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X1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X8-X2 </a:t>
                      </a:r>
                      <a:r>
                        <a:rPr lang="en-US" sz="10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of </a:t>
                      </a:r>
                      <a:br>
                        <a:rPr lang="en-US" sz="10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</a:br>
                      <a:r>
                        <a:rPr lang="en-US" sz="10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RU Allocation subfield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4040"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[X0] is used to indicate the location of channel that RU or MRU allocation applies.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96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RU996+RU484+RU242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0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b="0" baseline="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8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×X0+</a:t>
                      </a:r>
                      <a:r>
                        <a:rPr lang="en-US" altLang="ko-KR" sz="9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1</a:t>
                      </a:r>
                      <a:endParaRPr lang="ko-KR" sz="9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 </a:t>
                      </a:r>
                      <a:r>
                        <a:rPr lang="en-US" sz="900" b="0" baseline="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8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×X0+</a:t>
                      </a:r>
                      <a:r>
                        <a:rPr lang="en-US" sz="9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1</a:t>
                      </a:r>
                      <a:endParaRPr lang="ko-KR" sz="9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97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1</a:t>
                      </a:r>
                      <a:endParaRPr lang="ko-KR" sz="100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b="0" baseline="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8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×X0+</a:t>
                      </a:r>
                      <a:r>
                        <a:rPr lang="en-US" altLang="ko-KR" sz="9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2</a:t>
                      </a:r>
                      <a:endParaRPr lang="ko-KR" sz="9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 </a:t>
                      </a:r>
                      <a:r>
                        <a:rPr lang="en-US" altLang="ko-KR" sz="900" b="0" baseline="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8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×X0+</a:t>
                      </a:r>
                      <a:r>
                        <a:rPr lang="en-US" sz="9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2</a:t>
                      </a:r>
                      <a:endParaRPr lang="ko-KR" sz="9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98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2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b="0" baseline="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8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×X0+</a:t>
                      </a:r>
                      <a:r>
                        <a:rPr lang="en-US" altLang="ko-KR" sz="9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3</a:t>
                      </a:r>
                      <a:endParaRPr lang="ko-KR" sz="9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 </a:t>
                      </a:r>
                      <a:r>
                        <a:rPr lang="en-US" altLang="ko-KR" sz="900" b="0" baseline="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8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×X0+</a:t>
                      </a:r>
                      <a:r>
                        <a:rPr lang="en-US" sz="9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3</a:t>
                      </a:r>
                      <a:endParaRPr lang="ko-KR" sz="9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99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3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b="0" baseline="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8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×X0+</a:t>
                      </a:r>
                      <a:r>
                        <a:rPr lang="en-US" altLang="ko-KR" sz="9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4</a:t>
                      </a:r>
                      <a:endParaRPr lang="ko-KR" sz="9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 </a:t>
                      </a:r>
                      <a:r>
                        <a:rPr lang="en-US" altLang="ko-KR" sz="900" b="0" baseline="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8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×X0+</a:t>
                      </a:r>
                      <a:r>
                        <a:rPr lang="en-US" sz="9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4</a:t>
                      </a:r>
                      <a:endParaRPr lang="ko-KR" sz="9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96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4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b="0" baseline="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8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×X0+</a:t>
                      </a:r>
                      <a:r>
                        <a:rPr lang="en-US" altLang="ko-KR" sz="9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5</a:t>
                      </a:r>
                      <a:endParaRPr lang="ko-KR" sz="9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 </a:t>
                      </a:r>
                      <a:r>
                        <a:rPr lang="en-US" altLang="ko-KR" sz="900" b="0" baseline="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8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×X0+</a:t>
                      </a:r>
                      <a:r>
                        <a:rPr lang="en-US" sz="9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5</a:t>
                      </a:r>
                      <a:endParaRPr lang="ko-KR" sz="9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97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5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b="0" baseline="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8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×X0+</a:t>
                      </a:r>
                      <a:r>
                        <a:rPr lang="en-US" altLang="ko-KR" sz="9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6</a:t>
                      </a:r>
                      <a:endParaRPr lang="ko-KR" sz="9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 </a:t>
                      </a:r>
                      <a:r>
                        <a:rPr lang="en-US" altLang="ko-KR" sz="900" b="0" baseline="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8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×X0+</a:t>
                      </a:r>
                      <a:r>
                        <a:rPr lang="en-US" sz="9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6</a:t>
                      </a:r>
                      <a:endParaRPr lang="ko-KR" sz="9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98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6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b="0" baseline="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8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×X0+</a:t>
                      </a:r>
                      <a:r>
                        <a:rPr lang="en-US" altLang="ko-KR" sz="9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7</a:t>
                      </a:r>
                      <a:endParaRPr lang="ko-KR" sz="9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 </a:t>
                      </a:r>
                      <a:r>
                        <a:rPr lang="en-US" altLang="ko-KR" sz="900" b="0" baseline="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8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×X0+</a:t>
                      </a:r>
                      <a:r>
                        <a:rPr lang="en-US" sz="9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7</a:t>
                      </a:r>
                      <a:endParaRPr lang="ko-KR" sz="9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99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7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b="0" baseline="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8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×X0+</a:t>
                      </a:r>
                      <a:r>
                        <a:rPr lang="en-US" altLang="ko-KR" sz="9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8</a:t>
                      </a:r>
                      <a:endParaRPr lang="ko-KR" sz="9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 </a:t>
                      </a:r>
                      <a:r>
                        <a:rPr lang="en-US" altLang="ko-KR" sz="900" b="0" baseline="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8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×X0+8</a:t>
                      </a:r>
                      <a:endParaRPr lang="ko-KR" sz="9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6925" y="5071534"/>
            <a:ext cx="5324475" cy="1329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직사각형 2"/>
          <p:cNvSpPr/>
          <p:nvPr/>
        </p:nvSpPr>
        <p:spPr>
          <a:xfrm>
            <a:off x="5334000" y="2662535"/>
            <a:ext cx="3733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b="1" dirty="0" smtClean="0">
                <a:solidFill>
                  <a:srgbClr val="0000FF"/>
                </a:solidFill>
              </a:rPr>
              <a:t>MRU index = A*X0 </a:t>
            </a:r>
            <a:r>
              <a:rPr lang="en-US" altLang="ko-KR" b="1" dirty="0">
                <a:solidFill>
                  <a:srgbClr val="0000FF"/>
                </a:solidFill>
              </a:rPr>
              <a:t>+ </a:t>
            </a:r>
            <a:r>
              <a:rPr lang="en-US" altLang="ko-KR" b="1" dirty="0" smtClean="0">
                <a:solidFill>
                  <a:srgbClr val="0000FF"/>
                </a:solidFill>
              </a:rPr>
              <a:t>B*X1 </a:t>
            </a:r>
            <a:r>
              <a:rPr lang="en-US" altLang="ko-KR" b="1" dirty="0">
                <a:solidFill>
                  <a:srgbClr val="0000FF"/>
                </a:solidFill>
              </a:rPr>
              <a:t>+ </a:t>
            </a:r>
            <a:r>
              <a:rPr lang="en-US" altLang="ko-KR" b="1" dirty="0" smtClean="0">
                <a:solidFill>
                  <a:srgbClr val="0000FF"/>
                </a:solidFill>
              </a:rPr>
              <a:t>(X8-X2) -</a:t>
            </a:r>
            <a:r>
              <a:rPr lang="en-US" altLang="ko-KR" b="1" dirty="0">
                <a:solidFill>
                  <a:srgbClr val="0000FF"/>
                </a:solidFill>
              </a:rPr>
              <a:t>start </a:t>
            </a:r>
            <a:r>
              <a:rPr lang="en-US" altLang="ko-KR" b="1" dirty="0" smtClean="0">
                <a:solidFill>
                  <a:srgbClr val="0000FF"/>
                </a:solidFill>
              </a:rPr>
              <a:t>index+1</a:t>
            </a:r>
          </a:p>
          <a:p>
            <a:pPr algn="ctr"/>
            <a:r>
              <a:rPr lang="en-US" altLang="ko-KR" b="1" dirty="0" smtClean="0">
                <a:solidFill>
                  <a:srgbClr val="0000FF"/>
                </a:solidFill>
              </a:rPr>
              <a:t>A=8, B=4</a:t>
            </a:r>
            <a:r>
              <a:rPr lang="en-US" altLang="ko-KR" b="1" dirty="0">
                <a:solidFill>
                  <a:srgbClr val="0000FF"/>
                </a:solidFill>
              </a:rPr>
              <a:t> , start </a:t>
            </a:r>
            <a:r>
              <a:rPr lang="en-US" altLang="ko-KR" b="1" dirty="0" smtClean="0">
                <a:solidFill>
                  <a:srgbClr val="0000FF"/>
                </a:solidFill>
              </a:rPr>
              <a:t>index=96</a:t>
            </a:r>
          </a:p>
        </p:txBody>
      </p:sp>
    </p:spTree>
    <p:extLst>
      <p:ext uri="{BB962C8B-B14F-4D97-AF65-F5344CB8AC3E}">
        <p14:creationId xmlns:p14="http://schemas.microsoft.com/office/powerpoint/2010/main" val="40712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Updated Contents in R4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Updated the indices </a:t>
            </a:r>
            <a:r>
              <a:rPr lang="en-US" altLang="ko-KR" dirty="0"/>
              <a:t>for </a:t>
            </a:r>
            <a:r>
              <a:rPr lang="en-US" altLang="ko-KR" dirty="0" smtClean="0"/>
              <a:t>large-size </a:t>
            </a:r>
            <a:r>
              <a:rPr lang="en-US" altLang="ko-KR" dirty="0"/>
              <a:t>MRUs in an OFDMA </a:t>
            </a:r>
            <a:r>
              <a:rPr lang="en-US" altLang="ko-KR" dirty="0" smtClean="0"/>
              <a:t>160MHz </a:t>
            </a:r>
            <a:r>
              <a:rPr lang="en-US" altLang="ko-KR" dirty="0"/>
              <a:t>and 320HMz </a:t>
            </a:r>
            <a:r>
              <a:rPr lang="en-US" altLang="ko-KR" dirty="0" smtClean="0"/>
              <a:t>EHT PPDU.</a:t>
            </a:r>
          </a:p>
          <a:p>
            <a:r>
              <a:rPr lang="en-US" altLang="ko-KR" dirty="0"/>
              <a:t>Updated </a:t>
            </a:r>
            <a:r>
              <a:rPr lang="en-US" altLang="ko-KR" dirty="0" smtClean="0"/>
              <a:t>RU Allocation subfield table to </a:t>
            </a:r>
            <a:r>
              <a:rPr lang="en-US" altLang="ko-KR" dirty="0"/>
              <a:t>support </a:t>
            </a:r>
            <a:r>
              <a:rPr lang="en-US" altLang="ko-KR" dirty="0" smtClean="0"/>
              <a:t>RU/MRU indices which are ordered in increasing </a:t>
            </a:r>
            <a:r>
              <a:rPr lang="en-US" altLang="ko-KR" dirty="0"/>
              <a:t>order of the absolute </a:t>
            </a:r>
            <a:r>
              <a:rPr lang="en-US" altLang="ko-KR" dirty="0" smtClean="0"/>
              <a:t>frequency.</a:t>
            </a:r>
          </a:p>
          <a:p>
            <a:pPr marL="342900" lvl="2" indent="-342900"/>
            <a:r>
              <a:rPr lang="en-US" altLang="ko-KR" sz="2000" dirty="0" smtClean="0">
                <a:solidFill>
                  <a:srgbClr val="0000FF"/>
                </a:solidFill>
              </a:rPr>
              <a:t>Blue color texts are updated in </a:t>
            </a:r>
            <a:r>
              <a:rPr lang="en-US" altLang="ko-KR" sz="2000" dirty="0">
                <a:solidFill>
                  <a:srgbClr val="0000FF"/>
                </a:solidFill>
              </a:rPr>
              <a:t>r4.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5268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RU </a:t>
            </a:r>
            <a:r>
              <a:rPr lang="en-US" altLang="ko-KR" sz="2400" dirty="0"/>
              <a:t>Allocation </a:t>
            </a:r>
            <a:r>
              <a:rPr lang="en-US" altLang="ko-KR" sz="2400" dirty="0" smtClean="0"/>
              <a:t>Subfield Design for </a:t>
            </a:r>
            <a:r>
              <a:rPr lang="en-US" altLang="ko-KR" sz="2400" dirty="0"/>
              <a:t>2×RU996+RU484 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600" kern="0" dirty="0" smtClean="0"/>
              <a:t>MRU combinations </a:t>
            </a:r>
            <a:r>
              <a:rPr lang="en-US" altLang="ko-KR" sz="1600" kern="0" dirty="0"/>
              <a:t>of 2×RU996+RU484  </a:t>
            </a:r>
            <a:r>
              <a:rPr lang="en-US" altLang="ko-KR" sz="1600" kern="0" dirty="0" smtClean="0"/>
              <a:t>are allowed within 320MHz channels. So, 2bits of [X1 X0] are not used to indicate the channel.</a:t>
            </a:r>
          </a:p>
          <a:p>
            <a:r>
              <a:rPr lang="en-US" altLang="ko-KR" sz="1600" kern="0" dirty="0" smtClean="0"/>
              <a:t>[X8-X0] is used to </a:t>
            </a:r>
            <a:r>
              <a:rPr lang="en-US" altLang="ko-KR" sz="1600" kern="0" dirty="0"/>
              <a:t>indicate </a:t>
            </a:r>
            <a:r>
              <a:rPr lang="en-US" altLang="ko-KR" sz="1600" kern="0" dirty="0" smtClean="0"/>
              <a:t>the </a:t>
            </a:r>
            <a:r>
              <a:rPr lang="en-US" altLang="ko-KR" sz="1600" kern="0" dirty="0"/>
              <a:t>defined indices for MRU </a:t>
            </a:r>
            <a:r>
              <a:rPr lang="en-US" altLang="ko-KR" sz="1600" kern="0" dirty="0" smtClean="0"/>
              <a:t>combinations </a:t>
            </a:r>
            <a:r>
              <a:rPr lang="en-US" altLang="ko-KR" sz="1600" kern="0" dirty="0"/>
              <a:t>of 2×RU996+RU484 </a:t>
            </a:r>
            <a:r>
              <a:rPr lang="en-US" altLang="ko-KR" sz="1600" kern="0" dirty="0" smtClean="0"/>
              <a:t>by informing the punctured RU996 and RU484 as follows.</a:t>
            </a:r>
          </a:p>
          <a:p>
            <a:pPr lvl="1"/>
            <a:r>
              <a:rPr lang="en-US" altLang="ko-KR" sz="1400" kern="0" dirty="0" smtClean="0"/>
              <a:t>X0 is used to indicate of the location </a:t>
            </a:r>
            <a:r>
              <a:rPr lang="en-US" altLang="ko-KR" sz="1400" kern="0" dirty="0"/>
              <a:t>of punctured </a:t>
            </a:r>
            <a:r>
              <a:rPr lang="en-US" altLang="ko-KR" sz="1400" kern="0" dirty="0" smtClean="0"/>
              <a:t>RU996.</a:t>
            </a:r>
          </a:p>
          <a:p>
            <a:pPr lvl="1"/>
            <a:r>
              <a:rPr lang="en-US" altLang="ko-KR" sz="1400" kern="0" dirty="0" smtClean="0"/>
              <a:t>[X8-X1] are used to indicate of the </a:t>
            </a:r>
            <a:r>
              <a:rPr lang="en-US" altLang="ko-KR" sz="1400" kern="0" dirty="0"/>
              <a:t>punctured </a:t>
            </a:r>
            <a:r>
              <a:rPr lang="en-US" altLang="ko-KR" sz="1400" kern="0" dirty="0" smtClean="0"/>
              <a:t>RU484 in the certain 3×RU996.</a:t>
            </a:r>
          </a:p>
          <a:p>
            <a:pPr lvl="1"/>
            <a:endParaRPr lang="en-US" altLang="ko-KR" sz="1400" kern="0" dirty="0"/>
          </a:p>
          <a:p>
            <a:pPr lvl="1"/>
            <a:endParaRPr lang="en-US" altLang="ko-KR" sz="1400" kern="0" dirty="0" smtClean="0"/>
          </a:p>
          <a:p>
            <a:pPr lvl="1"/>
            <a:endParaRPr lang="en-US" altLang="ko-KR" sz="1400" kern="0" dirty="0"/>
          </a:p>
          <a:p>
            <a:pPr lvl="1"/>
            <a:endParaRPr lang="en-US" altLang="ko-KR" sz="1400" kern="0" dirty="0" smtClean="0"/>
          </a:p>
          <a:p>
            <a:pPr lvl="1"/>
            <a:endParaRPr lang="en-US" altLang="ko-KR" sz="1400" kern="0" dirty="0"/>
          </a:p>
          <a:p>
            <a:pPr lvl="1"/>
            <a:endParaRPr lang="en-US" altLang="ko-KR" sz="1400" kern="0" dirty="0" smtClean="0"/>
          </a:p>
          <a:p>
            <a:pPr lvl="1"/>
            <a:endParaRPr lang="en-US" altLang="ko-KR" sz="1400" kern="0" dirty="0"/>
          </a:p>
          <a:p>
            <a:pPr lvl="1"/>
            <a:endParaRPr lang="en-US" altLang="ko-KR" sz="1400" kern="0" dirty="0" smtClean="0"/>
          </a:p>
          <a:p>
            <a:pPr lvl="1"/>
            <a:endParaRPr lang="en-US" altLang="ko-KR" sz="1400" kern="0" dirty="0"/>
          </a:p>
          <a:p>
            <a:pPr lvl="1"/>
            <a:endParaRPr lang="en-US" altLang="ko-KR" sz="1400" kern="0" dirty="0" smtClean="0"/>
          </a:p>
          <a:p>
            <a:pPr lvl="1"/>
            <a:endParaRPr lang="en-US" altLang="ko-KR" sz="1400" kern="0" dirty="0"/>
          </a:p>
          <a:p>
            <a:pPr lvl="1"/>
            <a:endParaRPr lang="en-US" altLang="ko-KR" sz="1400" kern="0" dirty="0" smtClean="0"/>
          </a:p>
          <a:p>
            <a:endParaRPr lang="en-US" altLang="ko-KR" sz="1600" kern="0" dirty="0" smtClean="0"/>
          </a:p>
          <a:p>
            <a:pPr marL="457200" lvl="1" indent="0">
              <a:buFontTx/>
              <a:buNone/>
            </a:pPr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2"/>
            <a:endParaRPr lang="en-US" altLang="ko-KR" sz="14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200" kern="0" dirty="0" smtClean="0"/>
          </a:p>
          <a:p>
            <a:pPr lvl="1"/>
            <a:endParaRPr lang="en-US" altLang="ko-KR" sz="1600" kern="0" dirty="0" smtClean="0"/>
          </a:p>
          <a:p>
            <a:endParaRPr lang="ko-KR" altLang="en-US" kern="0" dirty="0"/>
          </a:p>
        </p:txBody>
      </p:sp>
      <p:graphicFrame>
        <p:nvGraphicFramePr>
          <p:cNvPr id="9" name="내용 개체 틀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7695298"/>
              </p:ext>
            </p:extLst>
          </p:nvPr>
        </p:nvGraphicFramePr>
        <p:xfrm>
          <a:off x="1038223" y="3407978"/>
          <a:ext cx="7572377" cy="2535622"/>
        </p:xfrm>
        <a:graphic>
          <a:graphicData uri="http://schemas.openxmlformats.org/drawingml/2006/table">
            <a:tbl>
              <a:tblPr firstRow="1" firstCol="1" bandRow="1"/>
              <a:tblGrid>
                <a:gridCol w="1019176"/>
                <a:gridCol w="838200"/>
                <a:gridCol w="1447800"/>
                <a:gridCol w="838200"/>
                <a:gridCol w="1447800"/>
                <a:gridCol w="1257222"/>
                <a:gridCol w="723979"/>
              </a:tblGrid>
              <a:tr h="249622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9bits RU </a:t>
                      </a:r>
                      <a:r>
                        <a:rPr lang="en-US" sz="10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Allocation </a:t>
                      </a:r>
                      <a:r>
                        <a:rPr lang="en-US" sz="1000" b="1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subfield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 </a:t>
                      </a:r>
                      <a:r>
                        <a:rPr lang="en-US" sz="10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size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Location of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 punctured RU484 with </a:t>
                      </a:r>
                      <a:r>
                        <a:rPr lang="en-US" sz="1000" b="1" u="sng" baseline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(4</a:t>
                      </a:r>
                      <a:r>
                        <a:rPr lang="en-US" altLang="ko-KR" sz="1000" b="1" u="sng" kern="1200" baseline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×</a:t>
                      </a:r>
                      <a:r>
                        <a:rPr lang="en-US" sz="1000" b="1" u="sng" baseline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X1) + (X8-X2) – 100</a:t>
                      </a:r>
                      <a:endParaRPr lang="ko-KR" sz="1000" u="sng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MRU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 Index with</a:t>
                      </a:r>
                      <a:endParaRPr lang="ko-KR" altLang="ko-KR" sz="1000" b="1" kern="1200" dirty="0" smtClean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(6</a:t>
                      </a:r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×X0) + </a:t>
                      </a:r>
                      <a:r>
                        <a:rPr lang="en-US" altLang="ko-KR" sz="1000" b="1" u="sng" baseline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(4</a:t>
                      </a:r>
                      <a:r>
                        <a:rPr lang="en-US" altLang="ko-KR" sz="1000" b="1" u="sng" kern="1200" baseline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×</a:t>
                      </a:r>
                      <a:r>
                        <a:rPr lang="en-US" altLang="ko-KR" sz="1000" b="1" u="sng" baseline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X1) + (X8-X2) – 100</a:t>
                      </a:r>
                      <a:r>
                        <a:rPr lang="en-US" altLang="ko-KR" sz="1000" b="1" baseline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 </a:t>
                      </a:r>
                      <a:r>
                        <a:rPr lang="en-US" altLang="ko-KR" sz="1000" b="1" baseline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+ </a:t>
                      </a:r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+</a:t>
                      </a: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1</a:t>
                      </a:r>
                      <a:endParaRPr lang="ko-KR" altLang="ko-KR" sz="1000" b="1" dirty="0" smtClean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 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Index</a:t>
                      </a:r>
                      <a:endParaRPr lang="ko-KR" sz="1000" b="1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055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X0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(LU)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X1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X8-X2 </a:t>
                      </a:r>
                      <a:r>
                        <a:rPr lang="en-US" sz="10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of </a:t>
                      </a:r>
                      <a:br>
                        <a:rPr lang="en-US" sz="10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</a:br>
                      <a:r>
                        <a:rPr lang="en-US" sz="10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RU Allocation subfield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59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100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2</a:t>
                      </a:r>
                      <a:r>
                        <a:rPr lang="ko-KR" sz="8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×</a:t>
                      </a:r>
                      <a:r>
                        <a:rPr lang="en-US" sz="8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RU996+RU484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0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1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MRU1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9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101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1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2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MRU2</a:t>
                      </a:r>
                      <a:endParaRPr lang="ko-KR" sz="100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9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102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2</a:t>
                      </a:r>
                      <a:endParaRPr lang="ko-KR" sz="100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3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MRU3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9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103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3</a:t>
                      </a:r>
                      <a:endParaRPr lang="ko-KR" sz="100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4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MRU4</a:t>
                      </a:r>
                      <a:endParaRPr lang="ko-KR" sz="100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9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1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100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4</a:t>
                      </a:r>
                      <a:endParaRPr lang="ko-KR" sz="100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5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MRU5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9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1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101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5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6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MRU6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9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100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0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7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MRU7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9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101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1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8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MRU8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9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102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2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9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MRU9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9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103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3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10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MRU10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9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100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4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11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MRU11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9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101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5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12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MRU12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직사각형 7"/>
          <p:cNvSpPr/>
          <p:nvPr/>
        </p:nvSpPr>
        <p:spPr>
          <a:xfrm>
            <a:off x="5334000" y="2971800"/>
            <a:ext cx="3733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b="1" dirty="0" smtClean="0">
                <a:solidFill>
                  <a:srgbClr val="0000FF"/>
                </a:solidFill>
              </a:rPr>
              <a:t>MRU index = A*X0 </a:t>
            </a:r>
            <a:r>
              <a:rPr lang="en-US" altLang="ko-KR" b="1" dirty="0">
                <a:solidFill>
                  <a:srgbClr val="0000FF"/>
                </a:solidFill>
              </a:rPr>
              <a:t>+ </a:t>
            </a:r>
            <a:r>
              <a:rPr lang="en-US" altLang="ko-KR" b="1" dirty="0" smtClean="0">
                <a:solidFill>
                  <a:srgbClr val="0000FF"/>
                </a:solidFill>
              </a:rPr>
              <a:t>B*X1 </a:t>
            </a:r>
            <a:r>
              <a:rPr lang="en-US" altLang="ko-KR" b="1" dirty="0">
                <a:solidFill>
                  <a:srgbClr val="0000FF"/>
                </a:solidFill>
              </a:rPr>
              <a:t>+ </a:t>
            </a:r>
            <a:r>
              <a:rPr lang="en-US" altLang="ko-KR" b="1" dirty="0" smtClean="0">
                <a:solidFill>
                  <a:srgbClr val="0000FF"/>
                </a:solidFill>
              </a:rPr>
              <a:t>(X8-X2) -</a:t>
            </a:r>
            <a:r>
              <a:rPr lang="en-US" altLang="ko-KR" b="1" dirty="0">
                <a:solidFill>
                  <a:srgbClr val="0000FF"/>
                </a:solidFill>
              </a:rPr>
              <a:t>start </a:t>
            </a:r>
            <a:r>
              <a:rPr lang="en-US" altLang="ko-KR" b="1" dirty="0" smtClean="0">
                <a:solidFill>
                  <a:srgbClr val="0000FF"/>
                </a:solidFill>
              </a:rPr>
              <a:t>index+1</a:t>
            </a:r>
          </a:p>
          <a:p>
            <a:pPr algn="ctr"/>
            <a:r>
              <a:rPr lang="en-US" altLang="ko-KR" b="1" dirty="0" smtClean="0">
                <a:solidFill>
                  <a:srgbClr val="0000FF"/>
                </a:solidFill>
              </a:rPr>
              <a:t>A=6, B=4</a:t>
            </a:r>
            <a:r>
              <a:rPr lang="en-US" altLang="ko-KR" b="1" dirty="0">
                <a:solidFill>
                  <a:srgbClr val="0000FF"/>
                </a:solidFill>
              </a:rPr>
              <a:t> , start </a:t>
            </a:r>
            <a:r>
              <a:rPr lang="en-US" altLang="ko-KR" b="1" dirty="0" smtClean="0">
                <a:solidFill>
                  <a:srgbClr val="0000FF"/>
                </a:solidFill>
              </a:rPr>
              <a:t>index=100</a:t>
            </a:r>
            <a:endParaRPr lang="ko-KR" altLang="en-US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2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200" dirty="0" smtClean="0"/>
              <a:t>RU </a:t>
            </a:r>
            <a:r>
              <a:rPr lang="en-US" altLang="ko-KR" sz="2200" dirty="0"/>
              <a:t>Allocation </a:t>
            </a:r>
            <a:r>
              <a:rPr lang="en-US" altLang="ko-KR" sz="2200" dirty="0" smtClean="0"/>
              <a:t>Subfield Design for 2×RU996+RU484 (Cont’d) </a:t>
            </a:r>
            <a:endParaRPr lang="ko-KR" altLang="en-US" sz="22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altLang="ko-KR" sz="1600" kern="0" dirty="0" smtClean="0"/>
          </a:p>
          <a:p>
            <a:pPr marL="457200" lvl="1" indent="0">
              <a:buFontTx/>
              <a:buNone/>
            </a:pPr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2"/>
            <a:endParaRPr lang="en-US" altLang="ko-KR" sz="14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200" kern="0" dirty="0" smtClean="0"/>
          </a:p>
          <a:p>
            <a:pPr lvl="1"/>
            <a:endParaRPr lang="en-US" altLang="ko-KR" sz="1600" kern="0" dirty="0" smtClean="0"/>
          </a:p>
          <a:p>
            <a:endParaRPr lang="ko-KR" altLang="en-US" kern="0" dirty="0"/>
          </a:p>
        </p:txBody>
      </p:sp>
      <p:pic>
        <p:nvPicPr>
          <p:cNvPr id="8" name="Picture 130">
            <a:extLst>
              <a:ext uri="{FF2B5EF4-FFF2-40B4-BE49-F238E27FC236}">
                <a16:creationId xmlns="" xmlns:a16="http://schemas.microsoft.com/office/drawing/2014/main" id="{78BC0DE3-E6AB-4C06-9C35-82CC37776A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1569774"/>
            <a:ext cx="5504873" cy="4602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27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RU </a:t>
            </a:r>
            <a:r>
              <a:rPr lang="en-US" altLang="ko-KR" sz="2400" dirty="0"/>
              <a:t>Allocation </a:t>
            </a:r>
            <a:r>
              <a:rPr lang="en-US" altLang="ko-KR" sz="2400" dirty="0" smtClean="0"/>
              <a:t>Subfield Design for 3×RU996 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800" kern="0" dirty="0" smtClean="0"/>
              <a:t>MRU combinations </a:t>
            </a:r>
            <a:r>
              <a:rPr lang="en-US" altLang="ko-KR" sz="1800" kern="0" dirty="0"/>
              <a:t>of </a:t>
            </a:r>
            <a:r>
              <a:rPr lang="en-US" altLang="ko-KR" sz="1800" kern="0" dirty="0" smtClean="0"/>
              <a:t>3×RU996 are allowed within 320MHz channels. So, 2bits of [X1 X0] are not used to indicate the channel.</a:t>
            </a:r>
          </a:p>
          <a:p>
            <a:r>
              <a:rPr lang="en-US" altLang="ko-KR" sz="1800" kern="0" dirty="0" smtClean="0"/>
              <a:t>[X8-X0] is used to </a:t>
            </a:r>
            <a:r>
              <a:rPr lang="en-US" altLang="ko-KR" sz="1800" kern="0" dirty="0"/>
              <a:t>indicate </a:t>
            </a:r>
            <a:r>
              <a:rPr lang="en-US" altLang="ko-KR" sz="1800" kern="0" dirty="0" smtClean="0"/>
              <a:t>the </a:t>
            </a:r>
            <a:r>
              <a:rPr lang="en-US" altLang="ko-KR" sz="1800" kern="0" dirty="0"/>
              <a:t>defined indices for MRU </a:t>
            </a:r>
            <a:r>
              <a:rPr lang="en-US" altLang="ko-KR" sz="1800" kern="0" dirty="0" smtClean="0"/>
              <a:t>combinations </a:t>
            </a:r>
            <a:r>
              <a:rPr lang="en-US" altLang="ko-KR" sz="1800" kern="0" dirty="0"/>
              <a:t>of </a:t>
            </a:r>
            <a:r>
              <a:rPr lang="en-US" altLang="ko-KR" sz="1800" kern="0" dirty="0" smtClean="0"/>
              <a:t>3×RU996 by informing the punctured RU996 as follows.</a:t>
            </a:r>
          </a:p>
          <a:p>
            <a:endParaRPr lang="en-US" altLang="ko-KR" sz="1600" kern="0" dirty="0" smtClean="0"/>
          </a:p>
          <a:p>
            <a:pPr marL="457200" lvl="1" indent="0">
              <a:buFontTx/>
              <a:buNone/>
            </a:pPr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2"/>
            <a:endParaRPr lang="en-US" altLang="ko-KR" sz="14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200" kern="0" dirty="0" smtClean="0"/>
          </a:p>
          <a:p>
            <a:pPr lvl="1"/>
            <a:endParaRPr lang="en-US" altLang="ko-KR" sz="1600" kern="0" dirty="0" smtClean="0"/>
          </a:p>
          <a:p>
            <a:endParaRPr lang="ko-KR" altLang="en-US" kern="0" dirty="0"/>
          </a:p>
        </p:txBody>
      </p:sp>
      <p:graphicFrame>
        <p:nvGraphicFramePr>
          <p:cNvPr id="9" name="내용 개체 틀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6936057"/>
              </p:ext>
            </p:extLst>
          </p:nvPr>
        </p:nvGraphicFramePr>
        <p:xfrm>
          <a:off x="962024" y="3207920"/>
          <a:ext cx="7572374" cy="1364080"/>
        </p:xfrm>
        <a:graphic>
          <a:graphicData uri="http://schemas.openxmlformats.org/drawingml/2006/table">
            <a:tbl>
              <a:tblPr firstRow="1" firstCol="1" bandRow="1"/>
              <a:tblGrid>
                <a:gridCol w="1247776"/>
                <a:gridCol w="838200"/>
                <a:gridCol w="1600200"/>
                <a:gridCol w="685800"/>
                <a:gridCol w="1219200"/>
                <a:gridCol w="1085047"/>
                <a:gridCol w="896151"/>
              </a:tblGrid>
              <a:tr h="37348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9bits 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맑은 고딕"/>
                          <a:cs typeface="굴림"/>
                        </a:rPr>
                        <a:t>RU </a:t>
                      </a:r>
                      <a:r>
                        <a:rPr lang="en-US" sz="1000" b="1" dirty="0">
                          <a:effectLst/>
                          <a:latin typeface="+mj-lt"/>
                          <a:ea typeface="맑은 고딕"/>
                          <a:cs typeface="굴림"/>
                        </a:rPr>
                        <a:t>Allocation </a:t>
                      </a:r>
                      <a:r>
                        <a:rPr lang="en-US" sz="1000" b="1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subfield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MRU </a:t>
                      </a: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size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Location of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 punctured RU996 with </a:t>
                      </a:r>
                      <a:r>
                        <a:rPr lang="en-US" sz="1000" b="1" u="sng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(2</a:t>
                      </a:r>
                      <a:r>
                        <a:rPr lang="en-US" altLang="ko-KR" sz="1000" b="1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×</a:t>
                      </a:r>
                      <a:r>
                        <a:rPr lang="en-US" sz="1000" b="1" u="sng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X0) + (X1)</a:t>
                      </a:r>
                      <a:endParaRPr lang="ko-KR" sz="1000" u="sng" dirty="0">
                        <a:solidFill>
                          <a:schemeClr val="tx1"/>
                        </a:solidFill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바탕"/>
                          <a:cs typeface="Times New Roman"/>
                        </a:rPr>
                        <a:t>MRU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바탕"/>
                          <a:cs typeface="Times New Roman"/>
                        </a:rPr>
                        <a:t> Index with</a:t>
                      </a:r>
                      <a:endParaRPr lang="ko-KR" altLang="ko-KR" sz="10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바탕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(2×X0) + (X1)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 +1</a:t>
                      </a:r>
                      <a:endParaRPr lang="ko-KR" altLang="ko-KR" sz="1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MRU 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Index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8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X0</a:t>
                      </a:r>
                      <a:r>
                        <a:rPr lang="en-US" altLang="ko-KR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(LU)</a:t>
                      </a:r>
                      <a:endParaRPr lang="ko-KR" altLang="ko-KR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X1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X8-X2 </a:t>
                      </a: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of </a:t>
                      </a:r>
                      <a:b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</a:b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Allocation subfield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104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900"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900"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바탕"/>
                          <a:cs typeface="Times New Roman"/>
                        </a:rPr>
                        <a:t>1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MRU1</a:t>
                      </a:r>
                      <a:endParaRPr lang="ko-KR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104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바탕"/>
                          <a:cs typeface="Times New Roman"/>
                        </a:rPr>
                        <a:t>2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MRU2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104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바탕"/>
                          <a:cs typeface="Times New Roman"/>
                        </a:rPr>
                        <a:t>3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MRU3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104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바탕"/>
                          <a:cs typeface="Times New Roman"/>
                        </a:rPr>
                        <a:t>4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MRU4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" name="Picture 2">
            <a:extLst>
              <a:ext uri="{FF2B5EF4-FFF2-40B4-BE49-F238E27FC236}">
                <a16:creationId xmlns="" xmlns:a16="http://schemas.microsoft.com/office/drawing/2014/main" id="{D54FA92D-3544-4DFB-953A-17255180EE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4793484"/>
            <a:ext cx="7174209" cy="1531116"/>
          </a:xfrm>
          <a:prstGeom prst="rect">
            <a:avLst/>
          </a:prstGeom>
        </p:spPr>
      </p:pic>
      <p:sp>
        <p:nvSpPr>
          <p:cNvPr id="10" name="직사각형 9"/>
          <p:cNvSpPr/>
          <p:nvPr/>
        </p:nvSpPr>
        <p:spPr>
          <a:xfrm>
            <a:off x="5334000" y="2667000"/>
            <a:ext cx="3733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b="1" dirty="0" smtClean="0">
                <a:solidFill>
                  <a:srgbClr val="0000FF"/>
                </a:solidFill>
              </a:rPr>
              <a:t>MRU index = A*X0 </a:t>
            </a:r>
            <a:r>
              <a:rPr lang="en-US" altLang="ko-KR" b="1" dirty="0">
                <a:solidFill>
                  <a:srgbClr val="0000FF"/>
                </a:solidFill>
              </a:rPr>
              <a:t>+ </a:t>
            </a:r>
            <a:r>
              <a:rPr lang="en-US" altLang="ko-KR" b="1" dirty="0" smtClean="0">
                <a:solidFill>
                  <a:srgbClr val="0000FF"/>
                </a:solidFill>
              </a:rPr>
              <a:t>B*X1 </a:t>
            </a:r>
            <a:r>
              <a:rPr lang="en-US" altLang="ko-KR" b="1" dirty="0">
                <a:solidFill>
                  <a:srgbClr val="0000FF"/>
                </a:solidFill>
              </a:rPr>
              <a:t>+ </a:t>
            </a:r>
            <a:r>
              <a:rPr lang="en-US" altLang="ko-KR" b="1" dirty="0" smtClean="0">
                <a:solidFill>
                  <a:srgbClr val="0000FF"/>
                </a:solidFill>
              </a:rPr>
              <a:t>(</a:t>
            </a:r>
            <a:r>
              <a:rPr lang="en-US" altLang="ko-KR" b="1" dirty="0">
                <a:solidFill>
                  <a:srgbClr val="0000FF"/>
                </a:solidFill>
              </a:rPr>
              <a:t>X</a:t>
            </a:r>
            <a:r>
              <a:rPr lang="en-US" altLang="ko-KR" b="1" dirty="0" smtClean="0">
                <a:solidFill>
                  <a:srgbClr val="0000FF"/>
                </a:solidFill>
              </a:rPr>
              <a:t>8-X2) -</a:t>
            </a:r>
            <a:r>
              <a:rPr lang="en-US" altLang="ko-KR" b="1" dirty="0">
                <a:solidFill>
                  <a:srgbClr val="0000FF"/>
                </a:solidFill>
              </a:rPr>
              <a:t>start </a:t>
            </a:r>
            <a:r>
              <a:rPr lang="en-US" altLang="ko-KR" b="1" dirty="0" smtClean="0">
                <a:solidFill>
                  <a:srgbClr val="0000FF"/>
                </a:solidFill>
              </a:rPr>
              <a:t>index+1</a:t>
            </a:r>
          </a:p>
          <a:p>
            <a:pPr algn="ctr"/>
            <a:r>
              <a:rPr lang="en-US" altLang="ko-KR" b="1" dirty="0" smtClean="0">
                <a:solidFill>
                  <a:srgbClr val="0000FF"/>
                </a:solidFill>
              </a:rPr>
              <a:t>A=2, B=1</a:t>
            </a:r>
            <a:r>
              <a:rPr lang="en-US" altLang="ko-KR" b="1" dirty="0">
                <a:solidFill>
                  <a:srgbClr val="0000FF"/>
                </a:solidFill>
              </a:rPr>
              <a:t> , start </a:t>
            </a:r>
            <a:r>
              <a:rPr lang="en-US" altLang="ko-KR" b="1" dirty="0" smtClean="0">
                <a:solidFill>
                  <a:srgbClr val="0000FF"/>
                </a:solidFill>
              </a:rPr>
              <a:t>index=104</a:t>
            </a:r>
            <a:endParaRPr lang="ko-KR" altLang="en-US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81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RU </a:t>
            </a:r>
            <a:r>
              <a:rPr lang="en-US" altLang="ko-KR" sz="2400" dirty="0"/>
              <a:t>Allocation </a:t>
            </a:r>
            <a:r>
              <a:rPr lang="en-US" altLang="ko-KR" sz="2400" dirty="0" smtClean="0"/>
              <a:t>Subfield Design for 3×RU996+RU484 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800" kern="0" dirty="0" smtClean="0"/>
              <a:t>MRU combinations </a:t>
            </a:r>
            <a:r>
              <a:rPr lang="en-US" altLang="ko-KR" sz="1800" kern="0" dirty="0"/>
              <a:t>of </a:t>
            </a:r>
            <a:r>
              <a:rPr lang="en-US" altLang="ko-KR" sz="1800" kern="0" dirty="0" smtClean="0"/>
              <a:t>3×RU996+RU484  are allowed within 320MHz channels. So, 2bits of [X1 X0] are not used to indicate the channel.</a:t>
            </a:r>
          </a:p>
          <a:p>
            <a:r>
              <a:rPr lang="en-US" altLang="ko-KR" sz="1800" kern="0" dirty="0" smtClean="0"/>
              <a:t>[X8-X0] is used to </a:t>
            </a:r>
            <a:r>
              <a:rPr lang="en-US" altLang="ko-KR" sz="1800" kern="0" dirty="0"/>
              <a:t>indicate </a:t>
            </a:r>
            <a:r>
              <a:rPr lang="en-US" altLang="ko-KR" sz="1800" kern="0" dirty="0" smtClean="0"/>
              <a:t>the </a:t>
            </a:r>
            <a:r>
              <a:rPr lang="en-US" altLang="ko-KR" sz="1800" kern="0" dirty="0"/>
              <a:t>defined indices for MRU </a:t>
            </a:r>
            <a:r>
              <a:rPr lang="en-US" altLang="ko-KR" sz="1800" kern="0" dirty="0" smtClean="0"/>
              <a:t>combinations </a:t>
            </a:r>
            <a:r>
              <a:rPr lang="en-US" altLang="ko-KR" sz="1800" kern="0" dirty="0"/>
              <a:t>of </a:t>
            </a:r>
            <a:r>
              <a:rPr lang="en-US" altLang="ko-KR" sz="1800" kern="0" dirty="0" smtClean="0"/>
              <a:t>3×RU996+RU484 by informing the punctured RU484 as follows.</a:t>
            </a:r>
          </a:p>
          <a:p>
            <a:endParaRPr lang="en-US" altLang="ko-KR" sz="1600" kern="0" dirty="0" smtClean="0"/>
          </a:p>
          <a:p>
            <a:pPr marL="457200" lvl="1" indent="0">
              <a:buFontTx/>
              <a:buNone/>
            </a:pPr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2"/>
            <a:endParaRPr lang="en-US" altLang="ko-KR" sz="14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200" kern="0" dirty="0" smtClean="0"/>
          </a:p>
          <a:p>
            <a:pPr lvl="1"/>
            <a:endParaRPr lang="en-US" altLang="ko-KR" sz="1600" kern="0" dirty="0" smtClean="0"/>
          </a:p>
          <a:p>
            <a:endParaRPr lang="ko-KR" altLang="en-US" kern="0" dirty="0"/>
          </a:p>
        </p:txBody>
      </p:sp>
      <p:graphicFrame>
        <p:nvGraphicFramePr>
          <p:cNvPr id="9" name="내용 개체 틀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9239680"/>
              </p:ext>
            </p:extLst>
          </p:nvPr>
        </p:nvGraphicFramePr>
        <p:xfrm>
          <a:off x="962024" y="3191096"/>
          <a:ext cx="7572374" cy="2219104"/>
        </p:xfrm>
        <a:graphic>
          <a:graphicData uri="http://schemas.openxmlformats.org/drawingml/2006/table">
            <a:tbl>
              <a:tblPr firstRow="1" firstCol="1" bandRow="1"/>
              <a:tblGrid>
                <a:gridCol w="1095376"/>
                <a:gridCol w="762000"/>
                <a:gridCol w="1066800"/>
                <a:gridCol w="914400"/>
                <a:gridCol w="1524000"/>
                <a:gridCol w="1313647"/>
                <a:gridCol w="896151"/>
              </a:tblGrid>
              <a:tr h="37348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9bits RU </a:t>
                      </a:r>
                      <a:r>
                        <a:rPr lang="en-US" sz="10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Allocation </a:t>
                      </a:r>
                      <a:r>
                        <a:rPr lang="en-US" sz="1000" b="1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subfield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 </a:t>
                      </a:r>
                      <a:r>
                        <a:rPr lang="en-US" sz="10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size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Location of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 punctured RU484 with </a:t>
                      </a:r>
                      <a:r>
                        <a:rPr lang="en-US" sz="1000" b="1" u="sng" baseline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(4</a:t>
                      </a:r>
                      <a:r>
                        <a:rPr lang="en-US" altLang="ko-KR" sz="1000" b="1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×</a:t>
                      </a:r>
                      <a:r>
                        <a:rPr lang="en-US" sz="1000" b="1" u="sng" baseline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X0) + </a:t>
                      </a:r>
                      <a:r>
                        <a:rPr lang="en-US" altLang="ko-KR" sz="1000" b="1" u="sng" kern="1200" baseline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(2</a:t>
                      </a:r>
                      <a:r>
                        <a:rPr lang="en-US" altLang="ko-KR" sz="1000" b="1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×</a:t>
                      </a:r>
                      <a:r>
                        <a:rPr lang="en-US" altLang="ko-KR" sz="1000" b="1" u="sng" kern="1200" baseline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X1) + </a:t>
                      </a:r>
                      <a:r>
                        <a:rPr lang="en-US" sz="1000" b="1" u="sng" baseline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(X8-X2) – 105</a:t>
                      </a:r>
                      <a:endParaRPr lang="ko-KR" sz="1000" u="sng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MRU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 Index with</a:t>
                      </a:r>
                      <a:endParaRPr lang="ko-KR" altLang="ko-KR" sz="1000" b="1" kern="1200" dirty="0" smtClean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u="sng" baseline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(4</a:t>
                      </a:r>
                      <a:r>
                        <a:rPr lang="en-US" altLang="ko-KR" sz="1000" b="1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×</a:t>
                      </a:r>
                      <a:r>
                        <a:rPr lang="en-US" altLang="ko-KR" sz="1000" b="1" u="sng" baseline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X0) + </a:t>
                      </a:r>
                      <a:r>
                        <a:rPr lang="en-US" altLang="ko-KR" sz="1000" b="1" u="sng" kern="1200" baseline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(2</a:t>
                      </a:r>
                      <a:r>
                        <a:rPr lang="en-US" altLang="ko-KR" sz="1000" b="1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×</a:t>
                      </a:r>
                      <a:r>
                        <a:rPr lang="en-US" altLang="ko-KR" sz="1000" b="1" u="sng" kern="1200" baseline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X1) + </a:t>
                      </a:r>
                      <a:r>
                        <a:rPr lang="en-US" altLang="ko-KR" sz="1000" b="1" u="sng" baseline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(X8-X2) – 105</a:t>
                      </a:r>
                      <a:r>
                        <a:rPr lang="en-US" altLang="ko-KR" sz="1000" b="1" baseline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 </a:t>
                      </a:r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+</a:t>
                      </a: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1</a:t>
                      </a:r>
                      <a:endParaRPr lang="ko-KR" altLang="ko-KR" sz="1000" dirty="0" smtClean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 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Index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8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X0</a:t>
                      </a:r>
                      <a:r>
                        <a:rPr lang="en-US" altLang="ko-KR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(LU)</a:t>
                      </a:r>
                      <a:endParaRPr lang="ko-KR" altLang="ko-KR" sz="1000" kern="12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X1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X8-X2 </a:t>
                      </a:r>
                      <a:r>
                        <a:rPr lang="en-US" sz="10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of </a:t>
                      </a:r>
                      <a:br>
                        <a:rPr lang="en-US" sz="10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</a:br>
                      <a:r>
                        <a:rPr lang="en-US" sz="10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RU Allocation subfield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105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3</a:t>
                      </a:r>
                      <a:r>
                        <a:rPr lang="ko-KR" sz="8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×</a:t>
                      </a:r>
                      <a:r>
                        <a:rPr lang="en-US" sz="8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RU996</a:t>
                      </a:r>
                      <a:r>
                        <a:rPr lang="en-US" sz="8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+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RU484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0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1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MRU1</a:t>
                      </a:r>
                      <a:endParaRPr lang="ko-KR" sz="100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106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1</a:t>
                      </a:r>
                      <a:endParaRPr lang="ko-KR" sz="100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2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MRU2</a:t>
                      </a:r>
                      <a:endParaRPr lang="ko-KR" sz="100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105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2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3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MRU3</a:t>
                      </a:r>
                      <a:endParaRPr lang="ko-KR" sz="100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106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3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4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MRU4</a:t>
                      </a:r>
                      <a:endParaRPr lang="ko-KR" sz="100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105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4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5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MRU5</a:t>
                      </a:r>
                      <a:endParaRPr lang="ko-KR" sz="100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106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5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6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MRU6</a:t>
                      </a:r>
                      <a:endParaRPr lang="ko-KR" sz="100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105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6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7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MRU7</a:t>
                      </a:r>
                      <a:endParaRPr lang="ko-KR" sz="100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106</a:t>
                      </a:r>
                      <a:endParaRPr lang="ko-KR" sz="10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7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/>
                        </a:rPr>
                        <a:t>8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MRU8</a:t>
                      </a:r>
                      <a:endParaRPr lang="ko-KR" sz="100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직사각형 7"/>
          <p:cNvSpPr/>
          <p:nvPr/>
        </p:nvSpPr>
        <p:spPr>
          <a:xfrm>
            <a:off x="5181600" y="2667000"/>
            <a:ext cx="3733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b="1" dirty="0" smtClean="0">
                <a:solidFill>
                  <a:srgbClr val="0000FF"/>
                </a:solidFill>
              </a:rPr>
              <a:t>MRU index = A*X0 </a:t>
            </a:r>
            <a:r>
              <a:rPr lang="en-US" altLang="ko-KR" b="1" dirty="0">
                <a:solidFill>
                  <a:srgbClr val="0000FF"/>
                </a:solidFill>
              </a:rPr>
              <a:t>+ </a:t>
            </a:r>
            <a:r>
              <a:rPr lang="en-US" altLang="ko-KR" b="1" dirty="0" smtClean="0">
                <a:solidFill>
                  <a:srgbClr val="0000FF"/>
                </a:solidFill>
              </a:rPr>
              <a:t>B*X1 </a:t>
            </a:r>
            <a:r>
              <a:rPr lang="en-US" altLang="ko-KR" b="1" dirty="0">
                <a:solidFill>
                  <a:srgbClr val="0000FF"/>
                </a:solidFill>
              </a:rPr>
              <a:t>+ </a:t>
            </a:r>
            <a:r>
              <a:rPr lang="en-US" altLang="ko-KR" b="1" dirty="0" smtClean="0">
                <a:solidFill>
                  <a:srgbClr val="0000FF"/>
                </a:solidFill>
              </a:rPr>
              <a:t>(X8-X2) -</a:t>
            </a:r>
            <a:r>
              <a:rPr lang="en-US" altLang="ko-KR" b="1" dirty="0">
                <a:solidFill>
                  <a:srgbClr val="0000FF"/>
                </a:solidFill>
              </a:rPr>
              <a:t>start </a:t>
            </a:r>
            <a:r>
              <a:rPr lang="en-US" altLang="ko-KR" b="1" dirty="0" smtClean="0">
                <a:solidFill>
                  <a:srgbClr val="0000FF"/>
                </a:solidFill>
              </a:rPr>
              <a:t>index+1</a:t>
            </a:r>
          </a:p>
          <a:p>
            <a:pPr algn="ctr"/>
            <a:r>
              <a:rPr lang="en-US" altLang="ko-KR" b="1" dirty="0" smtClean="0">
                <a:solidFill>
                  <a:srgbClr val="0000FF"/>
                </a:solidFill>
              </a:rPr>
              <a:t>A=4, B=2</a:t>
            </a:r>
            <a:r>
              <a:rPr lang="en-US" altLang="ko-KR" b="1" dirty="0">
                <a:solidFill>
                  <a:srgbClr val="0000FF"/>
                </a:solidFill>
              </a:rPr>
              <a:t> , start </a:t>
            </a:r>
            <a:r>
              <a:rPr lang="en-US" altLang="ko-KR" b="1" dirty="0" smtClean="0">
                <a:solidFill>
                  <a:srgbClr val="0000FF"/>
                </a:solidFill>
              </a:rPr>
              <a:t>index=105</a:t>
            </a:r>
            <a:endParaRPr lang="ko-KR" altLang="en-US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54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200" dirty="0" smtClean="0"/>
              <a:t>RU </a:t>
            </a:r>
            <a:r>
              <a:rPr lang="en-US" altLang="ko-KR" sz="2200" dirty="0"/>
              <a:t>Allocation </a:t>
            </a:r>
            <a:r>
              <a:rPr lang="en-US" altLang="ko-KR" sz="2200" dirty="0" smtClean="0"/>
              <a:t>Subfield Design for 3×RU996+RU484 (Cont’d) </a:t>
            </a:r>
            <a:endParaRPr lang="ko-KR" altLang="en-US" sz="22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altLang="ko-KR" sz="1600" kern="0" dirty="0" smtClean="0"/>
          </a:p>
          <a:p>
            <a:pPr marL="457200" lvl="1" indent="0">
              <a:buFontTx/>
              <a:buNone/>
            </a:pPr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2"/>
            <a:endParaRPr lang="en-US" altLang="ko-KR" sz="14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200" kern="0" dirty="0" smtClean="0"/>
          </a:p>
          <a:p>
            <a:pPr lvl="1"/>
            <a:endParaRPr lang="en-US" altLang="ko-KR" sz="1600" kern="0" dirty="0" smtClean="0"/>
          </a:p>
          <a:p>
            <a:endParaRPr lang="ko-KR" altLang="en-US" kern="0" dirty="0"/>
          </a:p>
        </p:txBody>
      </p:sp>
      <p:pic>
        <p:nvPicPr>
          <p:cNvPr id="8" name="Picture 2">
            <a:extLst>
              <a:ext uri="{FF2B5EF4-FFF2-40B4-BE49-F238E27FC236}">
                <a16:creationId xmlns="" xmlns:a16="http://schemas.microsoft.com/office/drawing/2014/main" id="{A178DE0C-DBA7-450F-AAC4-E1F9FCEFF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676400"/>
            <a:ext cx="6629400" cy="4505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31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RU </a:t>
            </a:r>
            <a:r>
              <a:rPr lang="en-US" altLang="ko-KR" sz="2400" dirty="0"/>
              <a:t>Allocation </a:t>
            </a:r>
            <a:r>
              <a:rPr lang="en-US" altLang="ko-KR" sz="2400" dirty="0" smtClean="0"/>
              <a:t>Subfield Table for EHT Trigger frame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Based on the previous logics, the </a:t>
            </a:r>
            <a:r>
              <a:rPr lang="en-US" altLang="ko-KR" sz="1600" dirty="0"/>
              <a:t>mapping of </a:t>
            </a:r>
            <a:r>
              <a:rPr lang="en-US" altLang="ko-KR" sz="1600" dirty="0" smtClean="0"/>
              <a:t>X8–X0 </a:t>
            </a:r>
            <a:r>
              <a:rPr lang="en-US" altLang="ko-KR" sz="1600" dirty="0"/>
              <a:t>of the RU Allocation subfield </a:t>
            </a:r>
            <a:r>
              <a:rPr lang="en-US" altLang="ko-KR" sz="1600" dirty="0" smtClean="0"/>
              <a:t>for EHT Trigger frame is defined as follows.</a:t>
            </a:r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dirty="0"/>
          </a:p>
          <a:p>
            <a:endParaRPr lang="en-US" altLang="ko-KR" sz="1600" dirty="0" smtClean="0"/>
          </a:p>
          <a:p>
            <a:pPr marL="342900" lvl="1" indent="-342900">
              <a:buFontTx/>
              <a:buChar char="•"/>
            </a:pPr>
            <a:r>
              <a:rPr lang="en-US" altLang="ko-KR" sz="1050" u="sng" dirty="0">
                <a:solidFill>
                  <a:srgbClr val="0000FF"/>
                </a:solidFill>
              </a:rPr>
              <a:t>For UL BW &lt;= 80MHz, N=0. For UL BW = 160MHz, N=X1. For UL BW = 320MHz, N=2</a:t>
            </a:r>
            <a:r>
              <a:rPr lang="en-US" altLang="ko-KR" sz="1050" u="sng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×</a:t>
            </a:r>
            <a:r>
              <a:rPr lang="en-US" altLang="ko-KR" sz="1050" u="sng" dirty="0">
                <a:solidFill>
                  <a:srgbClr val="0000FF"/>
                </a:solidFill>
              </a:rPr>
              <a:t>X0+X1.</a:t>
            </a:r>
          </a:p>
          <a:p>
            <a:endParaRPr lang="ko-KR" altLang="en-US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485577"/>
              </p:ext>
            </p:extLst>
          </p:nvPr>
        </p:nvGraphicFramePr>
        <p:xfrm>
          <a:off x="838198" y="2057400"/>
          <a:ext cx="7924802" cy="4066863"/>
        </p:xfrm>
        <a:graphic>
          <a:graphicData uri="http://schemas.openxmlformats.org/drawingml/2006/table">
            <a:tbl>
              <a:tblPr/>
              <a:tblGrid>
                <a:gridCol w="668596"/>
                <a:gridCol w="668594"/>
                <a:gridCol w="1170038"/>
                <a:gridCol w="2590800"/>
                <a:gridCol w="845574"/>
                <a:gridCol w="1981200"/>
              </a:tblGrid>
              <a:tr h="14619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 bits RU Allocation subfield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UL BW subfield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size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Index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693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X0</a:t>
                      </a:r>
                      <a:r>
                        <a:rPr lang="en-US" altLang="ko-KR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(LU)</a:t>
                      </a:r>
                      <a:endParaRPr lang="ko-KR" sz="8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X1</a:t>
                      </a:r>
                      <a:endParaRPr lang="ko-KR" sz="8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X8-X2 </a:t>
                      </a:r>
                      <a:r>
                        <a:rPr lang="en-US" sz="8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of </a:t>
                      </a:r>
                      <a:br>
                        <a:rPr lang="en-US" sz="8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</a:br>
                      <a:r>
                        <a:rPr lang="en-US" sz="8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RU Allocation subfield</a:t>
                      </a:r>
                      <a:endParaRPr lang="ko-KR" sz="8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9979">
                <a:tc rowSpan="25" grid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[X0 X1] 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are used to indicate the location of channel that RU or MRU allocation applies.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5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0-8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RU26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37×N+1 </a:t>
                      </a:r>
                      <a:r>
                        <a:rPr lang="en-US" sz="7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 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37</a:t>
                      </a:r>
                      <a:r>
                        <a:rPr lang="en-US" altLang="ko-KR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×N+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  <a:r>
                        <a:rPr lang="en-US" sz="7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97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9–17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</a:t>
                      </a:r>
                      <a:r>
                        <a:rPr lang="en-US" altLang="ko-KR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37×N+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 </a:t>
                      </a:r>
                      <a:r>
                        <a:rPr lang="en-US" sz="7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 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</a:t>
                      </a:r>
                      <a:r>
                        <a:rPr lang="en-US" altLang="ko-KR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37×N+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18</a:t>
                      </a:r>
                      <a:r>
                        <a:rPr lang="en-US" sz="7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296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18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--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</a:t>
                      </a:r>
                      <a:r>
                        <a:rPr lang="en-US" altLang="ko-KR" sz="7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37×N+</a:t>
                      </a:r>
                      <a:r>
                        <a:rPr lang="en-US" sz="7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19</a:t>
                      </a:r>
                      <a:r>
                        <a:rPr lang="en-US" sz="700" b="0" i="0" u="sng" strike="noStrike" baseline="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(Note defined in 11be.)</a:t>
                      </a:r>
                      <a:endParaRPr lang="en-US" sz="700" b="0" i="0" u="sng" strike="noStrike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97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19–36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</a:t>
                      </a:r>
                      <a:r>
                        <a:rPr lang="en-US" altLang="ko-KR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37×N+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</a:t>
                      </a:r>
                      <a:r>
                        <a:rPr lang="en-US" sz="7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 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</a:t>
                      </a:r>
                      <a:r>
                        <a:rPr lang="en-US" altLang="ko-KR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37×N+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37</a:t>
                      </a:r>
                      <a:r>
                        <a:rPr lang="en-US" sz="7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997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37–40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RU52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16</a:t>
                      </a:r>
                      <a:r>
                        <a:rPr lang="en-US" altLang="ko-KR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×N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+1 </a:t>
                      </a:r>
                      <a:r>
                        <a:rPr lang="en-US" sz="7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 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</a:t>
                      </a:r>
                      <a:r>
                        <a:rPr lang="en-US" altLang="ko-KR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16×N+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r>
                        <a:rPr lang="en-US" sz="7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97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41–44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</a:t>
                      </a:r>
                      <a:r>
                        <a:rPr lang="en-US" altLang="ko-KR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16×N+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 </a:t>
                      </a:r>
                      <a:r>
                        <a:rPr lang="en-US" sz="7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 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</a:t>
                      </a:r>
                      <a:r>
                        <a:rPr lang="en-US" altLang="ko-KR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16×N+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r>
                        <a:rPr lang="en-US" sz="7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97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45–52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</a:t>
                      </a:r>
                      <a:r>
                        <a:rPr lang="en-US" altLang="ko-KR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16×N+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 </a:t>
                      </a:r>
                      <a:r>
                        <a:rPr lang="en-US" sz="7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 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</a:t>
                      </a:r>
                      <a:r>
                        <a:rPr lang="en-US" altLang="ko-KR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16×N+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  <a:r>
                        <a:rPr lang="en-US" sz="7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97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53, 54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RU106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8</a:t>
                      </a:r>
                      <a:r>
                        <a:rPr lang="en-US" altLang="ko-KR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×N+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</a:t>
                      </a:r>
                      <a:r>
                        <a:rPr lang="en-US" sz="7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and 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</a:t>
                      </a:r>
                      <a:r>
                        <a:rPr lang="en-US" altLang="ko-KR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8×N+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lang="en-US" sz="7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97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55, 56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</a:t>
                      </a:r>
                      <a:r>
                        <a:rPr lang="en-US" altLang="ko-KR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8×N+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 </a:t>
                      </a:r>
                      <a:r>
                        <a:rPr lang="en-US" sz="7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and 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</a:t>
                      </a:r>
                      <a:r>
                        <a:rPr lang="en-US" altLang="ko-KR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8×N+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r>
                        <a:rPr lang="en-US" sz="7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296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57–60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</a:t>
                      </a:r>
                      <a:r>
                        <a:rPr lang="en-US" altLang="ko-KR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8×N+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 </a:t>
                      </a:r>
                      <a:r>
                        <a:rPr lang="en-US" sz="7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 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</a:t>
                      </a:r>
                      <a:r>
                        <a:rPr lang="en-US" altLang="ko-KR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8×N+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r>
                        <a:rPr lang="en-US" sz="7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176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RU242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4</a:t>
                      </a:r>
                      <a:r>
                        <a:rPr lang="en-US" altLang="ko-KR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×N+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</a:t>
                      </a:r>
                      <a:endParaRPr lang="en-US" sz="700" b="0" i="0" u="none" strike="noStrike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176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62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</a:t>
                      </a:r>
                      <a:r>
                        <a:rPr lang="en-US" altLang="ko-KR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4×N+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en-US" sz="700" b="0" i="0" u="none" strike="noStrike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97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63,64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</a:t>
                      </a:r>
                      <a:r>
                        <a:rPr lang="en-US" altLang="ko-KR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4×N+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 </a:t>
                      </a:r>
                      <a:r>
                        <a:rPr lang="en-US" sz="7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and 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</a:t>
                      </a:r>
                      <a:r>
                        <a:rPr lang="en-US" altLang="ko-KR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4×N+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r>
                        <a:rPr lang="en-US" sz="7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176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65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RU484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2</a:t>
                      </a:r>
                      <a:r>
                        <a:rPr lang="en-US" altLang="ko-KR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×N+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</a:t>
                      </a:r>
                      <a:endParaRPr lang="en-US" sz="700" b="0" i="0" u="none" strike="noStrike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176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2</a:t>
                      </a:r>
                      <a:r>
                        <a:rPr lang="en-US" altLang="ko-KR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×N+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en-US" sz="700" b="0" i="0" u="none" strike="noStrike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176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67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RU996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N+1 </a:t>
                      </a:r>
                      <a:endParaRPr lang="en-US" sz="700" b="0" i="0" u="none" strike="noStrike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176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68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2×996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X0+1</a:t>
                      </a:r>
                      <a:endParaRPr lang="en-US" sz="700" b="0" i="0" u="none" strike="noStrike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176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69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4×RU996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97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70-72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RU52+RU26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 12</a:t>
                      </a:r>
                      <a:r>
                        <a:rPr lang="en-US" altLang="ko-KR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×N+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</a:t>
                      </a:r>
                      <a:r>
                        <a:rPr lang="en-US" sz="7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 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 </a:t>
                      </a:r>
                      <a:r>
                        <a:rPr lang="en-US" altLang="ko-KR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12×N+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r>
                        <a:rPr lang="en-US" sz="7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97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73-75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 </a:t>
                      </a:r>
                      <a:r>
                        <a:rPr lang="en-US" altLang="ko-KR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12×N+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 </a:t>
                      </a:r>
                      <a:r>
                        <a:rPr lang="en-US" sz="7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 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 </a:t>
                      </a:r>
                      <a:r>
                        <a:rPr lang="en-US" altLang="ko-KR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12×N+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r>
                        <a:rPr lang="en-US" sz="7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97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76-81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 </a:t>
                      </a:r>
                      <a:r>
                        <a:rPr lang="en-US" altLang="ko-KR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12×N+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 </a:t>
                      </a:r>
                      <a:r>
                        <a:rPr lang="en-US" sz="7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 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 </a:t>
                      </a:r>
                      <a:r>
                        <a:rPr lang="en-US" altLang="ko-KR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12×N+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  <a:r>
                        <a:rPr lang="en-US" sz="7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97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82,83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RU106+RU26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 8</a:t>
                      </a:r>
                      <a:r>
                        <a:rPr lang="en-US" altLang="ko-KR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×N+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and MRU </a:t>
                      </a:r>
                      <a:r>
                        <a:rPr lang="en-US" altLang="ko-KR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8×N+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lang="en-US" sz="7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97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84,85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 </a:t>
                      </a:r>
                      <a:r>
                        <a:rPr lang="en-US" altLang="ko-KR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8×N+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 </a:t>
                      </a:r>
                      <a:r>
                        <a:rPr lang="en-US" sz="7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and 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 </a:t>
                      </a:r>
                      <a:r>
                        <a:rPr lang="en-US" altLang="ko-KR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8×N+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r>
                        <a:rPr lang="en-US" sz="7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97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86-89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 </a:t>
                      </a:r>
                      <a:r>
                        <a:rPr lang="en-US" altLang="ko-KR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8×N+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 </a:t>
                      </a:r>
                      <a:r>
                        <a:rPr lang="en-US" sz="7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 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 </a:t>
                      </a:r>
                      <a:r>
                        <a:rPr lang="en-US" altLang="ko-KR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8×N+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r>
                        <a:rPr lang="en-US" sz="7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97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90-93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RU484+RU242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 4</a:t>
                      </a:r>
                      <a:r>
                        <a:rPr lang="en-US" altLang="ko-KR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×N+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</a:t>
                      </a:r>
                      <a:r>
                        <a:rPr lang="en-US" sz="7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 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 4</a:t>
                      </a:r>
                      <a:r>
                        <a:rPr lang="en-US" altLang="ko-KR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×N+</a:t>
                      </a:r>
                      <a:r>
                        <a:rPr lang="en-US" sz="7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r>
                        <a:rPr lang="en-US" sz="700" b="0" i="0" u="none" strike="noStrike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365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200" dirty="0" smtClean="0"/>
              <a:t>RU </a:t>
            </a:r>
            <a:r>
              <a:rPr lang="en-US" altLang="ko-KR" sz="2200" dirty="0"/>
              <a:t>Allocation </a:t>
            </a:r>
            <a:r>
              <a:rPr lang="en-US" altLang="ko-KR" sz="2200" dirty="0" smtClean="0"/>
              <a:t>Subfield Table for EHT </a:t>
            </a:r>
            <a:r>
              <a:rPr lang="en-US" altLang="ko-KR" sz="2200" dirty="0"/>
              <a:t>Trigger frame </a:t>
            </a:r>
            <a:r>
              <a:rPr lang="en-US" altLang="ko-KR" sz="2200" dirty="0" smtClean="0"/>
              <a:t> (Cont’d)</a:t>
            </a:r>
            <a:endParaRPr lang="ko-KR" altLang="en-US" sz="22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397892"/>
              </p:ext>
            </p:extLst>
          </p:nvPr>
        </p:nvGraphicFramePr>
        <p:xfrm>
          <a:off x="838200" y="1371600"/>
          <a:ext cx="7620001" cy="5063453"/>
        </p:xfrm>
        <a:graphic>
          <a:graphicData uri="http://schemas.openxmlformats.org/drawingml/2006/table">
            <a:tbl>
              <a:tblPr/>
              <a:tblGrid>
                <a:gridCol w="752299"/>
                <a:gridCol w="989867"/>
                <a:gridCol w="2035169"/>
                <a:gridCol w="2037148"/>
                <a:gridCol w="902759"/>
                <a:gridCol w="902759"/>
              </a:tblGrid>
              <a:tr h="24470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 bits RU Allocation subfield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UL BW subfield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size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Index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62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X0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X1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X8-X2 of </a:t>
                      </a:r>
                      <a:b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27000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[X0] is used to indicate the location of channel that RU or MRU allocation applies.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 MHz, 320 MHz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4×X0+</a:t>
                      </a:r>
                      <a:r>
                        <a:rPr lang="en-US" sz="8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1</a:t>
                      </a:r>
                      <a:endParaRPr lang="ko-KR" sz="8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95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4×X0+</a:t>
                      </a:r>
                      <a:r>
                        <a:rPr lang="en-US" sz="8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2</a:t>
                      </a:r>
                      <a:endParaRPr lang="ko-KR" sz="8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4×X0+</a:t>
                      </a:r>
                      <a:r>
                        <a:rPr lang="en-US" sz="8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3</a:t>
                      </a:r>
                      <a:endParaRPr lang="ko-KR" sz="8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95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4×X0+</a:t>
                      </a:r>
                      <a:r>
                        <a:rPr lang="en-US" sz="8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4</a:t>
                      </a:r>
                      <a:endParaRPr lang="ko-KR" sz="8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 MHz, 320 MHz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RU996+RU484+RU242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kern="12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 </a:t>
                      </a:r>
                      <a:r>
                        <a:rPr lang="en-US" altLang="ko-KR" sz="800" kern="12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8×X0+</a:t>
                      </a:r>
                      <a:r>
                        <a:rPr lang="en-US" sz="800" kern="12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1</a:t>
                      </a:r>
                      <a:endParaRPr lang="en-US" sz="800" kern="12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/>
                      </a:endParaRP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97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kern="12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 </a:t>
                      </a:r>
                      <a:r>
                        <a:rPr lang="en-US" altLang="ko-KR" sz="800" kern="12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8×X0+</a:t>
                      </a:r>
                      <a:r>
                        <a:rPr lang="en-US" sz="800" kern="12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2</a:t>
                      </a:r>
                      <a:endParaRPr lang="en-US" sz="800" kern="12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/>
                      </a:endParaRP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98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kern="12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 </a:t>
                      </a:r>
                      <a:r>
                        <a:rPr lang="en-US" altLang="ko-KR" sz="800" kern="12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8×X0+</a:t>
                      </a:r>
                      <a:r>
                        <a:rPr lang="en-US" sz="800" kern="12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3</a:t>
                      </a:r>
                      <a:endParaRPr lang="en-US" sz="800" kern="12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/>
                      </a:endParaRP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kern="12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 </a:t>
                      </a:r>
                      <a:r>
                        <a:rPr lang="en-US" altLang="ko-KR" sz="800" kern="12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8×X0+</a:t>
                      </a:r>
                      <a:r>
                        <a:rPr lang="en-US" sz="800" kern="12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4</a:t>
                      </a:r>
                      <a:endParaRPr lang="en-US" sz="800" kern="12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/>
                      </a:endParaRP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kern="12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 </a:t>
                      </a:r>
                      <a:r>
                        <a:rPr lang="en-US" altLang="ko-KR" sz="800" kern="12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8×X0+</a:t>
                      </a:r>
                      <a:r>
                        <a:rPr lang="en-US" sz="800" kern="12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5</a:t>
                      </a:r>
                      <a:endParaRPr lang="en-US" sz="800" kern="12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/>
                      </a:endParaRP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97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kern="12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 </a:t>
                      </a:r>
                      <a:r>
                        <a:rPr lang="en-US" altLang="ko-KR" sz="800" kern="12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8×X0+</a:t>
                      </a:r>
                      <a:r>
                        <a:rPr lang="en-US" sz="800" kern="12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6</a:t>
                      </a:r>
                      <a:endParaRPr lang="en-US" sz="800" kern="12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/>
                      </a:endParaRP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98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kern="12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 </a:t>
                      </a:r>
                      <a:r>
                        <a:rPr lang="en-US" altLang="ko-KR" sz="800" kern="12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8×X0+</a:t>
                      </a:r>
                      <a:r>
                        <a:rPr lang="en-US" sz="800" kern="12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7</a:t>
                      </a:r>
                      <a:endParaRPr lang="en-US" sz="800" kern="12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/>
                      </a:endParaRP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kern="12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MRU </a:t>
                      </a:r>
                      <a:r>
                        <a:rPr lang="en-US" altLang="ko-KR" sz="800" kern="12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8×X0+</a:t>
                      </a:r>
                      <a:r>
                        <a:rPr lang="en-US" sz="800" kern="1200" dirty="0" smtClean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8</a:t>
                      </a:r>
                      <a:endParaRPr lang="en-US" sz="800" kern="12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/>
                      </a:endParaRP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320 MHz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MRU2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102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MRU3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103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MRU5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MRU7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MRU8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102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MRU9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103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MRU12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320 MHz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MRU2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MRU3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105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320 MHz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MRU2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105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MRU3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105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MRU5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105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MRU7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MRU8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35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In this contribution, we proposed </a:t>
            </a:r>
            <a:r>
              <a:rPr lang="en-US" altLang="ko-KR" dirty="0"/>
              <a:t>the </a:t>
            </a:r>
            <a:r>
              <a:rPr lang="en-US" altLang="ko-KR" dirty="0" smtClean="0"/>
              <a:t>modified 9-bit </a:t>
            </a:r>
            <a:r>
              <a:rPr lang="en-US" altLang="ko-KR" dirty="0"/>
              <a:t>RU Allocation subfield for Trigger </a:t>
            </a:r>
            <a:r>
              <a:rPr lang="en-US" altLang="ko-KR" dirty="0" smtClean="0"/>
              <a:t>frame to indicate </a:t>
            </a:r>
            <a:r>
              <a:rPr lang="en-US" altLang="ko-KR" dirty="0"/>
              <a:t>the supported bandwidths and </a:t>
            </a:r>
            <a:r>
              <a:rPr lang="en-US" altLang="ko-KR" dirty="0" smtClean="0"/>
              <a:t>MRU combinations in </a:t>
            </a:r>
            <a:r>
              <a:rPr lang="en-US" altLang="ko-KR" dirty="0"/>
              <a:t>EHT by changing the mapping rule only for MRU of 2×RU996+RU484 from RU Allocation subfield table in </a:t>
            </a:r>
            <a:r>
              <a:rPr lang="en-US" altLang="ko-KR" dirty="0" smtClean="0"/>
              <a:t>[5].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7774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the following </a:t>
            </a:r>
            <a:r>
              <a:rPr lang="en-US" altLang="ko-KR" dirty="0" smtClean="0"/>
              <a:t>26-tone RU </a:t>
            </a:r>
            <a:r>
              <a:rPr lang="en-US" altLang="ko-KR" dirty="0"/>
              <a:t>indices </a:t>
            </a:r>
            <a:r>
              <a:rPr lang="en-US" altLang="ko-KR" dirty="0" smtClean="0"/>
              <a:t>for </a:t>
            </a:r>
            <a:r>
              <a:rPr lang="en-US" altLang="ko-KR" dirty="0"/>
              <a:t>an </a:t>
            </a:r>
            <a:r>
              <a:rPr lang="en-US" altLang="ko-KR" dirty="0" smtClean="0"/>
              <a:t>80MHz, 160MHz, and 320HMz </a:t>
            </a:r>
            <a:r>
              <a:rPr lang="en-US" altLang="ko-KR" dirty="0"/>
              <a:t>EHT </a:t>
            </a:r>
            <a:r>
              <a:rPr lang="en-US" altLang="ko-KR" dirty="0" smtClean="0"/>
              <a:t>PPDU </a:t>
            </a:r>
            <a:r>
              <a:rPr lang="en-US" altLang="ko-KR" dirty="0"/>
              <a:t>in both DL and UL 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sz="1600" dirty="0" smtClean="0"/>
              <a:t>26-tone </a:t>
            </a:r>
            <a:r>
              <a:rPr lang="en-US" altLang="ko-KR" sz="1600" dirty="0"/>
              <a:t>RU indices </a:t>
            </a:r>
            <a:r>
              <a:rPr lang="en-US" altLang="ko-KR" sz="1600" dirty="0" smtClean="0"/>
              <a:t>for </a:t>
            </a:r>
            <a:r>
              <a:rPr lang="en-US" altLang="ko-KR" sz="1600" dirty="0"/>
              <a:t>an </a:t>
            </a:r>
            <a:r>
              <a:rPr lang="en-US" altLang="ko-KR" sz="1600" dirty="0" smtClean="0"/>
              <a:t>80MHz EHT PPDU </a:t>
            </a:r>
            <a:r>
              <a:rPr lang="en-US" altLang="ko-KR" sz="1600" dirty="0"/>
              <a:t>in both DL and UL </a:t>
            </a:r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2"/>
            <a:r>
              <a:rPr lang="en-US" altLang="ko-KR" sz="1200" dirty="0"/>
              <a:t>RU1-RU18 for lower 40MHz and RU20-RU37 in upper 40MHz </a:t>
            </a:r>
            <a:endParaRPr lang="en-US" altLang="ko-KR" sz="1200" dirty="0" smtClean="0"/>
          </a:p>
          <a:p>
            <a:pPr lvl="2"/>
            <a:r>
              <a:rPr lang="en-US" altLang="ko-KR" sz="1200" dirty="0" smtClean="0"/>
              <a:t>There </a:t>
            </a:r>
            <a:r>
              <a:rPr lang="en-US" altLang="ko-KR" sz="1200" dirty="0"/>
              <a:t>is the index of RU19 for 26-tone DC </a:t>
            </a:r>
            <a:r>
              <a:rPr lang="en-US" altLang="ko-KR" sz="1200" dirty="0" smtClean="0"/>
              <a:t>RU. </a:t>
            </a:r>
            <a:r>
              <a:rPr lang="en-US" altLang="ko-KR" sz="1200" dirty="0"/>
              <a:t>But it does not exist in 11be</a:t>
            </a:r>
            <a:r>
              <a:rPr lang="en-US" altLang="ko-KR" sz="1200" dirty="0" smtClean="0"/>
              <a:t>.</a:t>
            </a:r>
          </a:p>
          <a:p>
            <a:pPr lvl="1"/>
            <a:r>
              <a:rPr lang="en-US" altLang="ko-KR" sz="1400" dirty="0"/>
              <a:t>26-tone RU indices in both DL and UL for </a:t>
            </a:r>
            <a:r>
              <a:rPr lang="en-US" altLang="ko-KR" sz="1400" dirty="0" smtClean="0"/>
              <a:t>a 160MHz </a:t>
            </a:r>
            <a:r>
              <a:rPr lang="en-US" altLang="ko-KR" sz="1400" dirty="0"/>
              <a:t>and 320HMz EHT </a:t>
            </a:r>
            <a:r>
              <a:rPr lang="en-US" altLang="ko-KR" sz="1400" dirty="0" smtClean="0"/>
              <a:t>PPDU are defined based on 26-tone </a:t>
            </a:r>
            <a:r>
              <a:rPr lang="en-US" altLang="ko-KR" sz="1400" dirty="0"/>
              <a:t>RU indices </a:t>
            </a:r>
            <a:r>
              <a:rPr lang="en-US" altLang="ko-KR" sz="1400" dirty="0" smtClean="0"/>
              <a:t>for </a:t>
            </a:r>
            <a:r>
              <a:rPr lang="en-US" altLang="ko-KR" sz="1400" dirty="0"/>
              <a:t>an 80MHz EHT </a:t>
            </a:r>
            <a:r>
              <a:rPr lang="en-US" altLang="ko-KR" sz="1400" dirty="0" smtClean="0"/>
              <a:t>PPDU above </a:t>
            </a:r>
            <a:r>
              <a:rPr lang="en-US" altLang="ko-KR" sz="1400" dirty="0"/>
              <a:t>in both DL and </a:t>
            </a:r>
            <a:r>
              <a:rPr lang="en-US" altLang="ko-KR" sz="1400" dirty="0" smtClean="0"/>
              <a:t>UL</a:t>
            </a:r>
            <a:r>
              <a:rPr lang="en-US" altLang="ko-KR" sz="1400" dirty="0"/>
              <a:t>. </a:t>
            </a:r>
            <a:r>
              <a:rPr lang="en-US" altLang="ko-KR" sz="1400" dirty="0" smtClean="0"/>
              <a:t>(Please, refer to the Word document for the detailed </a:t>
            </a:r>
            <a:r>
              <a:rPr lang="en-US" altLang="ko-KR" sz="1400" dirty="0"/>
              <a:t>26-tone RU indices in both DL and UL for a 160MHz and 320HMz EHT </a:t>
            </a:r>
            <a:r>
              <a:rPr lang="en-US" altLang="ko-KR" sz="1400" dirty="0" smtClean="0"/>
              <a:t>PPDU)</a:t>
            </a:r>
            <a:endParaRPr lang="en-US" altLang="ko-KR" sz="1400" dirty="0"/>
          </a:p>
          <a:p>
            <a:pPr lvl="1"/>
            <a:endParaRPr lang="en-US" altLang="ko-KR" dirty="0"/>
          </a:p>
          <a:p>
            <a:endParaRPr lang="en-US" altLang="ko-KR" sz="2200" dirty="0"/>
          </a:p>
          <a:p>
            <a:pPr lvl="1"/>
            <a:endParaRPr lang="en-US" altLang="ko-KR" sz="2000" dirty="0" smtClean="0"/>
          </a:p>
          <a:p>
            <a:pPr lvl="1"/>
            <a:endParaRPr lang="en-US" altLang="ko-KR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513084"/>
              </p:ext>
            </p:extLst>
          </p:nvPr>
        </p:nvGraphicFramePr>
        <p:xfrm>
          <a:off x="1371599" y="2590800"/>
          <a:ext cx="7239001" cy="2209804"/>
        </p:xfrm>
        <a:graphic>
          <a:graphicData uri="http://schemas.openxmlformats.org/drawingml/2006/table">
            <a:tbl>
              <a:tblPr/>
              <a:tblGrid>
                <a:gridCol w="1706431"/>
                <a:gridCol w="1106514"/>
                <a:gridCol w="1106514"/>
                <a:gridCol w="1106514"/>
                <a:gridCol w="1106514"/>
                <a:gridCol w="1106514"/>
              </a:tblGrid>
              <a:tr h="166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type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index and subcarrier range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5473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[–499: –474]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[–473: –448]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3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[–445: –420]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[–419: –394]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5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[–392: –367]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6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[–365: –340]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7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[–339: –314]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8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[–311: –286]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9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[–285: –260]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10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[–252: –227]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11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[–226: –201]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12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[–198: –173]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13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[–172: –147]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[–145: –120]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15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[–118: –93]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16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[–92: –67]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17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[–64: –39]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18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[–38: –13]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 19</a:t>
                      </a:r>
                      <a:br>
                        <a:rPr lang="en-US" altLang="ko-KR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altLang="ko-KR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[Not defined]</a:t>
                      </a:r>
                      <a:r>
                        <a:rPr lang="ko-KR" altLang="en-US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[13: 38]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[39: 64]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[67: 92]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[93: 118]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[120: 145]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[147: 172]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[173: 198]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[201: 226]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[227: 252]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[260: 285]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[286: 311]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[314: 339]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[340: 365]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[367: 392]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[394: 419]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[420: 445]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[448: 473]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[474: 499]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개체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2131969"/>
              </p:ext>
            </p:extLst>
          </p:nvPr>
        </p:nvGraphicFramePr>
        <p:xfrm>
          <a:off x="8077200" y="56388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97" name="Document" showAsIcon="1" r:id="rId4" imgW="914400" imgH="771480" progId="Word.Document.12">
                  <p:embed/>
                </p:oleObj>
              </mc:Choice>
              <mc:Fallback>
                <p:oleObj name="Document" showAsIcon="1" r:id="rId4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077200" y="56388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125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200" dirty="0"/>
              <a:t>Do you support that the TGbe SFD shall include the following </a:t>
            </a:r>
            <a:r>
              <a:rPr lang="en-US" altLang="ko-KR" sz="2200" dirty="0" smtClean="0"/>
              <a:t>table?</a:t>
            </a:r>
            <a:endParaRPr lang="en-US" altLang="ko-KR" sz="2200" dirty="0"/>
          </a:p>
          <a:p>
            <a:pPr lvl="1"/>
            <a:r>
              <a:rPr lang="en-US" altLang="ko-KR" dirty="0"/>
              <a:t>Indices </a:t>
            </a:r>
            <a:r>
              <a:rPr lang="en-US" altLang="ko-KR" sz="2000" dirty="0" smtClean="0"/>
              <a:t>for </a:t>
            </a:r>
            <a:r>
              <a:rPr lang="en-US" altLang="ko-KR" sz="2000" dirty="0"/>
              <a:t>small-size MRUs in an OFDMA 80MHz, 160MHz, and 320HMz EHT </a:t>
            </a:r>
            <a:r>
              <a:rPr lang="en-US" altLang="ko-KR" sz="2000" dirty="0" smtClean="0"/>
              <a:t>PPDU described in Word </a:t>
            </a:r>
            <a:r>
              <a:rPr lang="en-US" altLang="ko-KR" sz="2000" dirty="0"/>
              <a:t>document </a:t>
            </a:r>
            <a:endParaRPr lang="en-US" altLang="ko-KR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9" name="개체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302746"/>
              </p:ext>
            </p:extLst>
          </p:nvPr>
        </p:nvGraphicFramePr>
        <p:xfrm>
          <a:off x="4114800" y="3043238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59" name="문서" showAsIcon="1" r:id="rId4" imgW="914400" imgH="771480" progId="Word.Document.12">
                  <p:embed/>
                </p:oleObj>
              </mc:Choice>
              <mc:Fallback>
                <p:oleObj name="문서" showAsIcon="1" r:id="rId4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14800" y="3043238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651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11be task group has approved that 11be shall allow </a:t>
            </a:r>
            <a:r>
              <a:rPr lang="en-US" altLang="ko-KR" dirty="0" smtClean="0"/>
              <a:t>the following PHY features </a:t>
            </a:r>
            <a:r>
              <a:rPr lang="en-US" altLang="ko-KR" dirty="0"/>
              <a:t>[1</a:t>
            </a:r>
            <a:r>
              <a:rPr lang="en-US" altLang="ko-KR" dirty="0" smtClean="0"/>
              <a:t>].</a:t>
            </a:r>
          </a:p>
          <a:p>
            <a:pPr lvl="1"/>
            <a:r>
              <a:rPr lang="en-US" altLang="ko-KR" dirty="0"/>
              <a:t>320 MHz </a:t>
            </a:r>
            <a:r>
              <a:rPr lang="en-US" altLang="ko-KR" dirty="0" smtClean="0"/>
              <a:t>PPDU </a:t>
            </a:r>
          </a:p>
          <a:p>
            <a:pPr lvl="1"/>
            <a:r>
              <a:rPr lang="en-US" altLang="ko-KR" dirty="0" smtClean="0"/>
              <a:t>802.11be </a:t>
            </a:r>
            <a:r>
              <a:rPr lang="en-US" altLang="ko-KR" dirty="0"/>
              <a:t>shall allow more than one RUs to be assigned to a single </a:t>
            </a:r>
            <a:r>
              <a:rPr lang="en-US" altLang="ko-KR" dirty="0" smtClean="0"/>
              <a:t>STA.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Design </a:t>
            </a:r>
            <a:r>
              <a:rPr lang="en-US" altLang="ko-KR" dirty="0"/>
              <a:t>aspects regarding T</a:t>
            </a:r>
            <a:r>
              <a:rPr lang="en-US" altLang="ko-KR" dirty="0" smtClean="0"/>
              <a:t>rigger </a:t>
            </a:r>
            <a:r>
              <a:rPr lang="en-US" altLang="ko-KR" dirty="0"/>
              <a:t>frame to support </a:t>
            </a:r>
            <a:r>
              <a:rPr lang="en-US" altLang="ko-KR" dirty="0" smtClean="0"/>
              <a:t>these above features have </a:t>
            </a:r>
            <a:r>
              <a:rPr lang="en-US" altLang="ko-KR" dirty="0"/>
              <a:t>been discussed in several </a:t>
            </a:r>
            <a:r>
              <a:rPr lang="en-US" altLang="ko-KR" dirty="0" smtClean="0"/>
              <a:t>contributions [2][3].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 [4], we proposed the 9-bit </a:t>
            </a:r>
            <a:r>
              <a:rPr lang="en-US" altLang="ko-KR" dirty="0"/>
              <a:t>RU Allocation subfield for </a:t>
            </a:r>
            <a:r>
              <a:rPr lang="en-US" altLang="ko-KR" dirty="0" smtClean="0"/>
              <a:t>EHT Trigger frame so </a:t>
            </a:r>
            <a:r>
              <a:rPr lang="en-US" altLang="ko-KR" dirty="0"/>
              <a:t>that RU allocation signaling for Trigger based UL MU transmissions can cover the supported bandwidths and </a:t>
            </a:r>
            <a:r>
              <a:rPr lang="en-US" altLang="ko-KR" dirty="0" smtClean="0"/>
              <a:t>MRU </a:t>
            </a:r>
            <a:r>
              <a:rPr lang="en-US" altLang="ko-KR" dirty="0"/>
              <a:t>combinations</a:t>
            </a:r>
            <a:r>
              <a:rPr lang="en-US" altLang="ko-KR" dirty="0" smtClean="0"/>
              <a:t>.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9579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</a:t>
            </a:r>
            <a:r>
              <a:rPr lang="en-US" altLang="ko-KR" dirty="0" smtClean="0"/>
              <a:t>to add the following entries to the table of “Indices </a:t>
            </a:r>
            <a:r>
              <a:rPr lang="en-US" altLang="ko-KR" dirty="0"/>
              <a:t>for small-size MRUs in an OFDMA </a:t>
            </a:r>
            <a:r>
              <a:rPr lang="en-US" altLang="ko-KR" dirty="0" smtClean="0"/>
              <a:t>160HMz </a:t>
            </a:r>
            <a:r>
              <a:rPr lang="en-US" altLang="ko-KR" dirty="0"/>
              <a:t>EHT </a:t>
            </a:r>
            <a:r>
              <a:rPr lang="en-US" altLang="ko-KR" dirty="0" smtClean="0"/>
              <a:t>PPDU”?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sz="1600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7594970"/>
              </p:ext>
            </p:extLst>
          </p:nvPr>
        </p:nvGraphicFramePr>
        <p:xfrm>
          <a:off x="1181101" y="2286000"/>
          <a:ext cx="6972299" cy="1600200"/>
        </p:xfrm>
        <a:graphic>
          <a:graphicData uri="http://schemas.openxmlformats.org/drawingml/2006/table">
            <a:tbl>
              <a:tblPr/>
              <a:tblGrid>
                <a:gridCol w="990600"/>
                <a:gridCol w="2057400"/>
                <a:gridCol w="3924299"/>
              </a:tblGrid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77800">
                <a:tc rowSpan="8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RU484+RU242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RU484+RU242; [empty-RU242 RU242 </a:t>
                      </a: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RU484] in lower 80MHz</a:t>
                      </a:r>
                      <a:r>
                        <a:rPr lang="en-US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channel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RU484+RU242; [RU242 empty-RU242 </a:t>
                      </a: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RU484]</a:t>
                      </a:r>
                      <a:r>
                        <a:rPr lang="en-US" altLang="ko-KR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in lower 80MHz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channel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RU484+RU242; [RU484 empty-RU242 </a:t>
                      </a: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RU242]</a:t>
                      </a:r>
                      <a:r>
                        <a:rPr lang="en-US" altLang="ko-KR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in lower 80MHz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channel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RU484+RU242; [RU484 RU242 </a:t>
                      </a: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empty-RU242]</a:t>
                      </a:r>
                      <a:r>
                        <a:rPr lang="en-US" altLang="ko-KR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in lower 80MHz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channel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RU484+RU242; [empty-RU242 RU242 </a:t>
                      </a: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RU484]</a:t>
                      </a:r>
                      <a:r>
                        <a:rPr lang="en-US" altLang="ko-KR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in upper 80MHz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channel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RU484+RU242; [RU242 empty-RU242 RU484</a:t>
                      </a: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]</a:t>
                      </a:r>
                      <a:r>
                        <a:rPr lang="en-US" altLang="ko-KR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in upper 80MHz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channel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RU484+RU242; [RU484 empty-RU242 RU242</a:t>
                      </a: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] </a:t>
                      </a:r>
                      <a:r>
                        <a:rPr lang="en-US" altLang="ko-KR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 upper 80MHz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channel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RU484+RU242; [RU484 RU242 empty-RU242]</a:t>
                      </a:r>
                      <a:r>
                        <a:rPr lang="en-US" altLang="ko-KR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in upper 80MHz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channel</a:t>
                      </a:r>
                      <a:endParaRPr lang="en-US" altLang="ko-KR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828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</a:t>
            </a:r>
            <a:r>
              <a:rPr lang="en-US" altLang="ko-KR" dirty="0" smtClean="0"/>
              <a:t>to add the following entries to the table of “Indices </a:t>
            </a:r>
            <a:r>
              <a:rPr lang="en-US" altLang="ko-KR" dirty="0"/>
              <a:t>for small-size MRUs in an OFDMA </a:t>
            </a:r>
            <a:r>
              <a:rPr lang="en-US" altLang="ko-KR" dirty="0" smtClean="0"/>
              <a:t>320HMz </a:t>
            </a:r>
            <a:r>
              <a:rPr lang="en-US" altLang="ko-KR" dirty="0"/>
              <a:t>EHT </a:t>
            </a:r>
            <a:r>
              <a:rPr lang="en-US" altLang="ko-KR" dirty="0" smtClean="0"/>
              <a:t>PPDU”?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819383"/>
              </p:ext>
            </p:extLst>
          </p:nvPr>
        </p:nvGraphicFramePr>
        <p:xfrm>
          <a:off x="1219200" y="2350435"/>
          <a:ext cx="7010400" cy="3593163"/>
        </p:xfrm>
        <a:graphic>
          <a:graphicData uri="http://schemas.openxmlformats.org/drawingml/2006/table">
            <a:tbl>
              <a:tblPr/>
              <a:tblGrid>
                <a:gridCol w="1072179"/>
                <a:gridCol w="1537686"/>
                <a:gridCol w="4400535"/>
              </a:tblGrid>
              <a:tr h="1762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2370">
                <a:tc rowSpan="16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RU484+RU242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RU484+RU242; [empty-RU242 RU242 </a:t>
                      </a:r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RU484] in lower 80MHz</a:t>
                      </a:r>
                      <a:r>
                        <a:rPr lang="en-US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channel in lower 160MHz 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RU484+RU242; [RU242 empty-RU242 </a:t>
                      </a:r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RU484]</a:t>
                      </a:r>
                      <a:r>
                        <a:rPr lang="en-US" altLang="ko-K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in lower 80MHz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channel in lower 160MHz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RU484+RU242; [RU484 empty-RU242 </a:t>
                      </a:r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RU242]</a:t>
                      </a:r>
                      <a:r>
                        <a:rPr lang="en-US" altLang="ko-K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in lower 80MHz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channel in lower 160MHz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RU484+RU242; [RU484 RU242 </a:t>
                      </a:r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empty-RU242]</a:t>
                      </a:r>
                      <a:r>
                        <a:rPr lang="en-US" altLang="ko-K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in lower 80MHz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channel in lower 160MHz 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RU484+RU242; [empty-RU242 RU242 </a:t>
                      </a:r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RU484]</a:t>
                      </a:r>
                      <a:r>
                        <a:rPr lang="en-US" altLang="ko-K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in upper 80MHz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channel in lower 160MHz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6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RU484+RU242; [RU242 empty-RU242 RU484</a:t>
                      </a:r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]</a:t>
                      </a:r>
                      <a:r>
                        <a:rPr lang="en-US" altLang="ko-K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in upper 80MHz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channel in lower 160MHz 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7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RU484+RU242; [RU484 empty-RU242 RU242</a:t>
                      </a:r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] </a:t>
                      </a:r>
                      <a:r>
                        <a:rPr lang="en-US" altLang="ko-K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 upper 80MHz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channel in lower 160MHz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8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RU484+RU242; [RU484 RU242 empty-RU242]</a:t>
                      </a:r>
                      <a:r>
                        <a:rPr lang="en-US" altLang="ko-K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in upper 80MHz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channel in lower 160MHz</a:t>
                      </a:r>
                      <a:endParaRPr lang="en-US" altLang="ko-KR" sz="8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9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RU484+RU242; [empty-RU242 RU242 </a:t>
                      </a:r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RU484] in lower 80MHz</a:t>
                      </a:r>
                      <a:r>
                        <a:rPr lang="en-US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channel in upper 160MHz 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10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RU484+RU242; [RU242 empty-RU242 </a:t>
                      </a:r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RU484]</a:t>
                      </a:r>
                      <a:r>
                        <a:rPr lang="en-US" altLang="ko-K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in lower 80MHz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channel in upper 160MHz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11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RU484+RU242; [RU484 empty-RU242 </a:t>
                      </a:r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RU242]</a:t>
                      </a:r>
                      <a:r>
                        <a:rPr lang="en-US" altLang="ko-K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in lower 80MHz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channel in upper 160MHz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12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RU484+RU242; [RU484 RU242 </a:t>
                      </a:r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empty-RU242]</a:t>
                      </a:r>
                      <a:r>
                        <a:rPr lang="en-US" altLang="ko-K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in lower 80MHz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channel in upper 160MHz 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vMerge="1">
                  <a:txBody>
                    <a:bodyPr/>
                    <a:lstStyle/>
                    <a:p>
                      <a:pPr algn="ctr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13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RU484+RU242; [empty-RU242 RU242 </a:t>
                      </a:r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RU484]</a:t>
                      </a:r>
                      <a:r>
                        <a:rPr lang="en-US" altLang="ko-K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in upper 80MHz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channel in upper 160MHz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14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RU484+RU242; [RU242 empty-RU242 RU484</a:t>
                      </a:r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]</a:t>
                      </a:r>
                      <a:r>
                        <a:rPr lang="en-US" altLang="ko-K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in upper 80MHz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channel in upper 160MHz 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15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RU484+RU242; [RU484 empty-RU242 RU242</a:t>
                      </a:r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] </a:t>
                      </a:r>
                      <a:r>
                        <a:rPr lang="en-US" altLang="ko-K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 upper 80MHz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channel in upper 160MHz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16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RU484+RU242; [RU484 RU242 empty-RU242]</a:t>
                      </a:r>
                      <a:r>
                        <a:rPr lang="en-US" altLang="ko-K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in upper 80MHz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channel in upper 160MHz</a:t>
                      </a:r>
                      <a:endParaRPr lang="en-US" altLang="ko-KR" sz="8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RU996+RU484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RU996+RU484; [empty-RU484 RU484 RU996] in lower</a:t>
                      </a:r>
                      <a:r>
                        <a:rPr lang="en-US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160MHz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RU996+RU484; [RU484 empty-RU484 RU996]</a:t>
                      </a:r>
                      <a:r>
                        <a:rPr lang="en-US" altLang="ko-K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in lower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160MHz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RU996+RU484; [RU996 empty-RU484 RU484]</a:t>
                      </a:r>
                      <a:r>
                        <a:rPr lang="en-US" altLang="ko-K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in lower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160MHz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RU996+RU484; [RU996 RU484 empty-RU484]</a:t>
                      </a:r>
                      <a:r>
                        <a:rPr lang="en-US" altLang="ko-K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in lower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160MHz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5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RU996+RU484; [empty-RU484 RU484 RU996] in upper</a:t>
                      </a:r>
                      <a:r>
                        <a:rPr lang="en-US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160MHz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6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RU996+RU484; [RU484 empty-RU484 RU996]</a:t>
                      </a:r>
                      <a:r>
                        <a:rPr lang="en-US" altLang="ko-K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in upper 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160MHz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7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RU996+RU484; [RU996 empty-RU484 RU484]</a:t>
                      </a:r>
                      <a:r>
                        <a:rPr lang="en-US" altLang="ko-K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in upper 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160MHz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MRU 8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RU996+RU484; [RU996 RU484 empty-RU484]</a:t>
                      </a:r>
                      <a:r>
                        <a:rPr lang="en-US" altLang="ko-K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in upper 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160MHz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6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#5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200" dirty="0"/>
              <a:t>Do you support </a:t>
            </a:r>
            <a:r>
              <a:rPr lang="en-US" altLang="ko-KR" sz="2200" dirty="0" smtClean="0"/>
              <a:t>the EHT Trigger </a:t>
            </a:r>
            <a:r>
              <a:rPr lang="en-US" altLang="ko-KR" sz="2200" dirty="0"/>
              <a:t>Frame RU Allocation </a:t>
            </a:r>
            <a:r>
              <a:rPr lang="en-US" altLang="ko-KR" sz="2200" dirty="0" smtClean="0"/>
              <a:t>subfield </a:t>
            </a:r>
            <a:r>
              <a:rPr lang="en-US" altLang="ko-KR" sz="2200" dirty="0"/>
              <a:t>t</a:t>
            </a:r>
            <a:r>
              <a:rPr lang="en-US" altLang="ko-KR" sz="2200" dirty="0" smtClean="0"/>
              <a:t>able </a:t>
            </a:r>
            <a:r>
              <a:rPr lang="en-US" altLang="ko-KR" sz="2200" dirty="0"/>
              <a:t>design </a:t>
            </a:r>
            <a:r>
              <a:rPr lang="en-US" altLang="ko-KR" sz="2200" dirty="0" smtClean="0"/>
              <a:t>described in slide 26-27 </a:t>
            </a:r>
            <a:r>
              <a:rPr lang="en-US" altLang="ko-KR" sz="2200" dirty="0"/>
              <a:t>of </a:t>
            </a:r>
            <a:r>
              <a:rPr lang="en-US" altLang="ko-KR" sz="2200" dirty="0" smtClean="0"/>
              <a:t>20/1845r4?</a:t>
            </a:r>
            <a:endParaRPr lang="en-US" altLang="ko-KR" sz="2200" dirty="0"/>
          </a:p>
          <a:p>
            <a:endParaRPr lang="en-US" altLang="ko-KR" sz="2200" dirty="0"/>
          </a:p>
          <a:p>
            <a:pPr lvl="1"/>
            <a:endParaRPr lang="en-US" altLang="ko-KR" sz="2000" dirty="0" smtClean="0"/>
          </a:p>
          <a:p>
            <a:pPr lvl="1"/>
            <a:endParaRPr lang="en-US" altLang="ko-KR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0000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2209800"/>
            <a:ext cx="7772400" cy="1362075"/>
          </a:xfrm>
        </p:spPr>
        <p:txBody>
          <a:bodyPr/>
          <a:lstStyle/>
          <a:p>
            <a:pPr algn="r"/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3332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Table 27-7 in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11ax: Data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and pilot Subcarrier Indices for RUs in an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20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MHz HE PPDU and in a Non-OFDMA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20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MHz HE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PPDU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981200"/>
            <a:ext cx="6400800" cy="3001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831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Table 27-8 in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11ax: Data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and pilot Subcarrier Indices for RUs in an 4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0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MHz HE PPDU and in a Non-OFDMA 4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0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MHz HE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PPDU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pSp>
        <p:nvGrpSpPr>
          <p:cNvPr id="3" name="그룹 2"/>
          <p:cNvGrpSpPr/>
          <p:nvPr/>
        </p:nvGrpSpPr>
        <p:grpSpPr>
          <a:xfrm>
            <a:off x="1524000" y="1651001"/>
            <a:ext cx="6096000" cy="4063999"/>
            <a:chOff x="1517650" y="1651001"/>
            <a:chExt cx="6096000" cy="4063999"/>
          </a:xfrm>
        </p:grpSpPr>
        <p:pic>
          <p:nvPicPr>
            <p:cNvPr id="1843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0" y="1651001"/>
              <a:ext cx="6084000" cy="37148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3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17650" y="5308600"/>
              <a:ext cx="6096000" cy="406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0569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772400" cy="685800"/>
          </a:xfrm>
        </p:spPr>
        <p:txBody>
          <a:bodyPr/>
          <a:lstStyle/>
          <a:p>
            <a:pPr lvl="1"/>
            <a:r>
              <a:rPr lang="en-US" altLang="ko-KR" sz="2000" dirty="0" smtClean="0"/>
              <a:t>Table 36.5-Data </a:t>
            </a:r>
            <a:r>
              <a:rPr lang="en-US" altLang="ko-KR" sz="2000" dirty="0"/>
              <a:t>and pilot subcarrier indices for RUs in an 80 MHz EHT </a:t>
            </a:r>
            <a:r>
              <a:rPr lang="en-US" altLang="ko-KR" sz="2000" dirty="0" smtClean="0"/>
              <a:t>PPDU (11be D0.1)</a:t>
            </a:r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406" y="1447800"/>
            <a:ext cx="8703194" cy="4852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427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6482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b="0" dirty="0" smtClean="0"/>
              <a:t>[1] 802.11-20/0566r23, </a:t>
            </a:r>
            <a:r>
              <a:rPr lang="en-US" altLang="ko-KR" b="0" dirty="0"/>
              <a:t>Specification Framework for TGbe</a:t>
            </a:r>
            <a:r>
              <a:rPr lang="en-US" altLang="ko-KR" b="0" dirty="0" smtClean="0"/>
              <a:t>.</a:t>
            </a:r>
          </a:p>
          <a:p>
            <a:pPr marL="0" indent="0">
              <a:buNone/>
            </a:pPr>
            <a:r>
              <a:rPr lang="en-US" altLang="ko-KR" b="0" dirty="0" smtClean="0"/>
              <a:t>[2]</a:t>
            </a:r>
            <a:r>
              <a:rPr lang="en-US" altLang="ko-KR" b="0" dirty="0"/>
              <a:t> </a:t>
            </a:r>
            <a:r>
              <a:rPr lang="en-US" altLang="ko-KR" b="0" dirty="0" smtClean="0"/>
              <a:t>802.11-20/0416r0, </a:t>
            </a:r>
            <a:r>
              <a:rPr lang="it-IT" altLang="ko-KR" b="0" dirty="0"/>
              <a:t>Multi-RU Indication in Trigger </a:t>
            </a:r>
            <a:r>
              <a:rPr lang="it-IT" altLang="ko-KR" b="0" dirty="0" smtClean="0"/>
              <a:t>Frame.</a:t>
            </a:r>
            <a:endParaRPr lang="en-US" altLang="ko-KR" b="0" dirty="0" smtClean="0"/>
          </a:p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3] </a:t>
            </a:r>
            <a:r>
              <a:rPr lang="en-US" altLang="ko-KR" b="0" dirty="0" smtClean="0"/>
              <a:t>802.11-20/0413r1, </a:t>
            </a:r>
            <a:r>
              <a:rPr lang="en-US" altLang="ko-KR" b="0" dirty="0"/>
              <a:t>Discussion on EHT Trigger based UL </a:t>
            </a:r>
            <a:r>
              <a:rPr lang="en-US" altLang="ko-KR" b="0" dirty="0" smtClean="0"/>
              <a:t>MU</a:t>
            </a:r>
          </a:p>
          <a:p>
            <a:pPr marL="0" indent="0">
              <a:buNone/>
            </a:pPr>
            <a:r>
              <a:rPr lang="en-US" altLang="ko-KR" b="0" dirty="0"/>
              <a:t>[4] </a:t>
            </a:r>
            <a:r>
              <a:rPr lang="en-US" altLang="ko-KR" b="0" dirty="0" smtClean="0"/>
              <a:t>802.11-20/0828r6, RU </a:t>
            </a:r>
            <a:r>
              <a:rPr lang="en-US" altLang="ko-KR" b="0" dirty="0"/>
              <a:t>Allocation Subfield Design for EHT Trigger </a:t>
            </a:r>
            <a:r>
              <a:rPr lang="en-US" altLang="ko-KR" b="0" dirty="0" smtClean="0"/>
              <a:t>Frame</a:t>
            </a:r>
          </a:p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5</a:t>
            </a:r>
            <a:r>
              <a:rPr lang="en-US" altLang="ko-KR" b="0" dirty="0" smtClean="0"/>
              <a:t>] 802.11-20/1703r1</a:t>
            </a:r>
            <a:r>
              <a:rPr lang="en-US" altLang="ko-KR" b="0" dirty="0"/>
              <a:t>, IEEE 802.11ax Backward Compatible Trigger </a:t>
            </a:r>
            <a:r>
              <a:rPr lang="en-US" altLang="ko-KR" b="0" dirty="0" smtClean="0"/>
              <a:t>Frame RU </a:t>
            </a:r>
            <a:r>
              <a:rPr lang="en-US" altLang="ko-KR" b="0" dirty="0"/>
              <a:t>Allocation </a:t>
            </a:r>
            <a:r>
              <a:rPr lang="en-US" altLang="ko-KR" b="0" dirty="0" smtClean="0"/>
              <a:t>Table</a:t>
            </a:r>
            <a:endParaRPr lang="en-US" altLang="ko-KR" b="0" dirty="0"/>
          </a:p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6</a:t>
            </a:r>
            <a:r>
              <a:rPr lang="en-US" altLang="ko-KR" b="0" dirty="0" smtClean="0"/>
              <a:t>] 802.11-20/1429r1</a:t>
            </a:r>
            <a:r>
              <a:rPr lang="en-US" altLang="ko-KR" b="0" dirty="0"/>
              <a:t>, Enhanced Trigger Frame for EHT </a:t>
            </a:r>
            <a:r>
              <a:rPr lang="en-US" altLang="ko-KR" b="0" dirty="0" smtClean="0"/>
              <a:t>Support</a:t>
            </a:r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7271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4648200"/>
          </a:xfrm>
        </p:spPr>
        <p:txBody>
          <a:bodyPr/>
          <a:lstStyle/>
          <a:p>
            <a:r>
              <a:rPr lang="en-US" altLang="ko-KR" dirty="0" smtClean="0"/>
              <a:t>In [5], </a:t>
            </a:r>
            <a:r>
              <a:rPr lang="en-US" altLang="ko-KR" dirty="0"/>
              <a:t>9-bit RU Allocation </a:t>
            </a:r>
            <a:r>
              <a:rPr lang="en-US" altLang="ko-KR" dirty="0" smtClean="0"/>
              <a:t>subfield considering 11ax backward compatibility </a:t>
            </a:r>
            <a:r>
              <a:rPr lang="en-US" altLang="ko-KR" dirty="0"/>
              <a:t>for EHT Trigger </a:t>
            </a:r>
            <a:r>
              <a:rPr lang="en-US" altLang="ko-KR" dirty="0" smtClean="0"/>
              <a:t>frame was proposed.</a:t>
            </a:r>
          </a:p>
          <a:p>
            <a:pPr lvl="1"/>
            <a:r>
              <a:rPr lang="en-US" altLang="ko-KR" dirty="0" smtClean="0"/>
              <a:t>For all cases excepting 2×RU996+RU484, </a:t>
            </a:r>
            <a:r>
              <a:rPr lang="en-US" altLang="ko-KR" dirty="0"/>
              <a:t>MRU index </a:t>
            </a:r>
            <a:r>
              <a:rPr lang="en-US" altLang="ko-KR" dirty="0" smtClean="0"/>
              <a:t>can be indicated by MSB, second MSB, and remaining 7 bits. In case </a:t>
            </a:r>
            <a:r>
              <a:rPr lang="en-US" altLang="ko-KR" dirty="0"/>
              <a:t>of </a:t>
            </a:r>
            <a:r>
              <a:rPr lang="en-US" altLang="ko-KR" dirty="0" smtClean="0"/>
              <a:t>2×RU996+RU484</a:t>
            </a:r>
            <a:r>
              <a:rPr lang="en-US" altLang="ko-KR" dirty="0"/>
              <a:t>, </a:t>
            </a:r>
            <a:r>
              <a:rPr lang="en-US" altLang="ko-KR" dirty="0" smtClean="0"/>
              <a:t>MSB and second MSB provide the location of punctured RU484 while the remaining 7 bits indicate whether lower 240MHz or upper 240MHz.  </a:t>
            </a:r>
            <a:endParaRPr lang="en-US" altLang="ko-KR" dirty="0"/>
          </a:p>
          <a:p>
            <a:pPr lvl="1"/>
            <a:r>
              <a:rPr lang="en-US" altLang="ko-KR" dirty="0" smtClean="0"/>
              <a:t>So, the mapping rule </a:t>
            </a:r>
            <a:r>
              <a:rPr lang="en-US" altLang="ko-KR" dirty="0"/>
              <a:t>for MRU of </a:t>
            </a:r>
            <a:r>
              <a:rPr lang="en-US" altLang="ko-KR" dirty="0" smtClean="0"/>
              <a:t>2×RU996+RU484 is </a:t>
            </a:r>
            <a:r>
              <a:rPr lang="en-US" altLang="ko-KR" dirty="0"/>
              <a:t>not consistent with </a:t>
            </a:r>
            <a:r>
              <a:rPr lang="en-US" altLang="ko-KR" dirty="0" smtClean="0"/>
              <a:t>the mapping rules for the others. 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Therefore, </a:t>
            </a:r>
            <a:r>
              <a:rPr lang="en-US" altLang="ko-KR" dirty="0"/>
              <a:t>i</a:t>
            </a:r>
            <a:r>
              <a:rPr lang="en-US" altLang="ko-KR" dirty="0" smtClean="0"/>
              <a:t>n this contribution, we address modified 9-bit RU </a:t>
            </a:r>
            <a:r>
              <a:rPr lang="en-US" altLang="ko-KR" dirty="0"/>
              <a:t>Allocation </a:t>
            </a:r>
            <a:r>
              <a:rPr lang="en-US" altLang="ko-KR" dirty="0" smtClean="0"/>
              <a:t>subfield for Trigger frame by changing the mapping </a:t>
            </a:r>
            <a:r>
              <a:rPr lang="en-US" altLang="ko-KR" dirty="0"/>
              <a:t>rule only </a:t>
            </a:r>
            <a:r>
              <a:rPr lang="en-US" altLang="ko-KR" dirty="0" smtClean="0"/>
              <a:t>for MRU </a:t>
            </a:r>
            <a:r>
              <a:rPr lang="en-US" altLang="ko-KR" dirty="0"/>
              <a:t>of </a:t>
            </a:r>
            <a:r>
              <a:rPr lang="en-US" altLang="ko-KR" dirty="0" smtClean="0"/>
              <a:t>2×RU996+RU484 from RU Allocation subfield table in [5].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5001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EHT Trigger Frame Format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/>
              <a:t>In </a:t>
            </a:r>
            <a:r>
              <a:rPr lang="en-US" altLang="ko-KR" sz="1600" dirty="0" smtClean="0"/>
              <a:t>11ax, a Trigger </a:t>
            </a:r>
            <a:r>
              <a:rPr lang="en-US" altLang="ko-KR" sz="1600" dirty="0"/>
              <a:t>frame allocates resources for and solicits one or more HE TB PPDU transmissions. </a:t>
            </a:r>
            <a:r>
              <a:rPr lang="en-US" altLang="ko-KR" sz="1600" dirty="0" smtClean="0"/>
              <a:t>The Trigger frame also carries other information required by the responding STA to send an HE TB </a:t>
            </a:r>
            <a:r>
              <a:rPr lang="en-US" altLang="ko-KR" sz="1600" dirty="0"/>
              <a:t>PPDU. </a:t>
            </a:r>
            <a:endParaRPr lang="en-US" altLang="ko-KR" sz="1600" dirty="0" smtClean="0"/>
          </a:p>
          <a:p>
            <a:pPr lvl="1"/>
            <a:r>
              <a:rPr lang="en-US" altLang="ko-KR" sz="1400" dirty="0" smtClean="0"/>
              <a:t>Trigger frame </a:t>
            </a:r>
            <a:r>
              <a:rPr lang="en-US" altLang="ko-KR" sz="1400" dirty="0"/>
              <a:t>f</a:t>
            </a:r>
            <a:r>
              <a:rPr lang="en-US" altLang="ko-KR" sz="1400" dirty="0" smtClean="0"/>
              <a:t>ormat in 11ax</a:t>
            </a:r>
            <a:endParaRPr lang="en-US" altLang="ko-KR" sz="1400" dirty="0"/>
          </a:p>
          <a:p>
            <a:endParaRPr lang="en-US" altLang="ko-KR" sz="1600" dirty="0" smtClean="0"/>
          </a:p>
          <a:p>
            <a:endParaRPr lang="en-US" altLang="ko-KR" sz="1050" dirty="0" smtClean="0"/>
          </a:p>
          <a:p>
            <a:endParaRPr lang="en-US" altLang="ko-KR" sz="1050" dirty="0"/>
          </a:p>
          <a:p>
            <a:r>
              <a:rPr lang="en-US" altLang="ko-KR" sz="1600" dirty="0" smtClean="0"/>
              <a:t>EHT Trigger frame can be designed by modifying an existing HE Trigger frame in order to allocate RU or </a:t>
            </a:r>
            <a:r>
              <a:rPr lang="en-US" altLang="ko-KR" sz="1600" dirty="0"/>
              <a:t>M</a:t>
            </a:r>
            <a:r>
              <a:rPr lang="en-US" altLang="ko-KR" sz="1600" dirty="0" smtClean="0"/>
              <a:t>RU to STAs for </a:t>
            </a:r>
            <a:r>
              <a:rPr lang="en-US" altLang="ko-KR" sz="1600" dirty="0"/>
              <a:t>UL MU transmissions </a:t>
            </a:r>
            <a:r>
              <a:rPr lang="en-US" altLang="ko-KR" sz="1600" dirty="0" smtClean="0"/>
              <a:t>in </a:t>
            </a:r>
            <a:r>
              <a:rPr lang="en-US" altLang="ko-KR" sz="1800" dirty="0" smtClean="0"/>
              <a:t>EHT.</a:t>
            </a:r>
          </a:p>
          <a:p>
            <a:pPr lvl="1"/>
            <a:r>
              <a:rPr lang="en-US" altLang="ko-KR" sz="1400" dirty="0" smtClean="0"/>
              <a:t>E.g., UL </a:t>
            </a:r>
            <a:r>
              <a:rPr lang="en-US" altLang="ko-KR" sz="1400" dirty="0"/>
              <a:t>BW in Common </a:t>
            </a:r>
            <a:r>
              <a:rPr lang="en-US" altLang="ko-KR" sz="1400" dirty="0" smtClean="0"/>
              <a:t>Info is expanded to support BW of 320MHz</a:t>
            </a:r>
            <a:r>
              <a:rPr lang="en-US" altLang="ko-KR" sz="1400" dirty="0"/>
              <a:t>. (2 bits </a:t>
            </a:r>
            <a:r>
              <a:rPr lang="en-US" altLang="ko-KR" sz="1400" dirty="0" smtClean="0"/>
              <a:t>=&gt; </a:t>
            </a:r>
            <a:r>
              <a:rPr lang="en-US" altLang="ko-KR" sz="1400" dirty="0"/>
              <a:t>3 </a:t>
            </a:r>
            <a:r>
              <a:rPr lang="en-US" altLang="ko-KR" sz="1400" dirty="0" smtClean="0"/>
              <a:t>bits)</a:t>
            </a:r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r>
              <a:rPr lang="en-US" altLang="ko-KR" sz="1400" dirty="0"/>
              <a:t>E.g., </a:t>
            </a:r>
            <a:r>
              <a:rPr lang="en-US" altLang="ko-KR" sz="1400" dirty="0" smtClean="0"/>
              <a:t>RU Allocation subfield </a:t>
            </a:r>
            <a:r>
              <a:rPr lang="en-US" altLang="ko-KR" sz="1400" dirty="0"/>
              <a:t>in </a:t>
            </a:r>
            <a:r>
              <a:rPr lang="en-US" altLang="ko-KR" sz="1400" dirty="0" smtClean="0"/>
              <a:t>User Info field </a:t>
            </a:r>
            <a:r>
              <a:rPr lang="en-US" altLang="ko-KR" sz="1400" dirty="0"/>
              <a:t>is expanded </a:t>
            </a:r>
            <a:r>
              <a:rPr lang="en-US" altLang="ko-KR" sz="1400" dirty="0" smtClean="0"/>
              <a:t>to indicate MRU assignment.</a:t>
            </a:r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We focus on RU Allocation subfield design to enable </a:t>
            </a:r>
            <a:r>
              <a:rPr lang="en-US" altLang="ko-KR" sz="1600" dirty="0"/>
              <a:t>trigger based UL MU in 11be </a:t>
            </a:r>
            <a:r>
              <a:rPr lang="en-US" altLang="ko-KR" sz="1600" dirty="0" smtClean="0"/>
              <a:t>to </a:t>
            </a:r>
            <a:r>
              <a:rPr lang="en-US" altLang="ko-KR" sz="1600" dirty="0"/>
              <a:t>support BW of </a:t>
            </a:r>
            <a:r>
              <a:rPr lang="en-US" altLang="ko-KR" sz="1600" dirty="0" smtClean="0"/>
              <a:t>320MHz </a:t>
            </a:r>
            <a:r>
              <a:rPr lang="en-US" altLang="ko-KR" sz="1600" dirty="0"/>
              <a:t>and M</a:t>
            </a:r>
            <a:r>
              <a:rPr lang="en-US" altLang="ko-KR" sz="1600" dirty="0" smtClean="0"/>
              <a:t>RU aggregation.</a:t>
            </a:r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470675"/>
              </p:ext>
            </p:extLst>
          </p:nvPr>
        </p:nvGraphicFramePr>
        <p:xfrm>
          <a:off x="1600200" y="2590800"/>
          <a:ext cx="60960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Control 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Duration 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RA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TA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Common</a:t>
                      </a:r>
                    </a:p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Info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User Info</a:t>
                      </a:r>
                    </a:p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List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Padding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FCS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038600"/>
            <a:ext cx="5686425" cy="678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5093147"/>
            <a:ext cx="5766274" cy="621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직사각형 9"/>
          <p:cNvSpPr/>
          <p:nvPr/>
        </p:nvSpPr>
        <p:spPr bwMode="auto">
          <a:xfrm>
            <a:off x="4555192" y="4238249"/>
            <a:ext cx="583951" cy="452283"/>
          </a:xfrm>
          <a:prstGeom prst="rect">
            <a:avLst/>
          </a:prstGeom>
          <a:solidFill>
            <a:srgbClr val="FFC000">
              <a:alpha val="20000"/>
            </a:srgbClr>
          </a:solidFill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2510467" y="5257800"/>
            <a:ext cx="652516" cy="426071"/>
          </a:xfrm>
          <a:prstGeom prst="rect">
            <a:avLst/>
          </a:prstGeom>
          <a:solidFill>
            <a:srgbClr val="FFC000">
              <a:alpha val="20000"/>
            </a:srgbClr>
          </a:solidFill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01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Structure of RU Allocation subfield for Each STA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Existing 8-bit </a:t>
            </a:r>
            <a:r>
              <a:rPr lang="en-US" altLang="ko-KR" dirty="0"/>
              <a:t>RU Allocation subfield in </a:t>
            </a:r>
            <a:r>
              <a:rPr lang="en-US" altLang="ko-KR" dirty="0" smtClean="0"/>
              <a:t>User info field in </a:t>
            </a:r>
            <a:r>
              <a:rPr lang="en-US" altLang="ko-KR" dirty="0"/>
              <a:t>T</a:t>
            </a:r>
            <a:r>
              <a:rPr lang="en-US" altLang="ko-KR" dirty="0" smtClean="0"/>
              <a:t>rigger frame does not </a:t>
            </a:r>
            <a:r>
              <a:rPr lang="en-US" altLang="ko-KR" dirty="0"/>
              <a:t>allow indicating BW of </a:t>
            </a:r>
            <a:r>
              <a:rPr lang="en-US" altLang="ko-KR" dirty="0" smtClean="0"/>
              <a:t>320MHz and multiple RU or MRU </a:t>
            </a:r>
            <a:r>
              <a:rPr lang="en-US" altLang="ko-KR" dirty="0"/>
              <a:t>allocation information.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To </a:t>
            </a:r>
            <a:r>
              <a:rPr lang="en-US" altLang="ko-KR" dirty="0"/>
              <a:t>support the </a:t>
            </a:r>
            <a:r>
              <a:rPr lang="en-US" altLang="ko-KR" dirty="0" smtClean="0"/>
              <a:t>larger bandwidths and MRU combinations, </a:t>
            </a:r>
            <a:r>
              <a:rPr lang="en-US" altLang="ko-KR" dirty="0"/>
              <a:t>we </a:t>
            </a:r>
            <a:r>
              <a:rPr lang="en-US" altLang="ko-KR" dirty="0" smtClean="0"/>
              <a:t>can consider the </a:t>
            </a:r>
            <a:r>
              <a:rPr lang="en-US" altLang="ko-KR" dirty="0"/>
              <a:t>extended </a:t>
            </a:r>
            <a:r>
              <a:rPr lang="en-US" altLang="ko-KR" dirty="0" smtClean="0"/>
              <a:t>9-bit RU </a:t>
            </a:r>
            <a:r>
              <a:rPr lang="en-US" altLang="ko-KR" dirty="0"/>
              <a:t>allocation </a:t>
            </a:r>
            <a:r>
              <a:rPr lang="en-US" altLang="ko-KR" dirty="0" smtClean="0"/>
              <a:t>subfield.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2 bits of [X1 </a:t>
            </a:r>
            <a:r>
              <a:rPr lang="en-US" altLang="ko-KR" dirty="0"/>
              <a:t>X0</a:t>
            </a:r>
            <a:r>
              <a:rPr lang="en-US" altLang="ko-KR" dirty="0" smtClean="0"/>
              <a:t>]: Used to </a:t>
            </a:r>
            <a:r>
              <a:rPr lang="en-US" altLang="ko-KR" dirty="0"/>
              <a:t>indicate the location of channel that RU allocation applies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7 </a:t>
            </a:r>
            <a:r>
              <a:rPr lang="en-US" altLang="ko-KR" dirty="0"/>
              <a:t>bits of [</a:t>
            </a:r>
            <a:r>
              <a:rPr lang="en-US" altLang="ko-KR" dirty="0" smtClean="0"/>
              <a:t>X8 - </a:t>
            </a:r>
            <a:r>
              <a:rPr lang="en-US" altLang="ko-KR" dirty="0"/>
              <a:t>X2</a:t>
            </a:r>
            <a:r>
              <a:rPr lang="en-US" altLang="ko-KR" dirty="0" smtClean="0"/>
              <a:t>]: Used </a:t>
            </a:r>
            <a:r>
              <a:rPr lang="en-US" altLang="ko-KR" dirty="0"/>
              <a:t>to indicate RU or M</a:t>
            </a:r>
            <a:r>
              <a:rPr lang="en-US" altLang="ko-KR" dirty="0" smtClean="0"/>
              <a:t>RU </a:t>
            </a:r>
            <a:r>
              <a:rPr lang="en-US" altLang="ko-KR" dirty="0"/>
              <a:t>assignment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68918"/>
              </p:ext>
            </p:extLst>
          </p:nvPr>
        </p:nvGraphicFramePr>
        <p:xfrm>
          <a:off x="2700967" y="3977640"/>
          <a:ext cx="3429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9819"/>
                <a:gridCol w="669181"/>
              </a:tblGrid>
              <a:tr h="307867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직사각형 7"/>
          <p:cNvSpPr/>
          <p:nvPr/>
        </p:nvSpPr>
        <p:spPr>
          <a:xfrm>
            <a:off x="2734934" y="3645129"/>
            <a:ext cx="33696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400" b="1" dirty="0" smtClean="0"/>
              <a:t>RU Allocation subfield for EHT</a:t>
            </a:r>
            <a:endParaRPr lang="ko-KR" altLang="en-US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700967" y="3994664"/>
            <a:ext cx="36236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X8     X7      X6     X5      X4      X3      X2    X1    X0   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1926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</a:t>
            </a:r>
            <a:r>
              <a:rPr lang="en-US" altLang="ko-KR" dirty="0" smtClean="0"/>
              <a:t>Allocation Subfield </a:t>
            </a:r>
            <a:r>
              <a:rPr lang="en-US" altLang="ko-KR" dirty="0"/>
              <a:t>for </a:t>
            </a:r>
            <a:r>
              <a:rPr lang="en-US" altLang="ko-KR" dirty="0" smtClean="0"/>
              <a:t>320 </a:t>
            </a:r>
            <a:r>
              <a:rPr lang="en-US" altLang="ko-KR" dirty="0"/>
              <a:t>MHz BW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838200" y="16002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600" kern="0" dirty="0" smtClean="0"/>
              <a:t>In 11ax, one bit (B0) in the RU Allocation subfield in Trigger frame is used to indicate the Primary 80MHz or Secondary 80MHz channel.</a:t>
            </a:r>
          </a:p>
          <a:p>
            <a:r>
              <a:rPr lang="en-US" altLang="ko-KR" sz="1600" kern="0" dirty="0" smtClean="0"/>
              <a:t>To cover the supported bandwidth of 320 MHz in EHT, it is preferred to use two bits, [X1 X0], to </a:t>
            </a:r>
            <a:r>
              <a:rPr lang="en-US" altLang="ko-KR" sz="1600" kern="0" dirty="0"/>
              <a:t>indicate the </a:t>
            </a:r>
            <a:r>
              <a:rPr lang="en-US" altLang="ko-KR" sz="1600" kern="0" dirty="0" smtClean="0"/>
              <a:t>location </a:t>
            </a:r>
            <a:r>
              <a:rPr lang="en-US" altLang="ko-KR" sz="1600" kern="0" dirty="0"/>
              <a:t>of </a:t>
            </a:r>
            <a:r>
              <a:rPr lang="en-US" altLang="ko-KR" sz="1600" kern="0" dirty="0" smtClean="0"/>
              <a:t>channel that RU or MRU allocation applies</a:t>
            </a:r>
            <a:r>
              <a:rPr lang="en-US" altLang="ko-KR" sz="1600" kern="0" dirty="0"/>
              <a:t> </a:t>
            </a:r>
            <a:r>
              <a:rPr lang="en-US" altLang="ko-KR" sz="1600" kern="0" dirty="0" smtClean="0"/>
              <a:t>as follows.</a:t>
            </a:r>
          </a:p>
          <a:p>
            <a:endParaRPr lang="en-US" altLang="ko-KR" sz="1600" kern="0" dirty="0" smtClean="0"/>
          </a:p>
          <a:p>
            <a:endParaRPr lang="en-US" altLang="ko-KR" sz="1600" kern="0" dirty="0" smtClean="0"/>
          </a:p>
          <a:p>
            <a:endParaRPr lang="en-US" altLang="ko-KR" sz="1600" kern="0" dirty="0" smtClean="0"/>
          </a:p>
          <a:p>
            <a:endParaRPr lang="en-US" altLang="ko-KR" sz="1600" kern="0" dirty="0"/>
          </a:p>
          <a:p>
            <a:endParaRPr lang="en-US" altLang="ko-KR" sz="1600" kern="0" dirty="0" smtClean="0"/>
          </a:p>
          <a:p>
            <a:endParaRPr lang="en-US" altLang="ko-KR" sz="1600" kern="0" dirty="0"/>
          </a:p>
          <a:p>
            <a:r>
              <a:rPr lang="en-US" altLang="ko-KR" sz="1600" kern="0" dirty="0" smtClean="0"/>
              <a:t>Example</a:t>
            </a:r>
          </a:p>
          <a:p>
            <a:endParaRPr lang="en-US" altLang="ko-KR" sz="1200" kern="0" dirty="0"/>
          </a:p>
          <a:p>
            <a:endParaRPr lang="en-US" altLang="ko-KR" sz="1600" kern="0" dirty="0"/>
          </a:p>
          <a:p>
            <a:endParaRPr lang="en-US" altLang="ko-KR" sz="1800" kern="0" dirty="0" smtClean="0"/>
          </a:p>
          <a:p>
            <a:endParaRPr lang="en-US" altLang="ko-KR" sz="1800" kern="0" dirty="0" smtClean="0"/>
          </a:p>
          <a:p>
            <a:endParaRPr lang="ko-KR" altLang="en-US" sz="1800" kern="0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232154"/>
              </p:ext>
            </p:extLst>
          </p:nvPr>
        </p:nvGraphicFramePr>
        <p:xfrm>
          <a:off x="1447800" y="5173130"/>
          <a:ext cx="6781799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295"/>
                <a:gridCol w="1172981"/>
                <a:gridCol w="1217747"/>
                <a:gridCol w="1186117"/>
                <a:gridCol w="1325659"/>
              </a:tblGrid>
              <a:tr h="152400">
                <a:tc rowSpan="3">
                  <a:txBody>
                    <a:bodyPr/>
                    <a:lstStyle/>
                    <a:p>
                      <a:pPr algn="ctr" latinLnBrk="1"/>
                      <a:endParaRPr lang="ko-KR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</a:rPr>
                        <a:t>[X1 X0]</a:t>
                      </a:r>
                      <a:endParaRPr lang="ko-KR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</a:rPr>
                        <a:t>Lower 160MHz</a:t>
                      </a:r>
                      <a:endParaRPr lang="ko-KR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</a:rPr>
                        <a:t>Upper 160MHz</a:t>
                      </a:r>
                      <a:endParaRPr lang="ko-KR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</a:rPr>
                        <a:t>Lower 80MHz</a:t>
                      </a:r>
                      <a:endParaRPr lang="ko-KR" altLang="en-US" sz="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</a:rPr>
                        <a:t>Upper 80MHz</a:t>
                      </a:r>
                      <a:endParaRPr lang="ko-KR" altLang="en-US" sz="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</a:rPr>
                        <a:t>Lower 80MHz</a:t>
                      </a:r>
                      <a:endParaRPr lang="ko-KR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/>
                        <a:t>Upper 80MHz</a:t>
                      </a:r>
                      <a:endParaRPr lang="ko-KR" altLang="en-US" sz="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kern="0" dirty="0" smtClean="0"/>
                        <a:t>160MHz</a:t>
                      </a:r>
                      <a:endParaRPr lang="ko-KR" altLang="en-US" sz="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[0 x]</a:t>
                      </a:r>
                      <a:endParaRPr lang="ko-KR" altLang="en-US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[1 x]</a:t>
                      </a:r>
                      <a:endParaRPr lang="ko-KR" altLang="en-US" sz="8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0" dirty="0" smtClean="0"/>
                        <a:t> 320 MHz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[0 0]</a:t>
                      </a:r>
                      <a:endParaRPr lang="ko-KR" altLang="en-US" sz="8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[1 0]</a:t>
                      </a:r>
                      <a:endParaRPr lang="ko-KR" altLang="en-US" sz="8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[0 1]</a:t>
                      </a:r>
                      <a:endParaRPr lang="ko-KR" altLang="en-US" sz="8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[1 1]</a:t>
                      </a:r>
                      <a:endParaRPr lang="ko-KR" altLang="en-US" sz="8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내용 개체 틀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3685555"/>
              </p:ext>
            </p:extLst>
          </p:nvPr>
        </p:nvGraphicFramePr>
        <p:xfrm>
          <a:off x="1066800" y="3030808"/>
          <a:ext cx="7772400" cy="1464992"/>
        </p:xfrm>
        <a:graphic>
          <a:graphicData uri="http://schemas.openxmlformats.org/drawingml/2006/table">
            <a:tbl>
              <a:tblPr/>
              <a:tblGrid>
                <a:gridCol w="381000"/>
                <a:gridCol w="7391400"/>
              </a:tblGrid>
              <a:tr h="5527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X0 (LU)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7" marR="7877" marT="7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If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UL BW subfield indicates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320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MHz, X0 of the RU Allocation subfield is set to 0 to indicate that the RU allocation applies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 the lower 160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MHz channel and set to 1 to indicate that the RU allocation applies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 the upper 160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MHz channel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(Lower/Upper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160 MHz channel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7" marR="7877" marT="7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22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X1</a:t>
                      </a:r>
                    </a:p>
                  </a:txBody>
                  <a:tcPr marL="7877" marR="7877" marT="7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If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UL BW subfield indicates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320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MHz, X1 of the RU Allocation subfield is set to 0 to indicate that the RU allocation applies to the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lower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 MHz channel in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160 MHz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 indicated by X0 of the RU Allocation subfield and set to 1 to indicate that the RU allocation applies to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upper 80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MHz channel in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160 MHz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 indicated by X0 of the RU Allocation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subfield.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If the UL BW subfield indicates 160 MHz, X1 of the RU Allocation subfield is set to 0 to indicate that the RU allocation applies to the lower 80 MHz channel and set to 1 to indicate that the RU allocation applies to the upper 80 MHz channel.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7" marR="7877" marT="7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789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26-tone RU Indices in Both DL and UL for 11be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/>
              <a:t>In 802.11be D0.1, indices of RU1 to </a:t>
            </a:r>
            <a:r>
              <a:rPr lang="en-US" altLang="ko-KR" sz="1600" dirty="0" smtClean="0"/>
              <a:t>RU36 </a:t>
            </a:r>
            <a:r>
              <a:rPr lang="en-US" altLang="ko-KR" sz="1600" dirty="0"/>
              <a:t>for 26-tone RUs </a:t>
            </a:r>
            <a:r>
              <a:rPr lang="en-US" altLang="ko-KR" sz="1600" dirty="0" smtClean="0"/>
              <a:t>are </a:t>
            </a:r>
            <a:r>
              <a:rPr lang="en-US" altLang="ko-KR" sz="1600" dirty="0"/>
              <a:t>defined </a:t>
            </a:r>
            <a:r>
              <a:rPr lang="en-US" altLang="ko-KR" sz="1600" dirty="0" smtClean="0"/>
              <a:t>in </a:t>
            </a:r>
            <a:r>
              <a:rPr lang="en-US" altLang="ko-KR" sz="1600" dirty="0"/>
              <a:t>an 80MHz EHT PPDU. </a:t>
            </a:r>
            <a:r>
              <a:rPr lang="en-US" altLang="ko-KR" sz="1600" dirty="0" smtClean="0"/>
              <a:t>This is not consistent with 11ax.</a:t>
            </a:r>
            <a:endParaRPr lang="en-US" altLang="ko-KR" sz="1600" dirty="0"/>
          </a:p>
          <a:p>
            <a:r>
              <a:rPr lang="en-US" altLang="ko-KR" sz="1600" dirty="0" smtClean="0"/>
              <a:t>In [5], they proposed to define the 26-tone RU indices in UL for an 80MHz EHT PPDU </a:t>
            </a:r>
            <a:r>
              <a:rPr lang="en-US" altLang="ko-KR" sz="1600" dirty="0"/>
              <a:t>as follows for the consistency with 11ax, </a:t>
            </a:r>
            <a:endParaRPr lang="en-US" altLang="ko-KR" sz="1600" dirty="0" smtClean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400" dirty="0" smtClean="0"/>
          </a:p>
          <a:p>
            <a:endParaRPr lang="en-US" altLang="ko-KR" sz="1400" dirty="0"/>
          </a:p>
          <a:p>
            <a:endParaRPr lang="en-US" altLang="ko-KR" sz="200" dirty="0" smtClean="0"/>
          </a:p>
          <a:p>
            <a:endParaRPr lang="en-US" altLang="ko-KR" sz="2400" dirty="0" smtClean="0"/>
          </a:p>
          <a:p>
            <a:endParaRPr lang="en-US" altLang="ko-KR" sz="900" dirty="0"/>
          </a:p>
          <a:p>
            <a:pPr lvl="1"/>
            <a:endParaRPr lang="en-US" altLang="ko-KR" sz="1400" dirty="0" smtClean="0"/>
          </a:p>
          <a:p>
            <a:pPr lvl="1"/>
            <a:r>
              <a:rPr lang="en-US" altLang="ko-KR" sz="1400" dirty="0" smtClean="0"/>
              <a:t>RU1-RU18 </a:t>
            </a:r>
            <a:r>
              <a:rPr lang="en-US" altLang="ko-KR" sz="1400" dirty="0"/>
              <a:t>for lower 40MHz and </a:t>
            </a:r>
            <a:r>
              <a:rPr lang="en-US" altLang="ko-KR" sz="1400" dirty="0" smtClean="0"/>
              <a:t>RU20-RU37 </a:t>
            </a:r>
            <a:r>
              <a:rPr lang="en-US" altLang="ko-KR" sz="1400" dirty="0"/>
              <a:t>in upper </a:t>
            </a:r>
            <a:r>
              <a:rPr lang="en-US" altLang="ko-KR" sz="1400" dirty="0" smtClean="0"/>
              <a:t>40MHz </a:t>
            </a:r>
          </a:p>
          <a:p>
            <a:pPr lvl="1"/>
            <a:r>
              <a:rPr lang="en-US" altLang="ko-KR" sz="1400" dirty="0" smtClean="0"/>
              <a:t>There is the index of </a:t>
            </a:r>
            <a:r>
              <a:rPr lang="en-US" altLang="ko-KR" sz="1400" dirty="0"/>
              <a:t>RU19 for </a:t>
            </a:r>
            <a:r>
              <a:rPr lang="en-US" altLang="ko-KR" sz="1400" dirty="0" smtClean="0"/>
              <a:t>26-tone DC RU </a:t>
            </a:r>
            <a:r>
              <a:rPr lang="en-US" altLang="ko-KR" sz="1400" dirty="0"/>
              <a:t>(RU19 is the DC RU </a:t>
            </a:r>
            <a:r>
              <a:rPr lang="en-US" altLang="ko-KR" sz="1400" dirty="0" smtClean="0"/>
              <a:t>in HE OFDMA 80MHz). </a:t>
            </a:r>
            <a:r>
              <a:rPr lang="en-US" altLang="ko-KR" sz="1400" dirty="0"/>
              <a:t>B</a:t>
            </a:r>
            <a:r>
              <a:rPr lang="en-US" altLang="ko-KR" sz="1400" dirty="0" smtClean="0"/>
              <a:t>ut </a:t>
            </a:r>
            <a:r>
              <a:rPr lang="en-US" altLang="ko-KR" sz="1400" dirty="0"/>
              <a:t>it does not </a:t>
            </a:r>
            <a:r>
              <a:rPr lang="en-US" altLang="ko-KR" sz="1400" dirty="0" smtClean="0"/>
              <a:t>exist in 11be.</a:t>
            </a:r>
          </a:p>
          <a:p>
            <a:r>
              <a:rPr lang="en-US" altLang="ko-KR" sz="1600" u="sng" dirty="0" smtClean="0"/>
              <a:t>For </a:t>
            </a:r>
            <a:r>
              <a:rPr lang="en-US" altLang="ko-KR" sz="1600" u="sng" dirty="0"/>
              <a:t>the consistency in DL and </a:t>
            </a:r>
            <a:r>
              <a:rPr lang="en-US" altLang="ko-KR" sz="1600" u="sng" dirty="0" smtClean="0"/>
              <a:t>UL, we propose to apply this modified 26-tone RU indices in both DL and UL.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pic>
        <p:nvPicPr>
          <p:cNvPr id="7" name="Picture 3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067" y="3073404"/>
            <a:ext cx="8119533" cy="162560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09135" y="2794001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>
                <a:solidFill>
                  <a:srgbClr val="FF0000"/>
                </a:solidFill>
              </a:rPr>
              <a:t>RU1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cxnSp>
        <p:nvCxnSpPr>
          <p:cNvPr id="12" name="직선 화살표 연결선 11"/>
          <p:cNvCxnSpPr/>
          <p:nvPr/>
        </p:nvCxnSpPr>
        <p:spPr bwMode="auto">
          <a:xfrm flipH="1">
            <a:off x="1348318" y="2951721"/>
            <a:ext cx="1" cy="1809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4478867" y="2794000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>
                <a:solidFill>
                  <a:srgbClr val="FF0000"/>
                </a:solidFill>
              </a:rPr>
              <a:t>RU18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cxnSp>
        <p:nvCxnSpPr>
          <p:cNvPr id="14" name="직선 화살표 연결선 13"/>
          <p:cNvCxnSpPr/>
          <p:nvPr/>
        </p:nvCxnSpPr>
        <p:spPr bwMode="auto">
          <a:xfrm flipH="1">
            <a:off x="4718050" y="2951720"/>
            <a:ext cx="1" cy="1809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5257800" y="2793999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>
                <a:solidFill>
                  <a:srgbClr val="FF0000"/>
                </a:solidFill>
              </a:rPr>
              <a:t>RU20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cxnSp>
        <p:nvCxnSpPr>
          <p:cNvPr id="16" name="직선 화살표 연결선 15"/>
          <p:cNvCxnSpPr/>
          <p:nvPr/>
        </p:nvCxnSpPr>
        <p:spPr bwMode="auto">
          <a:xfrm flipH="1">
            <a:off x="5496983" y="2951719"/>
            <a:ext cx="1" cy="1809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8297333" y="2761701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>
                <a:solidFill>
                  <a:srgbClr val="FF0000"/>
                </a:solidFill>
              </a:rPr>
              <a:t>RU37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cxnSp>
        <p:nvCxnSpPr>
          <p:cNvPr id="18" name="직선 화살표 연결선 17"/>
          <p:cNvCxnSpPr/>
          <p:nvPr/>
        </p:nvCxnSpPr>
        <p:spPr bwMode="auto">
          <a:xfrm flipH="1">
            <a:off x="8536516" y="2919421"/>
            <a:ext cx="1" cy="1809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4868332" y="2793995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>
                <a:solidFill>
                  <a:srgbClr val="FF0000"/>
                </a:solidFill>
              </a:rPr>
              <a:t>RU19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cxnSp>
        <p:nvCxnSpPr>
          <p:cNvPr id="20" name="직선 화살표 연결선 19"/>
          <p:cNvCxnSpPr/>
          <p:nvPr/>
        </p:nvCxnSpPr>
        <p:spPr bwMode="auto">
          <a:xfrm flipH="1">
            <a:off x="5107515" y="2951715"/>
            <a:ext cx="1" cy="1809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1109135" y="2593947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/>
              <a:t>RU1</a:t>
            </a:r>
            <a:endParaRPr lang="ko-KR" altLang="en-US" sz="7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478867" y="2593946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/>
              <a:t>RU18</a:t>
            </a:r>
            <a:endParaRPr lang="ko-KR" altLang="en-US" sz="7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257800" y="2593945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/>
              <a:t>RU19</a:t>
            </a:r>
            <a:endParaRPr lang="ko-KR" altLang="en-US" sz="7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8297333" y="2561647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/>
              <a:t>RU36</a:t>
            </a:r>
            <a:endParaRPr lang="ko-KR" altLang="en-US" sz="7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62466" y="2573869"/>
            <a:ext cx="7281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b="1" dirty="0" smtClean="0"/>
              <a:t>11be D0.1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-16937" y="2721006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b="1" dirty="0" smtClean="0">
                <a:solidFill>
                  <a:srgbClr val="FF0000"/>
                </a:solidFill>
              </a:rPr>
              <a:t>Proposed </a:t>
            </a:r>
            <a:r>
              <a:rPr lang="en-US" altLang="ko-KR" sz="900" b="1" dirty="0">
                <a:solidFill>
                  <a:srgbClr val="FF0000"/>
                </a:solidFill>
              </a:rPr>
              <a:t>26-tone RU </a:t>
            </a:r>
            <a:r>
              <a:rPr lang="en-US" altLang="ko-KR" sz="900" b="1" dirty="0" smtClean="0">
                <a:solidFill>
                  <a:srgbClr val="FF0000"/>
                </a:solidFill>
              </a:rPr>
              <a:t>Indices for 11be </a:t>
            </a:r>
          </a:p>
        </p:txBody>
      </p:sp>
    </p:spTree>
    <p:extLst>
      <p:ext uri="{BB962C8B-B14F-4D97-AF65-F5344CB8AC3E}">
        <p14:creationId xmlns:p14="http://schemas.microsoft.com/office/powerpoint/2010/main" val="37375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/>
              <a:t>26-tone RU Indices in Both DL and UL for </a:t>
            </a:r>
            <a:r>
              <a:rPr lang="en-US" altLang="ko-KR" sz="2400" dirty="0" smtClean="0"/>
              <a:t>11be (</a:t>
            </a:r>
            <a:r>
              <a:rPr lang="en-US" altLang="ko-KR" sz="2400" dirty="0"/>
              <a:t>Cont’d) 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We </a:t>
            </a:r>
            <a:r>
              <a:rPr lang="en-US" altLang="ko-KR" sz="1800" dirty="0"/>
              <a:t>propose to </a:t>
            </a:r>
            <a:r>
              <a:rPr lang="en-US" altLang="ko-KR" sz="1800" dirty="0" smtClean="0"/>
              <a:t>use the following </a:t>
            </a:r>
            <a:r>
              <a:rPr lang="en-US" altLang="ko-KR" sz="1800" dirty="0"/>
              <a:t>modified 26-tone RU indices for an 80MHz, </a:t>
            </a:r>
            <a:r>
              <a:rPr lang="en-US" altLang="ko-KR" sz="1800" dirty="0" smtClean="0"/>
              <a:t>160MHz, </a:t>
            </a:r>
            <a:r>
              <a:rPr lang="en-US" altLang="ko-KR" sz="1800" dirty="0"/>
              <a:t>and 320HMz EHT PPDU </a:t>
            </a:r>
            <a:r>
              <a:rPr lang="en-US" altLang="ko-KR" sz="1800" dirty="0" smtClean="0"/>
              <a:t>in </a:t>
            </a:r>
            <a:r>
              <a:rPr lang="en-US" altLang="ko-KR" sz="1800" dirty="0"/>
              <a:t>both DL and UL. </a:t>
            </a:r>
          </a:p>
          <a:p>
            <a:pPr lvl="1"/>
            <a:r>
              <a:rPr lang="en-US" altLang="ko-KR" sz="1600" dirty="0" smtClean="0"/>
              <a:t>26-tone </a:t>
            </a:r>
            <a:r>
              <a:rPr lang="en-US" altLang="ko-KR" sz="1600" dirty="0"/>
              <a:t>RU indices </a:t>
            </a:r>
            <a:r>
              <a:rPr lang="en-US" altLang="ko-KR" sz="1600" dirty="0" smtClean="0"/>
              <a:t>for </a:t>
            </a:r>
            <a:r>
              <a:rPr lang="en-US" altLang="ko-KR" sz="1600" dirty="0"/>
              <a:t>an </a:t>
            </a:r>
            <a:r>
              <a:rPr lang="en-US" altLang="ko-KR" sz="1600" dirty="0" smtClean="0"/>
              <a:t>80MHz EHT PPDU </a:t>
            </a:r>
            <a:r>
              <a:rPr lang="en-US" altLang="ko-KR" sz="1600" dirty="0"/>
              <a:t>in both DL and UL </a:t>
            </a:r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2"/>
            <a:r>
              <a:rPr lang="en-US" altLang="ko-KR" sz="1400" dirty="0" smtClean="0"/>
              <a:t>RU1-RU18 </a:t>
            </a:r>
            <a:r>
              <a:rPr lang="en-US" altLang="ko-KR" sz="1400" dirty="0"/>
              <a:t>for lower 40MHz and RU20-RU37 in upper 40MHz </a:t>
            </a:r>
            <a:endParaRPr lang="en-US" altLang="ko-KR" sz="1400" dirty="0" smtClean="0"/>
          </a:p>
          <a:p>
            <a:pPr lvl="2"/>
            <a:r>
              <a:rPr lang="en-US" altLang="ko-KR" sz="1400" dirty="0" smtClean="0"/>
              <a:t>There </a:t>
            </a:r>
            <a:r>
              <a:rPr lang="en-US" altLang="ko-KR" sz="1400" dirty="0"/>
              <a:t>is the index of RU19 for 26-tone DC </a:t>
            </a:r>
            <a:r>
              <a:rPr lang="en-US" altLang="ko-KR" sz="1400" dirty="0" smtClean="0"/>
              <a:t>RU. </a:t>
            </a:r>
            <a:r>
              <a:rPr lang="en-US" altLang="ko-KR" sz="1400" dirty="0"/>
              <a:t>But it </a:t>
            </a:r>
            <a:r>
              <a:rPr lang="en-US" altLang="ko-KR" sz="1400" dirty="0" smtClean="0"/>
              <a:t>is not defined in </a:t>
            </a:r>
            <a:r>
              <a:rPr lang="en-US" altLang="ko-KR" sz="1400" dirty="0"/>
              <a:t>11be</a:t>
            </a:r>
            <a:r>
              <a:rPr lang="en-US" altLang="ko-KR" sz="1400" dirty="0" smtClean="0"/>
              <a:t>.</a:t>
            </a:r>
          </a:p>
          <a:p>
            <a:pPr lvl="1"/>
            <a:r>
              <a:rPr lang="en-US" altLang="ko-KR" sz="1400" dirty="0"/>
              <a:t>26-tone RU indices in both DL and UL for a 160MHz and 320HMz EHT PPDU are defined based on 26-tone RU indices for an 80MHz EHT PPDU above in both DL and UL. (Please, refer to the Word document for the detailed 26-tone RU indices in both DL and UL for a 160MHz and 320HMz EHT PPDU)</a:t>
            </a:r>
          </a:p>
          <a:p>
            <a:pPr lvl="1"/>
            <a:endParaRPr lang="en-US" altLang="ko-KR" sz="1600" dirty="0"/>
          </a:p>
          <a:p>
            <a:endParaRPr lang="en-US" altLang="ko-KR" sz="1800" dirty="0"/>
          </a:p>
          <a:p>
            <a:pPr lvl="1"/>
            <a:endParaRPr lang="en-US" altLang="ko-KR" dirty="0" smtClean="0"/>
          </a:p>
          <a:p>
            <a:pPr lvl="1"/>
            <a:endParaRPr lang="en-US" altLang="ko-KR" sz="12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663889"/>
              </p:ext>
            </p:extLst>
          </p:nvPr>
        </p:nvGraphicFramePr>
        <p:xfrm>
          <a:off x="1295400" y="2438400"/>
          <a:ext cx="7239001" cy="2209804"/>
        </p:xfrm>
        <a:graphic>
          <a:graphicData uri="http://schemas.openxmlformats.org/drawingml/2006/table">
            <a:tbl>
              <a:tblPr/>
              <a:tblGrid>
                <a:gridCol w="1706431"/>
                <a:gridCol w="1106514"/>
                <a:gridCol w="1106514"/>
                <a:gridCol w="1106514"/>
                <a:gridCol w="1106514"/>
                <a:gridCol w="1106514"/>
              </a:tblGrid>
              <a:tr h="166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type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index and subcarrier range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5473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[–499: –474]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[–473: –448]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3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[–445: –420]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[–419: –394]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5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[–392: –367]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6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[–365: –340]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7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[–339: –314]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8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[–311: –286]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9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[–285: –260]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10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[–252: –227]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11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[–226: –201]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12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[–198: –173]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13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[–172: –147]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[–145: –120]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15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[–118: –93]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16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[–92: –67]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17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[–64: –39]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18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[–38: –13]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RU 19</a:t>
                      </a:r>
                      <a:br>
                        <a:rPr lang="en-US" altLang="ko-KR" sz="7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altLang="ko-KR" sz="7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[Not</a:t>
                      </a:r>
                      <a:r>
                        <a:rPr lang="en-US" altLang="ko-KR" sz="7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defined]</a:t>
                      </a:r>
                      <a:r>
                        <a:rPr lang="ko-KR" alt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[13: 38]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[39: 64]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[67: 92]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[93: 118]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[120: 145]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[147: 172]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[173: 198]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[201: 226]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[227: 252]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[260: 285]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[286: 311]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[314: 339]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[340: 365]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[367: 392]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[394: 419]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[420: 445]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[448: 473]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[474: 499]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8078629"/>
              </p:ext>
            </p:extLst>
          </p:nvPr>
        </p:nvGraphicFramePr>
        <p:xfrm>
          <a:off x="8077200" y="56388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67" name="문서" showAsIcon="1" r:id="rId4" imgW="914400" imgH="771480" progId="Word.Document.12">
                  <p:embed/>
                </p:oleObj>
              </mc:Choice>
              <mc:Fallback>
                <p:oleObj name="문서" showAsIcon="1" r:id="rId4" imgW="914400" imgH="771480" progId="Word.Document.12">
                  <p:embed/>
                  <p:pic>
                    <p:nvPicPr>
                      <p:cNvPr id="0" name="개체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7200" y="5638800"/>
                        <a:ext cx="914400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954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175741</TotalTime>
  <Words>6398</Words>
  <Application>Microsoft Office PowerPoint</Application>
  <PresentationFormat>On-screen Show (4:3)</PresentationFormat>
  <Paragraphs>1705</Paragraphs>
  <Slides>37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바탕</vt:lpstr>
      <vt:lpstr>굴림</vt:lpstr>
      <vt:lpstr>맑은 고딕</vt:lpstr>
      <vt:lpstr>Arial</vt:lpstr>
      <vt:lpstr>Times New Roman</vt:lpstr>
      <vt:lpstr>802-11-Submission</vt:lpstr>
      <vt:lpstr>Document</vt:lpstr>
      <vt:lpstr>문서</vt:lpstr>
      <vt:lpstr>RU Allocation Subfield Design for EHT Trigger Frame Follow up</vt:lpstr>
      <vt:lpstr>Updated Contents in R4 </vt:lpstr>
      <vt:lpstr>Introduction</vt:lpstr>
      <vt:lpstr>Introduction (Cont’d)</vt:lpstr>
      <vt:lpstr>EHT Trigger Frame Format</vt:lpstr>
      <vt:lpstr>Structure of RU Allocation subfield for Each STA </vt:lpstr>
      <vt:lpstr>RU Allocation Subfield for 320 MHz BW</vt:lpstr>
      <vt:lpstr>26-tone RU Indices in Both DL and UL for 11be </vt:lpstr>
      <vt:lpstr>26-tone RU Indices in Both DL and UL for 11be (Cont’d) </vt:lpstr>
      <vt:lpstr>Indication for Multiple RU Allocation Info</vt:lpstr>
      <vt:lpstr>Define Indices for MRUs </vt:lpstr>
      <vt:lpstr>Define Indices for MRUs (Cont’d)</vt:lpstr>
      <vt:lpstr>Define Indices for MRUs (Cont’d)</vt:lpstr>
      <vt:lpstr>Define Indices for MRUs (Cont’d)</vt:lpstr>
      <vt:lpstr>Define Indices for MRUs (Cont’d)</vt:lpstr>
      <vt:lpstr>Define Indices for MRUs (Cont’d)</vt:lpstr>
      <vt:lpstr>RU Allocation Subfield Design for RU, Small-size MRU, and RU484+RU242 </vt:lpstr>
      <vt:lpstr>RU Allocation Subfield Design for RU996+RU484 </vt:lpstr>
      <vt:lpstr>RU Allocation Subfield Design for RU996+RU484+RU242 </vt:lpstr>
      <vt:lpstr>RU Allocation Subfield Design for 2×RU996+RU484 </vt:lpstr>
      <vt:lpstr>RU Allocation Subfield Design for 2×RU996+RU484 (Cont’d) </vt:lpstr>
      <vt:lpstr>RU Allocation Subfield Design for 3×RU996 </vt:lpstr>
      <vt:lpstr>RU Allocation Subfield Design for 3×RU996+RU484 </vt:lpstr>
      <vt:lpstr>RU Allocation Subfield Design for 3×RU996+RU484 (Cont’d) </vt:lpstr>
      <vt:lpstr>RU Allocation Subfield Table for EHT Trigger frame</vt:lpstr>
      <vt:lpstr>RU Allocation Subfield Table for EHT Trigger frame  (Cont’d)</vt:lpstr>
      <vt:lpstr>Summary</vt:lpstr>
      <vt:lpstr>Straw Poll #1</vt:lpstr>
      <vt:lpstr>Straw Poll #2</vt:lpstr>
      <vt:lpstr>Straw Poll #3</vt:lpstr>
      <vt:lpstr>Straw Poll #4</vt:lpstr>
      <vt:lpstr>Straw Poll #5</vt:lpstr>
      <vt:lpstr>Appendix</vt:lpstr>
      <vt:lpstr>Table 27-7 in 11ax: Data and pilot Subcarrier Indices for RUs in an 20 MHz HE PPDU and in a Non-OFDMA 20 MHz HE PPDU</vt:lpstr>
      <vt:lpstr>Table 27-8 in 11ax: Data and pilot Subcarrier Indices for RUs in an 40 MHz HE PPDU and in a Non-OFDMA 40 MHz HE PPDU</vt:lpstr>
      <vt:lpstr>Table 36.5-Data and pilot subcarrier indices for RUs in an 80 MHz EHT PPDU (11be D0.1)</vt:lpstr>
      <vt:lpstr>Reference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3587</cp:revision>
  <cp:lastPrinted>1998-02-10T13:28:06Z</cp:lastPrinted>
  <dcterms:created xsi:type="dcterms:W3CDTF">2007-05-21T21:00:37Z</dcterms:created>
  <dcterms:modified xsi:type="dcterms:W3CDTF">2020-11-30T23:37:13Z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