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6" r:id="rId2"/>
    <p:sldId id="542" r:id="rId3"/>
    <p:sldId id="781" r:id="rId4"/>
    <p:sldId id="795" r:id="rId5"/>
    <p:sldId id="801" r:id="rId6"/>
    <p:sldId id="782" r:id="rId7"/>
    <p:sldId id="789" r:id="rId8"/>
    <p:sldId id="790" r:id="rId9"/>
    <p:sldId id="420" r:id="rId10"/>
    <p:sldId id="538" r:id="rId11"/>
    <p:sldId id="799" r:id="rId12"/>
    <p:sldId id="800" r:id="rId13"/>
    <p:sldId id="796" r:id="rId14"/>
    <p:sldId id="416" r:id="rId15"/>
  </p:sldIdLst>
  <p:sldSz cx="9144000" cy="6858000" type="screen4x3"/>
  <p:notesSz cx="6797675" cy="9872663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64" userDrawn="1">
          <p15:clr>
            <a:srgbClr val="A4A3A4"/>
          </p15:clr>
        </p15:guide>
        <p15:guide id="2" pos="211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FF"/>
    <a:srgbClr val="99FF66"/>
    <a:srgbClr val="FF7C80"/>
    <a:srgbClr val="E6E6E6"/>
    <a:srgbClr val="A3ED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515" autoAdjust="0"/>
    <p:restoredTop sz="94695" autoAdjust="0"/>
  </p:normalViewPr>
  <p:slideViewPr>
    <p:cSldViewPr>
      <p:cViewPr varScale="1">
        <p:scale>
          <a:sx n="88" d="100"/>
          <a:sy n="88" d="100"/>
        </p:scale>
        <p:origin x="1589" y="67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-397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2707"/>
    </p:cViewPr>
  </p:sorterViewPr>
  <p:notesViewPr>
    <p:cSldViewPr>
      <p:cViewPr varScale="1">
        <p:scale>
          <a:sx n="67" d="100"/>
          <a:sy n="67" d="100"/>
        </p:scale>
        <p:origin x="3101" y="53"/>
      </p:cViewPr>
      <p:guideLst>
        <p:guide orient="horz" pos="3064"/>
        <p:guide pos="211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5971" cy="493126"/>
          </a:xfrm>
          <a:prstGeom prst="rect">
            <a:avLst/>
          </a:prstGeom>
        </p:spPr>
        <p:txBody>
          <a:bodyPr vert="horz" lIns="92098" tIns="46049" rIns="92098" bIns="4604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150" y="1"/>
            <a:ext cx="2945971" cy="493126"/>
          </a:xfrm>
          <a:prstGeom prst="rect">
            <a:avLst/>
          </a:prstGeom>
        </p:spPr>
        <p:txBody>
          <a:bodyPr vert="horz" lIns="92098" tIns="46049" rIns="92098" bIns="46049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12/16/2020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377849"/>
            <a:ext cx="2945971" cy="493126"/>
          </a:xfrm>
          <a:prstGeom prst="rect">
            <a:avLst/>
          </a:prstGeom>
        </p:spPr>
        <p:txBody>
          <a:bodyPr vert="horz" lIns="92098" tIns="46049" rIns="92098" bIns="4604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150" y="9377849"/>
            <a:ext cx="2945971" cy="493126"/>
          </a:xfrm>
          <a:prstGeom prst="rect">
            <a:avLst/>
          </a:prstGeom>
        </p:spPr>
        <p:txBody>
          <a:bodyPr vert="horz" lIns="92098" tIns="46049" rIns="92098" bIns="46049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2"/>
            <a:ext cx="6797675" cy="987266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2098" tIns="46049" rIns="92098" bIns="46049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529337" y="103018"/>
            <a:ext cx="627166" cy="22460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20984" algn="l"/>
                <a:tab pos="1841967" algn="l"/>
                <a:tab pos="2762951" algn="l"/>
                <a:tab pos="3683935" algn="l"/>
                <a:tab pos="4604918" algn="l"/>
                <a:tab pos="5525902" algn="l"/>
                <a:tab pos="6446886" algn="l"/>
                <a:tab pos="7367869" algn="l"/>
                <a:tab pos="8288853" algn="l"/>
                <a:tab pos="9209837" algn="l"/>
                <a:tab pos="1013082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41174" y="103018"/>
            <a:ext cx="809247" cy="22460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20984" algn="l"/>
                <a:tab pos="1841967" algn="l"/>
                <a:tab pos="2762951" algn="l"/>
                <a:tab pos="3683935" algn="l"/>
                <a:tab pos="4604918" algn="l"/>
                <a:tab pos="5525902" algn="l"/>
                <a:tab pos="6446886" algn="l"/>
                <a:tab pos="7367869" algn="l"/>
                <a:tab pos="8288853" algn="l"/>
                <a:tab pos="9209837" algn="l"/>
                <a:tab pos="1013082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936625" y="744538"/>
            <a:ext cx="4922838" cy="3690937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05737" y="4689770"/>
            <a:ext cx="4984650" cy="444151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4274" tIns="46412" rIns="94274" bIns="46412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252325" y="9558550"/>
            <a:ext cx="904178" cy="19252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60492" algn="l"/>
                <a:tab pos="1381476" algn="l"/>
                <a:tab pos="2302459" algn="l"/>
                <a:tab pos="3223443" algn="l"/>
                <a:tab pos="4144427" algn="l"/>
                <a:tab pos="5065410" algn="l"/>
                <a:tab pos="5986394" algn="l"/>
                <a:tab pos="6907378" algn="l"/>
                <a:tab pos="7828361" algn="l"/>
                <a:tab pos="8749345" algn="l"/>
                <a:tab pos="9670329" algn="l"/>
                <a:tab pos="10591312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159177" y="9558551"/>
            <a:ext cx="501111" cy="38673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20984" algn="l"/>
                <a:tab pos="1841967" algn="l"/>
                <a:tab pos="2762951" algn="l"/>
                <a:tab pos="3683935" algn="l"/>
                <a:tab pos="4604918" algn="l"/>
                <a:tab pos="5525902" algn="l"/>
                <a:tab pos="6446886" algn="l"/>
                <a:tab pos="7367869" algn="l"/>
                <a:tab pos="8288853" algn="l"/>
                <a:tab pos="9209837" algn="l"/>
                <a:tab pos="1013082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08094" y="9558549"/>
            <a:ext cx="731992" cy="183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20984" algn="l"/>
                <a:tab pos="1841967" algn="l"/>
                <a:tab pos="2762951" algn="l"/>
                <a:tab pos="3683935" algn="l"/>
                <a:tab pos="4604918" algn="l"/>
                <a:tab pos="5525902" algn="l"/>
                <a:tab pos="6446886" algn="l"/>
                <a:tab pos="7367869" algn="l"/>
                <a:tab pos="8288853" algn="l"/>
                <a:tab pos="9209837" algn="l"/>
                <a:tab pos="1013082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09650" y="9556859"/>
            <a:ext cx="5378380" cy="1689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2098" tIns="46049" rIns="92098" bIns="46049"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34948" y="315803"/>
            <a:ext cx="5527779" cy="1689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2098" tIns="46049" rIns="92098" bIns="46049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31391" y="746447"/>
            <a:ext cx="4534896" cy="369000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2098" tIns="46049" rIns="92098" bIns="46049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05734" y="4689769"/>
            <a:ext cx="4986207" cy="4542844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altLang="zh-CN" dirty="0"/>
              <a:t>Patrice NEZOU, Canon, et al</a:t>
            </a:r>
          </a:p>
          <a:p>
            <a:endParaRPr lang="en-GB" dirty="0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xx/xx/2020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07/12/2020</a:t>
            </a:r>
            <a:endParaRPr lang="en-GB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altLang="zh-CN" dirty="0"/>
              <a:t>Patrice NEZOU, Canon, et al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xx/xx/2020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altLang="zh-CN" dirty="0"/>
              <a:t>Patrice NEZOU, Canon, et al</a:t>
            </a:r>
          </a:p>
          <a:p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8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05/25/2020</a:t>
            </a:r>
            <a:endParaRPr lang="en-GB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altLang="zh-CN" dirty="0"/>
              <a:t>Patrice NEZOU, Canon, et al</a:t>
            </a:r>
          </a:p>
          <a:p>
            <a:endParaRPr lang="en-GB" altLang="zh-CN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altLang="zh-CN" dirty="0"/>
              <a:t>Patrice NEZOU, Canon, et al</a:t>
            </a:r>
          </a:p>
          <a:p>
            <a:endParaRPr lang="en-GB" altLang="zh-CN" dirty="0"/>
          </a:p>
        </p:txBody>
      </p:sp>
      <p:sp>
        <p:nvSpPr>
          <p:cNvPr id="11" name="Rectangle 3"/>
          <p:cNvSpPr>
            <a:spLocks noGrp="1" noChangeArrowheads="1"/>
          </p:cNvSpPr>
          <p:nvPr>
            <p:ph type="dt" idx="14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05/25/2020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6" name="Rectangle 4"/>
          <p:cNvSpPr txBox="1">
            <a:spLocks noChangeArrowheads="1"/>
          </p:cNvSpPr>
          <p:nvPr userDrawn="1"/>
        </p:nvSpPr>
        <p:spPr bwMode="auto">
          <a:xfrm>
            <a:off x="5410200" y="64736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endParaRPr lang="en-GB" altLang="zh-CN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05/25/2020</a:t>
            </a:r>
            <a:endParaRPr lang="en-GB" dirty="0"/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0D37565A-9E16-4AC8-961E-449C94C72A1C}"/>
              </a:ext>
            </a:extLst>
          </p:cNvPr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altLang="zh-CN" dirty="0"/>
              <a:t>Patrice NEZOU, Canon, et al</a:t>
            </a:r>
          </a:p>
          <a:p>
            <a:endParaRPr lang="en-GB" altLang="zh-CN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altLang="zh-CN" dirty="0"/>
              <a:t>Patrice NEZOU, Canon, et al</a:t>
            </a:r>
          </a:p>
        </p:txBody>
      </p:sp>
      <p:sp>
        <p:nvSpPr>
          <p:cNvPr id="6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 dirty="0"/>
              <a:t>05/25/2020</a:t>
            </a:r>
            <a:endParaRPr lang="en-GB" altLang="zh-CN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05/25/2020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altLang="zh-CN" dirty="0"/>
              <a:t>Patrice NEZOU, Canon, et al</a:t>
            </a:r>
          </a:p>
          <a:p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05/25/2020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altLang="zh-CN" dirty="0"/>
              <a:t>Patrice NEZOU, Canon, et al</a:t>
            </a:r>
          </a:p>
          <a:p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altLang="zh-CN" dirty="0"/>
              <a:t>Patrice NEZOU, Canon, et al</a:t>
            </a:r>
          </a:p>
          <a:p>
            <a:endParaRPr lang="en-GB" altLang="zh-CN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</a:t>
            </a: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 </a:t>
            </a: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IEEE 802.11-20/1843r2</a:t>
            </a:r>
          </a:p>
        </p:txBody>
      </p:sp>
      <p:sp>
        <p:nvSpPr>
          <p:cNvPr id="13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11/12/2020</a:t>
            </a:r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e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474662" y="838200"/>
            <a:ext cx="8194676" cy="6096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dirty="0"/>
              <a:t>Low-Latency Triggered TWT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96912" y="1465097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2020-12-16</a:t>
            </a: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474662" y="1632116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Patrice NEZOU (Canon), et al </a:t>
            </a:r>
          </a:p>
          <a:p>
            <a:endParaRPr lang="en-GB" dirty="0"/>
          </a:p>
        </p:txBody>
      </p:sp>
      <p:graphicFrame>
        <p:nvGraphicFramePr>
          <p:cNvPr id="11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79750940"/>
              </p:ext>
            </p:extLst>
          </p:nvPr>
        </p:nvGraphicFramePr>
        <p:xfrm>
          <a:off x="158750" y="2165350"/>
          <a:ext cx="8751888" cy="4206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48" name="Document" r:id="rId4" imgW="10080577" imgH="4852935" progId="Word.Document.8">
                  <p:embed/>
                </p:oleObj>
              </mc:Choice>
              <mc:Fallback>
                <p:oleObj name="Document" r:id="rId4" imgW="10080577" imgH="4852935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750" y="2165350"/>
                        <a:ext cx="8751888" cy="420687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灯片编号占位符 3">
            <a:extLst>
              <a:ext uri="{FF2B5EF4-FFF2-40B4-BE49-F238E27FC236}">
                <a16:creationId xmlns:a16="http://schemas.microsoft.com/office/drawing/2014/main" id="{E176EC5C-1700-4784-8920-5ADBD08B925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E3BDDF86-2EFE-4A51-B051-363578C4007F}"/>
              </a:ext>
            </a:extLst>
          </p:cNvPr>
          <p:cNvSpPr>
            <a:spLocks noGrp="1" noChangeArrowheads="1"/>
          </p:cNvSpPr>
          <p:nvPr>
            <p:ph type="ftr" idx="4294967295"/>
          </p:nvPr>
        </p:nvSpPr>
        <p:spPr bwMode="auto">
          <a:xfrm>
            <a:off x="5959475" y="6475413"/>
            <a:ext cx="2651125" cy="2301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Patrice NEZOU</a:t>
            </a:r>
            <a:r>
              <a:rPr lang="en-GB" altLang="zh-CN" dirty="0"/>
              <a:t>, (Canon), et al</a:t>
            </a:r>
          </a:p>
          <a:p>
            <a:endParaRPr lang="en-GB" altLang="zh-CN" dirty="0"/>
          </a:p>
        </p:txBody>
      </p:sp>
      <p:sp>
        <p:nvSpPr>
          <p:cNvPr id="3" name="Rectangle 1"/>
          <p:cNvSpPr txBox="1">
            <a:spLocks noChangeArrowheads="1"/>
          </p:cNvSpPr>
          <p:nvPr/>
        </p:nvSpPr>
        <p:spPr>
          <a:xfrm>
            <a:off x="685800" y="685800"/>
            <a:ext cx="7772400" cy="1066800"/>
          </a:xfrm>
          <a:prstGeom prst="rect">
            <a:avLst/>
          </a:prstGeom>
          <a:ln/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fontAlgn="auto">
              <a:spcAft>
                <a:spcPts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altLang="zh-CN" sz="3200" b="1" kern="0" dirty="0">
                <a:solidFill>
                  <a:srgbClr val="000000"/>
                </a:solidFill>
              </a:rPr>
              <a:t>Straw Poll #1</a:t>
            </a:r>
            <a:endParaRPr kumimoji="0" lang="en-GB" sz="44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</p:txBody>
      </p:sp>
      <p:sp>
        <p:nvSpPr>
          <p:cNvPr id="8" name="内容占位符 2"/>
          <p:cNvSpPr>
            <a:spLocks noGrp="1"/>
          </p:cNvSpPr>
          <p:nvPr/>
        </p:nvSpPr>
        <p:spPr bwMode="auto">
          <a:xfrm>
            <a:off x="685800" y="1981200"/>
            <a:ext cx="7772400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0" defTabSz="914400">
              <a:buClrTx/>
              <a:buSzTx/>
              <a:buFontTx/>
              <a:buChar char="•"/>
              <a:defRPr/>
            </a:pPr>
            <a:r>
              <a:rPr lang="en-US" dirty="0"/>
              <a:t>Do you support that 11be defines in R1 a broadcast TWT Service Period for low-latency traffics ?</a:t>
            </a:r>
          </a:p>
          <a:p>
            <a:pPr lvl="0" defTabSz="914400">
              <a:buClrTx/>
              <a:buSzTx/>
              <a:buFontTx/>
              <a:buChar char="•"/>
              <a:defRPr/>
            </a:pPr>
            <a:endParaRPr lang="en-US" dirty="0"/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lang="en-GB" altLang="zh-CN" sz="2000" kern="0" dirty="0">
                <a:solidFill>
                  <a:srgbClr val="000000"/>
                </a:solidFill>
                <a:latin typeface="Times New Roman"/>
              </a:rPr>
              <a:t>Results: Y/N/A</a:t>
            </a:r>
            <a:endParaRPr kumimoji="0" lang="zh-CN" altLang="en-US" sz="2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958569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灯片编号占位符 3">
            <a:extLst>
              <a:ext uri="{FF2B5EF4-FFF2-40B4-BE49-F238E27FC236}">
                <a16:creationId xmlns:a16="http://schemas.microsoft.com/office/drawing/2014/main" id="{E176EC5C-1700-4784-8920-5ADBD08B925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E3BDDF86-2EFE-4A51-B051-363578C4007F}"/>
              </a:ext>
            </a:extLst>
          </p:cNvPr>
          <p:cNvSpPr>
            <a:spLocks noGrp="1" noChangeArrowheads="1"/>
          </p:cNvSpPr>
          <p:nvPr>
            <p:ph type="ftr" idx="4294967295"/>
          </p:nvPr>
        </p:nvSpPr>
        <p:spPr bwMode="auto">
          <a:xfrm>
            <a:off x="5959475" y="6475413"/>
            <a:ext cx="2651125" cy="2301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Patrice NEZOU</a:t>
            </a:r>
            <a:r>
              <a:rPr lang="en-GB" altLang="zh-CN" dirty="0"/>
              <a:t>, (Canon), et al</a:t>
            </a:r>
          </a:p>
          <a:p>
            <a:endParaRPr lang="en-GB" altLang="zh-CN" dirty="0"/>
          </a:p>
        </p:txBody>
      </p:sp>
      <p:sp>
        <p:nvSpPr>
          <p:cNvPr id="3" name="Rectangle 1"/>
          <p:cNvSpPr txBox="1">
            <a:spLocks noChangeArrowheads="1"/>
          </p:cNvSpPr>
          <p:nvPr/>
        </p:nvSpPr>
        <p:spPr>
          <a:xfrm>
            <a:off x="685800" y="685800"/>
            <a:ext cx="7772400" cy="1066800"/>
          </a:xfrm>
          <a:prstGeom prst="rect">
            <a:avLst/>
          </a:prstGeom>
          <a:ln/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fontAlgn="auto">
              <a:spcAft>
                <a:spcPts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altLang="zh-CN" sz="3200" b="1" kern="0" dirty="0">
                <a:solidFill>
                  <a:srgbClr val="000000"/>
                </a:solidFill>
              </a:rPr>
              <a:t>Straw Poll #2</a:t>
            </a:r>
            <a:endParaRPr kumimoji="0" lang="en-GB" sz="44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</p:txBody>
      </p:sp>
      <p:sp>
        <p:nvSpPr>
          <p:cNvPr id="8" name="内容占位符 2"/>
          <p:cNvSpPr>
            <a:spLocks noGrp="1"/>
          </p:cNvSpPr>
          <p:nvPr/>
        </p:nvSpPr>
        <p:spPr bwMode="auto">
          <a:xfrm>
            <a:off x="685800" y="1981200"/>
            <a:ext cx="7772400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0" defTabSz="914400">
              <a:buClrTx/>
              <a:buSzTx/>
              <a:buFontTx/>
              <a:buChar char="•"/>
              <a:defRPr/>
            </a:pPr>
            <a:r>
              <a:rPr lang="en-US" dirty="0"/>
              <a:t>Do you support that a broadcast TWT for low-latency traffics restricts the TWT service period to only low-latency traffic transmission.</a:t>
            </a:r>
          </a:p>
          <a:p>
            <a:pPr lvl="0" defTabSz="914400">
              <a:buClrTx/>
              <a:buSzTx/>
              <a:buFontTx/>
              <a:buChar char="•"/>
              <a:defRPr/>
            </a:pPr>
            <a:endParaRPr kumimoji="0" lang="en-GB" altLang="zh-CN" sz="16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lang="en-GB" altLang="zh-CN" sz="2000" kern="0" dirty="0">
                <a:solidFill>
                  <a:srgbClr val="000000"/>
                </a:solidFill>
                <a:latin typeface="Times New Roman"/>
              </a:rPr>
              <a:t>Results: Y/N/A</a:t>
            </a:r>
            <a:endParaRPr kumimoji="0" lang="zh-CN" altLang="en-US" sz="2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711566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灯片编号占位符 3">
            <a:extLst>
              <a:ext uri="{FF2B5EF4-FFF2-40B4-BE49-F238E27FC236}">
                <a16:creationId xmlns:a16="http://schemas.microsoft.com/office/drawing/2014/main" id="{E176EC5C-1700-4784-8920-5ADBD08B925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E3BDDF86-2EFE-4A51-B051-363578C4007F}"/>
              </a:ext>
            </a:extLst>
          </p:cNvPr>
          <p:cNvSpPr>
            <a:spLocks noGrp="1" noChangeArrowheads="1"/>
          </p:cNvSpPr>
          <p:nvPr>
            <p:ph type="ftr" idx="4294967295"/>
          </p:nvPr>
        </p:nvSpPr>
        <p:spPr bwMode="auto">
          <a:xfrm>
            <a:off x="5959475" y="6475413"/>
            <a:ext cx="2651125" cy="2301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Patrice NEZOU</a:t>
            </a:r>
            <a:r>
              <a:rPr lang="en-GB" altLang="zh-CN" dirty="0"/>
              <a:t>, (Canon), et al</a:t>
            </a:r>
          </a:p>
          <a:p>
            <a:endParaRPr lang="en-GB" altLang="zh-CN" dirty="0"/>
          </a:p>
        </p:txBody>
      </p:sp>
      <p:sp>
        <p:nvSpPr>
          <p:cNvPr id="3" name="Rectangle 1"/>
          <p:cNvSpPr txBox="1">
            <a:spLocks noChangeArrowheads="1"/>
          </p:cNvSpPr>
          <p:nvPr/>
        </p:nvSpPr>
        <p:spPr>
          <a:xfrm>
            <a:off x="685800" y="685800"/>
            <a:ext cx="7772400" cy="1066800"/>
          </a:xfrm>
          <a:prstGeom prst="rect">
            <a:avLst/>
          </a:prstGeom>
          <a:ln/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fontAlgn="auto">
              <a:spcAft>
                <a:spcPts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altLang="zh-CN" sz="3200" b="1" kern="0" dirty="0">
                <a:solidFill>
                  <a:srgbClr val="000000"/>
                </a:solidFill>
              </a:rPr>
              <a:t>Straw Poll #3</a:t>
            </a:r>
            <a:endParaRPr kumimoji="0" lang="en-GB" sz="44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</p:txBody>
      </p:sp>
      <p:sp>
        <p:nvSpPr>
          <p:cNvPr id="8" name="内容占位符 2"/>
          <p:cNvSpPr>
            <a:spLocks noGrp="1"/>
          </p:cNvSpPr>
          <p:nvPr/>
        </p:nvSpPr>
        <p:spPr bwMode="auto">
          <a:xfrm>
            <a:off x="685800" y="1981200"/>
            <a:ext cx="7772400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0" defTabSz="914400">
              <a:buClrTx/>
              <a:buSzTx/>
              <a:buFontTx/>
              <a:buChar char="•"/>
              <a:defRPr/>
            </a:pPr>
            <a:r>
              <a:rPr lang="en-US" dirty="0"/>
              <a:t>Do you support that the broadcast TWT for low-latency traffics :</a:t>
            </a:r>
          </a:p>
          <a:p>
            <a:pPr lvl="1" defTabSz="914400">
              <a:buClrTx/>
              <a:buSzTx/>
              <a:buFontTx/>
              <a:buChar char="•"/>
              <a:defRPr/>
            </a:pPr>
            <a:r>
              <a:rPr lang="en-US" sz="1800" dirty="0"/>
              <a:t>Is identified by adding a new value in the “</a:t>
            </a:r>
            <a:r>
              <a:rPr lang="fr-FR" sz="1800" dirty="0"/>
              <a:t>Broadcast TWT Recommandation» </a:t>
            </a:r>
            <a:r>
              <a:rPr lang="fr-FR" sz="1800" dirty="0" err="1"/>
              <a:t>field</a:t>
            </a:r>
            <a:r>
              <a:rPr lang="fr-FR" sz="1800" dirty="0"/>
              <a:t>.</a:t>
            </a:r>
          </a:p>
          <a:p>
            <a:pPr lvl="1" defTabSz="914400">
              <a:buClrTx/>
              <a:buSzTx/>
              <a:buFontTx/>
              <a:buChar char="•"/>
              <a:defRPr/>
            </a:pPr>
            <a:r>
              <a:rPr lang="fr-FR" altLang="zh-CN" sz="1800" kern="0" dirty="0">
                <a:solidFill>
                  <a:srgbClr val="000000"/>
                </a:solidFill>
              </a:rPr>
              <a:t>Has the « Trigger » </a:t>
            </a:r>
            <a:r>
              <a:rPr lang="fr-FR" altLang="zh-CN" sz="1800" kern="0" dirty="0" err="1">
                <a:solidFill>
                  <a:srgbClr val="000000"/>
                </a:solidFill>
              </a:rPr>
              <a:t>field</a:t>
            </a:r>
            <a:r>
              <a:rPr lang="fr-FR" altLang="zh-CN" sz="1800" kern="0" dirty="0">
                <a:solidFill>
                  <a:srgbClr val="000000"/>
                </a:solidFill>
              </a:rPr>
              <a:t> set to 1 to </a:t>
            </a:r>
            <a:r>
              <a:rPr lang="fr-FR" altLang="zh-CN" sz="1800" kern="0" dirty="0" err="1">
                <a:solidFill>
                  <a:srgbClr val="000000"/>
                </a:solidFill>
              </a:rPr>
              <a:t>restrict</a:t>
            </a:r>
            <a:r>
              <a:rPr lang="fr-FR" altLang="zh-CN" sz="1800" kern="0" dirty="0">
                <a:solidFill>
                  <a:srgbClr val="000000"/>
                </a:solidFill>
              </a:rPr>
              <a:t> the medium </a:t>
            </a:r>
            <a:r>
              <a:rPr lang="fr-FR" altLang="zh-CN" sz="1800" kern="0" dirty="0" err="1">
                <a:solidFill>
                  <a:srgbClr val="000000"/>
                </a:solidFill>
              </a:rPr>
              <a:t>access</a:t>
            </a:r>
            <a:r>
              <a:rPr lang="fr-FR" altLang="zh-CN" sz="1800" kern="0" dirty="0">
                <a:solidFill>
                  <a:srgbClr val="000000"/>
                </a:solidFill>
              </a:rPr>
              <a:t> of the </a:t>
            </a:r>
            <a:r>
              <a:rPr lang="fr-FR" altLang="zh-CN" sz="1800" kern="0" dirty="0" err="1">
                <a:solidFill>
                  <a:srgbClr val="000000"/>
                </a:solidFill>
              </a:rPr>
              <a:t>STAs</a:t>
            </a:r>
            <a:r>
              <a:rPr lang="fr-FR" altLang="zh-CN" sz="1800" kern="0" dirty="0">
                <a:solidFill>
                  <a:srgbClr val="000000"/>
                </a:solidFill>
              </a:rPr>
              <a:t> </a:t>
            </a:r>
            <a:r>
              <a:rPr lang="fr-FR" altLang="zh-CN" sz="1800" kern="0" dirty="0" err="1">
                <a:solidFill>
                  <a:srgbClr val="000000"/>
                </a:solidFill>
              </a:rPr>
              <a:t>during</a:t>
            </a:r>
            <a:r>
              <a:rPr lang="fr-FR" altLang="zh-CN" sz="1800" kern="0" dirty="0">
                <a:solidFill>
                  <a:srgbClr val="000000"/>
                </a:solidFill>
              </a:rPr>
              <a:t> the broadcast TWT SP </a:t>
            </a:r>
            <a:r>
              <a:rPr lang="fr-FR" altLang="zh-CN" sz="1800" kern="0" dirty="0" err="1">
                <a:solidFill>
                  <a:srgbClr val="000000"/>
                </a:solidFill>
              </a:rPr>
              <a:t>dedicated</a:t>
            </a:r>
            <a:r>
              <a:rPr lang="fr-FR" altLang="zh-CN" sz="1800" kern="0" dirty="0">
                <a:solidFill>
                  <a:srgbClr val="000000"/>
                </a:solidFill>
              </a:rPr>
              <a:t> to </a:t>
            </a:r>
            <a:r>
              <a:rPr lang="fr-FR" altLang="zh-CN" sz="1800" kern="0" dirty="0" err="1">
                <a:solidFill>
                  <a:srgbClr val="000000"/>
                </a:solidFill>
              </a:rPr>
              <a:t>low-latency</a:t>
            </a:r>
            <a:r>
              <a:rPr lang="fr-FR" altLang="zh-CN" sz="1800" kern="0" dirty="0">
                <a:solidFill>
                  <a:srgbClr val="000000"/>
                </a:solidFill>
              </a:rPr>
              <a:t> </a:t>
            </a:r>
            <a:r>
              <a:rPr lang="fr-FR" altLang="zh-CN" sz="1800" kern="0" dirty="0" err="1">
                <a:solidFill>
                  <a:srgbClr val="000000"/>
                </a:solidFill>
              </a:rPr>
              <a:t>traffics</a:t>
            </a:r>
            <a:r>
              <a:rPr lang="fr-FR" altLang="zh-CN" sz="1800" kern="0" dirty="0">
                <a:solidFill>
                  <a:srgbClr val="000000"/>
                </a:solidFill>
              </a:rPr>
              <a:t>.</a:t>
            </a:r>
          </a:p>
          <a:p>
            <a:pPr marL="457200" lvl="1" indent="0" defTabSz="914400">
              <a:buClrTx/>
              <a:buSzTx/>
              <a:buNone/>
              <a:defRPr/>
            </a:pPr>
            <a:endParaRPr lang="fr-FR" sz="1800" dirty="0"/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lang="en-GB" altLang="zh-CN" sz="2000" kern="0" dirty="0">
                <a:solidFill>
                  <a:srgbClr val="000000"/>
                </a:solidFill>
                <a:latin typeface="Times New Roman"/>
              </a:rPr>
              <a:t>Results: Y/N/A</a:t>
            </a:r>
            <a:endParaRPr kumimoji="0" lang="zh-CN" altLang="en-US" sz="2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613047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灯片编号占位符 3">
            <a:extLst>
              <a:ext uri="{FF2B5EF4-FFF2-40B4-BE49-F238E27FC236}">
                <a16:creationId xmlns:a16="http://schemas.microsoft.com/office/drawing/2014/main" id="{E176EC5C-1700-4784-8920-5ADBD08B925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E3BDDF86-2EFE-4A51-B051-363578C4007F}"/>
              </a:ext>
            </a:extLst>
          </p:cNvPr>
          <p:cNvSpPr>
            <a:spLocks noGrp="1" noChangeArrowheads="1"/>
          </p:cNvSpPr>
          <p:nvPr>
            <p:ph type="ftr" idx="4294967295"/>
          </p:nvPr>
        </p:nvSpPr>
        <p:spPr bwMode="auto">
          <a:xfrm>
            <a:off x="5959475" y="6475413"/>
            <a:ext cx="2651125" cy="2301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altLang="zh-CN" dirty="0"/>
              <a:t>Stephane Baron, (Canon), et al</a:t>
            </a:r>
          </a:p>
          <a:p>
            <a:endParaRPr lang="en-GB" altLang="zh-CN" dirty="0"/>
          </a:p>
        </p:txBody>
      </p:sp>
      <p:sp>
        <p:nvSpPr>
          <p:cNvPr id="3" name="Rectangle 1"/>
          <p:cNvSpPr txBox="1">
            <a:spLocks noChangeArrowheads="1"/>
          </p:cNvSpPr>
          <p:nvPr/>
        </p:nvSpPr>
        <p:spPr>
          <a:xfrm>
            <a:off x="685800" y="685800"/>
            <a:ext cx="7772400" cy="1066800"/>
          </a:xfrm>
          <a:prstGeom prst="rect">
            <a:avLst/>
          </a:prstGeom>
          <a:ln/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fontAlgn="auto">
              <a:spcAft>
                <a:spcPts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altLang="zh-CN" sz="3200" b="1" kern="0" dirty="0">
                <a:solidFill>
                  <a:srgbClr val="000000"/>
                </a:solidFill>
              </a:rPr>
              <a:t>Straw Poll #4</a:t>
            </a:r>
            <a:endParaRPr kumimoji="0" lang="en-GB" sz="44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</p:txBody>
      </p:sp>
      <p:sp>
        <p:nvSpPr>
          <p:cNvPr id="8" name="内容占位符 2"/>
          <p:cNvSpPr>
            <a:spLocks noGrp="1"/>
          </p:cNvSpPr>
          <p:nvPr/>
        </p:nvSpPr>
        <p:spPr bwMode="auto">
          <a:xfrm>
            <a:off x="685800" y="1981200"/>
            <a:ext cx="7772400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0" defTabSz="914400">
              <a:buClrTx/>
              <a:buSzTx/>
              <a:buFontTx/>
              <a:buChar char="•"/>
              <a:defRPr/>
            </a:pPr>
            <a:r>
              <a:rPr lang="en-US" dirty="0"/>
              <a:t>Do you support to add to the 11be SFD in R1:</a:t>
            </a:r>
          </a:p>
          <a:p>
            <a:pPr lvl="1" defTabSz="914400">
              <a:buClrTx/>
              <a:buSzTx/>
              <a:buFontTx/>
              <a:buChar char="•"/>
              <a:defRPr/>
            </a:pPr>
            <a:r>
              <a:rPr lang="en-US" sz="1600" b="0" dirty="0"/>
              <a:t>An AP supporting low-latency capability, that gains the medium during a provision period </a:t>
            </a:r>
            <a:r>
              <a:rPr lang="en-US" sz="1600" b="0" dirty="0">
                <a:latin typeface="Times New Roman" pitchFamily="16" charset="0"/>
                <a:ea typeface="MS Gothic" charset="-128"/>
              </a:rPr>
              <a:t>before the start time of the LL SP, should extend the TXOP limit in order to encompass the LL SP inside the TXOP.</a:t>
            </a:r>
          </a:p>
          <a:p>
            <a:pPr lvl="1" defTabSz="914400">
              <a:buClrTx/>
              <a:buSzTx/>
              <a:buFontTx/>
              <a:buChar char="•"/>
              <a:defRPr/>
            </a:pPr>
            <a:r>
              <a:rPr lang="en-GB" altLang="zh-CN" sz="1600" kern="0" dirty="0"/>
              <a:t>The maximum duration of the provision period </a:t>
            </a:r>
            <a:r>
              <a:rPr lang="en-GB" altLang="zh-CN" sz="1600" b="0" kern="0" dirty="0">
                <a:latin typeface="Times New Roman"/>
              </a:rPr>
              <a:t>is TBD.</a:t>
            </a:r>
          </a:p>
          <a:p>
            <a:pPr lvl="0" defTabSz="914400">
              <a:buClrTx/>
              <a:buSzTx/>
              <a:buFontTx/>
              <a:buChar char="•"/>
              <a:defRPr/>
            </a:pPr>
            <a:endParaRPr lang="en-GB" altLang="zh-CN" sz="1800" b="0" kern="0" dirty="0">
              <a:latin typeface="Times New Roman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lang="en-GB" altLang="zh-CN" sz="2000" kern="0" dirty="0">
                <a:latin typeface="Times New Roman"/>
              </a:rPr>
              <a:t>Results: Y/N/A</a:t>
            </a:r>
            <a:endParaRPr kumimoji="0" lang="zh-CN" altLang="en-US" sz="20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0910500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Reference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altLang="zh-CN" sz="1600" b="0" dirty="0">
                <a:latin typeface="+mj-lt"/>
                <a:cs typeface="Calibri" panose="020F0502020204030204" pitchFamily="34" charset="0"/>
              </a:rPr>
              <a:t>[1]. </a:t>
            </a:r>
            <a:r>
              <a:rPr lang="en-US" sz="1600" b="0" dirty="0"/>
              <a:t>11-20-1046: </a:t>
            </a:r>
            <a:r>
              <a:rPr lang="en-GB" sz="1600" b="0" dirty="0"/>
              <a:t>Protected TWT Enhancement for Latency Sensitive Traffic</a:t>
            </a:r>
            <a:r>
              <a:rPr lang="fr-FR" sz="1600" b="0" dirty="0">
                <a:latin typeface="+mj-lt"/>
              </a:rPr>
              <a:t>.</a:t>
            </a:r>
            <a:endParaRPr lang="fr-FR" sz="1600" b="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Patrice NEZOU, (Canon), et al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106413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Abstract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CN" sz="2000" dirty="0"/>
              <a:t>Discuss a solution to support low-latency (LL) traffics and peer-to-peer (P2P) communications based on TWT feature.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2000" i="1" dirty="0"/>
              <a:t>Proposal 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800" i="1" dirty="0"/>
              <a:t>Define a Low Latency Service Period (LL SP) based on TB TWT dedicated to LL traffics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800" i="1" dirty="0"/>
              <a:t>Define LL SP </a:t>
            </a:r>
            <a:r>
              <a:rPr lang="en-US" altLang="zh-CN" sz="1800" i="1"/>
              <a:t>protection mechanisms </a:t>
            </a:r>
            <a:endParaRPr lang="en-US" altLang="zh-CN" sz="1800" i="1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9" name="日期占位符 4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dirty="0"/>
              <a:t>11/11/2020</a:t>
            </a:r>
            <a:endParaRPr lang="en-GB" dirty="0"/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B1691A30-9B02-47D0-BC6B-2E5D61808042}"/>
              </a:ext>
            </a:extLst>
          </p:cNvPr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Patrice NEZOU (Canon), et al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8959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21EF0C7-B44F-4C5E-B0DD-306F13976E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2216617"/>
          </a:xfrm>
        </p:spPr>
        <p:txBody>
          <a:bodyPr/>
          <a:lstStyle/>
          <a:p>
            <a:pPr marL="257175" lvl="0" indent="-257175" defTabSz="336947">
              <a:spcBef>
                <a:spcPts val="450"/>
              </a:spcBef>
              <a:spcAft>
                <a:spcPts val="0"/>
              </a:spcAft>
              <a:buFont typeface="Arial" charset="0"/>
              <a:buChar char="•"/>
            </a:pPr>
            <a:r>
              <a:rPr lang="en-US" sz="1600" b="0" dirty="0">
                <a:solidFill>
                  <a:schemeClr val="tx1"/>
                </a:solidFill>
              </a:rPr>
              <a:t>The </a:t>
            </a:r>
            <a:r>
              <a:rPr lang="en-US" sz="1600" i="1" u="sng" dirty="0">
                <a:solidFill>
                  <a:schemeClr val="tx1"/>
                </a:solidFill>
              </a:rPr>
              <a:t>TWT feature</a:t>
            </a:r>
            <a:r>
              <a:rPr lang="en-US" sz="1600" b="0" dirty="0">
                <a:solidFill>
                  <a:schemeClr val="tx1"/>
                </a:solidFill>
              </a:rPr>
              <a:t> is a mechanism where a set of Service Periods (SPs) are defined and shared between AP and non-AP STAs to reduce medium contention and improve the power efficiency of STAs.</a:t>
            </a:r>
            <a:endParaRPr lang="en-US" sz="1600" i="1" u="sng" dirty="0">
              <a:solidFill>
                <a:schemeClr val="tx1"/>
              </a:solidFill>
            </a:endParaRPr>
          </a:p>
          <a:p>
            <a:pPr marL="257175" lvl="0" indent="-257175" defTabSz="336947">
              <a:spcBef>
                <a:spcPts val="450"/>
              </a:spcBef>
              <a:buFont typeface="Arial" charset="0"/>
              <a:buChar char="•"/>
            </a:pPr>
            <a:r>
              <a:rPr lang="en-US" sz="1600" i="1" u="sng" dirty="0">
                <a:solidFill>
                  <a:schemeClr val="tx1"/>
                </a:solidFill>
              </a:rPr>
              <a:t>Broadcast TWT</a:t>
            </a:r>
            <a:r>
              <a:rPr lang="en-US" sz="1600" b="0" dirty="0">
                <a:solidFill>
                  <a:schemeClr val="tx1"/>
                </a:solidFill>
              </a:rPr>
              <a:t>: AP can schedule TWT SP(s) with supporting STAs and shares schedule info in Beacon/Probe Response frames.</a:t>
            </a:r>
          </a:p>
          <a:p>
            <a:pPr marL="257175" lvl="0" indent="-257175" defTabSz="336947">
              <a:spcBef>
                <a:spcPts val="450"/>
              </a:spcBef>
              <a:buFont typeface="Arial" charset="0"/>
              <a:buChar char="•"/>
            </a:pPr>
            <a:endParaRPr lang="en-US" sz="1600" b="0" dirty="0">
              <a:solidFill>
                <a:schemeClr val="tx1"/>
              </a:solidFill>
            </a:endParaRPr>
          </a:p>
          <a:p>
            <a:pPr marL="257175" lvl="0" indent="-257175" defTabSz="336947">
              <a:spcBef>
                <a:spcPts val="450"/>
              </a:spcBef>
              <a:buFont typeface="Arial" charset="0"/>
              <a:buChar char="•"/>
            </a:pPr>
            <a:r>
              <a:rPr lang="en-US" sz="1600" u="sng" dirty="0">
                <a:solidFill>
                  <a:schemeClr val="tx1"/>
                </a:solidFill>
              </a:rPr>
              <a:t>Doc11-20/1046:</a:t>
            </a:r>
            <a:r>
              <a:rPr lang="en-US" sz="1600" dirty="0">
                <a:solidFill>
                  <a:schemeClr val="tx1"/>
                </a:solidFill>
              </a:rPr>
              <a:t>  </a:t>
            </a:r>
            <a:r>
              <a:rPr lang="en-US" sz="1600" b="0" dirty="0">
                <a:solidFill>
                  <a:schemeClr val="tx1"/>
                </a:solidFill>
              </a:rPr>
              <a:t>introduced </a:t>
            </a:r>
            <a:r>
              <a:rPr lang="fr-FR" sz="1600" b="0" dirty="0" err="1">
                <a:solidFill>
                  <a:schemeClr val="tx1"/>
                </a:solidFill>
              </a:rPr>
              <a:t>protected</a:t>
            </a:r>
            <a:r>
              <a:rPr lang="en-GB" sz="1600" b="0" dirty="0">
                <a:solidFill>
                  <a:schemeClr val="tx1"/>
                </a:solidFill>
              </a:rPr>
              <a:t> TWT Enhancement mechanism for Latency Sensitive Traffic</a:t>
            </a:r>
            <a:r>
              <a:rPr lang="en-US" sz="1600" b="0" dirty="0">
                <a:solidFill>
                  <a:schemeClr val="tx1"/>
                </a:solidFill>
              </a:rPr>
              <a:t> to: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tx1"/>
                </a:solidFill>
                <a:cs typeface="+mn-cs"/>
              </a:rPr>
              <a:t>Extend the use of Broadcast TWT for low latency traffics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tx1"/>
                </a:solidFill>
                <a:cs typeface="+mn-cs"/>
              </a:rPr>
              <a:t>Extend the usage of such TWT SPs for P2P communications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  <a:cs typeface="+mn-cs"/>
              </a:rPr>
              <a:t>Use of the quiet element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400" b="0" dirty="0">
              <a:solidFill>
                <a:schemeClr val="tx1"/>
              </a:solidFill>
              <a:cs typeface="+mn-cs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1600" u="sng" dirty="0">
                <a:solidFill>
                  <a:schemeClr val="tx1"/>
                </a:solidFill>
                <a:cs typeface="+mn-cs"/>
              </a:rPr>
              <a:t>Main constraint</a:t>
            </a:r>
            <a:r>
              <a:rPr lang="en-US" sz="1600" dirty="0">
                <a:solidFill>
                  <a:schemeClr val="tx1"/>
                </a:solidFill>
                <a:cs typeface="+mn-cs"/>
              </a:rPr>
              <a:t>: </a:t>
            </a:r>
            <a:r>
              <a:rPr lang="en-US" sz="1600" b="0" dirty="0">
                <a:solidFill>
                  <a:schemeClr val="tx1"/>
                </a:solidFill>
                <a:cs typeface="+mn-cs"/>
              </a:rPr>
              <a:t>To ensure the accuracy of the starting date of the restricted TWT, all STAs shall stop their transmissions before the starting date of the TWT SP.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400" dirty="0">
              <a:solidFill>
                <a:schemeClr val="tx1"/>
              </a:solidFill>
              <a:cs typeface="+mn-cs"/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1400" dirty="0">
                <a:solidFill>
                  <a:schemeClr val="tx1"/>
                </a:solidFill>
                <a:cs typeface="+mn-cs"/>
              </a:rPr>
              <a:t>Use of Quiet element is a first answer. Additional rules are required to provide a protection to the Low-Latency Service Period (against BSS STAs, for instance).</a:t>
            </a:r>
            <a:endParaRPr lang="en-US" sz="1400" b="0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7BF6942B-33C7-46D6-9B6C-378822D4B5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779462"/>
          </a:xfrm>
        </p:spPr>
        <p:txBody>
          <a:bodyPr/>
          <a:lstStyle/>
          <a:p>
            <a:r>
              <a:rPr lang="en-US" dirty="0"/>
              <a:t>Background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7AC6505-B543-40BE-A401-54BEDC9591E8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Chunyu Hu et al.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D94E54D-03BB-42EF-BFED-88A47CB3F82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952A687-27FA-44AF-8D3F-F2C4FA72EEC2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9CB6CDA5-E013-48AB-8992-3E10CD546902}"/>
              </a:ext>
            </a:extLst>
          </p:cNvPr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Patrice NEZOU (Canon), et al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414319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1" name="Group 270">
            <a:extLst>
              <a:ext uri="{FF2B5EF4-FFF2-40B4-BE49-F238E27FC236}">
                <a16:creationId xmlns:a16="http://schemas.microsoft.com/office/drawing/2014/main" id="{5FF12430-AC95-4151-A218-9A71CCE66845}"/>
              </a:ext>
            </a:extLst>
          </p:cNvPr>
          <p:cNvGrpSpPr/>
          <p:nvPr/>
        </p:nvGrpSpPr>
        <p:grpSpPr>
          <a:xfrm>
            <a:off x="1924718" y="3265876"/>
            <a:ext cx="391508" cy="113804"/>
            <a:chOff x="1745341" y="2989395"/>
            <a:chExt cx="391508" cy="113804"/>
          </a:xfrm>
        </p:grpSpPr>
        <p:grpSp>
          <p:nvGrpSpPr>
            <p:cNvPr id="255" name="Group 254">
              <a:extLst>
                <a:ext uri="{FF2B5EF4-FFF2-40B4-BE49-F238E27FC236}">
                  <a16:creationId xmlns:a16="http://schemas.microsoft.com/office/drawing/2014/main" id="{F5A8BAE7-819B-4589-9F96-82CAD21BD01A}"/>
                </a:ext>
              </a:extLst>
            </p:cNvPr>
            <p:cNvGrpSpPr/>
            <p:nvPr/>
          </p:nvGrpSpPr>
          <p:grpSpPr>
            <a:xfrm>
              <a:off x="1940360" y="2990394"/>
              <a:ext cx="196489" cy="112805"/>
              <a:chOff x="4821834" y="4365104"/>
              <a:chExt cx="218980" cy="148367"/>
            </a:xfrm>
          </p:grpSpPr>
          <p:cxnSp>
            <p:nvCxnSpPr>
              <p:cNvPr id="256" name="Straight Connector 255">
                <a:extLst>
                  <a:ext uri="{FF2B5EF4-FFF2-40B4-BE49-F238E27FC236}">
                    <a16:creationId xmlns:a16="http://schemas.microsoft.com/office/drawing/2014/main" id="{6520326B-C3DB-4CB2-ADA9-0F1521D685B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932040" y="4365104"/>
                <a:ext cx="108774" cy="0"/>
              </a:xfrm>
              <a:prstGeom prst="line">
                <a:avLst/>
              </a:prstGeom>
              <a:noFill/>
              <a:ln w="6350" cap="flat" cmpd="sng" algn="ctr">
                <a:solidFill>
                  <a:sysClr val="windowText" lastClr="000000"/>
                </a:solidFill>
                <a:prstDash val="solid"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57" name="Straight Connector 256">
                <a:extLst>
                  <a:ext uri="{FF2B5EF4-FFF2-40B4-BE49-F238E27FC236}">
                    <a16:creationId xmlns:a16="http://schemas.microsoft.com/office/drawing/2014/main" id="{D511168E-32F2-4B7A-B8C4-0F7D692D8C5E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4828430" y="4365104"/>
                <a:ext cx="103610" cy="144806"/>
              </a:xfrm>
              <a:prstGeom prst="line">
                <a:avLst/>
              </a:prstGeom>
              <a:noFill/>
              <a:ln w="6350" cap="flat" cmpd="sng" algn="ctr">
                <a:solidFill>
                  <a:sysClr val="windowText" lastClr="000000"/>
                </a:solidFill>
                <a:prstDash val="solid"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58" name="Straight Connector 257">
                <a:extLst>
                  <a:ext uri="{FF2B5EF4-FFF2-40B4-BE49-F238E27FC236}">
                    <a16:creationId xmlns:a16="http://schemas.microsoft.com/office/drawing/2014/main" id="{FDBAB5B8-357A-4C08-8396-A074E3ECB1BB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4932040" y="4365104"/>
                <a:ext cx="108774" cy="144806"/>
              </a:xfrm>
              <a:prstGeom prst="line">
                <a:avLst/>
              </a:prstGeom>
              <a:noFill/>
              <a:ln w="6350" cap="flat" cmpd="sng" algn="ctr">
                <a:solidFill>
                  <a:sysClr val="windowText" lastClr="000000"/>
                </a:solidFill>
                <a:prstDash val="solid"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59" name="Straight Connector 258">
                <a:extLst>
                  <a:ext uri="{FF2B5EF4-FFF2-40B4-BE49-F238E27FC236}">
                    <a16:creationId xmlns:a16="http://schemas.microsoft.com/office/drawing/2014/main" id="{A1690A7B-5386-44AB-9534-1D7A241A0875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4821834" y="4513471"/>
                <a:ext cx="110206" cy="0"/>
              </a:xfrm>
              <a:prstGeom prst="line">
                <a:avLst/>
              </a:prstGeom>
              <a:noFill/>
              <a:ln w="6350" cap="flat" cmpd="sng" algn="ctr">
                <a:solidFill>
                  <a:sysClr val="windowText" lastClr="000000"/>
                </a:solidFill>
                <a:prstDash val="solid"/>
                <a:headEnd type="none" w="med" len="med"/>
                <a:tailEnd type="none" w="med" len="med"/>
              </a:ln>
              <a:effectLst/>
            </p:spPr>
          </p:cxnSp>
        </p:grpSp>
        <p:grpSp>
          <p:nvGrpSpPr>
            <p:cNvPr id="260" name="Group 259">
              <a:extLst>
                <a:ext uri="{FF2B5EF4-FFF2-40B4-BE49-F238E27FC236}">
                  <a16:creationId xmlns:a16="http://schemas.microsoft.com/office/drawing/2014/main" id="{FE2F09B5-1A98-4E16-9007-5F299935CF52}"/>
                </a:ext>
              </a:extLst>
            </p:cNvPr>
            <p:cNvGrpSpPr/>
            <p:nvPr/>
          </p:nvGrpSpPr>
          <p:grpSpPr>
            <a:xfrm>
              <a:off x="1841702" y="2989395"/>
              <a:ext cx="196489" cy="112805"/>
              <a:chOff x="4821834" y="4365104"/>
              <a:chExt cx="218980" cy="148367"/>
            </a:xfrm>
          </p:grpSpPr>
          <p:cxnSp>
            <p:nvCxnSpPr>
              <p:cNvPr id="261" name="Straight Connector 260">
                <a:extLst>
                  <a:ext uri="{FF2B5EF4-FFF2-40B4-BE49-F238E27FC236}">
                    <a16:creationId xmlns:a16="http://schemas.microsoft.com/office/drawing/2014/main" id="{3E50CB92-C9E6-498B-964C-992A45966AB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932040" y="4365104"/>
                <a:ext cx="108774" cy="0"/>
              </a:xfrm>
              <a:prstGeom prst="line">
                <a:avLst/>
              </a:prstGeom>
              <a:noFill/>
              <a:ln w="6350" cap="flat" cmpd="sng" algn="ctr">
                <a:solidFill>
                  <a:sysClr val="windowText" lastClr="000000"/>
                </a:solidFill>
                <a:prstDash val="solid"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62" name="Straight Connector 261">
                <a:extLst>
                  <a:ext uri="{FF2B5EF4-FFF2-40B4-BE49-F238E27FC236}">
                    <a16:creationId xmlns:a16="http://schemas.microsoft.com/office/drawing/2014/main" id="{0F00D198-F3F0-4D3F-AAC4-5137D6C8B041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4828430" y="4365104"/>
                <a:ext cx="103610" cy="144806"/>
              </a:xfrm>
              <a:prstGeom prst="line">
                <a:avLst/>
              </a:prstGeom>
              <a:noFill/>
              <a:ln w="6350" cap="flat" cmpd="sng" algn="ctr">
                <a:solidFill>
                  <a:sysClr val="windowText" lastClr="000000"/>
                </a:solidFill>
                <a:prstDash val="solid"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63" name="Straight Connector 262">
                <a:extLst>
                  <a:ext uri="{FF2B5EF4-FFF2-40B4-BE49-F238E27FC236}">
                    <a16:creationId xmlns:a16="http://schemas.microsoft.com/office/drawing/2014/main" id="{2556A321-C931-479F-BAF0-435C2EB303A1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4932040" y="4365104"/>
                <a:ext cx="108774" cy="144806"/>
              </a:xfrm>
              <a:prstGeom prst="line">
                <a:avLst/>
              </a:prstGeom>
              <a:noFill/>
              <a:ln w="6350" cap="flat" cmpd="sng" algn="ctr">
                <a:solidFill>
                  <a:sysClr val="windowText" lastClr="000000"/>
                </a:solidFill>
                <a:prstDash val="solid"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64" name="Straight Connector 263">
                <a:extLst>
                  <a:ext uri="{FF2B5EF4-FFF2-40B4-BE49-F238E27FC236}">
                    <a16:creationId xmlns:a16="http://schemas.microsoft.com/office/drawing/2014/main" id="{86D45CF0-9E33-4DAD-B2EC-135BEC856454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4821834" y="4513471"/>
                <a:ext cx="110206" cy="0"/>
              </a:xfrm>
              <a:prstGeom prst="line">
                <a:avLst/>
              </a:prstGeom>
              <a:noFill/>
              <a:ln w="6350" cap="flat" cmpd="sng" algn="ctr">
                <a:solidFill>
                  <a:sysClr val="windowText" lastClr="000000"/>
                </a:solidFill>
                <a:prstDash val="solid"/>
                <a:headEnd type="none" w="med" len="med"/>
                <a:tailEnd type="none" w="med" len="med"/>
              </a:ln>
              <a:effectLst/>
            </p:spPr>
          </p:cxnSp>
        </p:grpSp>
        <p:grpSp>
          <p:nvGrpSpPr>
            <p:cNvPr id="265" name="Group 264">
              <a:extLst>
                <a:ext uri="{FF2B5EF4-FFF2-40B4-BE49-F238E27FC236}">
                  <a16:creationId xmlns:a16="http://schemas.microsoft.com/office/drawing/2014/main" id="{C6519D23-328E-45DB-A385-020E638BACC0}"/>
                </a:ext>
              </a:extLst>
            </p:cNvPr>
            <p:cNvGrpSpPr/>
            <p:nvPr/>
          </p:nvGrpSpPr>
          <p:grpSpPr>
            <a:xfrm>
              <a:off x="1745341" y="2990394"/>
              <a:ext cx="196489" cy="112805"/>
              <a:chOff x="4821834" y="4365104"/>
              <a:chExt cx="218980" cy="148367"/>
            </a:xfrm>
          </p:grpSpPr>
          <p:cxnSp>
            <p:nvCxnSpPr>
              <p:cNvPr id="266" name="Straight Connector 265">
                <a:extLst>
                  <a:ext uri="{FF2B5EF4-FFF2-40B4-BE49-F238E27FC236}">
                    <a16:creationId xmlns:a16="http://schemas.microsoft.com/office/drawing/2014/main" id="{77311F1C-400C-4773-B252-4DE90AC954F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932040" y="4365104"/>
                <a:ext cx="108774" cy="0"/>
              </a:xfrm>
              <a:prstGeom prst="line">
                <a:avLst/>
              </a:prstGeom>
              <a:noFill/>
              <a:ln w="6350" cap="flat" cmpd="sng" algn="ctr">
                <a:solidFill>
                  <a:sysClr val="windowText" lastClr="000000"/>
                </a:solidFill>
                <a:prstDash val="solid"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67" name="Straight Connector 266">
                <a:extLst>
                  <a:ext uri="{FF2B5EF4-FFF2-40B4-BE49-F238E27FC236}">
                    <a16:creationId xmlns:a16="http://schemas.microsoft.com/office/drawing/2014/main" id="{16778B33-79FC-432D-ADCF-DB7F06CEE82D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4828430" y="4365104"/>
                <a:ext cx="103610" cy="144806"/>
              </a:xfrm>
              <a:prstGeom prst="line">
                <a:avLst/>
              </a:prstGeom>
              <a:noFill/>
              <a:ln w="6350" cap="flat" cmpd="sng" algn="ctr">
                <a:solidFill>
                  <a:sysClr val="windowText" lastClr="000000"/>
                </a:solidFill>
                <a:prstDash val="solid"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68" name="Straight Connector 267">
                <a:extLst>
                  <a:ext uri="{FF2B5EF4-FFF2-40B4-BE49-F238E27FC236}">
                    <a16:creationId xmlns:a16="http://schemas.microsoft.com/office/drawing/2014/main" id="{04991AD5-275B-4966-9EC1-A3A228E3F95F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4932040" y="4365104"/>
                <a:ext cx="108774" cy="144806"/>
              </a:xfrm>
              <a:prstGeom prst="line">
                <a:avLst/>
              </a:prstGeom>
              <a:noFill/>
              <a:ln w="6350" cap="flat" cmpd="sng" algn="ctr">
                <a:solidFill>
                  <a:sysClr val="windowText" lastClr="000000"/>
                </a:solidFill>
                <a:prstDash val="solid"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69" name="Straight Connector 268">
                <a:extLst>
                  <a:ext uri="{FF2B5EF4-FFF2-40B4-BE49-F238E27FC236}">
                    <a16:creationId xmlns:a16="http://schemas.microsoft.com/office/drawing/2014/main" id="{F08B5DF9-433F-4BFE-9730-33397EA6CADA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4821834" y="4513471"/>
                <a:ext cx="110206" cy="0"/>
              </a:xfrm>
              <a:prstGeom prst="line">
                <a:avLst/>
              </a:prstGeom>
              <a:noFill/>
              <a:ln w="6350" cap="flat" cmpd="sng" algn="ctr">
                <a:solidFill>
                  <a:sysClr val="windowText" lastClr="000000"/>
                </a:solidFill>
                <a:prstDash val="solid"/>
                <a:headEnd type="none" w="med" len="med"/>
                <a:tailEnd type="none" w="med" len="med"/>
              </a:ln>
              <a:effectLst/>
            </p:spPr>
          </p:cxnSp>
        </p:grpSp>
      </p:grpSp>
      <p:cxnSp>
        <p:nvCxnSpPr>
          <p:cNvPr id="247" name="Straight Connector 246">
            <a:extLst>
              <a:ext uri="{FF2B5EF4-FFF2-40B4-BE49-F238E27FC236}">
                <a16:creationId xmlns:a16="http://schemas.microsoft.com/office/drawing/2014/main" id="{D35CF49F-8748-47F4-8D3E-6EC23F05D680}"/>
              </a:ext>
            </a:extLst>
          </p:cNvPr>
          <p:cNvCxnSpPr>
            <a:cxnSpLocks/>
          </p:cNvCxnSpPr>
          <p:nvPr/>
        </p:nvCxnSpPr>
        <p:spPr bwMode="auto">
          <a:xfrm flipV="1">
            <a:off x="5030154" y="4485701"/>
            <a:ext cx="1" cy="67272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ysClr val="windowText" lastClr="000000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253" name="Straight Connector 252">
            <a:extLst>
              <a:ext uri="{FF2B5EF4-FFF2-40B4-BE49-F238E27FC236}">
                <a16:creationId xmlns:a16="http://schemas.microsoft.com/office/drawing/2014/main" id="{0371EBE0-7EE7-443E-A171-DABDE44263D4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3367261" y="4460859"/>
            <a:ext cx="221" cy="60795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ysClr val="windowText" lastClr="000000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250" name="Straight Connector 249">
            <a:extLst>
              <a:ext uri="{FF2B5EF4-FFF2-40B4-BE49-F238E27FC236}">
                <a16:creationId xmlns:a16="http://schemas.microsoft.com/office/drawing/2014/main" id="{439D13F8-BE39-4F41-8D05-2573B55FB4AC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3210515" y="4465304"/>
            <a:ext cx="6892" cy="73382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ysClr val="windowText" lastClr="000000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3" name="Title 2">
            <a:extLst>
              <a:ext uri="{FF2B5EF4-FFF2-40B4-BE49-F238E27FC236}">
                <a16:creationId xmlns:a16="http://schemas.microsoft.com/office/drawing/2014/main" id="{7BF6942B-33C7-46D6-9B6C-378822D4B5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2791" y="685800"/>
            <a:ext cx="8493527" cy="684215"/>
          </a:xfrm>
        </p:spPr>
        <p:txBody>
          <a:bodyPr/>
          <a:lstStyle/>
          <a:p>
            <a:r>
              <a:rPr lang="en-US" sz="2800" dirty="0"/>
              <a:t>Principles of the Low-Latency Service Period (LL SP)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7AC6505-B543-40BE-A401-54BEDC9591E8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Chunyu Hu et al.</a:t>
            </a:r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952A687-27FA-44AF-8D3F-F2C4FA72EEC2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  <p:sp>
        <p:nvSpPr>
          <p:cNvPr id="50" name="Rectangle 4">
            <a:extLst>
              <a:ext uri="{FF2B5EF4-FFF2-40B4-BE49-F238E27FC236}">
                <a16:creationId xmlns:a16="http://schemas.microsoft.com/office/drawing/2014/main" id="{493201EF-255B-4023-89F4-3B506B997C95}"/>
              </a:ext>
            </a:extLst>
          </p:cNvPr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Patrice NEZOU (Canon), et al </a:t>
            </a:r>
          </a:p>
          <a:p>
            <a:endParaRPr lang="en-GB" dirty="0"/>
          </a:p>
        </p:txBody>
      </p:sp>
      <p:cxnSp>
        <p:nvCxnSpPr>
          <p:cNvPr id="126" name="Straight Connector 125">
            <a:extLst>
              <a:ext uri="{FF2B5EF4-FFF2-40B4-BE49-F238E27FC236}">
                <a16:creationId xmlns:a16="http://schemas.microsoft.com/office/drawing/2014/main" id="{83CDC187-1EF0-447C-BC2E-6929EE9A048F}"/>
              </a:ext>
            </a:extLst>
          </p:cNvPr>
          <p:cNvCxnSpPr>
            <a:cxnSpLocks/>
          </p:cNvCxnSpPr>
          <p:nvPr/>
        </p:nvCxnSpPr>
        <p:spPr bwMode="auto">
          <a:xfrm flipV="1">
            <a:off x="1268777" y="2375880"/>
            <a:ext cx="1" cy="276680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ysClr val="windowText" lastClr="000000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28" name="Straight Connector 127">
            <a:extLst>
              <a:ext uri="{FF2B5EF4-FFF2-40B4-BE49-F238E27FC236}">
                <a16:creationId xmlns:a16="http://schemas.microsoft.com/office/drawing/2014/main" id="{320DC742-BF80-44FB-BA3C-F70F28071B90}"/>
              </a:ext>
            </a:extLst>
          </p:cNvPr>
          <p:cNvCxnSpPr>
            <a:cxnSpLocks/>
          </p:cNvCxnSpPr>
          <p:nvPr/>
        </p:nvCxnSpPr>
        <p:spPr bwMode="auto">
          <a:xfrm flipV="1">
            <a:off x="5154561" y="2353429"/>
            <a:ext cx="1" cy="2908318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rgbClr val="FF0000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29" name="Straight Connector 128">
            <a:extLst>
              <a:ext uri="{FF2B5EF4-FFF2-40B4-BE49-F238E27FC236}">
                <a16:creationId xmlns:a16="http://schemas.microsoft.com/office/drawing/2014/main" id="{F698C0A9-6169-41C5-8394-053C46C6DB42}"/>
              </a:ext>
            </a:extLst>
          </p:cNvPr>
          <p:cNvCxnSpPr>
            <a:cxnSpLocks/>
          </p:cNvCxnSpPr>
          <p:nvPr/>
        </p:nvCxnSpPr>
        <p:spPr bwMode="auto">
          <a:xfrm flipV="1">
            <a:off x="2210281" y="1825037"/>
            <a:ext cx="0" cy="33350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0" name="Straight Connector 129">
            <a:extLst>
              <a:ext uri="{FF2B5EF4-FFF2-40B4-BE49-F238E27FC236}">
                <a16:creationId xmlns:a16="http://schemas.microsoft.com/office/drawing/2014/main" id="{F6D58959-7135-476E-B153-013C1C4852D7}"/>
              </a:ext>
            </a:extLst>
          </p:cNvPr>
          <p:cNvCxnSpPr>
            <a:cxnSpLocks/>
          </p:cNvCxnSpPr>
          <p:nvPr/>
        </p:nvCxnSpPr>
        <p:spPr bwMode="auto">
          <a:xfrm flipV="1">
            <a:off x="7321060" y="2875199"/>
            <a:ext cx="0" cy="34790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1" name="Straight Connector 130">
            <a:extLst>
              <a:ext uri="{FF2B5EF4-FFF2-40B4-BE49-F238E27FC236}">
                <a16:creationId xmlns:a16="http://schemas.microsoft.com/office/drawing/2014/main" id="{18581836-C111-42B9-9B29-2E2384FB6F5F}"/>
              </a:ext>
            </a:extLst>
          </p:cNvPr>
          <p:cNvCxnSpPr>
            <a:cxnSpLocks/>
          </p:cNvCxnSpPr>
          <p:nvPr/>
        </p:nvCxnSpPr>
        <p:spPr bwMode="auto">
          <a:xfrm flipV="1">
            <a:off x="7321057" y="1797913"/>
            <a:ext cx="0" cy="33350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2" name="Straight Arrow Connector 131">
            <a:extLst>
              <a:ext uri="{FF2B5EF4-FFF2-40B4-BE49-F238E27FC236}">
                <a16:creationId xmlns:a16="http://schemas.microsoft.com/office/drawing/2014/main" id="{DD2E86F8-25B4-46DC-ABF2-E2A1B5CBA061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2210281" y="1954118"/>
            <a:ext cx="5110777" cy="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ysClr val="windowText" lastClr="000000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133" name="Straight Arrow Connector 132">
            <a:extLst>
              <a:ext uri="{FF2B5EF4-FFF2-40B4-BE49-F238E27FC236}">
                <a16:creationId xmlns:a16="http://schemas.microsoft.com/office/drawing/2014/main" id="{26A974AD-5CB8-410D-BD40-97C947FA8A52}"/>
              </a:ext>
            </a:extLst>
          </p:cNvPr>
          <p:cNvCxnSpPr>
            <a:cxnSpLocks/>
          </p:cNvCxnSpPr>
          <p:nvPr/>
        </p:nvCxnSpPr>
        <p:spPr bwMode="auto">
          <a:xfrm flipH="1">
            <a:off x="5159830" y="3049153"/>
            <a:ext cx="2161231" cy="0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rgbClr val="FF0000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134" name="TextBox 133">
            <a:extLst>
              <a:ext uri="{FF2B5EF4-FFF2-40B4-BE49-F238E27FC236}">
                <a16:creationId xmlns:a16="http://schemas.microsoft.com/office/drawing/2014/main" id="{44C20AFE-2073-4530-8F95-B06A1E53CA24}"/>
              </a:ext>
            </a:extLst>
          </p:cNvPr>
          <p:cNvSpPr txBox="1"/>
          <p:nvPr/>
        </p:nvSpPr>
        <p:spPr>
          <a:xfrm>
            <a:off x="4163642" y="1799931"/>
            <a:ext cx="830413" cy="338554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fr-FR" sz="1600" dirty="0">
                <a:solidFill>
                  <a:prstClr val="black"/>
                </a:solidFill>
                <a:latin typeface="Calibri"/>
                <a:ea typeface="+mn-ea"/>
              </a:rPr>
              <a:t>TXOP</a:t>
            </a:r>
            <a:r>
              <a:rPr lang="fr-FR" sz="1600" baseline="-25000" dirty="0">
                <a:solidFill>
                  <a:prstClr val="black"/>
                </a:solidFill>
                <a:latin typeface="Calibri"/>
                <a:ea typeface="+mn-ea"/>
              </a:rPr>
              <a:t>AP</a:t>
            </a:r>
          </a:p>
        </p:txBody>
      </p:sp>
      <p:sp>
        <p:nvSpPr>
          <p:cNvPr id="135" name="TextBox 134">
            <a:extLst>
              <a:ext uri="{FF2B5EF4-FFF2-40B4-BE49-F238E27FC236}">
                <a16:creationId xmlns:a16="http://schemas.microsoft.com/office/drawing/2014/main" id="{DC893E9B-540B-4528-B856-3416FF4ACE5D}"/>
              </a:ext>
            </a:extLst>
          </p:cNvPr>
          <p:cNvSpPr txBox="1"/>
          <p:nvPr/>
        </p:nvSpPr>
        <p:spPr>
          <a:xfrm>
            <a:off x="5785471" y="2768005"/>
            <a:ext cx="722031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fr-FR" sz="1600" dirty="0">
                <a:solidFill>
                  <a:srgbClr val="FF0000"/>
                </a:solidFill>
                <a:latin typeface="Calibri"/>
                <a:ea typeface="+mn-ea"/>
              </a:rPr>
              <a:t>LL SP</a:t>
            </a:r>
          </a:p>
        </p:txBody>
      </p:sp>
      <p:sp>
        <p:nvSpPr>
          <p:cNvPr id="137" name="Rectangle 136">
            <a:extLst>
              <a:ext uri="{FF2B5EF4-FFF2-40B4-BE49-F238E27FC236}">
                <a16:creationId xmlns:a16="http://schemas.microsoft.com/office/drawing/2014/main" id="{444FD0D5-1B3D-4A56-BB0C-A9E465D431A8}"/>
              </a:ext>
            </a:extLst>
          </p:cNvPr>
          <p:cNvSpPr/>
          <p:nvPr/>
        </p:nvSpPr>
        <p:spPr bwMode="auto">
          <a:xfrm>
            <a:off x="2216135" y="3261458"/>
            <a:ext cx="1001272" cy="1223400"/>
          </a:xfrm>
          <a:prstGeom prst="rect">
            <a:avLst/>
          </a:prstGeom>
          <a:solidFill>
            <a:sysClr val="window" lastClr="FFFFFF"/>
          </a:solidFill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Reservation</a:t>
            </a:r>
            <a:r>
              <a:rPr kumimoji="0" lang="fr-FR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 by the AP of the TXOP</a:t>
            </a:r>
            <a:r>
              <a:rPr kumimoji="0" lang="fr-FR" sz="1200" b="0" i="0" u="none" strike="noStrike" kern="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AP </a:t>
            </a:r>
            <a:r>
              <a:rPr kumimoji="0" lang="fr-FR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Duration</a:t>
            </a:r>
            <a:endParaRPr kumimoji="0" lang="fr-FR" sz="1200" b="0" i="0" u="none" strike="noStrike" kern="0" cap="none" spc="0" normalizeH="0" baseline="-2500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38" name="Rectangle 137">
            <a:extLst>
              <a:ext uri="{FF2B5EF4-FFF2-40B4-BE49-F238E27FC236}">
                <a16:creationId xmlns:a16="http://schemas.microsoft.com/office/drawing/2014/main" id="{D4981CF6-401F-4E0E-9742-F0C3C710D955}"/>
              </a:ext>
            </a:extLst>
          </p:cNvPr>
          <p:cNvSpPr/>
          <p:nvPr/>
        </p:nvSpPr>
        <p:spPr bwMode="auto">
          <a:xfrm>
            <a:off x="3369573" y="3259081"/>
            <a:ext cx="1660580" cy="1226889"/>
          </a:xfrm>
          <a:prstGeom prst="rect">
            <a:avLst/>
          </a:prstGeom>
          <a:solidFill>
            <a:sysClr val="window" lastClr="FFFFFF"/>
          </a:solidFill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Transmission not </a:t>
            </a:r>
            <a:r>
              <a:rPr kumimoji="0" lang="fr-FR" sz="12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restricted</a:t>
            </a:r>
            <a:r>
              <a:rPr kumimoji="0" lang="fr-FR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 to Low </a:t>
            </a:r>
            <a:r>
              <a:rPr kumimoji="0" lang="fr-FR" sz="12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Latency</a:t>
            </a:r>
            <a:endParaRPr kumimoji="0" lang="fr-FR" sz="1200" b="0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</a:endParaRPr>
          </a:p>
        </p:txBody>
      </p:sp>
      <p:sp>
        <p:nvSpPr>
          <p:cNvPr id="139" name="Rectangle 138">
            <a:extLst>
              <a:ext uri="{FF2B5EF4-FFF2-40B4-BE49-F238E27FC236}">
                <a16:creationId xmlns:a16="http://schemas.microsoft.com/office/drawing/2014/main" id="{A44E26ED-7944-47B6-8E30-B5FB9835124A}"/>
              </a:ext>
            </a:extLst>
          </p:cNvPr>
          <p:cNvSpPr/>
          <p:nvPr/>
        </p:nvSpPr>
        <p:spPr bwMode="auto">
          <a:xfrm>
            <a:off x="5154562" y="3259081"/>
            <a:ext cx="2166496" cy="1226889"/>
          </a:xfrm>
          <a:prstGeom prst="rect">
            <a:avLst/>
          </a:prstGeom>
          <a:solidFill>
            <a:sysClr val="window" lastClr="FFFFFF"/>
          </a:solidFill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Transmission </a:t>
            </a:r>
            <a:r>
              <a:rPr kumimoji="0" lang="fr-FR" sz="12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restricted</a:t>
            </a:r>
            <a:r>
              <a:rPr kumimoji="0" lang="fr-FR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 to Low </a:t>
            </a:r>
            <a:r>
              <a:rPr kumimoji="0" lang="fr-FR" sz="12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Latency</a:t>
            </a:r>
            <a:endParaRPr kumimoji="0" lang="fr-FR" sz="12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40" name="Rectangle 139">
            <a:extLst>
              <a:ext uri="{FF2B5EF4-FFF2-40B4-BE49-F238E27FC236}">
                <a16:creationId xmlns:a16="http://schemas.microsoft.com/office/drawing/2014/main" id="{2C17D547-7365-46A8-83DC-66B06099B1EE}"/>
              </a:ext>
            </a:extLst>
          </p:cNvPr>
          <p:cNvSpPr/>
          <p:nvPr/>
        </p:nvSpPr>
        <p:spPr bwMode="auto">
          <a:xfrm>
            <a:off x="355043" y="3259081"/>
            <a:ext cx="1309570" cy="1226889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Transmission not </a:t>
            </a:r>
            <a:r>
              <a:rPr kumimoji="0" lang="fr-FR" sz="12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restricted</a:t>
            </a:r>
            <a:r>
              <a:rPr kumimoji="0" lang="fr-FR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 to Low </a:t>
            </a:r>
            <a:r>
              <a:rPr kumimoji="0" lang="fr-FR" sz="12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Latency</a:t>
            </a:r>
            <a:endParaRPr kumimoji="0" lang="fr-FR" sz="12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41" name="Rectangle 140">
            <a:extLst>
              <a:ext uri="{FF2B5EF4-FFF2-40B4-BE49-F238E27FC236}">
                <a16:creationId xmlns:a16="http://schemas.microsoft.com/office/drawing/2014/main" id="{BC71628A-1313-4124-855C-C2D6076BF43A}"/>
              </a:ext>
            </a:extLst>
          </p:cNvPr>
          <p:cNvSpPr/>
          <p:nvPr/>
        </p:nvSpPr>
        <p:spPr bwMode="auto">
          <a:xfrm>
            <a:off x="7463794" y="3259081"/>
            <a:ext cx="1309570" cy="1226889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Transmission not </a:t>
            </a:r>
            <a:r>
              <a:rPr kumimoji="0" lang="fr-FR" sz="12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restricted</a:t>
            </a:r>
            <a:r>
              <a:rPr kumimoji="0" lang="fr-FR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 to Low </a:t>
            </a:r>
            <a:r>
              <a:rPr kumimoji="0" lang="fr-FR" sz="12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Latency</a:t>
            </a:r>
            <a:endParaRPr kumimoji="0" lang="fr-FR" sz="12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cxnSp>
        <p:nvCxnSpPr>
          <p:cNvPr id="142" name="Straight Connector 141">
            <a:extLst>
              <a:ext uri="{FF2B5EF4-FFF2-40B4-BE49-F238E27FC236}">
                <a16:creationId xmlns:a16="http://schemas.microsoft.com/office/drawing/2014/main" id="{12A98E29-B017-4972-A24E-E59020F3D19F}"/>
              </a:ext>
            </a:extLst>
          </p:cNvPr>
          <p:cNvCxnSpPr>
            <a:cxnSpLocks/>
          </p:cNvCxnSpPr>
          <p:nvPr/>
        </p:nvCxnSpPr>
        <p:spPr bwMode="auto">
          <a:xfrm flipV="1">
            <a:off x="353949" y="2917646"/>
            <a:ext cx="0" cy="33350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3" name="Straight Connector 142">
            <a:extLst>
              <a:ext uri="{FF2B5EF4-FFF2-40B4-BE49-F238E27FC236}">
                <a16:creationId xmlns:a16="http://schemas.microsoft.com/office/drawing/2014/main" id="{E6C485C8-3086-4810-9314-FC81C7813AA1}"/>
              </a:ext>
            </a:extLst>
          </p:cNvPr>
          <p:cNvCxnSpPr>
            <a:cxnSpLocks/>
          </p:cNvCxnSpPr>
          <p:nvPr/>
        </p:nvCxnSpPr>
        <p:spPr bwMode="auto">
          <a:xfrm flipV="1">
            <a:off x="1681997" y="2917646"/>
            <a:ext cx="0" cy="33350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4" name="Straight Arrow Connector 143">
            <a:extLst>
              <a:ext uri="{FF2B5EF4-FFF2-40B4-BE49-F238E27FC236}">
                <a16:creationId xmlns:a16="http://schemas.microsoft.com/office/drawing/2014/main" id="{765DA0D0-B893-4CE3-9EA6-6D11C80F3BD5}"/>
              </a:ext>
            </a:extLst>
          </p:cNvPr>
          <p:cNvCxnSpPr>
            <a:cxnSpLocks/>
          </p:cNvCxnSpPr>
          <p:nvPr/>
        </p:nvCxnSpPr>
        <p:spPr bwMode="auto">
          <a:xfrm flipH="1">
            <a:off x="353949" y="3041493"/>
            <a:ext cx="1328048" cy="523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ysClr val="windowText" lastClr="000000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145" name="TextBox 144">
            <a:extLst>
              <a:ext uri="{FF2B5EF4-FFF2-40B4-BE49-F238E27FC236}">
                <a16:creationId xmlns:a16="http://schemas.microsoft.com/office/drawing/2014/main" id="{C2363ED7-0843-4479-8436-E9CDD83715D4}"/>
              </a:ext>
            </a:extLst>
          </p:cNvPr>
          <p:cNvSpPr txBox="1"/>
          <p:nvPr/>
        </p:nvSpPr>
        <p:spPr>
          <a:xfrm>
            <a:off x="649309" y="2753506"/>
            <a:ext cx="828251" cy="338554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fr-FR" sz="1600" dirty="0">
                <a:solidFill>
                  <a:prstClr val="black"/>
                </a:solidFill>
                <a:latin typeface="Calibri"/>
                <a:ea typeface="+mn-ea"/>
              </a:rPr>
              <a:t>TXOP</a:t>
            </a:r>
            <a:r>
              <a:rPr lang="fr-FR" sz="1600" baseline="-25000" dirty="0">
                <a:solidFill>
                  <a:prstClr val="black"/>
                </a:solidFill>
                <a:latin typeface="Calibri"/>
                <a:ea typeface="+mn-ea"/>
              </a:rPr>
              <a:t>STA</a:t>
            </a:r>
          </a:p>
        </p:txBody>
      </p:sp>
      <p:cxnSp>
        <p:nvCxnSpPr>
          <p:cNvPr id="146" name="Straight Connector 145">
            <a:extLst>
              <a:ext uri="{FF2B5EF4-FFF2-40B4-BE49-F238E27FC236}">
                <a16:creationId xmlns:a16="http://schemas.microsoft.com/office/drawing/2014/main" id="{535D7FA5-8B31-4E5A-87A9-179D681D3ED4}"/>
              </a:ext>
            </a:extLst>
          </p:cNvPr>
          <p:cNvCxnSpPr>
            <a:cxnSpLocks/>
          </p:cNvCxnSpPr>
          <p:nvPr/>
        </p:nvCxnSpPr>
        <p:spPr bwMode="auto">
          <a:xfrm flipV="1">
            <a:off x="7463794" y="2925306"/>
            <a:ext cx="0" cy="33350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7" name="Straight Connector 146">
            <a:extLst>
              <a:ext uri="{FF2B5EF4-FFF2-40B4-BE49-F238E27FC236}">
                <a16:creationId xmlns:a16="http://schemas.microsoft.com/office/drawing/2014/main" id="{E46F6A18-FC93-4335-8A0D-E5AD242EBC72}"/>
              </a:ext>
            </a:extLst>
          </p:cNvPr>
          <p:cNvCxnSpPr>
            <a:cxnSpLocks/>
          </p:cNvCxnSpPr>
          <p:nvPr/>
        </p:nvCxnSpPr>
        <p:spPr bwMode="auto">
          <a:xfrm flipV="1">
            <a:off x="8791842" y="2925306"/>
            <a:ext cx="0" cy="33350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8" name="Straight Arrow Connector 147">
            <a:extLst>
              <a:ext uri="{FF2B5EF4-FFF2-40B4-BE49-F238E27FC236}">
                <a16:creationId xmlns:a16="http://schemas.microsoft.com/office/drawing/2014/main" id="{8436215E-CB3A-4707-813A-6873C2DDBD6B}"/>
              </a:ext>
            </a:extLst>
          </p:cNvPr>
          <p:cNvCxnSpPr>
            <a:cxnSpLocks/>
          </p:cNvCxnSpPr>
          <p:nvPr/>
        </p:nvCxnSpPr>
        <p:spPr bwMode="auto">
          <a:xfrm flipH="1">
            <a:off x="7463794" y="3049153"/>
            <a:ext cx="1328048" cy="523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ysClr val="windowText" lastClr="000000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149" name="TextBox 148">
            <a:extLst>
              <a:ext uri="{FF2B5EF4-FFF2-40B4-BE49-F238E27FC236}">
                <a16:creationId xmlns:a16="http://schemas.microsoft.com/office/drawing/2014/main" id="{D78DBEB9-8AE6-47C6-B05F-71D2715F42BD}"/>
              </a:ext>
            </a:extLst>
          </p:cNvPr>
          <p:cNvSpPr txBox="1"/>
          <p:nvPr/>
        </p:nvSpPr>
        <p:spPr>
          <a:xfrm>
            <a:off x="7689461" y="2769100"/>
            <a:ext cx="828251" cy="338554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fr-FR" sz="1600" dirty="0">
                <a:solidFill>
                  <a:prstClr val="black"/>
                </a:solidFill>
                <a:latin typeface="Calibri"/>
                <a:ea typeface="+mn-ea"/>
              </a:rPr>
              <a:t>TXOP</a:t>
            </a:r>
            <a:r>
              <a:rPr lang="fr-FR" sz="1600" baseline="-25000" dirty="0">
                <a:solidFill>
                  <a:prstClr val="black"/>
                </a:solidFill>
                <a:latin typeface="Calibri"/>
                <a:ea typeface="+mn-ea"/>
              </a:rPr>
              <a:t>STA</a:t>
            </a:r>
          </a:p>
        </p:txBody>
      </p:sp>
      <p:cxnSp>
        <p:nvCxnSpPr>
          <p:cNvPr id="150" name="Straight Connector 149">
            <a:extLst>
              <a:ext uri="{FF2B5EF4-FFF2-40B4-BE49-F238E27FC236}">
                <a16:creationId xmlns:a16="http://schemas.microsoft.com/office/drawing/2014/main" id="{E79A7A48-5A19-4B21-8EA1-A1727091CDB7}"/>
              </a:ext>
            </a:extLst>
          </p:cNvPr>
          <p:cNvCxnSpPr>
            <a:cxnSpLocks/>
          </p:cNvCxnSpPr>
          <p:nvPr/>
        </p:nvCxnSpPr>
        <p:spPr bwMode="auto">
          <a:xfrm flipV="1">
            <a:off x="1266909" y="2320146"/>
            <a:ext cx="0" cy="25175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1" name="Straight Arrow Connector 150">
            <a:extLst>
              <a:ext uri="{FF2B5EF4-FFF2-40B4-BE49-F238E27FC236}">
                <a16:creationId xmlns:a16="http://schemas.microsoft.com/office/drawing/2014/main" id="{45267AA4-1CBF-4F85-B8EE-287D1733463B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2207649" y="3050185"/>
            <a:ext cx="2946912" cy="5398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accent6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152" name="Rectangle 151">
            <a:extLst>
              <a:ext uri="{FF2B5EF4-FFF2-40B4-BE49-F238E27FC236}">
                <a16:creationId xmlns:a16="http://schemas.microsoft.com/office/drawing/2014/main" id="{E22796DE-17E1-4C3A-A35B-F39E12B2A489}"/>
              </a:ext>
            </a:extLst>
          </p:cNvPr>
          <p:cNvSpPr/>
          <p:nvPr/>
        </p:nvSpPr>
        <p:spPr>
          <a:xfrm>
            <a:off x="2993331" y="2828597"/>
            <a:ext cx="1438353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400" dirty="0" err="1">
                <a:solidFill>
                  <a:schemeClr val="accent6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ProvisionPeriod</a:t>
            </a:r>
            <a:endParaRPr lang="fr-FR" sz="1400" dirty="0">
              <a:solidFill>
                <a:schemeClr val="accent6"/>
              </a:solidFill>
              <a:latin typeface="Calibri"/>
              <a:ea typeface="+mn-ea"/>
            </a:endParaRPr>
          </a:p>
        </p:txBody>
      </p:sp>
      <p:cxnSp>
        <p:nvCxnSpPr>
          <p:cNvPr id="153" name="Straight Connector 152">
            <a:extLst>
              <a:ext uri="{FF2B5EF4-FFF2-40B4-BE49-F238E27FC236}">
                <a16:creationId xmlns:a16="http://schemas.microsoft.com/office/drawing/2014/main" id="{B96D7A98-1A8B-4449-8244-C38B262DBEAB}"/>
              </a:ext>
            </a:extLst>
          </p:cNvPr>
          <p:cNvCxnSpPr>
            <a:cxnSpLocks/>
          </p:cNvCxnSpPr>
          <p:nvPr/>
        </p:nvCxnSpPr>
        <p:spPr bwMode="auto">
          <a:xfrm flipV="1">
            <a:off x="2207649" y="2917646"/>
            <a:ext cx="0" cy="33350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4" name="Straight Arrow Connector 153">
            <a:extLst>
              <a:ext uri="{FF2B5EF4-FFF2-40B4-BE49-F238E27FC236}">
                <a16:creationId xmlns:a16="http://schemas.microsoft.com/office/drawing/2014/main" id="{0D1076B4-35A7-4F46-B43C-6000CD8C3647}"/>
              </a:ext>
            </a:extLst>
          </p:cNvPr>
          <p:cNvCxnSpPr>
            <a:cxnSpLocks/>
          </p:cNvCxnSpPr>
          <p:nvPr/>
        </p:nvCxnSpPr>
        <p:spPr bwMode="auto">
          <a:xfrm flipH="1">
            <a:off x="1266909" y="2465335"/>
            <a:ext cx="3887652" cy="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ysClr val="windowText" lastClr="000000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155" name="Rectangle 154">
            <a:extLst>
              <a:ext uri="{FF2B5EF4-FFF2-40B4-BE49-F238E27FC236}">
                <a16:creationId xmlns:a16="http://schemas.microsoft.com/office/drawing/2014/main" id="{9B67EA34-8D4E-414B-BA8D-71C7FA6E26D3}"/>
              </a:ext>
            </a:extLst>
          </p:cNvPr>
          <p:cNvSpPr/>
          <p:nvPr/>
        </p:nvSpPr>
        <p:spPr>
          <a:xfrm>
            <a:off x="2368234" y="2209240"/>
            <a:ext cx="165687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400" dirty="0" err="1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MaxProvisionTime</a:t>
            </a:r>
            <a:endParaRPr lang="fr-FR" sz="1400" dirty="0">
              <a:solidFill>
                <a:prstClr val="black"/>
              </a:solidFill>
              <a:latin typeface="Calibri"/>
              <a:ea typeface="+mn-ea"/>
            </a:endParaRPr>
          </a:p>
        </p:txBody>
      </p:sp>
      <p:cxnSp>
        <p:nvCxnSpPr>
          <p:cNvPr id="156" name="Straight Arrow Connector 155">
            <a:extLst>
              <a:ext uri="{FF2B5EF4-FFF2-40B4-BE49-F238E27FC236}">
                <a16:creationId xmlns:a16="http://schemas.microsoft.com/office/drawing/2014/main" id="{A8B00B38-047F-406E-93D8-95AB42E4102F}"/>
              </a:ext>
            </a:extLst>
          </p:cNvPr>
          <p:cNvCxnSpPr>
            <a:cxnSpLocks/>
          </p:cNvCxnSpPr>
          <p:nvPr/>
        </p:nvCxnSpPr>
        <p:spPr bwMode="auto">
          <a:xfrm flipH="1">
            <a:off x="724063" y="5029200"/>
            <a:ext cx="8299124" cy="4405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ysClr val="windowText" lastClr="000000"/>
            </a:solidFill>
            <a:prstDash val="solid"/>
            <a:round/>
            <a:headEnd type="triangle"/>
            <a:tailEnd type="none"/>
          </a:ln>
          <a:effectLst/>
        </p:spPr>
      </p:cxnSp>
      <p:sp>
        <p:nvSpPr>
          <p:cNvPr id="157" name="TextBox 156">
            <a:extLst>
              <a:ext uri="{FF2B5EF4-FFF2-40B4-BE49-F238E27FC236}">
                <a16:creationId xmlns:a16="http://schemas.microsoft.com/office/drawing/2014/main" id="{0E22091A-EBB4-4609-892F-84458FC516CB}"/>
              </a:ext>
            </a:extLst>
          </p:cNvPr>
          <p:cNvSpPr txBox="1"/>
          <p:nvPr/>
        </p:nvSpPr>
        <p:spPr>
          <a:xfrm>
            <a:off x="479566" y="4825311"/>
            <a:ext cx="61358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fr-FR" sz="1400" dirty="0">
                <a:solidFill>
                  <a:prstClr val="black"/>
                </a:solidFill>
                <a:latin typeface="Calibri"/>
                <a:ea typeface="+mn-ea"/>
              </a:rPr>
              <a:t>Time</a:t>
            </a:r>
          </a:p>
        </p:txBody>
      </p:sp>
      <p:cxnSp>
        <p:nvCxnSpPr>
          <p:cNvPr id="158" name="Straight Connector 157">
            <a:extLst>
              <a:ext uri="{FF2B5EF4-FFF2-40B4-BE49-F238E27FC236}">
                <a16:creationId xmlns:a16="http://schemas.microsoft.com/office/drawing/2014/main" id="{EFF3D3CA-0DF2-4786-ADC3-C42ACD00608C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2207139" y="2039294"/>
            <a:ext cx="6799" cy="315983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ysClr val="windowText" lastClr="000000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159" name="TextBox 158">
            <a:extLst>
              <a:ext uri="{FF2B5EF4-FFF2-40B4-BE49-F238E27FC236}">
                <a16:creationId xmlns:a16="http://schemas.microsoft.com/office/drawing/2014/main" id="{23070D05-8B4B-43CA-BEF0-0BC6F9E5714B}"/>
              </a:ext>
            </a:extLst>
          </p:cNvPr>
          <p:cNvSpPr txBox="1"/>
          <p:nvPr/>
        </p:nvSpPr>
        <p:spPr>
          <a:xfrm>
            <a:off x="2057821" y="5158428"/>
            <a:ext cx="4778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fr-FR" sz="1800" dirty="0">
                <a:solidFill>
                  <a:schemeClr val="accent2"/>
                </a:solidFill>
                <a:latin typeface="Calibri"/>
                <a:ea typeface="+mn-ea"/>
              </a:rPr>
              <a:t>T1</a:t>
            </a:r>
          </a:p>
        </p:txBody>
      </p:sp>
      <p:sp>
        <p:nvSpPr>
          <p:cNvPr id="160" name="TextBox 159">
            <a:extLst>
              <a:ext uri="{FF2B5EF4-FFF2-40B4-BE49-F238E27FC236}">
                <a16:creationId xmlns:a16="http://schemas.microsoft.com/office/drawing/2014/main" id="{3DE94021-ADFE-45AD-9991-98E077122DEB}"/>
              </a:ext>
            </a:extLst>
          </p:cNvPr>
          <p:cNvSpPr txBox="1"/>
          <p:nvPr/>
        </p:nvSpPr>
        <p:spPr>
          <a:xfrm>
            <a:off x="4949230" y="5164949"/>
            <a:ext cx="4778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fr-FR" sz="1800" dirty="0">
                <a:solidFill>
                  <a:srgbClr val="FF0000"/>
                </a:solidFill>
                <a:latin typeface="Calibri"/>
                <a:ea typeface="+mn-ea"/>
              </a:rPr>
              <a:t>T2</a:t>
            </a:r>
            <a:endParaRPr lang="fr-FR" sz="1400" dirty="0">
              <a:solidFill>
                <a:srgbClr val="FF0000"/>
              </a:solidFill>
              <a:latin typeface="Calibri"/>
              <a:ea typeface="+mn-ea"/>
            </a:endParaRPr>
          </a:p>
        </p:txBody>
      </p:sp>
      <p:cxnSp>
        <p:nvCxnSpPr>
          <p:cNvPr id="161" name="Straight Connector 160">
            <a:extLst>
              <a:ext uri="{FF2B5EF4-FFF2-40B4-BE49-F238E27FC236}">
                <a16:creationId xmlns:a16="http://schemas.microsoft.com/office/drawing/2014/main" id="{BA27F6E2-B406-4366-9E6D-CBA6E94FF0D8}"/>
              </a:ext>
            </a:extLst>
          </p:cNvPr>
          <p:cNvCxnSpPr>
            <a:cxnSpLocks/>
          </p:cNvCxnSpPr>
          <p:nvPr/>
        </p:nvCxnSpPr>
        <p:spPr bwMode="auto">
          <a:xfrm flipV="1">
            <a:off x="7321057" y="2039294"/>
            <a:ext cx="18328" cy="3141919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ysClr val="windowText" lastClr="000000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162" name="TextBox 161">
            <a:extLst>
              <a:ext uri="{FF2B5EF4-FFF2-40B4-BE49-F238E27FC236}">
                <a16:creationId xmlns:a16="http://schemas.microsoft.com/office/drawing/2014/main" id="{20B14B2B-E4F1-480F-AB0A-163A0E4E18CB}"/>
              </a:ext>
            </a:extLst>
          </p:cNvPr>
          <p:cNvSpPr txBox="1"/>
          <p:nvPr/>
        </p:nvSpPr>
        <p:spPr>
          <a:xfrm>
            <a:off x="7116089" y="5121327"/>
            <a:ext cx="4150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fr-FR" sz="1800" dirty="0">
                <a:solidFill>
                  <a:prstClr val="black"/>
                </a:solidFill>
                <a:latin typeface="Calibri"/>
                <a:ea typeface="+mn-ea"/>
              </a:rPr>
              <a:t>T3</a:t>
            </a:r>
          </a:p>
        </p:txBody>
      </p:sp>
      <p:cxnSp>
        <p:nvCxnSpPr>
          <p:cNvPr id="163" name="Straight Connector 162">
            <a:extLst>
              <a:ext uri="{FF2B5EF4-FFF2-40B4-BE49-F238E27FC236}">
                <a16:creationId xmlns:a16="http://schemas.microsoft.com/office/drawing/2014/main" id="{5D507D11-8ABC-4A43-8D52-BD1B1AD1EA58}"/>
              </a:ext>
            </a:extLst>
          </p:cNvPr>
          <p:cNvCxnSpPr>
            <a:cxnSpLocks/>
          </p:cNvCxnSpPr>
          <p:nvPr/>
        </p:nvCxnSpPr>
        <p:spPr bwMode="auto">
          <a:xfrm flipV="1">
            <a:off x="5154561" y="2339459"/>
            <a:ext cx="0" cy="25175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64" name="TextBox 163">
            <a:extLst>
              <a:ext uri="{FF2B5EF4-FFF2-40B4-BE49-F238E27FC236}">
                <a16:creationId xmlns:a16="http://schemas.microsoft.com/office/drawing/2014/main" id="{0C749716-5CA1-4A3C-BD28-87392F7FD77C}"/>
              </a:ext>
            </a:extLst>
          </p:cNvPr>
          <p:cNvSpPr txBox="1"/>
          <p:nvPr/>
        </p:nvSpPr>
        <p:spPr>
          <a:xfrm>
            <a:off x="1098417" y="5132952"/>
            <a:ext cx="4778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fr-FR" sz="1800" dirty="0">
                <a:solidFill>
                  <a:prstClr val="black"/>
                </a:solidFill>
                <a:latin typeface="Calibri"/>
                <a:ea typeface="+mn-ea"/>
              </a:rPr>
              <a:t>T0</a:t>
            </a:r>
          </a:p>
        </p:txBody>
      </p:sp>
      <p:sp>
        <p:nvSpPr>
          <p:cNvPr id="232" name="TextBox 231">
            <a:extLst>
              <a:ext uri="{FF2B5EF4-FFF2-40B4-BE49-F238E27FC236}">
                <a16:creationId xmlns:a16="http://schemas.microsoft.com/office/drawing/2014/main" id="{8528F89D-E139-4F4E-A50C-D4F51CF14F02}"/>
              </a:ext>
            </a:extLst>
          </p:cNvPr>
          <p:cNvSpPr txBox="1"/>
          <p:nvPr/>
        </p:nvSpPr>
        <p:spPr>
          <a:xfrm>
            <a:off x="1274045" y="2524804"/>
            <a:ext cx="6030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>
                <a:solidFill>
                  <a:schemeClr val="tx1"/>
                </a:solidFill>
              </a:rPr>
              <a:t>EDCA</a:t>
            </a:r>
          </a:p>
        </p:txBody>
      </p:sp>
      <p:cxnSp>
        <p:nvCxnSpPr>
          <p:cNvPr id="233" name="Straight Arrow Connector 232">
            <a:extLst>
              <a:ext uri="{FF2B5EF4-FFF2-40B4-BE49-F238E27FC236}">
                <a16:creationId xmlns:a16="http://schemas.microsoft.com/office/drawing/2014/main" id="{C7A922A1-9C28-44AD-B755-1DC1316F12D6}"/>
              </a:ext>
            </a:extLst>
          </p:cNvPr>
          <p:cNvCxnSpPr>
            <a:stCxn id="232" idx="3"/>
          </p:cNvCxnSpPr>
          <p:nvPr/>
        </p:nvCxnSpPr>
        <p:spPr bwMode="auto">
          <a:xfrm>
            <a:off x="1877095" y="2663304"/>
            <a:ext cx="254810" cy="39797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36" name="TextBox 235">
            <a:extLst>
              <a:ext uri="{FF2B5EF4-FFF2-40B4-BE49-F238E27FC236}">
                <a16:creationId xmlns:a16="http://schemas.microsoft.com/office/drawing/2014/main" id="{FB630231-CAA2-431D-A3C6-92843DA2C06B}"/>
              </a:ext>
            </a:extLst>
          </p:cNvPr>
          <p:cNvSpPr txBox="1"/>
          <p:nvPr/>
        </p:nvSpPr>
        <p:spPr>
          <a:xfrm>
            <a:off x="3025922" y="4623651"/>
            <a:ext cx="533920" cy="257407"/>
          </a:xfrm>
          <a:prstGeom prst="rect">
            <a:avLst/>
          </a:prstGeom>
          <a:solidFill>
            <a:srgbClr val="FFFFFF"/>
          </a:solidFill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</a:rPr>
              <a:t>SIFS</a:t>
            </a:r>
          </a:p>
        </p:txBody>
      </p:sp>
      <p:cxnSp>
        <p:nvCxnSpPr>
          <p:cNvPr id="237" name="Straight Arrow Connector 236">
            <a:extLst>
              <a:ext uri="{FF2B5EF4-FFF2-40B4-BE49-F238E27FC236}">
                <a16:creationId xmlns:a16="http://schemas.microsoft.com/office/drawing/2014/main" id="{0DCB7563-ACC8-40D1-BC01-8290A4C1918F}"/>
              </a:ext>
            </a:extLst>
          </p:cNvPr>
          <p:cNvCxnSpPr>
            <a:cxnSpLocks/>
          </p:cNvCxnSpPr>
          <p:nvPr/>
        </p:nvCxnSpPr>
        <p:spPr bwMode="auto">
          <a:xfrm>
            <a:off x="4862806" y="4555835"/>
            <a:ext cx="138073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38" name="Straight Arrow Connector 237">
            <a:extLst>
              <a:ext uri="{FF2B5EF4-FFF2-40B4-BE49-F238E27FC236}">
                <a16:creationId xmlns:a16="http://schemas.microsoft.com/office/drawing/2014/main" id="{390396A7-2A99-41CA-AE7C-80FB582E1B59}"/>
              </a:ext>
            </a:extLst>
          </p:cNvPr>
          <p:cNvCxnSpPr>
            <a:cxnSpLocks/>
          </p:cNvCxnSpPr>
          <p:nvPr/>
        </p:nvCxnSpPr>
        <p:spPr bwMode="auto">
          <a:xfrm flipH="1">
            <a:off x="5198683" y="4555835"/>
            <a:ext cx="151494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39" name="TextBox 238">
            <a:extLst>
              <a:ext uri="{FF2B5EF4-FFF2-40B4-BE49-F238E27FC236}">
                <a16:creationId xmlns:a16="http://schemas.microsoft.com/office/drawing/2014/main" id="{8702D549-4F51-4631-8E69-5B7AC0E4FD41}"/>
              </a:ext>
            </a:extLst>
          </p:cNvPr>
          <p:cNvSpPr txBox="1"/>
          <p:nvPr/>
        </p:nvSpPr>
        <p:spPr>
          <a:xfrm>
            <a:off x="4835100" y="4588308"/>
            <a:ext cx="533920" cy="338554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</a:rPr>
              <a:t>SIFS</a:t>
            </a:r>
          </a:p>
        </p:txBody>
      </p:sp>
      <p:cxnSp>
        <p:nvCxnSpPr>
          <p:cNvPr id="234" name="Straight Arrow Connector 233">
            <a:extLst>
              <a:ext uri="{FF2B5EF4-FFF2-40B4-BE49-F238E27FC236}">
                <a16:creationId xmlns:a16="http://schemas.microsoft.com/office/drawing/2014/main" id="{1C834A35-860B-4B32-A972-D6066B156BDB}"/>
              </a:ext>
            </a:extLst>
          </p:cNvPr>
          <p:cNvCxnSpPr>
            <a:cxnSpLocks/>
          </p:cNvCxnSpPr>
          <p:nvPr/>
        </p:nvCxnSpPr>
        <p:spPr bwMode="auto">
          <a:xfrm>
            <a:off x="3051636" y="4581235"/>
            <a:ext cx="138073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35" name="Straight Arrow Connector 234">
            <a:extLst>
              <a:ext uri="{FF2B5EF4-FFF2-40B4-BE49-F238E27FC236}">
                <a16:creationId xmlns:a16="http://schemas.microsoft.com/office/drawing/2014/main" id="{3F693434-6D0D-40CA-9D57-3E89591DD2B5}"/>
              </a:ext>
            </a:extLst>
          </p:cNvPr>
          <p:cNvCxnSpPr>
            <a:cxnSpLocks/>
          </p:cNvCxnSpPr>
          <p:nvPr/>
        </p:nvCxnSpPr>
        <p:spPr bwMode="auto">
          <a:xfrm flipH="1">
            <a:off x="3387513" y="4581235"/>
            <a:ext cx="151494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76" name="Slide Number Placeholder 4">
            <a:extLst>
              <a:ext uri="{FF2B5EF4-FFF2-40B4-BE49-F238E27FC236}">
                <a16:creationId xmlns:a16="http://schemas.microsoft.com/office/drawing/2014/main" id="{4CC95EFD-69B4-4DF5-94D9-312095AC3586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52900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7BF6942B-33C7-46D6-9B6C-378822D4B5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" y="685800"/>
            <a:ext cx="8839200" cy="684215"/>
          </a:xfrm>
        </p:spPr>
        <p:txBody>
          <a:bodyPr/>
          <a:lstStyle/>
          <a:p>
            <a:r>
              <a:rPr lang="en-US" sz="2800" dirty="0"/>
              <a:t>Provision Period - Details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7AC6505-B543-40BE-A401-54BEDC9591E8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Chunyu Hu et al.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D94E54D-03BB-42EF-BFED-88A47CB3F82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952A687-27FA-44AF-8D3F-F2C4FA72EEC2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FE451762-76C6-4358-8D28-89CE31D33F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1370015"/>
            <a:ext cx="8686801" cy="4954585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fr-FR" sz="1400" b="0" dirty="0">
                <a:solidFill>
                  <a:schemeClr val="tx1"/>
                </a:solidFill>
              </a:rPr>
              <a:t>A STA </a:t>
            </a:r>
            <a:r>
              <a:rPr lang="fr-FR" sz="1400" b="0" dirty="0" err="1">
                <a:solidFill>
                  <a:schemeClr val="tx1"/>
                </a:solidFill>
              </a:rPr>
              <a:t>that</a:t>
            </a:r>
            <a:r>
              <a:rPr lang="fr-FR" sz="1400" b="0" dirty="0">
                <a:solidFill>
                  <a:schemeClr val="tx1"/>
                </a:solidFill>
              </a:rPr>
              <a:t> supports </a:t>
            </a:r>
            <a:r>
              <a:rPr lang="fr-FR" sz="1400" b="0" dirty="0" err="1">
                <a:solidFill>
                  <a:schemeClr val="tx1"/>
                </a:solidFill>
              </a:rPr>
              <a:t>stopping</a:t>
            </a:r>
            <a:r>
              <a:rPr lang="fr-FR" sz="1400" b="0" dirty="0">
                <a:solidFill>
                  <a:schemeClr val="tx1"/>
                </a:solidFill>
              </a:rPr>
              <a:t> </a:t>
            </a:r>
            <a:r>
              <a:rPr lang="fr-FR" sz="1400" b="0" dirty="0" err="1">
                <a:solidFill>
                  <a:schemeClr val="tx1"/>
                </a:solidFill>
              </a:rPr>
              <a:t>their</a:t>
            </a:r>
            <a:r>
              <a:rPr lang="fr-FR" sz="1400" b="0" dirty="0">
                <a:solidFill>
                  <a:schemeClr val="tx1"/>
                </a:solidFill>
              </a:rPr>
              <a:t> transmission </a:t>
            </a:r>
            <a:r>
              <a:rPr lang="fr-FR" sz="1400" b="0" dirty="0" err="1">
                <a:solidFill>
                  <a:schemeClr val="tx1"/>
                </a:solidFill>
              </a:rPr>
              <a:t>before</a:t>
            </a:r>
            <a:r>
              <a:rPr lang="fr-FR" sz="1400" b="0" dirty="0">
                <a:solidFill>
                  <a:schemeClr val="tx1"/>
                </a:solidFill>
              </a:rPr>
              <a:t> the </a:t>
            </a:r>
            <a:r>
              <a:rPr lang="fr-FR" sz="1400" b="0" dirty="0" err="1">
                <a:solidFill>
                  <a:schemeClr val="tx1"/>
                </a:solidFill>
              </a:rPr>
              <a:t>starting</a:t>
            </a:r>
            <a:r>
              <a:rPr lang="fr-FR" sz="1400" b="0" dirty="0">
                <a:solidFill>
                  <a:schemeClr val="tx1"/>
                </a:solidFill>
              </a:rPr>
              <a:t> date of the LL SP </a:t>
            </a:r>
            <a:r>
              <a:rPr lang="fr-FR" sz="1400" b="0" dirty="0" err="1">
                <a:solidFill>
                  <a:schemeClr val="tx1"/>
                </a:solidFill>
              </a:rPr>
              <a:t>is</a:t>
            </a:r>
            <a:r>
              <a:rPr lang="fr-FR" sz="1400" b="0" dirty="0">
                <a:solidFill>
                  <a:schemeClr val="tx1"/>
                </a:solidFill>
              </a:rPr>
              <a:t> </a:t>
            </a:r>
            <a:r>
              <a:rPr lang="fr-FR" sz="1400" b="0" dirty="0" err="1">
                <a:solidFill>
                  <a:schemeClr val="tx1"/>
                </a:solidFill>
              </a:rPr>
              <a:t>defined</a:t>
            </a:r>
            <a:r>
              <a:rPr lang="fr-FR" sz="1400" b="0" dirty="0">
                <a:solidFill>
                  <a:schemeClr val="tx1"/>
                </a:solidFill>
              </a:rPr>
              <a:t> as a Low-</a:t>
            </a:r>
            <a:r>
              <a:rPr lang="fr-FR" sz="1400" b="0" dirty="0" err="1">
                <a:solidFill>
                  <a:schemeClr val="tx1"/>
                </a:solidFill>
              </a:rPr>
              <a:t>Latency</a:t>
            </a:r>
            <a:r>
              <a:rPr lang="fr-FR" sz="1400" b="0" dirty="0">
                <a:solidFill>
                  <a:schemeClr val="tx1"/>
                </a:solidFill>
              </a:rPr>
              <a:t> (LL) Capable STA.</a:t>
            </a:r>
          </a:p>
          <a:p>
            <a:pPr>
              <a:buFont typeface="Arial" panose="020B0604020202020204" pitchFamily="34" charset="0"/>
              <a:buChar char="•"/>
            </a:pPr>
            <a:endParaRPr lang="fr-FR" sz="1400" i="1" u="sng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fr-FR" sz="1400" i="1" u="sng" dirty="0">
                <a:solidFill>
                  <a:schemeClr val="tx1"/>
                </a:solidFill>
              </a:rPr>
              <a:t>Medium Access Management </a:t>
            </a:r>
            <a:r>
              <a:rPr lang="fr-FR" sz="1400" i="1" u="sng" dirty="0" err="1">
                <a:solidFill>
                  <a:schemeClr val="tx1"/>
                </a:solidFill>
              </a:rPr>
              <a:t>during</a:t>
            </a:r>
            <a:r>
              <a:rPr lang="fr-FR" sz="1400" i="1" u="sng" dirty="0">
                <a:solidFill>
                  <a:schemeClr val="tx1"/>
                </a:solidFill>
              </a:rPr>
              <a:t> the provision </a:t>
            </a:r>
            <a:r>
              <a:rPr lang="fr-FR" sz="1400" i="1" u="sng" dirty="0" err="1">
                <a:solidFill>
                  <a:schemeClr val="tx1"/>
                </a:solidFill>
              </a:rPr>
              <a:t>period</a:t>
            </a:r>
            <a:r>
              <a:rPr lang="fr-FR" sz="1400" dirty="0">
                <a:solidFill>
                  <a:schemeClr val="tx1"/>
                </a:solidFill>
              </a:rPr>
              <a:t>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r-FR" sz="1200" dirty="0">
                <a:solidFill>
                  <a:schemeClr val="tx1"/>
                </a:solidFill>
              </a:rPr>
              <a:t>The </a:t>
            </a:r>
            <a:r>
              <a:rPr lang="fr-FR" sz="1200" dirty="0" err="1">
                <a:solidFill>
                  <a:schemeClr val="tx1"/>
                </a:solidFill>
              </a:rPr>
              <a:t>reservation</a:t>
            </a:r>
            <a:r>
              <a:rPr lang="fr-FR" sz="1200" dirty="0">
                <a:solidFill>
                  <a:schemeClr val="tx1"/>
                </a:solidFill>
              </a:rPr>
              <a:t> frame </a:t>
            </a:r>
            <a:r>
              <a:rPr lang="fr-FR" sz="1200" dirty="0" err="1">
                <a:solidFill>
                  <a:schemeClr val="tx1"/>
                </a:solidFill>
              </a:rPr>
              <a:t>may</a:t>
            </a:r>
            <a:r>
              <a:rPr lang="fr-FR" sz="1200" dirty="0">
                <a:solidFill>
                  <a:schemeClr val="tx1"/>
                </a:solidFill>
              </a:rPr>
              <a:t> </a:t>
            </a:r>
            <a:r>
              <a:rPr lang="fr-FR" sz="1200" dirty="0" err="1">
                <a:solidFill>
                  <a:schemeClr val="tx1"/>
                </a:solidFill>
              </a:rPr>
              <a:t>be</a:t>
            </a:r>
            <a:r>
              <a:rPr lang="fr-FR" sz="1200" dirty="0">
                <a:solidFill>
                  <a:schemeClr val="tx1"/>
                </a:solidFill>
              </a:rPr>
              <a:t> a trigger frame (Basic or MU-RTS).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r-FR" sz="1200" dirty="0">
                <a:solidFill>
                  <a:schemeClr val="tx1"/>
                </a:solidFill>
              </a:rPr>
              <a:t>The </a:t>
            </a:r>
            <a:r>
              <a:rPr lang="fr-FR" sz="1200" dirty="0" err="1">
                <a:solidFill>
                  <a:schemeClr val="tx1"/>
                </a:solidFill>
              </a:rPr>
              <a:t>reservation</a:t>
            </a:r>
            <a:r>
              <a:rPr lang="fr-FR" sz="1200" dirty="0">
                <a:solidFill>
                  <a:schemeClr val="tx1"/>
                </a:solidFill>
              </a:rPr>
              <a:t> frame </a:t>
            </a:r>
            <a:r>
              <a:rPr lang="fr-FR" sz="1200" dirty="0" err="1">
                <a:solidFill>
                  <a:schemeClr val="tx1"/>
                </a:solidFill>
              </a:rPr>
              <a:t>may</a:t>
            </a:r>
            <a:r>
              <a:rPr lang="fr-FR" sz="1200" dirty="0">
                <a:solidFill>
                  <a:schemeClr val="tx1"/>
                </a:solidFill>
              </a:rPr>
              <a:t> </a:t>
            </a:r>
            <a:r>
              <a:rPr lang="fr-FR" sz="1200" dirty="0" err="1">
                <a:solidFill>
                  <a:schemeClr val="tx1"/>
                </a:solidFill>
              </a:rPr>
              <a:t>contain</a:t>
            </a:r>
            <a:r>
              <a:rPr lang="fr-FR" sz="1200" dirty="0">
                <a:solidFill>
                  <a:schemeClr val="tx1"/>
                </a:solidFill>
              </a:rPr>
              <a:t> an information </a:t>
            </a:r>
            <a:r>
              <a:rPr lang="fr-FR" sz="1200" dirty="0" err="1">
                <a:solidFill>
                  <a:schemeClr val="tx1"/>
                </a:solidFill>
              </a:rPr>
              <a:t>allowing</a:t>
            </a:r>
            <a:r>
              <a:rPr lang="fr-FR" sz="1200" dirty="0">
                <a:solidFill>
                  <a:schemeClr val="tx1"/>
                </a:solidFill>
              </a:rPr>
              <a:t> EDCA mode </a:t>
            </a:r>
            <a:r>
              <a:rPr lang="fr-FR" sz="1200" dirty="0" err="1">
                <a:solidFill>
                  <a:schemeClr val="tx1"/>
                </a:solidFill>
              </a:rPr>
              <a:t>during</a:t>
            </a:r>
            <a:r>
              <a:rPr lang="fr-FR" sz="1200" dirty="0">
                <a:solidFill>
                  <a:schemeClr val="tx1"/>
                </a:solidFill>
              </a:rPr>
              <a:t> the provision </a:t>
            </a:r>
            <a:r>
              <a:rPr lang="fr-FR" sz="1200" dirty="0" err="1">
                <a:solidFill>
                  <a:schemeClr val="tx1"/>
                </a:solidFill>
              </a:rPr>
              <a:t>period</a:t>
            </a:r>
            <a:r>
              <a:rPr lang="fr-FR" sz="1200" dirty="0">
                <a:solidFill>
                  <a:schemeClr val="tx1"/>
                </a:solidFill>
              </a:rPr>
              <a:t>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r-FR" sz="1200" dirty="0" err="1">
                <a:solidFill>
                  <a:schemeClr val="tx1"/>
                </a:solidFill>
              </a:rPr>
              <a:t>When</a:t>
            </a:r>
            <a:r>
              <a:rPr lang="fr-FR" sz="1200" dirty="0">
                <a:solidFill>
                  <a:schemeClr val="tx1"/>
                </a:solidFill>
              </a:rPr>
              <a:t> the AP </a:t>
            </a:r>
            <a:r>
              <a:rPr lang="fr-FR" sz="1200" dirty="0" err="1">
                <a:solidFill>
                  <a:schemeClr val="tx1"/>
                </a:solidFill>
              </a:rPr>
              <a:t>accesses</a:t>
            </a:r>
            <a:r>
              <a:rPr lang="fr-FR" sz="1200" dirty="0">
                <a:solidFill>
                  <a:schemeClr val="tx1"/>
                </a:solidFill>
              </a:rPr>
              <a:t> the medium </a:t>
            </a:r>
            <a:r>
              <a:rPr lang="fr-FR" sz="1200" dirty="0" err="1">
                <a:solidFill>
                  <a:schemeClr val="tx1"/>
                </a:solidFill>
              </a:rPr>
              <a:t>during</a:t>
            </a:r>
            <a:r>
              <a:rPr lang="fr-FR" sz="1200" dirty="0">
                <a:solidFill>
                  <a:schemeClr val="tx1"/>
                </a:solidFill>
              </a:rPr>
              <a:t> a </a:t>
            </a:r>
            <a:r>
              <a:rPr lang="fr-FR" sz="1200" dirty="0" err="1">
                <a:solidFill>
                  <a:schemeClr val="tx1"/>
                </a:solidFill>
              </a:rPr>
              <a:t>MaxProvisionTime</a:t>
            </a:r>
            <a:r>
              <a:rPr lang="fr-FR" sz="1200" dirty="0">
                <a:solidFill>
                  <a:schemeClr val="tx1"/>
                </a:solidFill>
              </a:rPr>
              <a:t> (TBD) </a:t>
            </a:r>
            <a:r>
              <a:rPr lang="fr-FR" sz="1200" dirty="0" err="1">
                <a:solidFill>
                  <a:schemeClr val="tx1"/>
                </a:solidFill>
              </a:rPr>
              <a:t>before</a:t>
            </a:r>
            <a:r>
              <a:rPr lang="fr-FR" sz="1200" dirty="0">
                <a:solidFill>
                  <a:schemeClr val="tx1"/>
                </a:solidFill>
              </a:rPr>
              <a:t> the start of the LL SP, </a:t>
            </a:r>
            <a:r>
              <a:rPr lang="fr-FR" sz="1200" dirty="0" err="1">
                <a:solidFill>
                  <a:schemeClr val="tx1"/>
                </a:solidFill>
              </a:rPr>
              <a:t>it</a:t>
            </a:r>
            <a:r>
              <a:rPr lang="fr-FR" sz="1200" dirty="0">
                <a:solidFill>
                  <a:schemeClr val="tx1"/>
                </a:solidFill>
              </a:rPr>
              <a:t> </a:t>
            </a:r>
            <a:r>
              <a:rPr lang="fr-FR" sz="1200" dirty="0" err="1">
                <a:solidFill>
                  <a:schemeClr val="tx1"/>
                </a:solidFill>
              </a:rPr>
              <a:t>reserves</a:t>
            </a:r>
            <a:r>
              <a:rPr lang="fr-FR" sz="1200" dirty="0">
                <a:solidFill>
                  <a:schemeClr val="tx1"/>
                </a:solidFill>
              </a:rPr>
              <a:t> a TXOP time </a:t>
            </a:r>
            <a:r>
              <a:rPr lang="fr-FR" sz="1200" dirty="0" err="1">
                <a:solidFill>
                  <a:schemeClr val="tx1"/>
                </a:solidFill>
              </a:rPr>
              <a:t>that</a:t>
            </a:r>
            <a:r>
              <a:rPr lang="fr-FR" sz="1200" dirty="0">
                <a:solidFill>
                  <a:schemeClr val="tx1"/>
                </a:solidFill>
              </a:rPr>
              <a:t> </a:t>
            </a:r>
            <a:r>
              <a:rPr lang="fr-FR" sz="1200" dirty="0" err="1">
                <a:solidFill>
                  <a:schemeClr val="tx1"/>
                </a:solidFill>
              </a:rPr>
              <a:t>encompasses</a:t>
            </a:r>
            <a:r>
              <a:rPr lang="fr-FR" sz="1200" dirty="0">
                <a:solidFill>
                  <a:schemeClr val="tx1"/>
                </a:solidFill>
              </a:rPr>
              <a:t> the </a:t>
            </a:r>
            <a:r>
              <a:rPr lang="fr-FR" sz="1200" dirty="0" err="1">
                <a:solidFill>
                  <a:schemeClr val="tx1"/>
                </a:solidFill>
              </a:rPr>
              <a:t>next</a:t>
            </a:r>
            <a:r>
              <a:rPr lang="fr-FR" sz="1200" dirty="0">
                <a:solidFill>
                  <a:schemeClr val="tx1"/>
                </a:solidFill>
              </a:rPr>
              <a:t> LL SP.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r-FR" sz="1200" dirty="0" err="1">
                <a:solidFill>
                  <a:schemeClr val="tx1"/>
                </a:solidFill>
              </a:rPr>
              <a:t>Only</a:t>
            </a:r>
            <a:r>
              <a:rPr lang="fr-FR" sz="1200" dirty="0">
                <a:solidFill>
                  <a:schemeClr val="tx1"/>
                </a:solidFill>
              </a:rPr>
              <a:t> LL Capable </a:t>
            </a:r>
            <a:r>
              <a:rPr lang="fr-FR" sz="1200" dirty="0" err="1">
                <a:solidFill>
                  <a:schemeClr val="tx1"/>
                </a:solidFill>
              </a:rPr>
              <a:t>STAs</a:t>
            </a:r>
            <a:r>
              <a:rPr lang="fr-FR" sz="1200" dirty="0">
                <a:solidFill>
                  <a:schemeClr val="tx1"/>
                </a:solidFill>
              </a:rPr>
              <a:t> are </a:t>
            </a:r>
            <a:r>
              <a:rPr lang="fr-FR" sz="1200" dirty="0" err="1">
                <a:solidFill>
                  <a:schemeClr val="tx1"/>
                </a:solidFill>
              </a:rPr>
              <a:t>allowed</a:t>
            </a:r>
            <a:r>
              <a:rPr lang="fr-FR" sz="1200" dirty="0">
                <a:solidFill>
                  <a:schemeClr val="tx1"/>
                </a:solidFill>
              </a:rPr>
              <a:t> to </a:t>
            </a:r>
            <a:r>
              <a:rPr lang="fr-FR" sz="1200" dirty="0" err="1">
                <a:solidFill>
                  <a:schemeClr val="tx1"/>
                </a:solidFill>
              </a:rPr>
              <a:t>contend</a:t>
            </a:r>
            <a:r>
              <a:rPr lang="fr-FR" sz="1200" dirty="0">
                <a:solidFill>
                  <a:schemeClr val="tx1"/>
                </a:solidFill>
              </a:rPr>
              <a:t> the medium </a:t>
            </a:r>
            <a:r>
              <a:rPr lang="fr-FR" sz="1200" dirty="0" err="1">
                <a:solidFill>
                  <a:schemeClr val="tx1"/>
                </a:solidFill>
              </a:rPr>
              <a:t>during</a:t>
            </a:r>
            <a:r>
              <a:rPr lang="fr-FR" sz="1200" dirty="0">
                <a:solidFill>
                  <a:schemeClr val="tx1"/>
                </a:solidFill>
              </a:rPr>
              <a:t> the provision </a:t>
            </a:r>
            <a:r>
              <a:rPr lang="fr-FR" sz="1200" dirty="0" err="1">
                <a:solidFill>
                  <a:schemeClr val="tx1"/>
                </a:solidFill>
              </a:rPr>
              <a:t>period</a:t>
            </a:r>
            <a:r>
              <a:rPr lang="fr-FR" sz="1200" dirty="0">
                <a:solidFill>
                  <a:schemeClr val="tx1"/>
                </a:solidFill>
              </a:rPr>
              <a:t>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fr-FR" sz="120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fr-FR" sz="1400" i="1" u="sng" dirty="0">
                <a:solidFill>
                  <a:schemeClr val="tx1"/>
                </a:solidFill>
              </a:rPr>
              <a:t>Data transmissions </a:t>
            </a:r>
            <a:r>
              <a:rPr lang="fr-FR" sz="1400" i="1" u="sng" dirty="0" err="1">
                <a:solidFill>
                  <a:schemeClr val="tx1"/>
                </a:solidFill>
              </a:rPr>
              <a:t>during</a:t>
            </a:r>
            <a:r>
              <a:rPr lang="fr-FR" sz="1400" i="1" u="sng" dirty="0">
                <a:solidFill>
                  <a:schemeClr val="tx1"/>
                </a:solidFill>
              </a:rPr>
              <a:t> the provision </a:t>
            </a:r>
            <a:r>
              <a:rPr lang="fr-FR" sz="1400" i="1" u="sng" dirty="0" err="1">
                <a:solidFill>
                  <a:schemeClr val="tx1"/>
                </a:solidFill>
              </a:rPr>
              <a:t>period</a:t>
            </a:r>
            <a:r>
              <a:rPr lang="fr-FR" sz="1400" dirty="0">
                <a:solidFill>
                  <a:schemeClr val="tx1"/>
                </a:solidFill>
              </a:rPr>
              <a:t>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r-FR" sz="1100" dirty="0">
                <a:solidFill>
                  <a:schemeClr val="tx1"/>
                </a:solidFill>
              </a:rPr>
              <a:t>The AP </a:t>
            </a:r>
            <a:r>
              <a:rPr lang="fr-FR" sz="1100" dirty="0" err="1">
                <a:solidFill>
                  <a:schemeClr val="tx1"/>
                </a:solidFill>
              </a:rPr>
              <a:t>may</a:t>
            </a:r>
            <a:r>
              <a:rPr lang="fr-FR" sz="1100" dirty="0">
                <a:solidFill>
                  <a:schemeClr val="tx1"/>
                </a:solidFill>
              </a:rPr>
              <a:t> </a:t>
            </a:r>
            <a:r>
              <a:rPr lang="fr-FR" sz="1100" dirty="0" err="1">
                <a:solidFill>
                  <a:schemeClr val="tx1"/>
                </a:solidFill>
              </a:rPr>
              <a:t>initiate</a:t>
            </a:r>
            <a:r>
              <a:rPr lang="fr-FR" sz="1100" dirty="0">
                <a:solidFill>
                  <a:schemeClr val="tx1"/>
                </a:solidFill>
              </a:rPr>
              <a:t> MU/SU data transmissions (DL/UL) to </a:t>
            </a:r>
            <a:r>
              <a:rPr lang="fr-FR" sz="1100" dirty="0" err="1">
                <a:solidFill>
                  <a:schemeClr val="tx1"/>
                </a:solidFill>
              </a:rPr>
              <a:t>solicit</a:t>
            </a:r>
            <a:r>
              <a:rPr lang="fr-FR" sz="1100" dirty="0">
                <a:solidFill>
                  <a:schemeClr val="tx1"/>
                </a:solidFill>
              </a:rPr>
              <a:t> </a:t>
            </a:r>
            <a:r>
              <a:rPr lang="fr-FR" sz="1100" dirty="0" err="1">
                <a:solidFill>
                  <a:schemeClr val="tx1"/>
                </a:solidFill>
              </a:rPr>
              <a:t>any</a:t>
            </a:r>
            <a:r>
              <a:rPr lang="fr-FR" sz="1100" dirty="0">
                <a:solidFill>
                  <a:schemeClr val="tx1"/>
                </a:solidFill>
              </a:rPr>
              <a:t> </a:t>
            </a:r>
            <a:r>
              <a:rPr lang="fr-FR" sz="1100" dirty="0" err="1">
                <a:solidFill>
                  <a:schemeClr val="tx1"/>
                </a:solidFill>
              </a:rPr>
              <a:t>STAs</a:t>
            </a:r>
            <a:r>
              <a:rPr lang="fr-FR" sz="1100" dirty="0">
                <a:solidFill>
                  <a:schemeClr val="tx1"/>
                </a:solidFill>
              </a:rPr>
              <a:t> of the BSS.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r-FR" sz="1100" dirty="0">
                <a:solidFill>
                  <a:schemeClr val="tx1"/>
                </a:solidFill>
              </a:rPr>
              <a:t>Data transmissions are not </a:t>
            </a:r>
            <a:r>
              <a:rPr lang="fr-FR" sz="1100" dirty="0" err="1">
                <a:solidFill>
                  <a:schemeClr val="tx1"/>
                </a:solidFill>
              </a:rPr>
              <a:t>restricted</a:t>
            </a:r>
            <a:r>
              <a:rPr lang="fr-FR" sz="1100" dirty="0">
                <a:solidFill>
                  <a:schemeClr val="tx1"/>
                </a:solidFill>
              </a:rPr>
              <a:t> for </a:t>
            </a:r>
            <a:r>
              <a:rPr lang="fr-FR" sz="1100" dirty="0" err="1">
                <a:solidFill>
                  <a:schemeClr val="tx1"/>
                </a:solidFill>
              </a:rPr>
              <a:t>low-latency</a:t>
            </a:r>
            <a:r>
              <a:rPr lang="fr-FR" sz="1100" dirty="0">
                <a:solidFill>
                  <a:schemeClr val="tx1"/>
                </a:solidFill>
              </a:rPr>
              <a:t> flows.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r-FR" sz="1100" dirty="0" err="1">
                <a:solidFill>
                  <a:schemeClr val="tx1"/>
                </a:solidFill>
              </a:rPr>
              <a:t>Only</a:t>
            </a:r>
            <a:r>
              <a:rPr lang="fr-FR" sz="1100" dirty="0">
                <a:solidFill>
                  <a:schemeClr val="tx1"/>
                </a:solidFill>
              </a:rPr>
              <a:t> the LL Capable </a:t>
            </a:r>
            <a:r>
              <a:rPr lang="fr-FR" sz="1100" dirty="0" err="1">
                <a:solidFill>
                  <a:schemeClr val="tx1"/>
                </a:solidFill>
              </a:rPr>
              <a:t>STAs</a:t>
            </a:r>
            <a:r>
              <a:rPr lang="fr-FR" sz="1100" dirty="0">
                <a:solidFill>
                  <a:schemeClr val="tx1"/>
                </a:solidFill>
              </a:rPr>
              <a:t> are </a:t>
            </a:r>
            <a:r>
              <a:rPr lang="fr-FR" sz="1100" dirty="0" err="1">
                <a:solidFill>
                  <a:schemeClr val="tx1"/>
                </a:solidFill>
              </a:rPr>
              <a:t>allowed</a:t>
            </a:r>
            <a:r>
              <a:rPr lang="fr-FR" sz="1100" dirty="0">
                <a:solidFill>
                  <a:schemeClr val="tx1"/>
                </a:solidFill>
              </a:rPr>
              <a:t> to use EDCA mode to transmit data not </a:t>
            </a:r>
            <a:r>
              <a:rPr lang="fr-FR" sz="1100" dirty="0" err="1">
                <a:solidFill>
                  <a:schemeClr val="tx1"/>
                </a:solidFill>
              </a:rPr>
              <a:t>restricted</a:t>
            </a:r>
            <a:r>
              <a:rPr lang="fr-FR" sz="1100" dirty="0">
                <a:solidFill>
                  <a:schemeClr val="tx1"/>
                </a:solidFill>
              </a:rPr>
              <a:t> for </a:t>
            </a:r>
            <a:r>
              <a:rPr lang="fr-FR" sz="1100" dirty="0" err="1">
                <a:solidFill>
                  <a:schemeClr val="tx1"/>
                </a:solidFill>
              </a:rPr>
              <a:t>low-latency</a:t>
            </a:r>
            <a:r>
              <a:rPr lang="fr-FR" sz="1100" dirty="0">
                <a:solidFill>
                  <a:schemeClr val="tx1"/>
                </a:solidFill>
              </a:rPr>
              <a:t> flows.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fr-FR" sz="110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fr-FR" sz="1400" i="1" u="sng" dirty="0">
                <a:solidFill>
                  <a:schemeClr val="tx1"/>
                </a:solidFill>
              </a:rPr>
              <a:t>NAV Management</a:t>
            </a:r>
            <a:r>
              <a:rPr lang="fr-FR" sz="1400" dirty="0">
                <a:solidFill>
                  <a:schemeClr val="tx1"/>
                </a:solidFill>
              </a:rPr>
              <a:t> 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r-FR" sz="1200" dirty="0">
                <a:solidFill>
                  <a:schemeClr val="tx1"/>
                </a:solidFill>
              </a:rPr>
              <a:t>A LL Capable STA sets </a:t>
            </a:r>
            <a:r>
              <a:rPr lang="fr-FR" sz="1200" dirty="0" err="1">
                <a:solidFill>
                  <a:schemeClr val="tx1"/>
                </a:solidFill>
              </a:rPr>
              <a:t>its</a:t>
            </a:r>
            <a:r>
              <a:rPr lang="fr-FR" sz="1200" dirty="0">
                <a:solidFill>
                  <a:schemeClr val="tx1"/>
                </a:solidFill>
              </a:rPr>
              <a:t> NAV, at the </a:t>
            </a:r>
            <a:r>
              <a:rPr lang="fr-FR" sz="1200" dirty="0" err="1">
                <a:solidFill>
                  <a:schemeClr val="tx1"/>
                </a:solidFill>
              </a:rPr>
              <a:t>starting</a:t>
            </a:r>
            <a:r>
              <a:rPr lang="fr-FR" sz="1200" dirty="0">
                <a:solidFill>
                  <a:schemeClr val="tx1"/>
                </a:solidFill>
              </a:rPr>
              <a:t> date of the provision </a:t>
            </a:r>
            <a:r>
              <a:rPr lang="fr-FR" sz="1200" dirty="0" err="1">
                <a:solidFill>
                  <a:schemeClr val="tx1"/>
                </a:solidFill>
              </a:rPr>
              <a:t>period</a:t>
            </a:r>
            <a:r>
              <a:rPr lang="fr-FR" sz="1200" dirty="0">
                <a:solidFill>
                  <a:schemeClr val="tx1"/>
                </a:solidFill>
              </a:rPr>
              <a:t>, </a:t>
            </a:r>
            <a:r>
              <a:rPr lang="fr-FR" sz="1200" dirty="0" err="1">
                <a:solidFill>
                  <a:schemeClr val="tx1"/>
                </a:solidFill>
              </a:rPr>
              <a:t>until</a:t>
            </a:r>
            <a:r>
              <a:rPr lang="fr-FR" sz="1200" dirty="0">
                <a:solidFill>
                  <a:schemeClr val="tx1"/>
                </a:solidFill>
              </a:rPr>
              <a:t> the </a:t>
            </a:r>
            <a:r>
              <a:rPr lang="fr-FR" sz="1200" dirty="0" err="1">
                <a:solidFill>
                  <a:schemeClr val="tx1"/>
                </a:solidFill>
              </a:rPr>
              <a:t>starting</a:t>
            </a:r>
            <a:r>
              <a:rPr lang="fr-FR" sz="1200" dirty="0">
                <a:solidFill>
                  <a:schemeClr val="tx1"/>
                </a:solidFill>
              </a:rPr>
              <a:t> date of the LL SP </a:t>
            </a:r>
            <a:r>
              <a:rPr lang="fr-FR" sz="1200" dirty="0" err="1">
                <a:solidFill>
                  <a:schemeClr val="tx1"/>
                </a:solidFill>
              </a:rPr>
              <a:t>unless</a:t>
            </a:r>
            <a:r>
              <a:rPr lang="fr-FR" sz="1200" dirty="0">
                <a:solidFill>
                  <a:schemeClr val="tx1"/>
                </a:solidFill>
              </a:rPr>
              <a:t> the AP </a:t>
            </a:r>
            <a:r>
              <a:rPr lang="fr-FR" sz="1200" dirty="0" err="1">
                <a:solidFill>
                  <a:schemeClr val="tx1"/>
                </a:solidFill>
              </a:rPr>
              <a:t>allows</a:t>
            </a:r>
            <a:r>
              <a:rPr lang="fr-FR" sz="1200" dirty="0">
                <a:solidFill>
                  <a:schemeClr val="tx1"/>
                </a:solidFill>
              </a:rPr>
              <a:t> EDCA mode </a:t>
            </a:r>
            <a:r>
              <a:rPr lang="fr-FR" sz="1200" dirty="0" err="1">
                <a:solidFill>
                  <a:schemeClr val="tx1"/>
                </a:solidFill>
              </a:rPr>
              <a:t>during</a:t>
            </a:r>
            <a:r>
              <a:rPr lang="fr-FR" sz="1200" dirty="0">
                <a:solidFill>
                  <a:schemeClr val="tx1"/>
                </a:solidFill>
              </a:rPr>
              <a:t> the provision </a:t>
            </a:r>
            <a:r>
              <a:rPr lang="fr-FR" sz="1200" dirty="0" err="1">
                <a:solidFill>
                  <a:schemeClr val="tx1"/>
                </a:solidFill>
              </a:rPr>
              <a:t>period</a:t>
            </a:r>
            <a:r>
              <a:rPr lang="fr-FR" sz="1200" dirty="0">
                <a:solidFill>
                  <a:schemeClr val="tx1"/>
                </a:solidFill>
              </a:rPr>
              <a:t>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r-FR" sz="1200" dirty="0">
                <a:solidFill>
                  <a:schemeClr val="tx1"/>
                </a:solidFill>
              </a:rPr>
              <a:t>Non-LL Capable </a:t>
            </a:r>
            <a:r>
              <a:rPr lang="fr-FR" sz="1200" dirty="0" err="1">
                <a:solidFill>
                  <a:schemeClr val="tx1"/>
                </a:solidFill>
              </a:rPr>
              <a:t>STAs</a:t>
            </a:r>
            <a:r>
              <a:rPr lang="fr-FR" sz="1200" dirty="0">
                <a:solidFill>
                  <a:schemeClr val="tx1"/>
                </a:solidFill>
              </a:rPr>
              <a:t> and OBSS </a:t>
            </a:r>
            <a:r>
              <a:rPr lang="fr-FR" sz="1200" dirty="0" err="1">
                <a:solidFill>
                  <a:schemeClr val="tx1"/>
                </a:solidFill>
              </a:rPr>
              <a:t>STAs</a:t>
            </a:r>
            <a:r>
              <a:rPr lang="fr-FR" sz="1200" dirty="0">
                <a:solidFill>
                  <a:schemeClr val="tx1"/>
                </a:solidFill>
              </a:rPr>
              <a:t> set </a:t>
            </a:r>
            <a:r>
              <a:rPr lang="fr-FR" sz="1200" dirty="0" err="1">
                <a:solidFill>
                  <a:schemeClr val="tx1"/>
                </a:solidFill>
              </a:rPr>
              <a:t>their</a:t>
            </a:r>
            <a:r>
              <a:rPr lang="fr-FR" sz="1200" dirty="0">
                <a:solidFill>
                  <a:schemeClr val="tx1"/>
                </a:solidFill>
              </a:rPr>
              <a:t> NAV, at the </a:t>
            </a:r>
            <a:r>
              <a:rPr lang="fr-FR" sz="1200" dirty="0" err="1">
                <a:solidFill>
                  <a:schemeClr val="tx1"/>
                </a:solidFill>
              </a:rPr>
              <a:t>starting</a:t>
            </a:r>
            <a:r>
              <a:rPr lang="fr-FR" sz="1200" dirty="0">
                <a:solidFill>
                  <a:schemeClr val="tx1"/>
                </a:solidFill>
              </a:rPr>
              <a:t> date of the provision </a:t>
            </a:r>
            <a:r>
              <a:rPr lang="fr-FR" sz="1200" dirty="0" err="1">
                <a:solidFill>
                  <a:schemeClr val="tx1"/>
                </a:solidFill>
              </a:rPr>
              <a:t>period</a:t>
            </a:r>
            <a:r>
              <a:rPr lang="fr-FR" sz="1200" dirty="0">
                <a:solidFill>
                  <a:schemeClr val="tx1"/>
                </a:solidFill>
              </a:rPr>
              <a:t>, </a:t>
            </a:r>
            <a:r>
              <a:rPr lang="fr-FR" sz="1200" dirty="0" err="1">
                <a:solidFill>
                  <a:schemeClr val="tx1"/>
                </a:solidFill>
              </a:rPr>
              <a:t>until</a:t>
            </a:r>
            <a:r>
              <a:rPr lang="fr-FR" sz="1200" dirty="0">
                <a:solidFill>
                  <a:schemeClr val="tx1"/>
                </a:solidFill>
              </a:rPr>
              <a:t> the end of the </a:t>
            </a:r>
            <a:r>
              <a:rPr lang="fr-FR" sz="1200" dirty="0" err="1">
                <a:solidFill>
                  <a:schemeClr val="tx1"/>
                </a:solidFill>
              </a:rPr>
              <a:t>TXOP</a:t>
            </a:r>
            <a:r>
              <a:rPr lang="fr-FR" sz="1200" baseline="-25000" dirty="0" err="1">
                <a:solidFill>
                  <a:schemeClr val="tx1"/>
                </a:solidFill>
              </a:rPr>
              <a:t>ap</a:t>
            </a:r>
            <a:r>
              <a:rPr lang="fr-FR" sz="1200" dirty="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16" name="Rectangle 4">
            <a:extLst>
              <a:ext uri="{FF2B5EF4-FFF2-40B4-BE49-F238E27FC236}">
                <a16:creationId xmlns:a16="http://schemas.microsoft.com/office/drawing/2014/main" id="{204C2622-A89B-46DA-A7E7-3D80B89E01D1}"/>
              </a:ext>
            </a:extLst>
          </p:cNvPr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Patrice NEZOU (Canon), et al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419333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7BF6942B-33C7-46D6-9B6C-378822D4B5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2791" y="685800"/>
            <a:ext cx="8493527" cy="684215"/>
          </a:xfrm>
        </p:spPr>
        <p:txBody>
          <a:bodyPr/>
          <a:lstStyle/>
          <a:p>
            <a:r>
              <a:rPr lang="en-US" sz="2400" dirty="0"/>
              <a:t>Low-Latency Service Period (LL SP) 1/2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7AC6505-B543-40BE-A401-54BEDC9591E8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Chunyu Hu et al.</a:t>
            </a:r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952A687-27FA-44AF-8D3F-F2C4FA72EEC2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FE451762-76C6-4358-8D28-89CE31D33F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1873" y="1447800"/>
            <a:ext cx="8493527" cy="43434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fr-FR" sz="1400" b="0" dirty="0" err="1"/>
              <a:t>Define</a:t>
            </a:r>
            <a:r>
              <a:rPr lang="fr-FR" sz="1400" b="0" dirty="0"/>
              <a:t> a broadcast TWT </a:t>
            </a:r>
            <a:r>
              <a:rPr lang="fr-FR" sz="1400" b="0" dirty="0" err="1"/>
              <a:t>dedicated</a:t>
            </a:r>
            <a:r>
              <a:rPr lang="fr-FR" sz="1400" b="0" dirty="0"/>
              <a:t> to </a:t>
            </a:r>
            <a:r>
              <a:rPr lang="fr-FR" sz="1400" b="0" dirty="0" err="1"/>
              <a:t>low-latency</a:t>
            </a:r>
            <a:r>
              <a:rPr lang="fr-FR" sz="1400" b="0" dirty="0"/>
              <a:t> </a:t>
            </a:r>
            <a:r>
              <a:rPr lang="fr-FR" sz="1400" b="0" dirty="0" err="1"/>
              <a:t>traffics</a:t>
            </a:r>
            <a:endParaRPr lang="fr-FR" sz="1400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400" b="0" dirty="0"/>
              <a:t>Define a new value for the </a:t>
            </a:r>
            <a:r>
              <a:rPr lang="fr-FR" sz="1400" b="0" dirty="0"/>
              <a:t>«  Broadcast TWT </a:t>
            </a:r>
            <a:r>
              <a:rPr lang="fr-FR" sz="1400" b="0" dirty="0" err="1"/>
              <a:t>Recommendation</a:t>
            </a:r>
            <a:r>
              <a:rPr lang="fr-FR" sz="1400" b="0" dirty="0"/>
              <a:t>» </a:t>
            </a:r>
            <a:r>
              <a:rPr lang="fr-FR" sz="1400" b="0" dirty="0" err="1"/>
              <a:t>field</a:t>
            </a:r>
            <a:r>
              <a:rPr lang="fr-FR" sz="1400" b="0" dirty="0"/>
              <a:t> value for Low-</a:t>
            </a:r>
            <a:r>
              <a:rPr lang="fr-FR" sz="1400" b="0" dirty="0" err="1"/>
              <a:t>Latency</a:t>
            </a:r>
            <a:r>
              <a:rPr lang="fr-FR" sz="1400" b="0" dirty="0"/>
              <a:t> </a:t>
            </a:r>
            <a:r>
              <a:rPr lang="fr-FR" sz="1400" b="0" dirty="0" err="1"/>
              <a:t>traffics</a:t>
            </a:r>
            <a:r>
              <a:rPr lang="fr-FR" sz="1400" b="0" dirty="0"/>
              <a:t> in the TWT Information </a:t>
            </a:r>
            <a:r>
              <a:rPr lang="fr-FR" sz="1400" b="0" dirty="0" err="1"/>
              <a:t>Element</a:t>
            </a:r>
            <a:endParaRPr lang="fr-FR" sz="1400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400" b="0" dirty="0"/>
              <a:t>Restrict the TWT service period to only low-latency traffic transmission.</a:t>
            </a:r>
            <a:endParaRPr lang="fr-FR" sz="1400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400" b="0" dirty="0"/>
              <a:t>Support Direct link (P2P) communications (see </a:t>
            </a:r>
            <a:r>
              <a:rPr lang="fr-FR" sz="1400" b="0" dirty="0"/>
              <a:t>doc 813r7):</a:t>
            </a:r>
            <a:endParaRPr lang="fr-FR" sz="800" b="0" dirty="0"/>
          </a:p>
          <a:p>
            <a:pPr marL="0" indent="0"/>
            <a:endParaRPr lang="fr-FR" sz="1800" dirty="0"/>
          </a:p>
          <a:p>
            <a:pPr>
              <a:buFont typeface="Arial" panose="020B0604020202020204" pitchFamily="34" charset="0"/>
              <a:buChar char="•"/>
            </a:pPr>
            <a:endParaRPr lang="fr-FR" sz="1800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BC55C141-F1E1-4A0F-BC32-F9D02FF3F3E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2791" y="3352800"/>
            <a:ext cx="3121800" cy="614333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9A6F2FD0-BE3A-4B4F-8C50-55EF6B25598A}"/>
              </a:ext>
            </a:extLst>
          </p:cNvPr>
          <p:cNvSpPr txBox="1"/>
          <p:nvPr/>
        </p:nvSpPr>
        <p:spPr>
          <a:xfrm>
            <a:off x="49891" y="3406050"/>
            <a:ext cx="77386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b="1" dirty="0">
                <a:solidFill>
                  <a:srgbClr val="FF0000"/>
                </a:solidFill>
              </a:rPr>
              <a:t>TWT IE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EDB2E904-B6A0-47F7-BC53-6E2C9F40B24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1873" y="4198185"/>
            <a:ext cx="2856744" cy="847413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581D0680-1E23-40D4-8DB5-C84E8014D4A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1632" y="5237115"/>
            <a:ext cx="4953601" cy="905333"/>
          </a:xfrm>
          <a:prstGeom prst="rect">
            <a:avLst/>
          </a:prstGeom>
        </p:spPr>
      </p:pic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36747BBB-2F93-48F5-B47C-6C72D14BC66A}"/>
              </a:ext>
            </a:extLst>
          </p:cNvPr>
          <p:cNvCxnSpPr>
            <a:cxnSpLocks/>
          </p:cNvCxnSpPr>
          <p:nvPr/>
        </p:nvCxnSpPr>
        <p:spPr bwMode="auto">
          <a:xfrm flipV="1">
            <a:off x="827584" y="4903304"/>
            <a:ext cx="1" cy="45674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D2203B3D-337B-4962-B869-09E9E7573E59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1325422" y="4903304"/>
            <a:ext cx="4038666" cy="51820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0668F0BF-6D52-4093-9396-4EE86352F242}"/>
              </a:ext>
            </a:extLst>
          </p:cNvPr>
          <p:cNvCxnSpPr>
            <a:cxnSpLocks/>
            <a:endCxn id="11" idx="0"/>
          </p:cNvCxnSpPr>
          <p:nvPr/>
        </p:nvCxnSpPr>
        <p:spPr>
          <a:xfrm flipH="1">
            <a:off x="1850245" y="3759548"/>
            <a:ext cx="637852" cy="438637"/>
          </a:xfrm>
          <a:prstGeom prst="straightConnector1">
            <a:avLst/>
          </a:prstGeom>
          <a:ln w="19050">
            <a:solidFill>
              <a:schemeClr val="tx2"/>
            </a:solidFill>
            <a:headEnd type="none" w="med" len="me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883242A2-3950-4B2D-A9ED-2B050CCA87ED}"/>
              </a:ext>
            </a:extLst>
          </p:cNvPr>
          <p:cNvCxnSpPr>
            <a:cxnSpLocks/>
            <a:endCxn id="21" idx="1"/>
          </p:cNvCxnSpPr>
          <p:nvPr/>
        </p:nvCxnSpPr>
        <p:spPr>
          <a:xfrm flipV="1">
            <a:off x="3776454" y="4610490"/>
            <a:ext cx="1717111" cy="788404"/>
          </a:xfrm>
          <a:prstGeom prst="straightConnector1">
            <a:avLst/>
          </a:prstGeom>
          <a:ln w="19050">
            <a:solidFill>
              <a:schemeClr val="tx2"/>
            </a:solidFill>
            <a:headEnd type="none" w="med" len="me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1" name="Table 20">
            <a:extLst>
              <a:ext uri="{FF2B5EF4-FFF2-40B4-BE49-F238E27FC236}">
                <a16:creationId xmlns:a16="http://schemas.microsoft.com/office/drawing/2014/main" id="{76BFACD8-700F-48E3-8D7A-E3814FBE648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0474468"/>
              </p:ext>
            </p:extLst>
          </p:nvPr>
        </p:nvGraphicFramePr>
        <p:xfrm>
          <a:off x="5493565" y="3517837"/>
          <a:ext cx="3551510" cy="21853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26999">
                  <a:extLst>
                    <a:ext uri="{9D8B030D-6E8A-4147-A177-3AD203B41FA5}">
                      <a16:colId xmlns:a16="http://schemas.microsoft.com/office/drawing/2014/main" val="3577174806"/>
                    </a:ext>
                  </a:extLst>
                </a:gridCol>
                <a:gridCol w="2224511">
                  <a:extLst>
                    <a:ext uri="{9D8B030D-6E8A-4147-A177-3AD203B41FA5}">
                      <a16:colId xmlns:a16="http://schemas.microsoft.com/office/drawing/2014/main" val="470058497"/>
                    </a:ext>
                  </a:extLst>
                </a:gridCol>
              </a:tblGrid>
              <a:tr h="391037">
                <a:tc>
                  <a:txBody>
                    <a:bodyPr/>
                    <a:lstStyle/>
                    <a:p>
                      <a:r>
                        <a:rPr lang="fr-FR" sz="1000" dirty="0"/>
                        <a:t>Broadcast TWT Recommandation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000" dirty="0" err="1"/>
                        <a:t>Definition</a:t>
                      </a:r>
                      <a:endParaRPr lang="fr-FR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90736426"/>
                  </a:ext>
                </a:extLst>
              </a:tr>
              <a:tr h="240638">
                <a:tc>
                  <a:txBody>
                    <a:bodyPr/>
                    <a:lstStyle/>
                    <a:p>
                      <a:pPr algn="ctr"/>
                      <a:r>
                        <a:rPr lang="fr-FR" sz="10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000" dirty="0"/>
                        <a:t>No </a:t>
                      </a:r>
                      <a:r>
                        <a:rPr lang="fr-FR" sz="1000" dirty="0" err="1"/>
                        <a:t>constraints</a:t>
                      </a:r>
                      <a:endParaRPr lang="fr-FR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26534241"/>
                  </a:ext>
                </a:extLst>
              </a:tr>
              <a:tr h="265066">
                <a:tc>
                  <a:txBody>
                    <a:bodyPr/>
                    <a:lstStyle/>
                    <a:p>
                      <a:pPr algn="ctr"/>
                      <a:r>
                        <a:rPr lang="fr-FR" sz="10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000" dirty="0"/>
                        <a:t>PS-</a:t>
                      </a:r>
                      <a:r>
                        <a:rPr lang="fr-FR" sz="1000" dirty="0" err="1"/>
                        <a:t>Poll</a:t>
                      </a:r>
                      <a:r>
                        <a:rPr lang="fr-FR" sz="1000" dirty="0"/>
                        <a:t>, QoS </a:t>
                      </a:r>
                      <a:r>
                        <a:rPr lang="fr-FR" sz="1000" dirty="0" err="1"/>
                        <a:t>Null</a:t>
                      </a:r>
                      <a:r>
                        <a:rPr lang="fr-FR" sz="1000" dirty="0"/>
                        <a:t>, BQR, </a:t>
                      </a:r>
                      <a:r>
                        <a:rPr lang="fr-FR" sz="1000" dirty="0" err="1"/>
                        <a:t>BSRs</a:t>
                      </a:r>
                      <a:r>
                        <a:rPr lang="fr-FR" sz="1000" dirty="0"/>
                        <a:t> frames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6325322"/>
                  </a:ext>
                </a:extLst>
              </a:tr>
              <a:tr h="240638">
                <a:tc>
                  <a:txBody>
                    <a:bodyPr/>
                    <a:lstStyle/>
                    <a:p>
                      <a:pPr algn="ctr"/>
                      <a:r>
                        <a:rPr lang="fr-FR" sz="10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dirty="0"/>
                        <a:t>PS-</a:t>
                      </a:r>
                      <a:r>
                        <a:rPr lang="fr-FR" sz="1000" dirty="0" err="1"/>
                        <a:t>Poll</a:t>
                      </a:r>
                      <a:r>
                        <a:rPr lang="fr-FR" sz="1000" dirty="0"/>
                        <a:t>, QoS </a:t>
                      </a:r>
                      <a:r>
                        <a:rPr lang="fr-FR" sz="1000" dirty="0" err="1"/>
                        <a:t>Null</a:t>
                      </a:r>
                      <a:r>
                        <a:rPr lang="fr-FR" sz="1000" dirty="0"/>
                        <a:t>, BQR, </a:t>
                      </a:r>
                      <a:r>
                        <a:rPr lang="fr-FR" sz="1000" dirty="0" err="1"/>
                        <a:t>BSRs</a:t>
                      </a:r>
                      <a:r>
                        <a:rPr lang="fr-FR" sz="1000" dirty="0"/>
                        <a:t> frames </a:t>
                      </a:r>
                      <a:r>
                        <a:rPr lang="fr-FR" sz="1000" dirty="0" err="1"/>
                        <a:t>with</a:t>
                      </a:r>
                      <a:r>
                        <a:rPr lang="fr-FR" sz="1000" dirty="0"/>
                        <a:t> TF </a:t>
                      </a:r>
                      <a:r>
                        <a:rPr lang="fr-FR" sz="1000" dirty="0" err="1"/>
                        <a:t>containing</a:t>
                      </a:r>
                      <a:r>
                        <a:rPr lang="fr-FR" sz="1000" dirty="0"/>
                        <a:t> RA-</a:t>
                      </a:r>
                      <a:r>
                        <a:rPr lang="fr-FR" sz="1000" dirty="0" err="1"/>
                        <a:t>RUs</a:t>
                      </a:r>
                      <a:endParaRPr lang="fr-FR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22160036"/>
                  </a:ext>
                </a:extLst>
              </a:tr>
              <a:tr h="240638">
                <a:tc>
                  <a:txBody>
                    <a:bodyPr/>
                    <a:lstStyle/>
                    <a:p>
                      <a:pPr algn="ctr"/>
                      <a:r>
                        <a:rPr lang="fr-FR" sz="10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No constraints on the frames except that the AP </a:t>
                      </a:r>
                      <a:r>
                        <a:rPr kumimoji="1" lang="fr-FR" sz="10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transmits</a:t>
                      </a:r>
                      <a:r>
                        <a:rPr kumimoji="1" lang="fr-FR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a TIM frame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61559503"/>
                  </a:ext>
                </a:extLst>
              </a:tr>
              <a:tr h="240638">
                <a:tc>
                  <a:txBody>
                    <a:bodyPr/>
                    <a:lstStyle/>
                    <a:p>
                      <a:pPr algn="ctr"/>
                      <a:r>
                        <a:rPr lang="fr-FR" sz="1000" b="1" dirty="0">
                          <a:solidFill>
                            <a:srgbClr val="FF0000"/>
                          </a:solidFill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000" b="1" dirty="0">
                          <a:solidFill>
                            <a:srgbClr val="FF0000"/>
                          </a:solidFill>
                        </a:rPr>
                        <a:t>Low </a:t>
                      </a:r>
                      <a:r>
                        <a:rPr lang="fr-FR" sz="1000" b="1" dirty="0" err="1">
                          <a:solidFill>
                            <a:srgbClr val="FF0000"/>
                          </a:solidFill>
                        </a:rPr>
                        <a:t>Latency</a:t>
                      </a:r>
                      <a:endParaRPr lang="fr-FR" sz="10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1479952"/>
                  </a:ext>
                </a:extLst>
              </a:tr>
              <a:tr h="240638">
                <a:tc>
                  <a:txBody>
                    <a:bodyPr/>
                    <a:lstStyle/>
                    <a:p>
                      <a:pPr algn="ctr"/>
                      <a:r>
                        <a:rPr lang="fr-FR" sz="1000" dirty="0"/>
                        <a:t>5-7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000" dirty="0"/>
                        <a:t> </a:t>
                      </a:r>
                      <a:r>
                        <a:rPr lang="fr-FR" sz="1000" dirty="0" err="1"/>
                        <a:t>Reserved</a:t>
                      </a:r>
                      <a:endParaRPr lang="fr-FR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29496339"/>
                  </a:ext>
                </a:extLst>
              </a:tr>
            </a:tbl>
          </a:graphicData>
        </a:graphic>
      </p:graphicFrame>
      <p:sp>
        <p:nvSpPr>
          <p:cNvPr id="23" name="Rectangle 4">
            <a:extLst>
              <a:ext uri="{FF2B5EF4-FFF2-40B4-BE49-F238E27FC236}">
                <a16:creationId xmlns:a16="http://schemas.microsoft.com/office/drawing/2014/main" id="{46775718-E968-47D9-8932-110A04E27F8E}"/>
              </a:ext>
            </a:extLst>
          </p:cNvPr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Patrice NEZOU (Canon), et al </a:t>
            </a:r>
          </a:p>
          <a:p>
            <a:endParaRPr lang="en-GB" dirty="0"/>
          </a:p>
        </p:txBody>
      </p:sp>
      <p:sp>
        <p:nvSpPr>
          <p:cNvPr id="17" name="Slide Number Placeholder 4">
            <a:extLst>
              <a:ext uri="{FF2B5EF4-FFF2-40B4-BE49-F238E27FC236}">
                <a16:creationId xmlns:a16="http://schemas.microsoft.com/office/drawing/2014/main" id="{C0FFA3C0-D5F9-4FEA-88C4-89EE24FA318B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98152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7BF6942B-33C7-46D6-9B6C-378822D4B5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" y="685800"/>
            <a:ext cx="8839200" cy="684215"/>
          </a:xfrm>
        </p:spPr>
        <p:txBody>
          <a:bodyPr/>
          <a:lstStyle/>
          <a:p>
            <a:r>
              <a:rPr lang="en-US" sz="2800" dirty="0"/>
              <a:t>Low-Latency Service Period (LL SP) (2/2)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7AC6505-B543-40BE-A401-54BEDC9591E8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Chunyu Hu et al.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D94E54D-03BB-42EF-BFED-88A47CB3F82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952A687-27FA-44AF-8D3F-F2C4FA72EEC2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FE451762-76C6-4358-8D28-89CE31D33F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1600200"/>
            <a:ext cx="8686801" cy="47244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fr-FR" sz="1600" i="1" u="sng" dirty="0">
                <a:solidFill>
                  <a:schemeClr val="tx1"/>
                </a:solidFill>
              </a:rPr>
              <a:t>Medium Access Management </a:t>
            </a:r>
            <a:r>
              <a:rPr lang="fr-FR" sz="1600" i="1" u="sng" dirty="0" err="1">
                <a:solidFill>
                  <a:schemeClr val="tx1"/>
                </a:solidFill>
              </a:rPr>
              <a:t>during</a:t>
            </a:r>
            <a:r>
              <a:rPr lang="fr-FR" sz="1600" i="1" u="sng" dirty="0">
                <a:solidFill>
                  <a:schemeClr val="tx1"/>
                </a:solidFill>
              </a:rPr>
              <a:t> the LL SP</a:t>
            </a:r>
            <a:r>
              <a:rPr lang="fr-FR" sz="1600" i="1" dirty="0">
                <a:solidFill>
                  <a:schemeClr val="tx1"/>
                </a:solidFill>
              </a:rPr>
              <a:t>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r-FR" sz="1400" dirty="0">
                <a:solidFill>
                  <a:schemeClr val="tx1"/>
                </a:solidFill>
              </a:rPr>
              <a:t>MU transmissions </a:t>
            </a:r>
            <a:r>
              <a:rPr lang="fr-FR" sz="1400" dirty="0" err="1">
                <a:solidFill>
                  <a:schemeClr val="tx1"/>
                </a:solidFill>
              </a:rPr>
              <a:t>may</a:t>
            </a:r>
            <a:r>
              <a:rPr lang="fr-FR" sz="1400" dirty="0">
                <a:solidFill>
                  <a:schemeClr val="tx1"/>
                </a:solidFill>
              </a:rPr>
              <a:t> </a:t>
            </a:r>
            <a:r>
              <a:rPr lang="fr-FR" sz="1400" dirty="0" err="1">
                <a:solidFill>
                  <a:schemeClr val="tx1"/>
                </a:solidFill>
              </a:rPr>
              <a:t>be</a:t>
            </a:r>
            <a:r>
              <a:rPr lang="fr-FR" sz="1400" dirty="0">
                <a:solidFill>
                  <a:schemeClr val="tx1"/>
                </a:solidFill>
              </a:rPr>
              <a:t> the best solution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fr-FR" sz="1400" dirty="0">
                <a:solidFill>
                  <a:schemeClr val="tx1"/>
                </a:solidFill>
              </a:rPr>
              <a:t>Set « Trigger » </a:t>
            </a:r>
            <a:r>
              <a:rPr lang="fr-FR" sz="1400" dirty="0" err="1">
                <a:solidFill>
                  <a:schemeClr val="tx1"/>
                </a:solidFill>
              </a:rPr>
              <a:t>field</a:t>
            </a:r>
            <a:r>
              <a:rPr lang="fr-FR" sz="1400" dirty="0">
                <a:solidFill>
                  <a:schemeClr val="tx1"/>
                </a:solidFill>
              </a:rPr>
              <a:t> to 1 in the broadcast TWT IE.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fr-FR" sz="1400" dirty="0">
                <a:solidFill>
                  <a:schemeClr val="tx1"/>
                </a:solidFill>
              </a:rPr>
              <a:t>Use trigger frames, </a:t>
            </a:r>
            <a:r>
              <a:rPr lang="fr-FR" sz="1400" dirty="0" err="1">
                <a:solidFill>
                  <a:schemeClr val="tx1"/>
                </a:solidFill>
              </a:rPr>
              <a:t>during</a:t>
            </a:r>
            <a:r>
              <a:rPr lang="fr-FR" sz="1400" dirty="0">
                <a:solidFill>
                  <a:schemeClr val="tx1"/>
                </a:solidFill>
              </a:rPr>
              <a:t> the LL SP, </a:t>
            </a:r>
            <a:r>
              <a:rPr lang="fr-FR" sz="1400" dirty="0" err="1">
                <a:solidFill>
                  <a:schemeClr val="tx1"/>
                </a:solidFill>
              </a:rPr>
              <a:t>avoids</a:t>
            </a:r>
            <a:r>
              <a:rPr lang="fr-FR" sz="1400" dirty="0">
                <a:solidFill>
                  <a:schemeClr val="tx1"/>
                </a:solidFill>
              </a:rPr>
              <a:t> collisions and abuses </a:t>
            </a:r>
            <a:r>
              <a:rPr lang="fr-FR" sz="1400" dirty="0" err="1">
                <a:solidFill>
                  <a:schemeClr val="tx1"/>
                </a:solidFill>
              </a:rPr>
              <a:t>among</a:t>
            </a:r>
            <a:r>
              <a:rPr lang="fr-FR" sz="1400" dirty="0">
                <a:solidFill>
                  <a:schemeClr val="tx1"/>
                </a:solidFill>
              </a:rPr>
              <a:t> </a:t>
            </a:r>
            <a:r>
              <a:rPr lang="fr-FR" sz="1400" dirty="0" err="1">
                <a:solidFill>
                  <a:schemeClr val="tx1"/>
                </a:solidFill>
              </a:rPr>
              <a:t>STAs</a:t>
            </a:r>
            <a:r>
              <a:rPr lang="fr-FR" sz="1400" dirty="0">
                <a:solidFill>
                  <a:schemeClr val="tx1"/>
                </a:solidFill>
              </a:rPr>
              <a:t> </a:t>
            </a:r>
            <a:r>
              <a:rPr lang="fr-FR" sz="1400" dirty="0" err="1">
                <a:solidFill>
                  <a:schemeClr val="tx1"/>
                </a:solidFill>
              </a:rPr>
              <a:t>participating</a:t>
            </a:r>
            <a:r>
              <a:rPr lang="fr-FR" sz="1400" dirty="0">
                <a:solidFill>
                  <a:schemeClr val="tx1"/>
                </a:solidFill>
              </a:rPr>
              <a:t> to the broadcast TWT.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r-FR" sz="1400" dirty="0">
                <a:solidFill>
                  <a:schemeClr val="tx1"/>
                </a:solidFill>
              </a:rPr>
              <a:t>Support of EDCA mode </a:t>
            </a:r>
            <a:r>
              <a:rPr lang="fr-FR" sz="1400" dirty="0" err="1">
                <a:solidFill>
                  <a:schemeClr val="tx1"/>
                </a:solidFill>
              </a:rPr>
              <a:t>during</a:t>
            </a:r>
            <a:r>
              <a:rPr lang="fr-FR" sz="1400" dirty="0">
                <a:solidFill>
                  <a:schemeClr val="tx1"/>
                </a:solidFill>
              </a:rPr>
              <a:t> the LL SP </a:t>
            </a:r>
            <a:r>
              <a:rPr lang="fr-FR" sz="1400" dirty="0" err="1">
                <a:solidFill>
                  <a:schemeClr val="tx1"/>
                </a:solidFill>
              </a:rPr>
              <a:t>is</a:t>
            </a:r>
            <a:r>
              <a:rPr lang="fr-FR" sz="1400" dirty="0">
                <a:solidFill>
                  <a:schemeClr val="tx1"/>
                </a:solidFill>
              </a:rPr>
              <a:t> TBD.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fr-FR" sz="1400" dirty="0" err="1">
                <a:solidFill>
                  <a:schemeClr val="tx1"/>
                </a:solidFill>
              </a:rPr>
              <a:t>Only</a:t>
            </a:r>
            <a:r>
              <a:rPr lang="fr-FR" sz="1400" dirty="0">
                <a:solidFill>
                  <a:schemeClr val="tx1"/>
                </a:solidFill>
              </a:rPr>
              <a:t> </a:t>
            </a:r>
            <a:r>
              <a:rPr lang="fr-FR" sz="1400" dirty="0" err="1">
                <a:solidFill>
                  <a:schemeClr val="tx1"/>
                </a:solidFill>
              </a:rPr>
              <a:t>STAs</a:t>
            </a:r>
            <a:r>
              <a:rPr lang="fr-FR" sz="1400" dirty="0">
                <a:solidFill>
                  <a:schemeClr val="tx1"/>
                </a:solidFill>
              </a:rPr>
              <a:t> </a:t>
            </a:r>
            <a:r>
              <a:rPr lang="fr-FR" sz="1400" dirty="0" err="1">
                <a:solidFill>
                  <a:schemeClr val="tx1"/>
                </a:solidFill>
              </a:rPr>
              <a:t>with</a:t>
            </a:r>
            <a:r>
              <a:rPr lang="fr-FR" sz="1400" dirty="0">
                <a:solidFill>
                  <a:schemeClr val="tx1"/>
                </a:solidFill>
              </a:rPr>
              <a:t> </a:t>
            </a:r>
            <a:r>
              <a:rPr lang="fr-FR" sz="1400" dirty="0" err="1">
                <a:solidFill>
                  <a:schemeClr val="tx1"/>
                </a:solidFill>
              </a:rPr>
              <a:t>low-latency</a:t>
            </a:r>
            <a:r>
              <a:rPr lang="fr-FR" sz="1400" dirty="0">
                <a:solidFill>
                  <a:schemeClr val="tx1"/>
                </a:solidFill>
              </a:rPr>
              <a:t> </a:t>
            </a:r>
            <a:r>
              <a:rPr lang="fr-FR" sz="1400" dirty="0" err="1">
                <a:solidFill>
                  <a:schemeClr val="tx1"/>
                </a:solidFill>
              </a:rPr>
              <a:t>traffics</a:t>
            </a:r>
            <a:r>
              <a:rPr lang="fr-FR" sz="1400" dirty="0">
                <a:solidFill>
                  <a:schemeClr val="tx1"/>
                </a:solidFill>
              </a:rPr>
              <a:t> </a:t>
            </a:r>
            <a:r>
              <a:rPr lang="fr-FR" sz="1400" dirty="0" err="1">
                <a:solidFill>
                  <a:schemeClr val="tx1"/>
                </a:solidFill>
              </a:rPr>
              <a:t>would</a:t>
            </a:r>
            <a:r>
              <a:rPr lang="fr-FR" sz="1400" dirty="0">
                <a:solidFill>
                  <a:schemeClr val="tx1"/>
                </a:solidFill>
              </a:rPr>
              <a:t> </a:t>
            </a:r>
            <a:r>
              <a:rPr lang="fr-FR" sz="1400" dirty="0" err="1">
                <a:solidFill>
                  <a:schemeClr val="tx1"/>
                </a:solidFill>
              </a:rPr>
              <a:t>be</a:t>
            </a:r>
            <a:r>
              <a:rPr lang="fr-FR" sz="1400" dirty="0">
                <a:solidFill>
                  <a:schemeClr val="tx1"/>
                </a:solidFill>
              </a:rPr>
              <a:t> </a:t>
            </a:r>
            <a:r>
              <a:rPr lang="fr-FR" sz="1400" dirty="0" err="1">
                <a:solidFill>
                  <a:schemeClr val="tx1"/>
                </a:solidFill>
              </a:rPr>
              <a:t>allowed</a:t>
            </a:r>
            <a:r>
              <a:rPr lang="fr-FR" sz="1400" dirty="0">
                <a:solidFill>
                  <a:schemeClr val="tx1"/>
                </a:solidFill>
              </a:rPr>
              <a:t> to </a:t>
            </a:r>
            <a:r>
              <a:rPr lang="fr-FR" sz="1400" dirty="0" err="1">
                <a:solidFill>
                  <a:schemeClr val="tx1"/>
                </a:solidFill>
              </a:rPr>
              <a:t>contend</a:t>
            </a:r>
            <a:r>
              <a:rPr lang="fr-FR" sz="1400" dirty="0">
                <a:solidFill>
                  <a:schemeClr val="tx1"/>
                </a:solidFill>
              </a:rPr>
              <a:t> the medium </a:t>
            </a:r>
            <a:r>
              <a:rPr lang="fr-FR" sz="1400" dirty="0" err="1">
                <a:solidFill>
                  <a:schemeClr val="tx1"/>
                </a:solidFill>
              </a:rPr>
              <a:t>during</a:t>
            </a:r>
            <a:r>
              <a:rPr lang="fr-FR" sz="1400" dirty="0">
                <a:solidFill>
                  <a:schemeClr val="tx1"/>
                </a:solidFill>
              </a:rPr>
              <a:t> the LL SP if the AP </a:t>
            </a:r>
            <a:r>
              <a:rPr lang="fr-FR" sz="1400" dirty="0" err="1">
                <a:solidFill>
                  <a:schemeClr val="tx1"/>
                </a:solidFill>
              </a:rPr>
              <a:t>sends</a:t>
            </a:r>
            <a:r>
              <a:rPr lang="fr-FR" sz="1400" dirty="0">
                <a:solidFill>
                  <a:schemeClr val="tx1"/>
                </a:solidFill>
              </a:rPr>
              <a:t> no trigger frames.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fr-FR" sz="1400" dirty="0" err="1">
                <a:solidFill>
                  <a:schemeClr val="tx1"/>
                </a:solidFill>
              </a:rPr>
              <a:t>Adapted</a:t>
            </a:r>
            <a:r>
              <a:rPr lang="fr-FR" sz="1400" dirty="0">
                <a:solidFill>
                  <a:schemeClr val="tx1"/>
                </a:solidFill>
              </a:rPr>
              <a:t> EDCA </a:t>
            </a:r>
            <a:r>
              <a:rPr lang="fr-FR" sz="1400" dirty="0" err="1">
                <a:solidFill>
                  <a:schemeClr val="tx1"/>
                </a:solidFill>
              </a:rPr>
              <a:t>parameters</a:t>
            </a:r>
            <a:r>
              <a:rPr lang="fr-FR" sz="1400" dirty="0">
                <a:solidFill>
                  <a:schemeClr val="tx1"/>
                </a:solidFill>
              </a:rPr>
              <a:t> </a:t>
            </a:r>
            <a:r>
              <a:rPr lang="fr-FR" sz="1400" dirty="0" err="1">
                <a:solidFill>
                  <a:schemeClr val="tx1"/>
                </a:solidFill>
              </a:rPr>
              <a:t>could</a:t>
            </a:r>
            <a:r>
              <a:rPr lang="fr-FR" sz="1400" dirty="0">
                <a:solidFill>
                  <a:schemeClr val="tx1"/>
                </a:solidFill>
              </a:rPr>
              <a:t> </a:t>
            </a:r>
            <a:r>
              <a:rPr lang="fr-FR" sz="1400" dirty="0" err="1">
                <a:solidFill>
                  <a:schemeClr val="tx1"/>
                </a:solidFill>
              </a:rPr>
              <a:t>optimize</a:t>
            </a:r>
            <a:r>
              <a:rPr lang="fr-FR" sz="1400" dirty="0">
                <a:solidFill>
                  <a:schemeClr val="tx1"/>
                </a:solidFill>
              </a:rPr>
              <a:t> the </a:t>
            </a:r>
            <a:r>
              <a:rPr lang="fr-FR" sz="1400" dirty="0" err="1">
                <a:solidFill>
                  <a:schemeClr val="tx1"/>
                </a:solidFill>
              </a:rPr>
              <a:t>efficiency</a:t>
            </a:r>
            <a:r>
              <a:rPr lang="fr-FR" sz="1400" dirty="0">
                <a:solidFill>
                  <a:schemeClr val="tx1"/>
                </a:solidFill>
              </a:rPr>
              <a:t>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fr-FR" sz="140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fr-FR" sz="1600" i="1" u="sng" dirty="0">
                <a:solidFill>
                  <a:schemeClr val="tx1"/>
                </a:solidFill>
              </a:rPr>
              <a:t>Data transmissions </a:t>
            </a:r>
            <a:r>
              <a:rPr lang="fr-FR" sz="1600" i="1" u="sng" dirty="0" err="1">
                <a:solidFill>
                  <a:schemeClr val="tx1"/>
                </a:solidFill>
              </a:rPr>
              <a:t>during</a:t>
            </a:r>
            <a:r>
              <a:rPr lang="fr-FR" sz="1600" i="1" u="sng" dirty="0">
                <a:solidFill>
                  <a:schemeClr val="tx1"/>
                </a:solidFill>
              </a:rPr>
              <a:t> the LL SP: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r-FR" sz="1400" dirty="0">
                <a:solidFill>
                  <a:schemeClr val="tx1"/>
                </a:solidFill>
              </a:rPr>
              <a:t>Data transmissions are </a:t>
            </a:r>
            <a:r>
              <a:rPr lang="fr-FR" sz="1400" dirty="0" err="1">
                <a:solidFill>
                  <a:schemeClr val="tx1"/>
                </a:solidFill>
              </a:rPr>
              <a:t>restricted</a:t>
            </a:r>
            <a:r>
              <a:rPr lang="fr-FR" sz="1400" dirty="0">
                <a:solidFill>
                  <a:schemeClr val="tx1"/>
                </a:solidFill>
              </a:rPr>
              <a:t> for </a:t>
            </a:r>
            <a:r>
              <a:rPr lang="fr-FR" sz="1400" dirty="0" err="1">
                <a:solidFill>
                  <a:schemeClr val="tx1"/>
                </a:solidFill>
              </a:rPr>
              <a:t>low-latency</a:t>
            </a:r>
            <a:r>
              <a:rPr lang="fr-FR" sz="1400" dirty="0">
                <a:solidFill>
                  <a:schemeClr val="tx1"/>
                </a:solidFill>
              </a:rPr>
              <a:t> </a:t>
            </a:r>
            <a:r>
              <a:rPr lang="fr-FR" sz="1400" dirty="0" err="1">
                <a:solidFill>
                  <a:schemeClr val="tx1"/>
                </a:solidFill>
              </a:rPr>
              <a:t>traffics</a:t>
            </a:r>
            <a:r>
              <a:rPr lang="fr-FR" sz="1400" dirty="0">
                <a:solidFill>
                  <a:schemeClr val="tx1"/>
                </a:solidFill>
              </a:rPr>
              <a:t>. </a:t>
            </a:r>
          </a:p>
          <a:p>
            <a:pPr marL="457200" lvl="1" indent="0"/>
            <a:endParaRPr lang="fr-FR" sz="1400" dirty="0">
              <a:solidFill>
                <a:schemeClr val="tx1"/>
              </a:solidFill>
            </a:endParaRPr>
          </a:p>
        </p:txBody>
      </p:sp>
      <p:sp>
        <p:nvSpPr>
          <p:cNvPr id="16" name="Rectangle 4">
            <a:extLst>
              <a:ext uri="{FF2B5EF4-FFF2-40B4-BE49-F238E27FC236}">
                <a16:creationId xmlns:a16="http://schemas.microsoft.com/office/drawing/2014/main" id="{204C2622-A89B-46DA-A7E7-3D80B89E01D1}"/>
              </a:ext>
            </a:extLst>
          </p:cNvPr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Patrice NEZOU (Canon), et al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698274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7BF6942B-33C7-46D6-9B6C-378822D4B5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2791" y="685800"/>
            <a:ext cx="8493527" cy="684215"/>
          </a:xfrm>
        </p:spPr>
        <p:txBody>
          <a:bodyPr/>
          <a:lstStyle/>
          <a:p>
            <a:r>
              <a:rPr lang="en-US" dirty="0"/>
              <a:t>LL SP Example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7AC6505-B543-40BE-A401-54BEDC9591E8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Chunyu Hu et al.</a:t>
            </a:r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952A687-27FA-44AF-8D3F-F2C4FA72EEC2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  <p:sp>
        <p:nvSpPr>
          <p:cNvPr id="50" name="Rectangle 4">
            <a:extLst>
              <a:ext uri="{FF2B5EF4-FFF2-40B4-BE49-F238E27FC236}">
                <a16:creationId xmlns:a16="http://schemas.microsoft.com/office/drawing/2014/main" id="{493201EF-255B-4023-89F4-3B506B997C95}"/>
              </a:ext>
            </a:extLst>
          </p:cNvPr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Patrice NEZOU (Canon), et al </a:t>
            </a:r>
          </a:p>
          <a:p>
            <a:endParaRPr lang="en-GB" dirty="0"/>
          </a:p>
        </p:txBody>
      </p:sp>
      <p:grpSp>
        <p:nvGrpSpPr>
          <p:cNvPr id="54" name="Group 53">
            <a:extLst>
              <a:ext uri="{FF2B5EF4-FFF2-40B4-BE49-F238E27FC236}">
                <a16:creationId xmlns:a16="http://schemas.microsoft.com/office/drawing/2014/main" id="{9C00E354-DA25-460A-8F39-131C12799EA3}"/>
              </a:ext>
            </a:extLst>
          </p:cNvPr>
          <p:cNvGrpSpPr/>
          <p:nvPr/>
        </p:nvGrpSpPr>
        <p:grpSpPr>
          <a:xfrm>
            <a:off x="1788659" y="3077636"/>
            <a:ext cx="196489" cy="112805"/>
            <a:chOff x="4821834" y="4365104"/>
            <a:chExt cx="218980" cy="148367"/>
          </a:xfrm>
        </p:grpSpPr>
        <p:cxnSp>
          <p:nvCxnSpPr>
            <p:cNvPr id="167" name="Straight Connector 166">
              <a:extLst>
                <a:ext uri="{FF2B5EF4-FFF2-40B4-BE49-F238E27FC236}">
                  <a16:creationId xmlns:a16="http://schemas.microsoft.com/office/drawing/2014/main" id="{D752BA5D-7CC5-4876-A8BB-9D489B77CE5B}"/>
                </a:ext>
              </a:extLst>
            </p:cNvPr>
            <p:cNvCxnSpPr>
              <a:cxnSpLocks/>
            </p:cNvCxnSpPr>
            <p:nvPr/>
          </p:nvCxnSpPr>
          <p:spPr>
            <a:xfrm>
              <a:off x="4932040" y="4365104"/>
              <a:ext cx="108774" cy="0"/>
            </a:xfrm>
            <a:prstGeom prst="line">
              <a:avLst/>
            </a:prstGeom>
            <a:noFill/>
            <a:ln w="6350" cap="flat" cmpd="sng" algn="ctr">
              <a:solidFill>
                <a:sysClr val="windowText" lastClr="000000"/>
              </a:solidFill>
              <a:prstDash val="solid"/>
              <a:headEnd type="none" w="med" len="med"/>
              <a:tailEnd type="none" w="med" len="med"/>
            </a:ln>
            <a:effectLst/>
          </p:spPr>
        </p:cxnSp>
        <p:cxnSp>
          <p:nvCxnSpPr>
            <p:cNvPr id="168" name="Straight Connector 167">
              <a:extLst>
                <a:ext uri="{FF2B5EF4-FFF2-40B4-BE49-F238E27FC236}">
                  <a16:creationId xmlns:a16="http://schemas.microsoft.com/office/drawing/2014/main" id="{CC920005-C595-4B75-9C74-6DA723F4EF1C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828430" y="4365104"/>
              <a:ext cx="103610" cy="144806"/>
            </a:xfrm>
            <a:prstGeom prst="line">
              <a:avLst/>
            </a:prstGeom>
            <a:noFill/>
            <a:ln w="6350" cap="flat" cmpd="sng" algn="ctr">
              <a:solidFill>
                <a:sysClr val="windowText" lastClr="000000"/>
              </a:solidFill>
              <a:prstDash val="solid"/>
              <a:headEnd type="none" w="med" len="med"/>
              <a:tailEnd type="none" w="med" len="med"/>
            </a:ln>
            <a:effectLst/>
          </p:spPr>
        </p:cxnSp>
        <p:cxnSp>
          <p:nvCxnSpPr>
            <p:cNvPr id="169" name="Straight Connector 168">
              <a:extLst>
                <a:ext uri="{FF2B5EF4-FFF2-40B4-BE49-F238E27FC236}">
                  <a16:creationId xmlns:a16="http://schemas.microsoft.com/office/drawing/2014/main" id="{E18164CB-CEFE-47E5-B746-440EAF6D5D23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932040" y="4365104"/>
              <a:ext cx="108774" cy="144806"/>
            </a:xfrm>
            <a:prstGeom prst="line">
              <a:avLst/>
            </a:prstGeom>
            <a:noFill/>
            <a:ln w="6350" cap="flat" cmpd="sng" algn="ctr">
              <a:solidFill>
                <a:sysClr val="windowText" lastClr="000000"/>
              </a:solidFill>
              <a:prstDash val="solid"/>
              <a:headEnd type="none" w="med" len="med"/>
              <a:tailEnd type="none" w="med" len="med"/>
            </a:ln>
            <a:effectLst/>
          </p:spPr>
        </p:cxnSp>
        <p:cxnSp>
          <p:nvCxnSpPr>
            <p:cNvPr id="170" name="Straight Connector 169">
              <a:extLst>
                <a:ext uri="{FF2B5EF4-FFF2-40B4-BE49-F238E27FC236}">
                  <a16:creationId xmlns:a16="http://schemas.microsoft.com/office/drawing/2014/main" id="{A098C63D-ED1F-4586-AA86-8CFCE4F6FD67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821834" y="4513471"/>
              <a:ext cx="110206" cy="0"/>
            </a:xfrm>
            <a:prstGeom prst="line">
              <a:avLst/>
            </a:prstGeom>
            <a:noFill/>
            <a:ln w="6350" cap="flat" cmpd="sng" algn="ctr">
              <a:solidFill>
                <a:sysClr val="windowText" lastClr="000000"/>
              </a:solidFill>
              <a:prstDash val="solid"/>
              <a:headEnd type="none" w="med" len="med"/>
              <a:tailEnd type="none" w="med" len="med"/>
            </a:ln>
            <a:effectLst/>
          </p:spPr>
        </p:cxnSp>
      </p:grpSp>
      <p:cxnSp>
        <p:nvCxnSpPr>
          <p:cNvPr id="55" name="Straight Connector 54">
            <a:extLst>
              <a:ext uri="{FF2B5EF4-FFF2-40B4-BE49-F238E27FC236}">
                <a16:creationId xmlns:a16="http://schemas.microsoft.com/office/drawing/2014/main" id="{75A11F47-DCC9-4630-B90A-B16BCFE4018D}"/>
              </a:ext>
            </a:extLst>
          </p:cNvPr>
          <p:cNvCxnSpPr>
            <a:cxnSpLocks/>
          </p:cNvCxnSpPr>
          <p:nvPr/>
        </p:nvCxnSpPr>
        <p:spPr bwMode="auto">
          <a:xfrm>
            <a:off x="1369834" y="4989741"/>
            <a:ext cx="6900031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8" name="Straight Connector 57">
            <a:extLst>
              <a:ext uri="{FF2B5EF4-FFF2-40B4-BE49-F238E27FC236}">
                <a16:creationId xmlns:a16="http://schemas.microsoft.com/office/drawing/2014/main" id="{15072B16-77C9-4D89-82EC-39B862AE3A6F}"/>
              </a:ext>
            </a:extLst>
          </p:cNvPr>
          <p:cNvCxnSpPr>
            <a:cxnSpLocks/>
          </p:cNvCxnSpPr>
          <p:nvPr/>
        </p:nvCxnSpPr>
        <p:spPr bwMode="auto">
          <a:xfrm flipV="1">
            <a:off x="1369834" y="4352753"/>
            <a:ext cx="6876360" cy="3831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8" name="TextBox 67">
            <a:extLst>
              <a:ext uri="{FF2B5EF4-FFF2-40B4-BE49-F238E27FC236}">
                <a16:creationId xmlns:a16="http://schemas.microsoft.com/office/drawing/2014/main" id="{33DB481C-C714-44A6-B8C6-2352D9F1512C}"/>
              </a:ext>
            </a:extLst>
          </p:cNvPr>
          <p:cNvSpPr txBox="1"/>
          <p:nvPr/>
        </p:nvSpPr>
        <p:spPr>
          <a:xfrm>
            <a:off x="924910" y="2961577"/>
            <a:ext cx="519537" cy="3510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</a:rPr>
              <a:t>AP</a:t>
            </a: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4BA8B779-215D-49C0-AE51-EDAEFDB43E18}"/>
              </a:ext>
            </a:extLst>
          </p:cNvPr>
          <p:cNvSpPr txBox="1"/>
          <p:nvPr/>
        </p:nvSpPr>
        <p:spPr>
          <a:xfrm>
            <a:off x="762000" y="3563157"/>
            <a:ext cx="60144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</a:rPr>
              <a:t>STA1</a:t>
            </a: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B53353B2-E02E-4D22-BC70-805E13BE24DE}"/>
              </a:ext>
            </a:extLst>
          </p:cNvPr>
          <p:cNvSpPr txBox="1"/>
          <p:nvPr/>
        </p:nvSpPr>
        <p:spPr>
          <a:xfrm>
            <a:off x="886862" y="4102350"/>
            <a:ext cx="60144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</a:rPr>
              <a:t>STA2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</a:rPr>
              <a:t>(LL)</a:t>
            </a:r>
            <a:endParaRPr kumimoji="0" lang="fr-FR" sz="20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</a:endParaRP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FE68B332-F4AA-45DF-B552-BCCBC18C9B38}"/>
              </a:ext>
            </a:extLst>
          </p:cNvPr>
          <p:cNvSpPr txBox="1"/>
          <p:nvPr/>
        </p:nvSpPr>
        <p:spPr>
          <a:xfrm>
            <a:off x="774121" y="4752088"/>
            <a:ext cx="60144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</a:rPr>
              <a:t>STA3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</a:rPr>
              <a:t>(LL)</a:t>
            </a:r>
          </a:p>
        </p:txBody>
      </p:sp>
      <p:cxnSp>
        <p:nvCxnSpPr>
          <p:cNvPr id="75" name="Straight Connector 74">
            <a:extLst>
              <a:ext uri="{FF2B5EF4-FFF2-40B4-BE49-F238E27FC236}">
                <a16:creationId xmlns:a16="http://schemas.microsoft.com/office/drawing/2014/main" id="{11177460-0FD3-43AF-9B0A-01FBAF7181ED}"/>
              </a:ext>
            </a:extLst>
          </p:cNvPr>
          <p:cNvCxnSpPr>
            <a:cxnSpLocks/>
          </p:cNvCxnSpPr>
          <p:nvPr/>
        </p:nvCxnSpPr>
        <p:spPr bwMode="auto">
          <a:xfrm flipV="1">
            <a:off x="1368767" y="5585956"/>
            <a:ext cx="6901097" cy="220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76" name="TextBox 75">
            <a:extLst>
              <a:ext uri="{FF2B5EF4-FFF2-40B4-BE49-F238E27FC236}">
                <a16:creationId xmlns:a16="http://schemas.microsoft.com/office/drawing/2014/main" id="{281E3A56-6D8C-4EF1-98AD-F34EB6401B5A}"/>
              </a:ext>
            </a:extLst>
          </p:cNvPr>
          <p:cNvSpPr txBox="1"/>
          <p:nvPr/>
        </p:nvSpPr>
        <p:spPr>
          <a:xfrm>
            <a:off x="793406" y="5401826"/>
            <a:ext cx="60144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</a:rPr>
              <a:t>STA4</a:t>
            </a:r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F6E6BF74-C2E4-452C-8647-5FDE987DCD39}"/>
              </a:ext>
            </a:extLst>
          </p:cNvPr>
          <p:cNvSpPr/>
          <p:nvPr/>
        </p:nvSpPr>
        <p:spPr bwMode="auto">
          <a:xfrm>
            <a:off x="1886803" y="2617468"/>
            <a:ext cx="424490" cy="576261"/>
          </a:xfrm>
          <a:prstGeom prst="rect">
            <a:avLst/>
          </a:prstGeom>
          <a:solidFill>
            <a:sysClr val="window" lastClr="FFFFFF"/>
          </a:solidFill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TF</a:t>
            </a:r>
          </a:p>
        </p:txBody>
      </p:sp>
      <p:cxnSp>
        <p:nvCxnSpPr>
          <p:cNvPr id="78" name="Straight Connector 77">
            <a:extLst>
              <a:ext uri="{FF2B5EF4-FFF2-40B4-BE49-F238E27FC236}">
                <a16:creationId xmlns:a16="http://schemas.microsoft.com/office/drawing/2014/main" id="{82B6556C-0A97-43F4-8D25-202A5BB3C35B}"/>
              </a:ext>
            </a:extLst>
          </p:cNvPr>
          <p:cNvCxnSpPr>
            <a:cxnSpLocks/>
          </p:cNvCxnSpPr>
          <p:nvPr/>
        </p:nvCxnSpPr>
        <p:spPr bwMode="auto">
          <a:xfrm>
            <a:off x="2313878" y="2610000"/>
            <a:ext cx="0" cy="305667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ysClr val="windowText" lastClr="000000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79" name="Straight Connector 78">
            <a:extLst>
              <a:ext uri="{FF2B5EF4-FFF2-40B4-BE49-F238E27FC236}">
                <a16:creationId xmlns:a16="http://schemas.microsoft.com/office/drawing/2014/main" id="{8BACBEC2-29E1-444B-A5CF-3D62986C2161}"/>
              </a:ext>
            </a:extLst>
          </p:cNvPr>
          <p:cNvCxnSpPr>
            <a:cxnSpLocks/>
          </p:cNvCxnSpPr>
          <p:nvPr/>
        </p:nvCxnSpPr>
        <p:spPr bwMode="auto">
          <a:xfrm flipH="1">
            <a:off x="2503591" y="3326016"/>
            <a:ext cx="5858" cy="231056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ysClr val="windowText" lastClr="000000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80" name="Straight Connector 79">
            <a:extLst>
              <a:ext uri="{FF2B5EF4-FFF2-40B4-BE49-F238E27FC236}">
                <a16:creationId xmlns:a16="http://schemas.microsoft.com/office/drawing/2014/main" id="{03FF8305-21A0-40BF-9727-6E48EB057916}"/>
              </a:ext>
            </a:extLst>
          </p:cNvPr>
          <p:cNvCxnSpPr>
            <a:cxnSpLocks/>
          </p:cNvCxnSpPr>
          <p:nvPr/>
        </p:nvCxnSpPr>
        <p:spPr bwMode="auto">
          <a:xfrm>
            <a:off x="4615065" y="3192406"/>
            <a:ext cx="0" cy="245909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ysClr val="windowText" lastClr="000000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81" name="Straight Connector 80">
            <a:extLst>
              <a:ext uri="{FF2B5EF4-FFF2-40B4-BE49-F238E27FC236}">
                <a16:creationId xmlns:a16="http://schemas.microsoft.com/office/drawing/2014/main" id="{EE69B91E-4DC3-435E-A1B8-9C1A2D8C3FB7}"/>
              </a:ext>
            </a:extLst>
          </p:cNvPr>
          <p:cNvCxnSpPr>
            <a:cxnSpLocks/>
          </p:cNvCxnSpPr>
          <p:nvPr/>
        </p:nvCxnSpPr>
        <p:spPr bwMode="auto">
          <a:xfrm>
            <a:off x="4819862" y="3192406"/>
            <a:ext cx="1" cy="243744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ysClr val="windowText" lastClr="000000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82" name="Rectangle 81">
            <a:extLst>
              <a:ext uri="{FF2B5EF4-FFF2-40B4-BE49-F238E27FC236}">
                <a16:creationId xmlns:a16="http://schemas.microsoft.com/office/drawing/2014/main" id="{AAF62ED1-EFE0-45AA-9F4F-A95DE4A4490C}"/>
              </a:ext>
            </a:extLst>
          </p:cNvPr>
          <p:cNvSpPr/>
          <p:nvPr/>
        </p:nvSpPr>
        <p:spPr bwMode="auto">
          <a:xfrm>
            <a:off x="4814522" y="2618008"/>
            <a:ext cx="454898" cy="576261"/>
          </a:xfrm>
          <a:prstGeom prst="rect">
            <a:avLst/>
          </a:prstGeom>
          <a:solidFill>
            <a:sysClr val="window" lastClr="FFFFFF"/>
          </a:solidFill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TF </a:t>
            </a:r>
          </a:p>
        </p:txBody>
      </p:sp>
      <p:cxnSp>
        <p:nvCxnSpPr>
          <p:cNvPr id="83" name="Straight Connector 82">
            <a:extLst>
              <a:ext uri="{FF2B5EF4-FFF2-40B4-BE49-F238E27FC236}">
                <a16:creationId xmlns:a16="http://schemas.microsoft.com/office/drawing/2014/main" id="{6C096664-4E18-4D3C-99C5-98DF36E46B4E}"/>
              </a:ext>
            </a:extLst>
          </p:cNvPr>
          <p:cNvCxnSpPr>
            <a:cxnSpLocks/>
          </p:cNvCxnSpPr>
          <p:nvPr/>
        </p:nvCxnSpPr>
        <p:spPr bwMode="auto">
          <a:xfrm>
            <a:off x="5476380" y="3973781"/>
            <a:ext cx="1" cy="173225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ysClr val="windowText" lastClr="000000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84" name="Rectangle 83">
            <a:extLst>
              <a:ext uri="{FF2B5EF4-FFF2-40B4-BE49-F238E27FC236}">
                <a16:creationId xmlns:a16="http://schemas.microsoft.com/office/drawing/2014/main" id="{5D517900-66E1-4158-A0E7-D97B8531E74C}"/>
              </a:ext>
            </a:extLst>
          </p:cNvPr>
          <p:cNvSpPr/>
          <p:nvPr/>
        </p:nvSpPr>
        <p:spPr bwMode="auto">
          <a:xfrm>
            <a:off x="5473089" y="4015656"/>
            <a:ext cx="1976998" cy="349063"/>
          </a:xfrm>
          <a:prstGeom prst="rect">
            <a:avLst/>
          </a:prstGeom>
          <a:solidFill>
            <a:sysClr val="window" lastClr="FFFFFF"/>
          </a:solidFill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TB PPDU</a:t>
            </a:r>
          </a:p>
        </p:txBody>
      </p:sp>
      <p:sp>
        <p:nvSpPr>
          <p:cNvPr id="85" name="Rectangle 84">
            <a:extLst>
              <a:ext uri="{FF2B5EF4-FFF2-40B4-BE49-F238E27FC236}">
                <a16:creationId xmlns:a16="http://schemas.microsoft.com/office/drawing/2014/main" id="{AED568B9-B263-45BB-9A8B-AF8CFEEBE523}"/>
              </a:ext>
            </a:extLst>
          </p:cNvPr>
          <p:cNvSpPr/>
          <p:nvPr/>
        </p:nvSpPr>
        <p:spPr bwMode="auto">
          <a:xfrm>
            <a:off x="5472027" y="4640678"/>
            <a:ext cx="1978222" cy="349063"/>
          </a:xfrm>
          <a:prstGeom prst="rect">
            <a:avLst/>
          </a:prstGeom>
          <a:solidFill>
            <a:sysClr val="window" lastClr="FFFFFF"/>
          </a:solidFill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TB PPDU</a:t>
            </a:r>
          </a:p>
        </p:txBody>
      </p:sp>
      <p:cxnSp>
        <p:nvCxnSpPr>
          <p:cNvPr id="86" name="Straight Arrow Connector 85">
            <a:extLst>
              <a:ext uri="{FF2B5EF4-FFF2-40B4-BE49-F238E27FC236}">
                <a16:creationId xmlns:a16="http://schemas.microsoft.com/office/drawing/2014/main" id="{98870C4B-ED82-4559-A18C-0A2394C9A0F4}"/>
              </a:ext>
            </a:extLst>
          </p:cNvPr>
          <p:cNvCxnSpPr>
            <a:cxnSpLocks/>
          </p:cNvCxnSpPr>
          <p:nvPr/>
        </p:nvCxnSpPr>
        <p:spPr bwMode="auto">
          <a:xfrm>
            <a:off x="2180686" y="5648544"/>
            <a:ext cx="138073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87" name="Straight Arrow Connector 86">
            <a:extLst>
              <a:ext uri="{FF2B5EF4-FFF2-40B4-BE49-F238E27FC236}">
                <a16:creationId xmlns:a16="http://schemas.microsoft.com/office/drawing/2014/main" id="{5CA6493E-4C32-42F4-ABB8-327192932327}"/>
              </a:ext>
            </a:extLst>
          </p:cNvPr>
          <p:cNvCxnSpPr>
            <a:cxnSpLocks/>
          </p:cNvCxnSpPr>
          <p:nvPr/>
        </p:nvCxnSpPr>
        <p:spPr bwMode="auto">
          <a:xfrm flipH="1">
            <a:off x="2516563" y="5648544"/>
            <a:ext cx="151494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88" name="TextBox 87">
            <a:extLst>
              <a:ext uri="{FF2B5EF4-FFF2-40B4-BE49-F238E27FC236}">
                <a16:creationId xmlns:a16="http://schemas.microsoft.com/office/drawing/2014/main" id="{2D4713D8-3DF9-413B-8F91-52CF282EC164}"/>
              </a:ext>
            </a:extLst>
          </p:cNvPr>
          <p:cNvSpPr txBox="1"/>
          <p:nvPr/>
        </p:nvSpPr>
        <p:spPr>
          <a:xfrm>
            <a:off x="2150507" y="5635213"/>
            <a:ext cx="533920" cy="2574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</a:rPr>
              <a:t>SIFS</a:t>
            </a:r>
          </a:p>
        </p:txBody>
      </p:sp>
      <p:cxnSp>
        <p:nvCxnSpPr>
          <p:cNvPr id="89" name="Straight Arrow Connector 88">
            <a:extLst>
              <a:ext uri="{FF2B5EF4-FFF2-40B4-BE49-F238E27FC236}">
                <a16:creationId xmlns:a16="http://schemas.microsoft.com/office/drawing/2014/main" id="{DC143EF8-3E71-4E38-AD5B-E9BCE441823A}"/>
              </a:ext>
            </a:extLst>
          </p:cNvPr>
          <p:cNvCxnSpPr>
            <a:cxnSpLocks/>
          </p:cNvCxnSpPr>
          <p:nvPr/>
        </p:nvCxnSpPr>
        <p:spPr bwMode="auto">
          <a:xfrm>
            <a:off x="4476992" y="5674802"/>
            <a:ext cx="138073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90" name="Straight Arrow Connector 89">
            <a:extLst>
              <a:ext uri="{FF2B5EF4-FFF2-40B4-BE49-F238E27FC236}">
                <a16:creationId xmlns:a16="http://schemas.microsoft.com/office/drawing/2014/main" id="{B28398B2-34B9-4E48-BF6C-0333951121DD}"/>
              </a:ext>
            </a:extLst>
          </p:cNvPr>
          <p:cNvCxnSpPr>
            <a:cxnSpLocks/>
          </p:cNvCxnSpPr>
          <p:nvPr/>
        </p:nvCxnSpPr>
        <p:spPr bwMode="auto">
          <a:xfrm flipH="1">
            <a:off x="4812868" y="5674802"/>
            <a:ext cx="151494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91" name="TextBox 90">
            <a:extLst>
              <a:ext uri="{FF2B5EF4-FFF2-40B4-BE49-F238E27FC236}">
                <a16:creationId xmlns:a16="http://schemas.microsoft.com/office/drawing/2014/main" id="{B0806D4A-9129-4896-94C3-E14237614412}"/>
              </a:ext>
            </a:extLst>
          </p:cNvPr>
          <p:cNvSpPr txBox="1"/>
          <p:nvPr/>
        </p:nvSpPr>
        <p:spPr>
          <a:xfrm>
            <a:off x="4508966" y="5635213"/>
            <a:ext cx="533920" cy="2574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</a:rPr>
              <a:t>SIFS</a:t>
            </a:r>
          </a:p>
        </p:txBody>
      </p:sp>
      <p:cxnSp>
        <p:nvCxnSpPr>
          <p:cNvPr id="92" name="Straight Arrow Connector 91">
            <a:extLst>
              <a:ext uri="{FF2B5EF4-FFF2-40B4-BE49-F238E27FC236}">
                <a16:creationId xmlns:a16="http://schemas.microsoft.com/office/drawing/2014/main" id="{977A76AD-722E-4235-9CBD-EA69FADC65A2}"/>
              </a:ext>
            </a:extLst>
          </p:cNvPr>
          <p:cNvCxnSpPr>
            <a:cxnSpLocks/>
          </p:cNvCxnSpPr>
          <p:nvPr/>
        </p:nvCxnSpPr>
        <p:spPr bwMode="auto">
          <a:xfrm>
            <a:off x="5153516" y="5674802"/>
            <a:ext cx="138073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93" name="Straight Arrow Connector 92">
            <a:extLst>
              <a:ext uri="{FF2B5EF4-FFF2-40B4-BE49-F238E27FC236}">
                <a16:creationId xmlns:a16="http://schemas.microsoft.com/office/drawing/2014/main" id="{E011DD79-FFE6-4064-A36B-F06D3FF3E61E}"/>
              </a:ext>
            </a:extLst>
          </p:cNvPr>
          <p:cNvCxnSpPr>
            <a:cxnSpLocks/>
          </p:cNvCxnSpPr>
          <p:nvPr/>
        </p:nvCxnSpPr>
        <p:spPr bwMode="auto">
          <a:xfrm flipH="1">
            <a:off x="5459004" y="5674802"/>
            <a:ext cx="151494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94" name="TextBox 93">
            <a:extLst>
              <a:ext uri="{FF2B5EF4-FFF2-40B4-BE49-F238E27FC236}">
                <a16:creationId xmlns:a16="http://schemas.microsoft.com/office/drawing/2014/main" id="{4B6F50CA-33C4-4918-A98F-EFA44FF4D0C6}"/>
              </a:ext>
            </a:extLst>
          </p:cNvPr>
          <p:cNvSpPr txBox="1"/>
          <p:nvPr/>
        </p:nvSpPr>
        <p:spPr>
          <a:xfrm>
            <a:off x="5155583" y="5635213"/>
            <a:ext cx="533920" cy="2574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</a:rPr>
              <a:t>SIFS</a:t>
            </a:r>
          </a:p>
        </p:txBody>
      </p:sp>
      <p:cxnSp>
        <p:nvCxnSpPr>
          <p:cNvPr id="95" name="Straight Connector 94">
            <a:extLst>
              <a:ext uri="{FF2B5EF4-FFF2-40B4-BE49-F238E27FC236}">
                <a16:creationId xmlns:a16="http://schemas.microsoft.com/office/drawing/2014/main" id="{FEC02384-631F-4190-9020-72AD141181B7}"/>
              </a:ext>
            </a:extLst>
          </p:cNvPr>
          <p:cNvCxnSpPr>
            <a:cxnSpLocks/>
          </p:cNvCxnSpPr>
          <p:nvPr/>
        </p:nvCxnSpPr>
        <p:spPr bwMode="auto">
          <a:xfrm flipV="1">
            <a:off x="4812637" y="2242849"/>
            <a:ext cx="5918" cy="94955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6" name="Straight Connector 95">
            <a:extLst>
              <a:ext uri="{FF2B5EF4-FFF2-40B4-BE49-F238E27FC236}">
                <a16:creationId xmlns:a16="http://schemas.microsoft.com/office/drawing/2014/main" id="{E37880F8-3464-46CB-8FBB-83150CCC3150}"/>
              </a:ext>
            </a:extLst>
          </p:cNvPr>
          <p:cNvCxnSpPr>
            <a:cxnSpLocks/>
          </p:cNvCxnSpPr>
          <p:nvPr/>
        </p:nvCxnSpPr>
        <p:spPr bwMode="auto">
          <a:xfrm flipV="1">
            <a:off x="1865155" y="1606697"/>
            <a:ext cx="0" cy="32475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7" name="Straight Connector 96">
            <a:extLst>
              <a:ext uri="{FF2B5EF4-FFF2-40B4-BE49-F238E27FC236}">
                <a16:creationId xmlns:a16="http://schemas.microsoft.com/office/drawing/2014/main" id="{47AE8FA1-C1F6-445F-8249-D93AE2D81792}"/>
              </a:ext>
            </a:extLst>
          </p:cNvPr>
          <p:cNvCxnSpPr>
            <a:cxnSpLocks/>
          </p:cNvCxnSpPr>
          <p:nvPr/>
        </p:nvCxnSpPr>
        <p:spPr bwMode="auto">
          <a:xfrm flipV="1">
            <a:off x="8269864" y="2230451"/>
            <a:ext cx="0" cy="33877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8" name="Straight Connector 97">
            <a:extLst>
              <a:ext uri="{FF2B5EF4-FFF2-40B4-BE49-F238E27FC236}">
                <a16:creationId xmlns:a16="http://schemas.microsoft.com/office/drawing/2014/main" id="{9818DAD9-0539-407A-89F6-65DBFD3AE963}"/>
              </a:ext>
            </a:extLst>
          </p:cNvPr>
          <p:cNvCxnSpPr>
            <a:cxnSpLocks/>
          </p:cNvCxnSpPr>
          <p:nvPr/>
        </p:nvCxnSpPr>
        <p:spPr bwMode="auto">
          <a:xfrm flipV="1">
            <a:off x="8269864" y="1606697"/>
            <a:ext cx="0" cy="32475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9" name="Straight Arrow Connector 98">
            <a:extLst>
              <a:ext uri="{FF2B5EF4-FFF2-40B4-BE49-F238E27FC236}">
                <a16:creationId xmlns:a16="http://schemas.microsoft.com/office/drawing/2014/main" id="{2AB5CE98-AAAB-4726-8ADA-62F702306F6B}"/>
              </a:ext>
            </a:extLst>
          </p:cNvPr>
          <p:cNvCxnSpPr>
            <a:cxnSpLocks/>
          </p:cNvCxnSpPr>
          <p:nvPr/>
        </p:nvCxnSpPr>
        <p:spPr bwMode="auto">
          <a:xfrm flipH="1">
            <a:off x="1886490" y="1752376"/>
            <a:ext cx="6383375" cy="1027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ysClr val="windowText" lastClr="000000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100" name="Straight Arrow Connector 99">
            <a:extLst>
              <a:ext uri="{FF2B5EF4-FFF2-40B4-BE49-F238E27FC236}">
                <a16:creationId xmlns:a16="http://schemas.microsoft.com/office/drawing/2014/main" id="{10406210-7A08-432F-9ED2-170EA1C42E12}"/>
              </a:ext>
            </a:extLst>
          </p:cNvPr>
          <p:cNvCxnSpPr>
            <a:cxnSpLocks/>
          </p:cNvCxnSpPr>
          <p:nvPr/>
        </p:nvCxnSpPr>
        <p:spPr bwMode="auto">
          <a:xfrm flipH="1">
            <a:off x="4818556" y="2399838"/>
            <a:ext cx="3451308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ysClr val="windowText" lastClr="000000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101" name="TextBox 100">
            <a:extLst>
              <a:ext uri="{FF2B5EF4-FFF2-40B4-BE49-F238E27FC236}">
                <a16:creationId xmlns:a16="http://schemas.microsoft.com/office/drawing/2014/main" id="{4FD339C2-DE5F-4DA5-B213-11F3529671D4}"/>
              </a:ext>
            </a:extLst>
          </p:cNvPr>
          <p:cNvSpPr txBox="1"/>
          <p:nvPr/>
        </p:nvSpPr>
        <p:spPr>
          <a:xfrm>
            <a:off x="4274131" y="1601123"/>
            <a:ext cx="857927" cy="369332"/>
          </a:xfrm>
          <a:prstGeom prst="rect">
            <a:avLst/>
          </a:prstGeom>
          <a:solidFill>
            <a:srgbClr val="FFFFFF"/>
          </a:solidFill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</a:rPr>
              <a:t>TXOP</a:t>
            </a:r>
            <a:r>
              <a:rPr kumimoji="0" lang="fr-FR" sz="1800" b="0" i="0" u="none" strike="noStrike" kern="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</a:rPr>
              <a:t>AP</a:t>
            </a:r>
          </a:p>
        </p:txBody>
      </p:sp>
      <p:sp>
        <p:nvSpPr>
          <p:cNvPr id="102" name="TextBox 101">
            <a:extLst>
              <a:ext uri="{FF2B5EF4-FFF2-40B4-BE49-F238E27FC236}">
                <a16:creationId xmlns:a16="http://schemas.microsoft.com/office/drawing/2014/main" id="{66A77053-24BB-44D5-98D9-5C0D6C650923}"/>
              </a:ext>
            </a:extLst>
          </p:cNvPr>
          <p:cNvSpPr txBox="1"/>
          <p:nvPr/>
        </p:nvSpPr>
        <p:spPr>
          <a:xfrm>
            <a:off x="6031579" y="2138745"/>
            <a:ext cx="636044" cy="304209"/>
          </a:xfrm>
          <a:prstGeom prst="rect">
            <a:avLst/>
          </a:prstGeom>
          <a:solidFill>
            <a:srgbClr val="FFFFFF"/>
          </a:solidFill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</a:rPr>
              <a:t>LL SP</a:t>
            </a:r>
          </a:p>
        </p:txBody>
      </p:sp>
      <p:cxnSp>
        <p:nvCxnSpPr>
          <p:cNvPr id="103" name="Straight Connector 102">
            <a:extLst>
              <a:ext uri="{FF2B5EF4-FFF2-40B4-BE49-F238E27FC236}">
                <a16:creationId xmlns:a16="http://schemas.microsoft.com/office/drawing/2014/main" id="{8C5312D2-F597-4CA1-9ACF-984CC81BF03A}"/>
              </a:ext>
            </a:extLst>
          </p:cNvPr>
          <p:cNvCxnSpPr>
            <a:cxnSpLocks/>
          </p:cNvCxnSpPr>
          <p:nvPr/>
        </p:nvCxnSpPr>
        <p:spPr bwMode="auto">
          <a:xfrm>
            <a:off x="1369834" y="3792399"/>
            <a:ext cx="6900031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4" name="Straight Connector 103">
            <a:extLst>
              <a:ext uri="{FF2B5EF4-FFF2-40B4-BE49-F238E27FC236}">
                <a16:creationId xmlns:a16="http://schemas.microsoft.com/office/drawing/2014/main" id="{71A1066D-4A4E-4907-A074-311F7B1D592E}"/>
              </a:ext>
            </a:extLst>
          </p:cNvPr>
          <p:cNvCxnSpPr>
            <a:cxnSpLocks/>
          </p:cNvCxnSpPr>
          <p:nvPr/>
        </p:nvCxnSpPr>
        <p:spPr bwMode="auto">
          <a:xfrm>
            <a:off x="1369834" y="3193729"/>
            <a:ext cx="6427125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5" name="Straight Connector 104">
            <a:extLst>
              <a:ext uri="{FF2B5EF4-FFF2-40B4-BE49-F238E27FC236}">
                <a16:creationId xmlns:a16="http://schemas.microsoft.com/office/drawing/2014/main" id="{CB8C3F1A-7F8C-40B8-9EBB-0560FFB98786}"/>
              </a:ext>
            </a:extLst>
          </p:cNvPr>
          <p:cNvCxnSpPr>
            <a:cxnSpLocks/>
          </p:cNvCxnSpPr>
          <p:nvPr/>
        </p:nvCxnSpPr>
        <p:spPr bwMode="auto">
          <a:xfrm flipH="1">
            <a:off x="5268854" y="3192406"/>
            <a:ext cx="5905" cy="243744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ysClr val="windowText" lastClr="000000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06" name="Straight Connector 105">
            <a:extLst>
              <a:ext uri="{FF2B5EF4-FFF2-40B4-BE49-F238E27FC236}">
                <a16:creationId xmlns:a16="http://schemas.microsoft.com/office/drawing/2014/main" id="{01E15A65-EE20-4A93-94F1-B9D2F28B4EDA}"/>
              </a:ext>
            </a:extLst>
          </p:cNvPr>
          <p:cNvCxnSpPr>
            <a:cxnSpLocks/>
          </p:cNvCxnSpPr>
          <p:nvPr/>
        </p:nvCxnSpPr>
        <p:spPr bwMode="auto">
          <a:xfrm>
            <a:off x="7449925" y="3978918"/>
            <a:ext cx="162" cy="169532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ysClr val="windowText" lastClr="000000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07" name="Straight Connector 106">
            <a:extLst>
              <a:ext uri="{FF2B5EF4-FFF2-40B4-BE49-F238E27FC236}">
                <a16:creationId xmlns:a16="http://schemas.microsoft.com/office/drawing/2014/main" id="{4DC9ACA3-972F-43FC-A312-FF2F55270108}"/>
              </a:ext>
            </a:extLst>
          </p:cNvPr>
          <p:cNvCxnSpPr>
            <a:cxnSpLocks/>
          </p:cNvCxnSpPr>
          <p:nvPr/>
        </p:nvCxnSpPr>
        <p:spPr bwMode="auto">
          <a:xfrm>
            <a:off x="7639511" y="3192406"/>
            <a:ext cx="1" cy="246840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ysClr val="windowText" lastClr="000000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108" name="Rectangle 107">
            <a:extLst>
              <a:ext uri="{FF2B5EF4-FFF2-40B4-BE49-F238E27FC236}">
                <a16:creationId xmlns:a16="http://schemas.microsoft.com/office/drawing/2014/main" id="{6EF19CF7-7711-4AA3-B7CD-0F4D49988F74}"/>
              </a:ext>
            </a:extLst>
          </p:cNvPr>
          <p:cNvSpPr/>
          <p:nvPr/>
        </p:nvSpPr>
        <p:spPr bwMode="auto">
          <a:xfrm>
            <a:off x="7639350" y="2613698"/>
            <a:ext cx="606844" cy="576261"/>
          </a:xfrm>
          <a:prstGeom prst="rect">
            <a:avLst/>
          </a:prstGeom>
          <a:solidFill>
            <a:sysClr val="window" lastClr="FFFFFF"/>
          </a:solidFill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MSTA BA </a:t>
            </a:r>
          </a:p>
        </p:txBody>
      </p:sp>
      <p:cxnSp>
        <p:nvCxnSpPr>
          <p:cNvPr id="109" name="Straight Arrow Connector 108">
            <a:extLst>
              <a:ext uri="{FF2B5EF4-FFF2-40B4-BE49-F238E27FC236}">
                <a16:creationId xmlns:a16="http://schemas.microsoft.com/office/drawing/2014/main" id="{81E2A167-9A21-461E-A68F-A8859B31D8A6}"/>
              </a:ext>
            </a:extLst>
          </p:cNvPr>
          <p:cNvCxnSpPr>
            <a:cxnSpLocks/>
          </p:cNvCxnSpPr>
          <p:nvPr/>
        </p:nvCxnSpPr>
        <p:spPr bwMode="auto">
          <a:xfrm>
            <a:off x="7318512" y="5677460"/>
            <a:ext cx="138073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10" name="Straight Arrow Connector 109">
            <a:extLst>
              <a:ext uri="{FF2B5EF4-FFF2-40B4-BE49-F238E27FC236}">
                <a16:creationId xmlns:a16="http://schemas.microsoft.com/office/drawing/2014/main" id="{1F1F9332-023F-4923-81AE-8861CC0D715C}"/>
              </a:ext>
            </a:extLst>
          </p:cNvPr>
          <p:cNvCxnSpPr>
            <a:cxnSpLocks/>
          </p:cNvCxnSpPr>
          <p:nvPr/>
        </p:nvCxnSpPr>
        <p:spPr bwMode="auto">
          <a:xfrm flipH="1">
            <a:off x="7624000" y="5677460"/>
            <a:ext cx="151494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11" name="TextBox 110">
            <a:extLst>
              <a:ext uri="{FF2B5EF4-FFF2-40B4-BE49-F238E27FC236}">
                <a16:creationId xmlns:a16="http://schemas.microsoft.com/office/drawing/2014/main" id="{340DCE56-A0B7-4F8F-8891-04A98BC4CC97}"/>
              </a:ext>
            </a:extLst>
          </p:cNvPr>
          <p:cNvSpPr txBox="1"/>
          <p:nvPr/>
        </p:nvSpPr>
        <p:spPr>
          <a:xfrm>
            <a:off x="7333478" y="5635213"/>
            <a:ext cx="533920" cy="2574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</a:rPr>
              <a:t>SIFS</a:t>
            </a:r>
          </a:p>
        </p:txBody>
      </p:sp>
      <p:sp>
        <p:nvSpPr>
          <p:cNvPr id="112" name="Rectangle 111">
            <a:extLst>
              <a:ext uri="{FF2B5EF4-FFF2-40B4-BE49-F238E27FC236}">
                <a16:creationId xmlns:a16="http://schemas.microsoft.com/office/drawing/2014/main" id="{71747660-4242-450B-B1DF-B46C116337C8}"/>
              </a:ext>
            </a:extLst>
          </p:cNvPr>
          <p:cNvSpPr/>
          <p:nvPr/>
        </p:nvSpPr>
        <p:spPr bwMode="auto">
          <a:xfrm>
            <a:off x="2509450" y="3442844"/>
            <a:ext cx="1305226" cy="349063"/>
          </a:xfrm>
          <a:prstGeom prst="rect">
            <a:avLst/>
          </a:prstGeom>
          <a:solidFill>
            <a:sysClr val="window" lastClr="FFFFFF"/>
          </a:solidFill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TB PPDU</a:t>
            </a:r>
          </a:p>
        </p:txBody>
      </p:sp>
      <p:sp>
        <p:nvSpPr>
          <p:cNvPr id="113" name="Rectangle 112">
            <a:extLst>
              <a:ext uri="{FF2B5EF4-FFF2-40B4-BE49-F238E27FC236}">
                <a16:creationId xmlns:a16="http://schemas.microsoft.com/office/drawing/2014/main" id="{01AB9E31-C9E8-4478-850C-B611CADD41C1}"/>
              </a:ext>
            </a:extLst>
          </p:cNvPr>
          <p:cNvSpPr/>
          <p:nvPr/>
        </p:nvSpPr>
        <p:spPr bwMode="auto">
          <a:xfrm>
            <a:off x="2506984" y="5236893"/>
            <a:ext cx="1300548" cy="349063"/>
          </a:xfrm>
          <a:prstGeom prst="rect">
            <a:avLst/>
          </a:prstGeom>
          <a:solidFill>
            <a:sysClr val="window" lastClr="FFFFFF"/>
          </a:solidFill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TB PPDU</a:t>
            </a:r>
          </a:p>
        </p:txBody>
      </p:sp>
      <p:cxnSp>
        <p:nvCxnSpPr>
          <p:cNvPr id="114" name="Straight Arrow Connector 113">
            <a:extLst>
              <a:ext uri="{FF2B5EF4-FFF2-40B4-BE49-F238E27FC236}">
                <a16:creationId xmlns:a16="http://schemas.microsoft.com/office/drawing/2014/main" id="{73EE6D32-30BB-4508-838B-D7EC525D49D1}"/>
              </a:ext>
            </a:extLst>
          </p:cNvPr>
          <p:cNvCxnSpPr>
            <a:cxnSpLocks/>
          </p:cNvCxnSpPr>
          <p:nvPr/>
        </p:nvCxnSpPr>
        <p:spPr bwMode="auto">
          <a:xfrm flipH="1">
            <a:off x="2509450" y="3350245"/>
            <a:ext cx="1303666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ysClr val="windowText" lastClr="000000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115" name="Rectangle 114">
            <a:extLst>
              <a:ext uri="{FF2B5EF4-FFF2-40B4-BE49-F238E27FC236}">
                <a16:creationId xmlns:a16="http://schemas.microsoft.com/office/drawing/2014/main" id="{78A9E66B-C346-4DD1-B331-A282654AE340}"/>
              </a:ext>
            </a:extLst>
          </p:cNvPr>
          <p:cNvSpPr/>
          <p:nvPr/>
        </p:nvSpPr>
        <p:spPr bwMode="auto">
          <a:xfrm>
            <a:off x="4021168" y="2618686"/>
            <a:ext cx="593432" cy="576261"/>
          </a:xfrm>
          <a:prstGeom prst="rect">
            <a:avLst/>
          </a:prstGeom>
          <a:solidFill>
            <a:sysClr val="window" lastClr="FFFFFF"/>
          </a:solidFill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MSTA BA </a:t>
            </a:r>
          </a:p>
        </p:txBody>
      </p:sp>
      <p:cxnSp>
        <p:nvCxnSpPr>
          <p:cNvPr id="116" name="Straight Connector 115">
            <a:extLst>
              <a:ext uri="{FF2B5EF4-FFF2-40B4-BE49-F238E27FC236}">
                <a16:creationId xmlns:a16="http://schemas.microsoft.com/office/drawing/2014/main" id="{6ADFC104-08F7-4EFF-B3C2-0AB5402E2553}"/>
              </a:ext>
            </a:extLst>
          </p:cNvPr>
          <p:cNvCxnSpPr>
            <a:cxnSpLocks/>
          </p:cNvCxnSpPr>
          <p:nvPr/>
        </p:nvCxnSpPr>
        <p:spPr bwMode="auto">
          <a:xfrm>
            <a:off x="3813116" y="3350245"/>
            <a:ext cx="0" cy="231056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ysClr val="windowText" lastClr="000000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17" name="Straight Connector 116">
            <a:extLst>
              <a:ext uri="{FF2B5EF4-FFF2-40B4-BE49-F238E27FC236}">
                <a16:creationId xmlns:a16="http://schemas.microsoft.com/office/drawing/2014/main" id="{52D14354-1BB5-47EE-8883-00798A1AA920}"/>
              </a:ext>
            </a:extLst>
          </p:cNvPr>
          <p:cNvCxnSpPr>
            <a:cxnSpLocks/>
          </p:cNvCxnSpPr>
          <p:nvPr/>
        </p:nvCxnSpPr>
        <p:spPr bwMode="auto">
          <a:xfrm>
            <a:off x="4021168" y="3189341"/>
            <a:ext cx="8890" cy="2458059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ysClr val="windowText" lastClr="000000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118" name="TextBox 117">
            <a:extLst>
              <a:ext uri="{FF2B5EF4-FFF2-40B4-BE49-F238E27FC236}">
                <a16:creationId xmlns:a16="http://schemas.microsoft.com/office/drawing/2014/main" id="{4E0D6544-BB05-4279-80F8-9B2301E2E9E3}"/>
              </a:ext>
            </a:extLst>
          </p:cNvPr>
          <p:cNvSpPr txBox="1"/>
          <p:nvPr/>
        </p:nvSpPr>
        <p:spPr>
          <a:xfrm>
            <a:off x="2555502" y="3095772"/>
            <a:ext cx="1096775" cy="3336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20000"/>
              </a:lnSpc>
              <a:spcBef>
                <a:spcPts val="300"/>
              </a:spcBef>
              <a:spcAft>
                <a:spcPts val="0"/>
              </a:spcAft>
              <a:buClr>
                <a:srgbClr val="4F81BD"/>
              </a:buClr>
              <a:buSzTx/>
              <a:buFontTx/>
              <a:buNone/>
              <a:tabLst/>
              <a:defRPr/>
            </a:pPr>
            <a:r>
              <a:rPr kumimoji="1" lang="fr-FR" sz="14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</a:rPr>
              <a:t>UL_Length</a:t>
            </a:r>
            <a:r>
              <a:rPr kumimoji="1" lang="fr-FR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</a:rPr>
              <a:t> 1</a:t>
            </a:r>
          </a:p>
        </p:txBody>
      </p:sp>
      <p:cxnSp>
        <p:nvCxnSpPr>
          <p:cNvPr id="119" name="Straight Arrow Connector 118">
            <a:extLst>
              <a:ext uri="{FF2B5EF4-FFF2-40B4-BE49-F238E27FC236}">
                <a16:creationId xmlns:a16="http://schemas.microsoft.com/office/drawing/2014/main" id="{0C4732A3-AA66-4E90-B2E9-1306E8E62681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5481073" y="3973781"/>
            <a:ext cx="1968852" cy="5137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ysClr val="windowText" lastClr="000000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120" name="TextBox 119">
            <a:extLst>
              <a:ext uri="{FF2B5EF4-FFF2-40B4-BE49-F238E27FC236}">
                <a16:creationId xmlns:a16="http://schemas.microsoft.com/office/drawing/2014/main" id="{8FCFB603-4FC7-4478-A6FA-94E328AD5ABA}"/>
              </a:ext>
            </a:extLst>
          </p:cNvPr>
          <p:cNvSpPr txBox="1"/>
          <p:nvPr/>
        </p:nvSpPr>
        <p:spPr>
          <a:xfrm>
            <a:off x="5741864" y="3737392"/>
            <a:ext cx="1215474" cy="3336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20000"/>
              </a:lnSpc>
              <a:spcBef>
                <a:spcPts val="300"/>
              </a:spcBef>
              <a:spcAft>
                <a:spcPts val="0"/>
              </a:spcAft>
              <a:buClr>
                <a:srgbClr val="4F81BD"/>
              </a:buClr>
              <a:buSzTx/>
              <a:buFontTx/>
              <a:buNone/>
              <a:tabLst/>
              <a:defRPr/>
            </a:pPr>
            <a:r>
              <a:rPr kumimoji="1" lang="fr-FR" sz="14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</a:rPr>
              <a:t>UL_Length</a:t>
            </a:r>
            <a:r>
              <a:rPr kumimoji="1" lang="fr-FR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</a:rPr>
              <a:t> 2</a:t>
            </a:r>
          </a:p>
        </p:txBody>
      </p:sp>
      <p:cxnSp>
        <p:nvCxnSpPr>
          <p:cNvPr id="121" name="Straight Arrow Connector 120">
            <a:extLst>
              <a:ext uri="{FF2B5EF4-FFF2-40B4-BE49-F238E27FC236}">
                <a16:creationId xmlns:a16="http://schemas.microsoft.com/office/drawing/2014/main" id="{0A13DE30-94A4-44C6-B87F-AAFA9830537F}"/>
              </a:ext>
            </a:extLst>
          </p:cNvPr>
          <p:cNvCxnSpPr>
            <a:cxnSpLocks/>
          </p:cNvCxnSpPr>
          <p:nvPr/>
        </p:nvCxnSpPr>
        <p:spPr bwMode="auto">
          <a:xfrm>
            <a:off x="3679376" y="5647400"/>
            <a:ext cx="138073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22" name="Straight Arrow Connector 121">
            <a:extLst>
              <a:ext uri="{FF2B5EF4-FFF2-40B4-BE49-F238E27FC236}">
                <a16:creationId xmlns:a16="http://schemas.microsoft.com/office/drawing/2014/main" id="{DD3A6344-4598-4D6C-BC74-ED21CB5F96B5}"/>
              </a:ext>
            </a:extLst>
          </p:cNvPr>
          <p:cNvCxnSpPr>
            <a:cxnSpLocks/>
          </p:cNvCxnSpPr>
          <p:nvPr/>
        </p:nvCxnSpPr>
        <p:spPr bwMode="auto">
          <a:xfrm flipH="1">
            <a:off x="4015253" y="5647400"/>
            <a:ext cx="151494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23" name="TextBox 122">
            <a:extLst>
              <a:ext uri="{FF2B5EF4-FFF2-40B4-BE49-F238E27FC236}">
                <a16:creationId xmlns:a16="http://schemas.microsoft.com/office/drawing/2014/main" id="{D4028498-B89E-40C0-A213-B195F9104EA8}"/>
              </a:ext>
            </a:extLst>
          </p:cNvPr>
          <p:cNvSpPr txBox="1"/>
          <p:nvPr/>
        </p:nvSpPr>
        <p:spPr>
          <a:xfrm>
            <a:off x="3697294" y="5635213"/>
            <a:ext cx="533920" cy="2574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</a:rPr>
              <a:t>SIFS</a:t>
            </a:r>
          </a:p>
        </p:txBody>
      </p:sp>
      <p:cxnSp>
        <p:nvCxnSpPr>
          <p:cNvPr id="124" name="Straight Arrow Connector 123">
            <a:extLst>
              <a:ext uri="{FF2B5EF4-FFF2-40B4-BE49-F238E27FC236}">
                <a16:creationId xmlns:a16="http://schemas.microsoft.com/office/drawing/2014/main" id="{F0CC8F5A-94D9-40B2-9288-7F7A9CC35686}"/>
              </a:ext>
            </a:extLst>
          </p:cNvPr>
          <p:cNvCxnSpPr>
            <a:cxnSpLocks/>
          </p:cNvCxnSpPr>
          <p:nvPr/>
        </p:nvCxnSpPr>
        <p:spPr bwMode="auto">
          <a:xfrm flipH="1">
            <a:off x="1879669" y="2405095"/>
            <a:ext cx="2943873" cy="981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ysClr val="windowText" lastClr="000000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125" name="Straight Connector 124">
            <a:extLst>
              <a:ext uri="{FF2B5EF4-FFF2-40B4-BE49-F238E27FC236}">
                <a16:creationId xmlns:a16="http://schemas.microsoft.com/office/drawing/2014/main" id="{49265984-EA5C-4FB1-A7F1-A66C02BFD4D7}"/>
              </a:ext>
            </a:extLst>
          </p:cNvPr>
          <p:cNvCxnSpPr>
            <a:cxnSpLocks/>
            <a:endCxn id="147" idx="2"/>
          </p:cNvCxnSpPr>
          <p:nvPr/>
        </p:nvCxnSpPr>
        <p:spPr bwMode="auto">
          <a:xfrm flipH="1" flipV="1">
            <a:off x="1409302" y="2296404"/>
            <a:ext cx="12366" cy="343745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ysClr val="windowText" lastClr="000000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26" name="Straight Connector 125">
            <a:extLst>
              <a:ext uri="{FF2B5EF4-FFF2-40B4-BE49-F238E27FC236}">
                <a16:creationId xmlns:a16="http://schemas.microsoft.com/office/drawing/2014/main" id="{26921038-4FBE-4DBE-92B3-EA325826D0D1}"/>
              </a:ext>
            </a:extLst>
          </p:cNvPr>
          <p:cNvCxnSpPr>
            <a:cxnSpLocks/>
          </p:cNvCxnSpPr>
          <p:nvPr/>
        </p:nvCxnSpPr>
        <p:spPr bwMode="auto">
          <a:xfrm flipV="1">
            <a:off x="1879669" y="2244473"/>
            <a:ext cx="0" cy="32475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27" name="Rectangle 126">
            <a:extLst>
              <a:ext uri="{FF2B5EF4-FFF2-40B4-BE49-F238E27FC236}">
                <a16:creationId xmlns:a16="http://schemas.microsoft.com/office/drawing/2014/main" id="{0A761FC5-3088-469F-A493-C62D37940A6E}"/>
              </a:ext>
            </a:extLst>
          </p:cNvPr>
          <p:cNvSpPr/>
          <p:nvPr/>
        </p:nvSpPr>
        <p:spPr>
          <a:xfrm>
            <a:off x="2360759" y="2158655"/>
            <a:ext cx="143981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ProvisionPeriod</a:t>
            </a:r>
            <a:endParaRPr kumimoji="0" lang="fr-FR" sz="1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</a:endParaRPr>
          </a:p>
        </p:txBody>
      </p:sp>
      <p:grpSp>
        <p:nvGrpSpPr>
          <p:cNvPr id="144" name="Group 143">
            <a:extLst>
              <a:ext uri="{FF2B5EF4-FFF2-40B4-BE49-F238E27FC236}">
                <a16:creationId xmlns:a16="http://schemas.microsoft.com/office/drawing/2014/main" id="{D2748E73-920B-4598-A32D-BCA920B5F8D8}"/>
              </a:ext>
            </a:extLst>
          </p:cNvPr>
          <p:cNvGrpSpPr/>
          <p:nvPr/>
        </p:nvGrpSpPr>
        <p:grpSpPr>
          <a:xfrm>
            <a:off x="1690001" y="3076637"/>
            <a:ext cx="196489" cy="112805"/>
            <a:chOff x="4821834" y="4365104"/>
            <a:chExt cx="218980" cy="148367"/>
          </a:xfrm>
        </p:grpSpPr>
        <p:cxnSp>
          <p:nvCxnSpPr>
            <p:cNvPr id="163" name="Straight Connector 162">
              <a:extLst>
                <a:ext uri="{FF2B5EF4-FFF2-40B4-BE49-F238E27FC236}">
                  <a16:creationId xmlns:a16="http://schemas.microsoft.com/office/drawing/2014/main" id="{9F2DE6D7-5B10-4CC9-99F2-5029EDF131B8}"/>
                </a:ext>
              </a:extLst>
            </p:cNvPr>
            <p:cNvCxnSpPr>
              <a:cxnSpLocks/>
            </p:cNvCxnSpPr>
            <p:nvPr/>
          </p:nvCxnSpPr>
          <p:spPr>
            <a:xfrm>
              <a:off x="4932040" y="4365104"/>
              <a:ext cx="108774" cy="0"/>
            </a:xfrm>
            <a:prstGeom prst="line">
              <a:avLst/>
            </a:prstGeom>
            <a:noFill/>
            <a:ln w="6350" cap="flat" cmpd="sng" algn="ctr">
              <a:solidFill>
                <a:sysClr val="windowText" lastClr="000000"/>
              </a:solidFill>
              <a:prstDash val="solid"/>
              <a:headEnd type="none" w="med" len="med"/>
              <a:tailEnd type="none" w="med" len="med"/>
            </a:ln>
            <a:effectLst/>
          </p:spPr>
        </p:cxnSp>
        <p:cxnSp>
          <p:nvCxnSpPr>
            <p:cNvPr id="164" name="Straight Connector 163">
              <a:extLst>
                <a:ext uri="{FF2B5EF4-FFF2-40B4-BE49-F238E27FC236}">
                  <a16:creationId xmlns:a16="http://schemas.microsoft.com/office/drawing/2014/main" id="{EBD8493D-4886-4BD7-A155-F281FC276209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828430" y="4365104"/>
              <a:ext cx="103610" cy="144806"/>
            </a:xfrm>
            <a:prstGeom prst="line">
              <a:avLst/>
            </a:prstGeom>
            <a:noFill/>
            <a:ln w="6350" cap="flat" cmpd="sng" algn="ctr">
              <a:solidFill>
                <a:sysClr val="windowText" lastClr="000000"/>
              </a:solidFill>
              <a:prstDash val="solid"/>
              <a:headEnd type="none" w="med" len="med"/>
              <a:tailEnd type="none" w="med" len="med"/>
            </a:ln>
            <a:effectLst/>
          </p:spPr>
        </p:cxnSp>
        <p:cxnSp>
          <p:nvCxnSpPr>
            <p:cNvPr id="165" name="Straight Connector 164">
              <a:extLst>
                <a:ext uri="{FF2B5EF4-FFF2-40B4-BE49-F238E27FC236}">
                  <a16:creationId xmlns:a16="http://schemas.microsoft.com/office/drawing/2014/main" id="{FB857E5C-D745-4321-8886-C5B5B6BAAFCC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932040" y="4365104"/>
              <a:ext cx="108774" cy="144806"/>
            </a:xfrm>
            <a:prstGeom prst="line">
              <a:avLst/>
            </a:prstGeom>
            <a:noFill/>
            <a:ln w="6350" cap="flat" cmpd="sng" algn="ctr">
              <a:solidFill>
                <a:sysClr val="windowText" lastClr="000000"/>
              </a:solidFill>
              <a:prstDash val="solid"/>
              <a:headEnd type="none" w="med" len="med"/>
              <a:tailEnd type="none" w="med" len="med"/>
            </a:ln>
            <a:effectLst/>
          </p:spPr>
        </p:cxnSp>
        <p:cxnSp>
          <p:nvCxnSpPr>
            <p:cNvPr id="166" name="Straight Connector 165">
              <a:extLst>
                <a:ext uri="{FF2B5EF4-FFF2-40B4-BE49-F238E27FC236}">
                  <a16:creationId xmlns:a16="http://schemas.microsoft.com/office/drawing/2014/main" id="{68BF6B31-C16B-45AA-A1D6-9CCCC64EFD75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821834" y="4513471"/>
              <a:ext cx="110206" cy="0"/>
            </a:xfrm>
            <a:prstGeom prst="line">
              <a:avLst/>
            </a:prstGeom>
            <a:noFill/>
            <a:ln w="6350" cap="flat" cmpd="sng" algn="ctr">
              <a:solidFill>
                <a:sysClr val="windowText" lastClr="000000"/>
              </a:solidFill>
              <a:prstDash val="solid"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145" name="Group 144">
            <a:extLst>
              <a:ext uri="{FF2B5EF4-FFF2-40B4-BE49-F238E27FC236}">
                <a16:creationId xmlns:a16="http://schemas.microsoft.com/office/drawing/2014/main" id="{9768BD32-97E4-4D67-8503-D3788E927A3B}"/>
              </a:ext>
            </a:extLst>
          </p:cNvPr>
          <p:cNvGrpSpPr/>
          <p:nvPr/>
        </p:nvGrpSpPr>
        <p:grpSpPr>
          <a:xfrm>
            <a:off x="1593640" y="3077636"/>
            <a:ext cx="196489" cy="112805"/>
            <a:chOff x="4821834" y="4365104"/>
            <a:chExt cx="218980" cy="148367"/>
          </a:xfrm>
        </p:grpSpPr>
        <p:cxnSp>
          <p:nvCxnSpPr>
            <p:cNvPr id="159" name="Straight Connector 158">
              <a:extLst>
                <a:ext uri="{FF2B5EF4-FFF2-40B4-BE49-F238E27FC236}">
                  <a16:creationId xmlns:a16="http://schemas.microsoft.com/office/drawing/2014/main" id="{CED65201-24D8-4A43-AD06-A155D19B49A9}"/>
                </a:ext>
              </a:extLst>
            </p:cNvPr>
            <p:cNvCxnSpPr>
              <a:cxnSpLocks/>
            </p:cNvCxnSpPr>
            <p:nvPr/>
          </p:nvCxnSpPr>
          <p:spPr>
            <a:xfrm>
              <a:off x="4932040" y="4365104"/>
              <a:ext cx="108774" cy="0"/>
            </a:xfrm>
            <a:prstGeom prst="line">
              <a:avLst/>
            </a:prstGeom>
            <a:noFill/>
            <a:ln w="6350" cap="flat" cmpd="sng" algn="ctr">
              <a:solidFill>
                <a:sysClr val="windowText" lastClr="000000"/>
              </a:solidFill>
              <a:prstDash val="solid"/>
              <a:headEnd type="none" w="med" len="med"/>
              <a:tailEnd type="none" w="med" len="med"/>
            </a:ln>
            <a:effectLst/>
          </p:spPr>
        </p:cxnSp>
        <p:cxnSp>
          <p:nvCxnSpPr>
            <p:cNvPr id="160" name="Straight Connector 159">
              <a:extLst>
                <a:ext uri="{FF2B5EF4-FFF2-40B4-BE49-F238E27FC236}">
                  <a16:creationId xmlns:a16="http://schemas.microsoft.com/office/drawing/2014/main" id="{ECFD4E95-B52F-411B-8B8E-EE7437A79D03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828430" y="4365104"/>
              <a:ext cx="103610" cy="144806"/>
            </a:xfrm>
            <a:prstGeom prst="line">
              <a:avLst/>
            </a:prstGeom>
            <a:noFill/>
            <a:ln w="6350" cap="flat" cmpd="sng" algn="ctr">
              <a:solidFill>
                <a:sysClr val="windowText" lastClr="000000"/>
              </a:solidFill>
              <a:prstDash val="solid"/>
              <a:headEnd type="none" w="med" len="med"/>
              <a:tailEnd type="none" w="med" len="med"/>
            </a:ln>
            <a:effectLst/>
          </p:spPr>
        </p:cxnSp>
        <p:cxnSp>
          <p:nvCxnSpPr>
            <p:cNvPr id="161" name="Straight Connector 160">
              <a:extLst>
                <a:ext uri="{FF2B5EF4-FFF2-40B4-BE49-F238E27FC236}">
                  <a16:creationId xmlns:a16="http://schemas.microsoft.com/office/drawing/2014/main" id="{67C99016-A14F-4A90-818F-7EFFEE6B71B6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932040" y="4365104"/>
              <a:ext cx="108774" cy="144806"/>
            </a:xfrm>
            <a:prstGeom prst="line">
              <a:avLst/>
            </a:prstGeom>
            <a:noFill/>
            <a:ln w="6350" cap="flat" cmpd="sng" algn="ctr">
              <a:solidFill>
                <a:sysClr val="windowText" lastClr="000000"/>
              </a:solidFill>
              <a:prstDash val="solid"/>
              <a:headEnd type="none" w="med" len="med"/>
              <a:tailEnd type="none" w="med" len="med"/>
            </a:ln>
            <a:effectLst/>
          </p:spPr>
        </p:cxnSp>
        <p:cxnSp>
          <p:nvCxnSpPr>
            <p:cNvPr id="162" name="Straight Connector 161">
              <a:extLst>
                <a:ext uri="{FF2B5EF4-FFF2-40B4-BE49-F238E27FC236}">
                  <a16:creationId xmlns:a16="http://schemas.microsoft.com/office/drawing/2014/main" id="{ECB86C58-FF15-4AFD-9641-22A3F180E40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821834" y="4513471"/>
              <a:ext cx="110206" cy="0"/>
            </a:xfrm>
            <a:prstGeom prst="line">
              <a:avLst/>
            </a:prstGeom>
            <a:noFill/>
            <a:ln w="6350" cap="flat" cmpd="sng" algn="ctr">
              <a:solidFill>
                <a:sysClr val="windowText" lastClr="000000"/>
              </a:solidFill>
              <a:prstDash val="solid"/>
              <a:headEnd type="none" w="med" len="med"/>
              <a:tailEnd type="none" w="med" len="med"/>
            </a:ln>
            <a:effectLst/>
          </p:spPr>
        </p:cxnSp>
      </p:grpSp>
      <p:cxnSp>
        <p:nvCxnSpPr>
          <p:cNvPr id="146" name="Straight Connector 145">
            <a:extLst>
              <a:ext uri="{FF2B5EF4-FFF2-40B4-BE49-F238E27FC236}">
                <a16:creationId xmlns:a16="http://schemas.microsoft.com/office/drawing/2014/main" id="{2712E525-3F26-4FB6-A5AB-4E6EE40C321A}"/>
              </a:ext>
            </a:extLst>
          </p:cNvPr>
          <p:cNvCxnSpPr>
            <a:cxnSpLocks/>
          </p:cNvCxnSpPr>
          <p:nvPr/>
        </p:nvCxnSpPr>
        <p:spPr bwMode="auto">
          <a:xfrm flipV="1">
            <a:off x="1885174" y="2383428"/>
            <a:ext cx="1" cy="332601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ysClr val="windowText" lastClr="000000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147" name="TextBox 146">
            <a:extLst>
              <a:ext uri="{FF2B5EF4-FFF2-40B4-BE49-F238E27FC236}">
                <a16:creationId xmlns:a16="http://schemas.microsoft.com/office/drawing/2014/main" id="{9A20616D-0CD5-45AF-A44C-DC7EED85BFFF}"/>
              </a:ext>
            </a:extLst>
          </p:cNvPr>
          <p:cNvSpPr txBox="1"/>
          <p:nvPr/>
        </p:nvSpPr>
        <p:spPr>
          <a:xfrm>
            <a:off x="1223609" y="2015596"/>
            <a:ext cx="371386" cy="2808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</a:rPr>
              <a:t>T1</a:t>
            </a:r>
          </a:p>
        </p:txBody>
      </p:sp>
      <p:sp>
        <p:nvSpPr>
          <p:cNvPr id="148" name="TextBox 147">
            <a:extLst>
              <a:ext uri="{FF2B5EF4-FFF2-40B4-BE49-F238E27FC236}">
                <a16:creationId xmlns:a16="http://schemas.microsoft.com/office/drawing/2014/main" id="{F12804B0-9EBF-4063-8044-8E7B88BA8EFB}"/>
              </a:ext>
            </a:extLst>
          </p:cNvPr>
          <p:cNvSpPr txBox="1"/>
          <p:nvPr/>
        </p:nvSpPr>
        <p:spPr>
          <a:xfrm>
            <a:off x="4628311" y="2018007"/>
            <a:ext cx="371386" cy="2808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</a:rPr>
              <a:t>T2</a:t>
            </a:r>
          </a:p>
        </p:txBody>
      </p:sp>
      <p:sp>
        <p:nvSpPr>
          <p:cNvPr id="149" name="TextBox 148">
            <a:extLst>
              <a:ext uri="{FF2B5EF4-FFF2-40B4-BE49-F238E27FC236}">
                <a16:creationId xmlns:a16="http://schemas.microsoft.com/office/drawing/2014/main" id="{AFE1FCB8-A9A0-4964-A771-0E0C7A0ACF15}"/>
              </a:ext>
            </a:extLst>
          </p:cNvPr>
          <p:cNvSpPr txBox="1"/>
          <p:nvPr/>
        </p:nvSpPr>
        <p:spPr>
          <a:xfrm>
            <a:off x="8084172" y="2020288"/>
            <a:ext cx="371386" cy="2808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</a:rPr>
              <a:t>T3</a:t>
            </a:r>
          </a:p>
        </p:txBody>
      </p:sp>
      <p:sp>
        <p:nvSpPr>
          <p:cNvPr id="152" name="TextBox 151">
            <a:extLst>
              <a:ext uri="{FF2B5EF4-FFF2-40B4-BE49-F238E27FC236}">
                <a16:creationId xmlns:a16="http://schemas.microsoft.com/office/drawing/2014/main" id="{59B8476A-BA63-4F69-94E7-29DF880D606B}"/>
              </a:ext>
            </a:extLst>
          </p:cNvPr>
          <p:cNvSpPr txBox="1"/>
          <p:nvPr/>
        </p:nvSpPr>
        <p:spPr>
          <a:xfrm>
            <a:off x="1673054" y="2003326"/>
            <a:ext cx="529605" cy="2808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</a:rPr>
              <a:t>T1</a:t>
            </a:r>
            <a:r>
              <a:rPr kumimoji="0" lang="fr-FR" sz="1800" b="0" i="0" u="none" strike="noStrike" kern="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</a:rPr>
              <a:t>bis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5C15B63-202F-4876-9E99-76BA6DC68408}"/>
              </a:ext>
            </a:extLst>
          </p:cNvPr>
          <p:cNvSpPr txBox="1"/>
          <p:nvPr/>
        </p:nvSpPr>
        <p:spPr>
          <a:xfrm>
            <a:off x="658395" y="2466041"/>
            <a:ext cx="6030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>
                <a:solidFill>
                  <a:schemeClr val="tx1"/>
                </a:solidFill>
              </a:rPr>
              <a:t>EDCA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6F209BA6-0BB9-48E8-A1A2-49625FDD9D1E}"/>
              </a:ext>
            </a:extLst>
          </p:cNvPr>
          <p:cNvCxnSpPr>
            <a:stCxn id="7" idx="3"/>
          </p:cNvCxnSpPr>
          <p:nvPr/>
        </p:nvCxnSpPr>
        <p:spPr bwMode="auto">
          <a:xfrm>
            <a:off x="1261445" y="2604541"/>
            <a:ext cx="254810" cy="39797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71" name="Slide Number Placeholder 4">
            <a:extLst>
              <a:ext uri="{FF2B5EF4-FFF2-40B4-BE49-F238E27FC236}">
                <a16:creationId xmlns:a16="http://schemas.microsoft.com/office/drawing/2014/main" id="{29E1B6C0-65E8-4729-93DB-461B57BA6723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C1789BC7-C074-42CC-ADF8-5107DF6BD1C1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77524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Patrice NEZOU, (Canon), et al </a:t>
            </a:r>
          </a:p>
          <a:p>
            <a:endParaRPr lang="en-GB" dirty="0"/>
          </a:p>
        </p:txBody>
      </p:sp>
      <p:sp>
        <p:nvSpPr>
          <p:cNvPr id="8" name="内容占位符 2"/>
          <p:cNvSpPr txBox="1">
            <a:spLocks/>
          </p:cNvSpPr>
          <p:nvPr/>
        </p:nvSpPr>
        <p:spPr bwMode="auto">
          <a:xfrm>
            <a:off x="459581" y="1623813"/>
            <a:ext cx="7770813" cy="45483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algn="just">
              <a:buFont typeface="Arial" panose="020B0604020202020204" pitchFamily="34" charset="0"/>
              <a:buChar char="•"/>
            </a:pPr>
            <a:r>
              <a:rPr lang="en-US" altLang="zh-CN" sz="2000" dirty="0"/>
              <a:t>A new triggered LL SP is defined.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altLang="zh-CN" sz="2000" dirty="0"/>
              <a:t>This ensures: </a:t>
            </a:r>
          </a:p>
          <a:p>
            <a:pPr lvl="1"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1600" dirty="0"/>
              <a:t>The cancellation of  collisions among STAs acting inside the LL SPs</a:t>
            </a:r>
          </a:p>
          <a:p>
            <a:pPr lvl="1"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1600" dirty="0"/>
              <a:t>The AP keeps the control of the medium during all the LL SP</a:t>
            </a:r>
          </a:p>
          <a:p>
            <a:pPr lvl="1"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1600" dirty="0"/>
              <a:t>The QoS is driven by the AP.</a:t>
            </a:r>
          </a:p>
          <a:p>
            <a:pPr lvl="1"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1600" dirty="0"/>
              <a:t>This guarantees a more predictive access to the medium for low-latency traffics and peer-to-peer communications.</a:t>
            </a:r>
          </a:p>
          <a:p>
            <a:pPr algn="just">
              <a:buFont typeface="Arial" panose="020B0604020202020204" pitchFamily="34" charset="0"/>
              <a:buChar char="•"/>
            </a:pPr>
            <a:endParaRPr lang="en-US" altLang="zh-CN" dirty="0">
              <a:cs typeface="Calibri" panose="020F0502020204030204" pitchFamily="34" charset="0"/>
            </a:endParaRPr>
          </a:p>
          <a:p>
            <a:pPr lvl="1" algn="just">
              <a:buFont typeface="Arial" panose="020B0604020202020204" pitchFamily="34" charset="0"/>
              <a:buChar char="•"/>
            </a:pPr>
            <a:endParaRPr lang="en-US" altLang="zh-CN" sz="1400" dirty="0">
              <a:cs typeface="Calibri" panose="020F0502020204030204" pitchFamily="34" charset="0"/>
            </a:endParaRPr>
          </a:p>
        </p:txBody>
      </p:sp>
      <p:sp>
        <p:nvSpPr>
          <p:cNvPr id="6" name="标题 1"/>
          <p:cNvSpPr>
            <a:spLocks noGrp="1"/>
          </p:cNvSpPr>
          <p:nvPr>
            <p:ph type="title"/>
          </p:nvPr>
        </p:nvSpPr>
        <p:spPr>
          <a:xfrm>
            <a:off x="696913" y="558600"/>
            <a:ext cx="7761288" cy="1065213"/>
          </a:xfrm>
        </p:spPr>
        <p:txBody>
          <a:bodyPr/>
          <a:lstStyle/>
          <a:p>
            <a:pPr defTabSz="914400" eaLnBrk="0" hangingPunct="0">
              <a:lnSpc>
                <a:spcPct val="140000"/>
              </a:lnSpc>
              <a:buClr>
                <a:srgbClr val="777777"/>
              </a:buClr>
              <a:buSzPct val="60000"/>
            </a:pPr>
            <a:r>
              <a:rPr lang="en-US" altLang="zh-CN" sz="2800" dirty="0"/>
              <a:t>Summary</a:t>
            </a:r>
          </a:p>
        </p:txBody>
      </p:sp>
    </p:spTree>
    <p:extLst>
      <p:ext uri="{BB962C8B-B14F-4D97-AF65-F5344CB8AC3E}">
        <p14:creationId xmlns:p14="http://schemas.microsoft.com/office/powerpoint/2010/main" val="28089172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 (2)</Template>
  <TotalTime>0</TotalTime>
  <Words>1091</Words>
  <Application>Microsoft Office PowerPoint</Application>
  <PresentationFormat>On-screen Show (4:3)</PresentationFormat>
  <Paragraphs>193</Paragraphs>
  <Slides>14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2" baseType="lpstr">
      <vt:lpstr>MS Gothic</vt:lpstr>
      <vt:lpstr>Arial</vt:lpstr>
      <vt:lpstr>Arial Unicode MS</vt:lpstr>
      <vt:lpstr>Calibri</vt:lpstr>
      <vt:lpstr>Times New Roman</vt:lpstr>
      <vt:lpstr>Wingdings</vt:lpstr>
      <vt:lpstr>Office Theme</vt:lpstr>
      <vt:lpstr>Document</vt:lpstr>
      <vt:lpstr>Low-Latency Triggered TWT</vt:lpstr>
      <vt:lpstr>Abstract</vt:lpstr>
      <vt:lpstr>Background</vt:lpstr>
      <vt:lpstr>Principles of the Low-Latency Service Period (LL SP)</vt:lpstr>
      <vt:lpstr>Provision Period - Details</vt:lpstr>
      <vt:lpstr>Low-Latency Service Period (LL SP) 1/2</vt:lpstr>
      <vt:lpstr>Low-Latency Service Period (LL SP) (2/2)</vt:lpstr>
      <vt:lpstr>LL SP Example</vt:lpstr>
      <vt:lpstr>Summary</vt:lpstr>
      <vt:lpstr>PowerPoint Presentation</vt:lpstr>
      <vt:lpstr>PowerPoint Presentation</vt:lpstr>
      <vt:lpstr>PowerPoint Presentation</vt:lpstr>
      <vt:lpstr>PowerPoint Presentation</vt:lpstr>
      <vt:lpstr>Reference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2020-01-07T12:44:12Z</dcterms:created>
  <dcterms:modified xsi:type="dcterms:W3CDTF">2020-12-17T09:13:11Z</dcterms:modified>
</cp:coreProperties>
</file>