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78" r:id="rId5"/>
    <p:sldId id="284" r:id="rId6"/>
    <p:sldId id="282" r:id="rId7"/>
    <p:sldId id="292" r:id="rId8"/>
    <p:sldId id="285" r:id="rId9"/>
    <p:sldId id="280" r:id="rId10"/>
    <p:sldId id="259" r:id="rId11"/>
    <p:sldId id="260" r:id="rId12"/>
    <p:sldId id="267" r:id="rId13"/>
    <p:sldId id="268" r:id="rId14"/>
    <p:sldId id="286" r:id="rId15"/>
    <p:sldId id="287" r:id="rId16"/>
    <p:sldId id="271" r:id="rId17"/>
    <p:sldId id="273" r:id="rId18"/>
    <p:sldId id="283" r:id="rId19"/>
    <p:sldId id="294" r:id="rId20"/>
    <p:sldId id="295" r:id="rId21"/>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oArDus2n4pqeh2MOd6vycz7Ja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nyu Hu" initials="" lastIdx="1" clrIdx="0"/>
  <p:cmAuthor id="1" name="Morteza Mehrnoush" initials="" lastIdx="1" clrIdx="1"/>
  <p:cmAuthor id="2" name="Chunyu Hu" initials="CH" lastIdx="6" clrIdx="2">
    <p:extLst>
      <p:ext uri="{19B8F6BF-5375-455C-9EA6-DF929625EA0E}">
        <p15:presenceInfo xmlns:p15="http://schemas.microsoft.com/office/powerpoint/2012/main" userId="29eb7801c1b91784" providerId="Windows Live"/>
      </p:ext>
    </p:extLst>
  </p:cmAuthor>
  <p:cmAuthor id="3" name="Morteza Mehrnoush" initials="MM" lastIdx="1" clrIdx="3">
    <p:extLst>
      <p:ext uri="{19B8F6BF-5375-455C-9EA6-DF929625EA0E}">
        <p15:presenceInfo xmlns:p15="http://schemas.microsoft.com/office/powerpoint/2012/main" userId="S::mmehrnoush@fb.com::fe9883d1-7fb0-48a0-ae0e-ea5cfe39b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49173-C7A4-477A-A4D7-66C4277091E1}">
  <a:tblStyle styleId="{25A49173-C7A4-477A-A4D7-66C4277091E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F9A81B6-4CD3-484E-846B-EE9D5E21E0C4}" styleName="Table_1">
    <a:wholeTbl>
      <a:tcTxStyle b="off" i="off">
        <a:font>
          <a:latin typeface="Times New Roman"/>
          <a:ea typeface="Times New Roman"/>
          <a:cs typeface="Times New Roman"/>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1"/>
    <p:restoredTop sz="97087" autoAdjust="0"/>
  </p:normalViewPr>
  <p:slideViewPr>
    <p:cSldViewPr snapToGrid="0">
      <p:cViewPr varScale="1">
        <p:scale>
          <a:sx n="128" d="100"/>
          <a:sy n="128" d="100"/>
        </p:scale>
        <p:origin x="776" y="17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Page </a:t>
            </a:r>
            <a:fld id="{00000000-1234-1234-1234-123412341234}" type="slidenum">
              <a:rPr lang="en-US" sz="1800" b="0" i="0" u="none" strike="noStrike" cap="none">
                <a:solidFill>
                  <a:schemeClr val="dk1"/>
                </a:solidFill>
                <a:latin typeface="Calibri"/>
                <a:ea typeface="Calibri"/>
                <a:cs typeface="Calibri"/>
                <a:sym typeface="Calibri"/>
              </a:rPr>
              <a:t>‹#›</a:t>
            </a:fld>
            <a:endParaRPr sz="1800" b="0" i="0" u="none" strike="noStrike" cap="none">
              <a:solidFill>
                <a:schemeClr val="dk1"/>
              </a:solidFill>
              <a:latin typeface="Calibri"/>
              <a:ea typeface="Calibri"/>
              <a:cs typeface="Calibri"/>
              <a:sym typeface="Calibri"/>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74" name="Google Shape;7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10/28/20</a:t>
            </a:r>
            <a:endParaRPr/>
          </a:p>
        </p:txBody>
      </p:sp>
      <p:sp>
        <p:nvSpPr>
          <p:cNvPr id="75" name="Google Shape;7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John Doe, Some Company</a:t>
            </a:r>
            <a:endParaRPr/>
          </a:p>
        </p:txBody>
      </p:sp>
      <p:sp>
        <p:nvSpPr>
          <p:cNvPr id="76" name="Google Shape;7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77" name="Google Shape;7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3e8638530_2_36: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53e8638530_2_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3e8638530_2_44: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53e8638530_2_4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3e8638530_2_53: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53e8638530_2_5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24896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0201c64c_0_11: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g540201c64c_0_1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01300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43299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88" name="Google Shape;8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5" name="Google Shape;95;p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85255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71671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81458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6198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r>
              <a:rPr lang="en-US" dirty="0"/>
              <a:t>For the observation “Default MLO TID mapping improves latency when, competing with single link operation STAs”, we have a set of OBSS simulation results, but not included in this deck of slides.</a:t>
            </a: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42524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4"/>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25" name="Google Shape;25;p14"/>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err="1"/>
              <a:t>Morteza</a:t>
            </a:r>
            <a:r>
              <a:rPr lang="en-US" dirty="0"/>
              <a:t> </a:t>
            </a:r>
            <a:r>
              <a:rPr lang="en-US" sz="900" u="none" strike="noStrike" cap="none" dirty="0" err="1">
                <a:latin typeface="Times New Roman"/>
                <a:ea typeface="Times New Roman"/>
                <a:cs typeface="Times New Roman"/>
                <a:sym typeface="Times New Roman"/>
              </a:rPr>
              <a:t>Mehmoush</a:t>
            </a:r>
            <a:r>
              <a:rPr lang="en-US" dirty="0"/>
              <a:t>, Facebook</a:t>
            </a:r>
            <a:endParaRPr dirty="0"/>
          </a:p>
        </p:txBody>
      </p:sp>
      <p:sp>
        <p:nvSpPr>
          <p:cNvPr id="27" name="Google Shape;27;p14"/>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8" name="Google Shape;28;p1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685801" y="1508759"/>
            <a:ext cx="3808413"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8" name="Google Shape;38;p17"/>
          <p:cNvSpPr txBox="1">
            <a:spLocks noGrp="1"/>
          </p:cNvSpPr>
          <p:nvPr>
            <p:ph type="body" idx="2"/>
          </p:nvPr>
        </p:nvSpPr>
        <p:spPr>
          <a:xfrm>
            <a:off x="4646613" y="1508759"/>
            <a:ext cx="3810000"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9" name="Google Shape;39;p1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40" name="Google Shape;40;p1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41" name="Google Shape;41;p1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57200" y="274638"/>
            <a:ext cx="82296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57200" y="1535113"/>
            <a:ext cx="4040188"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5" name="Google Shape;45;p18"/>
          <p:cNvSpPr txBox="1">
            <a:spLocks noGrp="1"/>
          </p:cNvSpPr>
          <p:nvPr>
            <p:ph type="body" idx="2"/>
          </p:nvPr>
        </p:nvSpPr>
        <p:spPr>
          <a:xfrm>
            <a:off x="457200" y="2174875"/>
            <a:ext cx="4040188"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6" name="Google Shape;46;p18"/>
          <p:cNvSpPr txBox="1">
            <a:spLocks noGrp="1"/>
          </p:cNvSpPr>
          <p:nvPr>
            <p:ph type="body" idx="3"/>
          </p:nvPr>
        </p:nvSpPr>
        <p:spPr>
          <a:xfrm>
            <a:off x="4645026" y="1535113"/>
            <a:ext cx="4041775"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7" name="Google Shape;47;p18"/>
          <p:cNvSpPr txBox="1">
            <a:spLocks noGrp="1"/>
          </p:cNvSpPr>
          <p:nvPr>
            <p:ph type="body" idx="4"/>
          </p:nvPr>
        </p:nvSpPr>
        <p:spPr>
          <a:xfrm>
            <a:off x="4645026" y="2174875"/>
            <a:ext cx="4041775"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8" name="Google Shape;48;p1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
        <p:nvSpPr>
          <p:cNvPr id="49" name="Google Shape;49;p1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0" name="Google Shape;50;p18"/>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9"/>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4" name="Google Shape;54;p19"/>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5" name="Google Shape;55;p19"/>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8" name="Google Shape;58;p20"/>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9" name="Google Shape;59;p20"/>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rot="5400000">
            <a:off x="2171700" y="114300"/>
            <a:ext cx="4937760" cy="79095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3" name="Google Shape;63;p2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64" name="Google Shape;64;p2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65" name="Google Shape;65;p2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rot="5400000">
            <a:off x="4781551" y="2419352"/>
            <a:ext cx="5408613" cy="19415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819944" y="551658"/>
            <a:ext cx="5408613" cy="56769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9" name="Google Shape;69;p22"/>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70" name="Google Shape;70;p22"/>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71" name="Google Shape;71;p2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4" name="Google Shape;14;p13"/>
          <p:cNvSpPr txBox="1"/>
          <p:nvPr/>
        </p:nvSpPr>
        <p:spPr>
          <a:xfrm>
            <a:off x="5829300" y="365760"/>
            <a:ext cx="2743200" cy="228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50"/>
              <a:buFont typeface="Times New Roman"/>
              <a:buNone/>
            </a:pPr>
            <a:endParaRPr sz="1350" b="1" i="0" u="none" strike="noStrike" cap="none">
              <a:solidFill>
                <a:srgbClr val="000000"/>
              </a:solidFill>
              <a:latin typeface="Times New Roman"/>
              <a:ea typeface="Times New Roman"/>
              <a:cs typeface="Times New Roman"/>
              <a:sym typeface="Times New Roman"/>
            </a:endParaRPr>
          </a:p>
        </p:txBody>
      </p:sp>
      <p:sp>
        <p:nvSpPr>
          <p:cNvPr id="15" name="Google Shape;15;p1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marR="0" lvl="0" indent="-342900" algn="l" rtl="0">
              <a:lnSpc>
                <a:spcPct val="100000"/>
              </a:lnSpc>
              <a:spcBef>
                <a:spcPts val="450"/>
              </a:spcBef>
              <a:spcAft>
                <a:spcPts val="0"/>
              </a:spcAft>
              <a:buClr>
                <a:srgbClr val="000000"/>
              </a:buClr>
              <a:buSzPts val="1800"/>
              <a:buFont typeface="Arial"/>
              <a:buChar char="•"/>
              <a:defRPr sz="1800" b="1" i="0" u="none" strike="noStrike" cap="none">
                <a:solidFill>
                  <a:srgbClr val="000000"/>
                </a:solidFill>
                <a:latin typeface="Times New Roman"/>
                <a:ea typeface="Times New Roman"/>
                <a:cs typeface="Times New Roman"/>
                <a:sym typeface="Times New Roman"/>
              </a:defRPr>
            </a:lvl1pPr>
            <a:lvl2pPr marL="914400" marR="0" lvl="1" indent="-330200" algn="l" rtl="0">
              <a:lnSpc>
                <a:spcPct val="100000"/>
              </a:lnSpc>
              <a:spcBef>
                <a:spcPts val="375"/>
              </a:spcBef>
              <a:spcAft>
                <a:spcPts val="0"/>
              </a:spcAft>
              <a:buClr>
                <a:srgbClr val="000000"/>
              </a:buClr>
              <a:buSzPts val="1600"/>
              <a:buFont typeface="Courier New"/>
              <a:buChar char="o"/>
              <a:defRPr sz="1600" b="0" i="0" u="none" strike="noStrike" cap="none">
                <a:solidFill>
                  <a:srgbClr val="000000"/>
                </a:solidFill>
                <a:latin typeface="Times New Roman"/>
                <a:ea typeface="Times New Roman"/>
                <a:cs typeface="Times New Roman"/>
                <a:sym typeface="Times New Roman"/>
              </a:defRPr>
            </a:lvl2pPr>
            <a:lvl3pPr marL="1371600" marR="0" lvl="2" indent="-317500" algn="l" rtl="0">
              <a:lnSpc>
                <a:spcPct val="100000"/>
              </a:lnSpc>
              <a:spcBef>
                <a:spcPts val="338"/>
              </a:spcBef>
              <a:spcAft>
                <a:spcPts val="0"/>
              </a:spcAft>
              <a:buClr>
                <a:srgbClr val="000000"/>
              </a:buClr>
              <a:buSzPts val="1400"/>
              <a:buFont typeface="Arial"/>
              <a:buChar char="•"/>
              <a:defRPr sz="1400" b="0" i="0" u="none" strike="noStrike" cap="none">
                <a:solidFill>
                  <a:srgbClr val="000000"/>
                </a:solidFill>
                <a:latin typeface="Times New Roman"/>
                <a:ea typeface="Times New Roman"/>
                <a:cs typeface="Times New Roman"/>
                <a:sym typeface="Times New Roman"/>
              </a:defRPr>
            </a:lvl3pPr>
            <a:lvl4pPr marL="1828800" marR="0" lvl="3" indent="-304800" algn="l" rtl="0">
              <a:lnSpc>
                <a:spcPct val="100000"/>
              </a:lnSpc>
              <a:spcBef>
                <a:spcPts val="300"/>
              </a:spcBef>
              <a:spcAft>
                <a:spcPts val="0"/>
              </a:spcAft>
              <a:buClr>
                <a:srgbClr val="000000"/>
              </a:buClr>
              <a:buSzPts val="1200"/>
              <a:buFont typeface="Noto Sans Symbols"/>
              <a:buChar char="▪"/>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400"/>
              <a:buFont typeface="Arial"/>
              <a:buNone/>
              <a:defRPr sz="10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9pPr>
          </a:lstStyle>
          <a:p>
            <a:endParaRPr/>
          </a:p>
        </p:txBody>
      </p:sp>
      <p:cxnSp>
        <p:nvCxnSpPr>
          <p:cNvPr id="16" name="Google Shape;16;p13"/>
          <p:cNvCxnSpPr/>
          <p:nvPr/>
        </p:nvCxnSpPr>
        <p:spPr>
          <a:xfrm>
            <a:off x="685797" y="594360"/>
            <a:ext cx="7909560" cy="1588"/>
          </a:xfrm>
          <a:prstGeom prst="straightConnector1">
            <a:avLst/>
          </a:prstGeom>
          <a:noFill/>
          <a:ln w="12600" cap="flat" cmpd="sng">
            <a:solidFill>
              <a:srgbClr val="000000"/>
            </a:solidFill>
            <a:prstDash val="solid"/>
            <a:miter lim="800000"/>
            <a:headEnd type="none" w="sm" len="sm"/>
            <a:tailEnd type="none" w="sm" len="sm"/>
          </a:ln>
        </p:spPr>
      </p:cxnSp>
      <p:sp>
        <p:nvSpPr>
          <p:cNvPr id="17" name="Google Shape;17;p13"/>
          <p:cNvSpPr/>
          <p:nvPr/>
        </p:nvSpPr>
        <p:spPr>
          <a:xfrm>
            <a:off x="684213" y="6537960"/>
            <a:ext cx="548640" cy="22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8" name="Google Shape;18;p13"/>
          <p:cNvCxnSpPr/>
          <p:nvPr/>
        </p:nvCxnSpPr>
        <p:spPr>
          <a:xfrm>
            <a:off x="685800" y="6537960"/>
            <a:ext cx="7886700" cy="1588"/>
          </a:xfrm>
          <a:prstGeom prst="straightConnector1">
            <a:avLst/>
          </a:prstGeom>
          <a:noFill/>
          <a:ln w="12600" cap="flat" cmpd="sng">
            <a:solidFill>
              <a:srgbClr val="000000"/>
            </a:solidFill>
            <a:prstDash val="solid"/>
            <a:miter lim="800000"/>
            <a:headEnd type="none" w="sm" len="sm"/>
            <a:tailEnd type="none" w="sm" len="sm"/>
          </a:ln>
        </p:spPr>
      </p:cxnSp>
      <p:sp>
        <p:nvSpPr>
          <p:cNvPr id="19" name="Google Shape;19;p1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Nov. 2020</a:t>
            </a:r>
            <a:endParaRPr/>
          </a:p>
        </p:txBody>
      </p:sp>
      <p:sp>
        <p:nvSpPr>
          <p:cNvPr id="20" name="Google Shape;20;p13"/>
          <p:cNvSpPr/>
          <p:nvPr/>
        </p:nvSpPr>
        <p:spPr>
          <a:xfrm>
            <a:off x="6537960" y="320040"/>
            <a:ext cx="205740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Times New Roman"/>
                <a:ea typeface="Times New Roman"/>
                <a:cs typeface="Times New Roman"/>
                <a:sym typeface="Times New Roman"/>
              </a:rPr>
              <a:t>IEEE 802.11-20/1841r1</a:t>
            </a:r>
            <a:endParaRPr sz="1400" b="0" i="0" u="none" strike="noStrike" cap="none" dirty="0">
              <a:solidFill>
                <a:srgbClr val="000000"/>
              </a:solidFill>
              <a:latin typeface="Arial"/>
              <a:ea typeface="Arial"/>
              <a:cs typeface="Arial"/>
              <a:sym typeface="Arial"/>
            </a:endParaRPr>
          </a:p>
        </p:txBody>
      </p:sp>
      <p:sp>
        <p:nvSpPr>
          <p:cNvPr id="21" name="Google Shape;21;p1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2" name="Google Shape;22;p13"/>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Morteza, Facebook</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body" idx="1"/>
          </p:nvPr>
        </p:nvSpPr>
        <p:spPr>
          <a:xfrm>
            <a:off x="685800" y="1752600"/>
            <a:ext cx="7772400" cy="381000"/>
          </a:xfrm>
          <a:prstGeom prst="rect">
            <a:avLst/>
          </a:prstGeom>
          <a:noFill/>
          <a:ln>
            <a:noFill/>
          </a:ln>
        </p:spPr>
        <p:txBody>
          <a:bodyPr spcFirstLastPara="1" wrap="square" lIns="92150" tIns="46075" rIns="92150" bIns="46075" anchor="t" anchorCtr="0">
            <a:noAutofit/>
          </a:bodyPr>
          <a:lstStyle/>
          <a:p>
            <a:pPr marL="257175" lvl="0" indent="-257175" algn="ctr" rtl="0">
              <a:lnSpc>
                <a:spcPct val="100000"/>
              </a:lnSpc>
              <a:spcBef>
                <a:spcPts val="0"/>
              </a:spcBef>
              <a:spcAft>
                <a:spcPts val="0"/>
              </a:spcAft>
              <a:buSzPts val="2000"/>
              <a:buFont typeface="Times New Roman"/>
              <a:buNone/>
            </a:pPr>
            <a:r>
              <a:rPr lang="en-US" sz="2000" dirty="0"/>
              <a:t>Date:</a:t>
            </a:r>
            <a:r>
              <a:rPr lang="en-US" sz="2000" b="0" dirty="0"/>
              <a:t> 2020-11-20</a:t>
            </a:r>
            <a:endParaRPr dirty="0"/>
          </a:p>
        </p:txBody>
      </p:sp>
      <p:sp>
        <p:nvSpPr>
          <p:cNvPr id="81" name="Google Shape;81;p1"/>
          <p:cNvSpPr txBox="1">
            <a:spLocks noGrp="1"/>
          </p:cNvSpPr>
          <p:nvPr>
            <p:ph type="title"/>
          </p:nvPr>
        </p:nvSpPr>
        <p:spPr>
          <a:xfrm>
            <a:off x="381000" y="685800"/>
            <a:ext cx="83058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Performance Evaluation of Various</a:t>
            </a:r>
            <a:br>
              <a:rPr lang="en-US"/>
            </a:br>
            <a:r>
              <a:rPr lang="en-US"/>
              <a:t>MLO TID Mapping Configurations</a:t>
            </a:r>
            <a:endParaRPr/>
          </a:p>
        </p:txBody>
      </p:sp>
      <p:sp>
        <p:nvSpPr>
          <p:cNvPr id="82" name="Google Shape;82;p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a:t>
            </a:fld>
            <a:endParaRPr/>
          </a:p>
        </p:txBody>
      </p:sp>
      <p:sp>
        <p:nvSpPr>
          <p:cNvPr id="83" name="Google Shape;83;p1"/>
          <p:cNvSpPr txBox="1">
            <a:spLocks noGrp="1"/>
          </p:cNvSpPr>
          <p:nvPr>
            <p:ph type="dt" idx="10"/>
          </p:nvPr>
        </p:nvSpPr>
        <p:spPr>
          <a:xfrm>
            <a:off x="696912" y="332601"/>
            <a:ext cx="1284287" cy="2769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Nov. 2020</a:t>
            </a:r>
            <a:endParaRPr dirty="0"/>
          </a:p>
        </p:txBody>
      </p:sp>
      <p:sp>
        <p:nvSpPr>
          <p:cNvPr id="84" name="Google Shape;84;p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graphicFrame>
        <p:nvGraphicFramePr>
          <p:cNvPr id="85" name="Google Shape;85;p1"/>
          <p:cNvGraphicFramePr/>
          <p:nvPr>
            <p:extLst>
              <p:ext uri="{D42A27DB-BD31-4B8C-83A1-F6EECF244321}">
                <p14:modId xmlns:p14="http://schemas.microsoft.com/office/powerpoint/2010/main" val="701629965"/>
              </p:ext>
            </p:extLst>
          </p:nvPr>
        </p:nvGraphicFramePr>
        <p:xfrm>
          <a:off x="826257" y="2627890"/>
          <a:ext cx="8012975" cy="1517375"/>
        </p:xfrm>
        <a:graphic>
          <a:graphicData uri="http://schemas.openxmlformats.org/drawingml/2006/table">
            <a:tbl>
              <a:tblPr>
                <a:noFill/>
                <a:tableStyleId>{25A49173-C7A4-477A-A4D7-66C4277091E1}</a:tableStyleId>
              </a:tblPr>
              <a:tblGrid>
                <a:gridCol w="1857175">
                  <a:extLst>
                    <a:ext uri="{9D8B030D-6E8A-4147-A177-3AD203B41FA5}">
                      <a16:colId xmlns:a16="http://schemas.microsoft.com/office/drawing/2014/main" val="20000"/>
                    </a:ext>
                  </a:extLst>
                </a:gridCol>
                <a:gridCol w="1304200">
                  <a:extLst>
                    <a:ext uri="{9D8B030D-6E8A-4147-A177-3AD203B41FA5}">
                      <a16:colId xmlns:a16="http://schemas.microsoft.com/office/drawing/2014/main" val="20001"/>
                    </a:ext>
                  </a:extLst>
                </a:gridCol>
                <a:gridCol w="1866375">
                  <a:extLst>
                    <a:ext uri="{9D8B030D-6E8A-4147-A177-3AD203B41FA5}">
                      <a16:colId xmlns:a16="http://schemas.microsoft.com/office/drawing/2014/main" val="20002"/>
                    </a:ext>
                  </a:extLst>
                </a:gridCol>
                <a:gridCol w="797900">
                  <a:extLst>
                    <a:ext uri="{9D8B030D-6E8A-4147-A177-3AD203B41FA5}">
                      <a16:colId xmlns:a16="http://schemas.microsoft.com/office/drawing/2014/main" val="20003"/>
                    </a:ext>
                  </a:extLst>
                </a:gridCol>
                <a:gridCol w="218732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Times New Roman"/>
                          <a:ea typeface="Times New Roman"/>
                          <a:cs typeface="Times New Roman"/>
                          <a:sym typeface="Times New Roman"/>
                        </a:rPr>
                        <a:t>Affiliations</a:t>
                      </a:r>
                      <a:endParaRPr sz="9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email</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3475">
                <a:tc>
                  <a:txBody>
                    <a:bodyPr/>
                    <a:lstStyle/>
                    <a:p>
                      <a:pPr marL="0" marR="0" lvl="0" indent="0" algn="ctr" rtl="0">
                        <a:lnSpc>
                          <a:spcPct val="100000"/>
                        </a:lnSpc>
                        <a:spcBef>
                          <a:spcPts val="0"/>
                        </a:spcBef>
                        <a:spcAft>
                          <a:spcPts val="0"/>
                        </a:spcAft>
                        <a:buClr>
                          <a:schemeClr val="dk1"/>
                        </a:buClr>
                        <a:buSzPts val="1400"/>
                        <a:buFont typeface="Times New Roman"/>
                        <a:buNone/>
                      </a:pPr>
                      <a:r>
                        <a:rPr lang="en-US" sz="1400" u="none" strike="noStrike" cap="none" dirty="0">
                          <a:latin typeface="Times New Roman"/>
                          <a:ea typeface="Times New Roman"/>
                          <a:cs typeface="Times New Roman"/>
                          <a:sym typeface="Times New Roman"/>
                        </a:rPr>
                        <a:t>Morteza Mehrnoush</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000"/>
                        <a:buFont typeface="Arial"/>
                        <a:buNone/>
                      </a:pPr>
                      <a:r>
                        <a:rPr lang="en-US" sz="1200" u="none" strike="noStrike" cap="none" dirty="0">
                          <a:latin typeface="Times New Roman"/>
                          <a:ea typeface="Times New Roman"/>
                          <a:cs typeface="Times New Roman"/>
                          <a:sym typeface="Times New Roman"/>
                        </a:rPr>
                        <a:t>Facebook</a:t>
                      </a:r>
                      <a:endParaRPr sz="20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latin typeface="Times New Roman"/>
                          <a:ea typeface="Times New Roman"/>
                          <a:cs typeface="Times New Roman"/>
                          <a:sym typeface="Times New Roman"/>
                        </a:rPr>
                        <a:t>mmehrnoush@fb.com</a:t>
                      </a:r>
                      <a:endParaRPr sz="12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Chunyu Hu</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740798"/>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M. Kumail Haider</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976607540"/>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Payam Torab</a:t>
                      </a: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685800" y="1600200"/>
            <a:ext cx="8383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dirty="0"/>
              <a:t>MLO config-2: all TIDs to a subset of links.</a:t>
            </a:r>
            <a:r>
              <a:rPr lang="en-US" sz="2000" dirty="0"/>
              <a:t> </a:t>
            </a:r>
            <a:endParaRPr dirty="0"/>
          </a:p>
          <a:p>
            <a:pPr marL="714375" lvl="1" indent="-257175" algn="l" rtl="0">
              <a:lnSpc>
                <a:spcPct val="100000"/>
              </a:lnSpc>
              <a:spcBef>
                <a:spcPts val="600"/>
              </a:spcBef>
              <a:spcAft>
                <a:spcPts val="0"/>
              </a:spcAft>
              <a:buSzPts val="1800"/>
              <a:buFont typeface="Courier New"/>
              <a:buChar char="•"/>
            </a:pPr>
            <a:r>
              <a:rPr lang="en-US" sz="2000" dirty="0"/>
              <a:t>Partition links at MLD level: load balancing</a:t>
            </a:r>
            <a:endParaRPr dirty="0"/>
          </a:p>
          <a:p>
            <a:pPr marL="714375" lvl="1" indent="-257175" algn="l" rtl="0">
              <a:lnSpc>
                <a:spcPct val="100000"/>
              </a:lnSpc>
              <a:spcBef>
                <a:spcPts val="0"/>
              </a:spcBef>
              <a:spcAft>
                <a:spcPts val="0"/>
              </a:spcAft>
              <a:buSzPts val="1800"/>
              <a:buChar char="•"/>
            </a:pPr>
            <a:r>
              <a:rPr lang="en-US" sz="2000" dirty="0"/>
              <a:t>E.g. a group of non-AP MLDs operate over 5GHz link; and the others on 6GHz link</a:t>
            </a:r>
            <a:endParaRPr dirty="0"/>
          </a:p>
        </p:txBody>
      </p:sp>
      <p:sp>
        <p:nvSpPr>
          <p:cNvPr id="109" name="Google Shape;109;p2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a:t>
            </a:r>
            <a:r>
              <a:rPr lang="en-US" dirty="0">
                <a:solidFill>
                  <a:schemeClr val="dk1"/>
                </a:solidFill>
              </a:rPr>
              <a:t>Load-Balancing</a:t>
            </a:r>
            <a:r>
              <a:rPr lang="en-US" dirty="0"/>
              <a:t>: Config-2</a:t>
            </a:r>
            <a:endParaRPr dirty="0"/>
          </a:p>
        </p:txBody>
      </p:sp>
      <p:sp>
        <p:nvSpPr>
          <p:cNvPr id="110" name="Google Shape;110;p2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11" name="Google Shape;111;p2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10</a:t>
            </a:fld>
            <a:endParaRPr/>
          </a:p>
        </p:txBody>
      </p:sp>
      <p:sp>
        <p:nvSpPr>
          <p:cNvPr id="112" name="Google Shape;112;p2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13" name="Google Shape;113;p23" descr="Diagram&#10;&#10;Description automatically generated"/>
          <p:cNvPicPr preferRelativeResize="0"/>
          <p:nvPr/>
        </p:nvPicPr>
        <p:blipFill rotWithShape="1">
          <a:blip r:embed="rId3">
            <a:alphaModFix/>
          </a:blip>
          <a:srcRect t="8076"/>
          <a:stretch/>
        </p:blipFill>
        <p:spPr>
          <a:xfrm>
            <a:off x="2824652" y="4240487"/>
            <a:ext cx="2918632" cy="1629634"/>
          </a:xfrm>
          <a:prstGeom prst="rect">
            <a:avLst/>
          </a:prstGeom>
          <a:noFill/>
          <a:ln>
            <a:noFill/>
          </a:ln>
        </p:spPr>
      </p:pic>
      <p:sp>
        <p:nvSpPr>
          <p:cNvPr id="114" name="Google Shape;114;p23"/>
          <p:cNvSpPr txBox="1"/>
          <p:nvPr/>
        </p:nvSpPr>
        <p:spPr>
          <a:xfrm>
            <a:off x="2997495" y="3548021"/>
            <a:ext cx="376011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for</a:t>
            </a:r>
            <a:r>
              <a:rPr lang="en-US" sz="1200" b="0" i="0" u="none" strike="noStrike" cap="none" dirty="0">
                <a:solidFill>
                  <a:schemeClr val="dk1"/>
                </a:solidFill>
                <a:latin typeface="Arial"/>
                <a:ea typeface="Arial"/>
                <a:cs typeface="Arial"/>
                <a:sym typeface="Arial"/>
              </a:rPr>
              <a:t> load-balancing: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the non-AP MLDs use the assigned subset of link(s)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a:t>MLO config-3: a subset of TIDs to a subset of links.</a:t>
            </a:r>
            <a:r>
              <a:rPr lang="en-US" sz="2000"/>
              <a:t> </a:t>
            </a:r>
            <a:endParaRPr/>
          </a:p>
          <a:p>
            <a:pPr marL="714375" lvl="1" indent="-257175" algn="l" rtl="0">
              <a:lnSpc>
                <a:spcPct val="100000"/>
              </a:lnSpc>
              <a:spcBef>
                <a:spcPts val="600"/>
              </a:spcBef>
              <a:spcAft>
                <a:spcPts val="0"/>
              </a:spcAft>
              <a:buSzPts val="1800"/>
              <a:buFont typeface="Courier New"/>
              <a:buChar char="•"/>
            </a:pPr>
            <a:r>
              <a:rPr lang="en-US" sz="2000"/>
              <a:t>Partition links at TID level</a:t>
            </a:r>
            <a:endParaRPr/>
          </a:p>
          <a:p>
            <a:pPr marL="714375" lvl="1" indent="-257175" algn="l" rtl="0">
              <a:lnSpc>
                <a:spcPct val="100000"/>
              </a:lnSpc>
              <a:spcBef>
                <a:spcPts val="0"/>
              </a:spcBef>
              <a:spcAft>
                <a:spcPts val="0"/>
              </a:spcAft>
              <a:buSzPts val="1800"/>
              <a:buChar char="•"/>
            </a:pPr>
            <a:r>
              <a:rPr lang="en-US" sz="2000"/>
              <a:t>E.g. map all BE/BK traffic over the 5GHz link; and the VI/VO traffic on 6GHz link</a:t>
            </a:r>
            <a:endParaRPr sz="2000"/>
          </a:p>
        </p:txBody>
      </p:sp>
      <p:sp>
        <p:nvSpPr>
          <p:cNvPr id="120" name="Google Shape;120;p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MLO Tid-to-Link Mapping: Config-3</a:t>
            </a:r>
            <a:endParaRPr/>
          </a:p>
        </p:txBody>
      </p:sp>
      <p:sp>
        <p:nvSpPr>
          <p:cNvPr id="121" name="Google Shape;121;p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22" name="Google Shape;122;p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11</a:t>
            </a:fld>
            <a:endParaRPr/>
          </a:p>
        </p:txBody>
      </p:sp>
      <p:sp>
        <p:nvSpPr>
          <p:cNvPr id="123" name="Google Shape;123;p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25" name="Google Shape;125;p3"/>
          <p:cNvPicPr preferRelativeResize="0"/>
          <p:nvPr/>
        </p:nvPicPr>
        <p:blipFill rotWithShape="1">
          <a:blip r:embed="rId3">
            <a:alphaModFix/>
          </a:blip>
          <a:srcRect/>
          <a:stretch/>
        </p:blipFill>
        <p:spPr>
          <a:xfrm>
            <a:off x="2910745" y="4131220"/>
            <a:ext cx="3223251" cy="2167756"/>
          </a:xfrm>
          <a:prstGeom prst="rect">
            <a:avLst/>
          </a:prstGeom>
          <a:noFill/>
          <a:ln>
            <a:noFill/>
          </a:ln>
        </p:spPr>
      </p:pic>
      <p:sp>
        <p:nvSpPr>
          <p:cNvPr id="126" name="Google Shape;126;p3"/>
          <p:cNvSpPr txBox="1"/>
          <p:nvPr/>
        </p:nvSpPr>
        <p:spPr>
          <a:xfrm>
            <a:off x="2753171" y="3365527"/>
            <a:ext cx="4183125"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TID/link partition</a:t>
            </a:r>
            <a:r>
              <a:rPr lang="en-US" sz="1200" b="0" i="0" u="none" strike="noStrike" cap="none" dirty="0">
                <a:solidFill>
                  <a:schemeClr val="dk1"/>
                </a:solidFill>
                <a:latin typeface="Arial"/>
                <a:ea typeface="Arial"/>
                <a:cs typeface="Arial"/>
                <a:sym typeface="Arial"/>
              </a:rPr>
              <a:t>: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Traffic is split over the links based on TIDs;</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MLD </a:t>
            </a:r>
            <a:r>
              <a:rPr lang="en-US" sz="1200" b="0" i="0" u="none" strike="noStrike" cap="none" dirty="0" err="1">
                <a:solidFill>
                  <a:schemeClr val="dk1"/>
                </a:solidFill>
                <a:latin typeface="Arial"/>
                <a:ea typeface="Arial"/>
                <a:cs typeface="Arial"/>
                <a:sym typeface="Arial"/>
              </a:rPr>
              <a:t>tx</a:t>
            </a:r>
            <a:r>
              <a:rPr lang="en-US" sz="1200" b="0" i="0" u="none" strike="noStrike" cap="none" dirty="0">
                <a:solidFill>
                  <a:schemeClr val="dk1"/>
                </a:solidFill>
                <a:latin typeface="Arial"/>
                <a:ea typeface="Arial"/>
                <a:cs typeface="Arial"/>
                <a:sym typeface="Arial"/>
              </a:rPr>
              <a:t>/</a:t>
            </a:r>
            <a:r>
              <a:rPr lang="en-US" sz="1200" b="0" i="0" u="none" strike="noStrike" cap="none" dirty="0" err="1">
                <a:solidFill>
                  <a:schemeClr val="dk1"/>
                </a:solidFill>
                <a:latin typeface="Arial"/>
                <a:ea typeface="Arial"/>
                <a:cs typeface="Arial"/>
                <a:sym typeface="Arial"/>
              </a:rPr>
              <a:t>rx</a:t>
            </a:r>
            <a:r>
              <a:rPr lang="en-US" sz="1200" b="0" i="0" u="none" strike="noStrike" cap="none" dirty="0">
                <a:solidFill>
                  <a:schemeClr val="dk1"/>
                </a:solidFill>
                <a:latin typeface="Arial"/>
                <a:ea typeface="Arial"/>
                <a:cs typeface="Arial"/>
                <a:sym typeface="Arial"/>
              </a:rPr>
              <a:t> traffic of subset of TID(s) over </a:t>
            </a:r>
            <a:r>
              <a:rPr lang="en-US" sz="1200" dirty="0">
                <a:solidFill>
                  <a:schemeClr val="dk1"/>
                </a:solidFill>
              </a:rPr>
              <a:t>a subset of </a:t>
            </a:r>
            <a:r>
              <a:rPr lang="en-US" sz="1200" b="0" i="0" u="none" strike="noStrike" cap="none" dirty="0">
                <a:solidFill>
                  <a:schemeClr val="dk1"/>
                </a:solidFill>
                <a:latin typeface="Arial"/>
                <a:ea typeface="Arial"/>
                <a:cs typeface="Arial"/>
                <a:sym typeface="Arial"/>
              </a:rPr>
              <a:t>link(s)</a:t>
            </a:r>
          </a:p>
          <a:p>
            <a:pPr marL="0" marR="0" lvl="0" indent="0" algn="l" rtl="0">
              <a:lnSpc>
                <a:spcPct val="100000"/>
              </a:lnSpc>
              <a:spcBef>
                <a:spcPts val="0"/>
              </a:spcBef>
              <a:spcAft>
                <a:spcPts val="0"/>
              </a:spcAft>
              <a:buClr>
                <a:srgbClr val="000000"/>
              </a:buClr>
              <a:buSzPts val="1200"/>
              <a:buFont typeface="Arial"/>
              <a:buNone/>
            </a:pPr>
            <a:r>
              <a:rPr lang="en-US" sz="1200" dirty="0">
                <a:solidFill>
                  <a:schemeClr val="dk1"/>
                </a:solidFill>
              </a:rPr>
              <a:t>E.g.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53e8638530_2_36"/>
          <p:cNvSpPr txBox="1">
            <a:spLocks noGrp="1"/>
          </p:cNvSpPr>
          <p:nvPr>
            <p:ph type="body" idx="1"/>
          </p:nvPr>
        </p:nvSpPr>
        <p:spPr>
          <a:xfrm>
            <a:off x="685800" y="1447800"/>
            <a:ext cx="8359800" cy="4937700"/>
          </a:xfrm>
          <a:prstGeom prst="rect">
            <a:avLst/>
          </a:prstGeom>
          <a:noFill/>
          <a:ln>
            <a:noFill/>
          </a:ln>
        </p:spPr>
        <p:txBody>
          <a:bodyPr spcFirstLastPara="1" wrap="square" lIns="92150" tIns="46075" rIns="92150" bIns="46075" anchor="t" anchorCtr="0">
            <a:noAutofit/>
          </a:bodyPr>
          <a:lstStyle/>
          <a:p>
            <a:pPr marL="257175" lvl="0" indent="-250825" algn="l" rtl="0">
              <a:lnSpc>
                <a:spcPct val="100000"/>
              </a:lnSpc>
              <a:spcBef>
                <a:spcPts val="450"/>
              </a:spcBef>
              <a:spcAft>
                <a:spcPts val="0"/>
              </a:spcAft>
              <a:buSzPts val="1700"/>
              <a:buChar char="•"/>
            </a:pPr>
            <a:r>
              <a:rPr lang="en-US" sz="1700" dirty="0"/>
              <a:t>MLO Config-1: MLO Default / all TIDs to all links</a:t>
            </a:r>
            <a:endParaRPr sz="1700" dirty="0"/>
          </a:p>
          <a:p>
            <a:pPr marL="600075" lvl="1" indent="-250825" algn="l" rtl="0">
              <a:lnSpc>
                <a:spcPct val="100000"/>
              </a:lnSpc>
              <a:spcBef>
                <a:spcPts val="375"/>
              </a:spcBef>
              <a:spcAft>
                <a:spcPts val="0"/>
              </a:spcAft>
              <a:buSzPct val="80000"/>
              <a:buChar char="o"/>
            </a:pPr>
            <a:r>
              <a:rPr lang="en-US" sz="1500" dirty="0"/>
              <a:t>1 AP-MLD with N non-AP MLDs operating on both link 1 and 2</a:t>
            </a:r>
            <a:endParaRPr sz="1500" dirty="0"/>
          </a:p>
          <a:p>
            <a:pPr marL="600075" lvl="1" indent="-250825" algn="l" rtl="0">
              <a:lnSpc>
                <a:spcPct val="100000"/>
              </a:lnSpc>
              <a:spcBef>
                <a:spcPts val="375"/>
              </a:spcBef>
              <a:spcAft>
                <a:spcPts val="0"/>
              </a:spcAft>
              <a:buSzPct val="80000"/>
              <a:buChar char="o"/>
            </a:pPr>
            <a:r>
              <a:rPr lang="en-US" sz="1500" dirty="0"/>
              <a:t>N/2 MLDs have UL BE </a:t>
            </a:r>
            <a:r>
              <a:rPr lang="en-US" sz="1500" dirty="0">
                <a:solidFill>
                  <a:schemeClr val="dk1"/>
                </a:solidFill>
              </a:rPr>
              <a:t>saturated </a:t>
            </a:r>
            <a:r>
              <a:rPr lang="en-US" sz="1500" dirty="0"/>
              <a:t>traffic;</a:t>
            </a:r>
          </a:p>
          <a:p>
            <a:pPr marL="600075" lvl="1" indent="-250825" algn="l" rtl="0">
              <a:lnSpc>
                <a:spcPct val="100000"/>
              </a:lnSpc>
              <a:spcBef>
                <a:spcPts val="375"/>
              </a:spcBef>
              <a:spcAft>
                <a:spcPts val="0"/>
              </a:spcAft>
              <a:buSzPct val="80000"/>
              <a:buChar char="o"/>
            </a:pPr>
            <a:r>
              <a:rPr lang="en-US" sz="1500" dirty="0"/>
              <a:t>N/2 MLDs have DL/UL=80/20 Mbps VI traffic</a:t>
            </a:r>
            <a:endParaRPr sz="1500" dirty="0"/>
          </a:p>
          <a:p>
            <a:pPr marL="257175" lvl="0" indent="-250825" algn="l" rtl="0">
              <a:lnSpc>
                <a:spcPct val="100000"/>
              </a:lnSpc>
              <a:spcBef>
                <a:spcPts val="450"/>
              </a:spcBef>
              <a:spcAft>
                <a:spcPts val="0"/>
              </a:spcAft>
              <a:buSzPts val="1700"/>
              <a:buChar char="•"/>
            </a:pPr>
            <a:r>
              <a:rPr lang="en-US" sz="1700" dirty="0">
                <a:solidFill>
                  <a:schemeClr val="dk1"/>
                </a:solidFill>
              </a:rPr>
              <a:t>MLO Config-2: MLD/link partition</a:t>
            </a:r>
            <a:endParaRPr sz="1700" dirty="0"/>
          </a:p>
          <a:p>
            <a:pPr marL="600075" lvl="1" indent="-250825">
              <a:buSzPts val="1500"/>
            </a:pPr>
            <a:r>
              <a:rPr lang="en-US" sz="1500" dirty="0"/>
              <a:t>Both links have mixed BE and VI traffic</a:t>
            </a:r>
          </a:p>
          <a:p>
            <a:pPr marL="600075" lvl="1" indent="-250825" algn="l" rtl="0">
              <a:lnSpc>
                <a:spcPct val="100000"/>
              </a:lnSpc>
              <a:spcBef>
                <a:spcPts val="375"/>
              </a:spcBef>
              <a:spcAft>
                <a:spcPts val="0"/>
              </a:spcAft>
              <a:buSzPts val="1500"/>
              <a:buChar char="o"/>
            </a:pPr>
            <a:r>
              <a:rPr lang="en-US" sz="1500" dirty="0"/>
              <a:t>N/2 non-AP MLDs on link 1, and N/2 non-AP MLDs on link 2</a:t>
            </a:r>
          </a:p>
          <a:p>
            <a:pPr marL="1092200" lvl="2" indent="-285750">
              <a:spcBef>
                <a:spcPts val="375"/>
              </a:spcBef>
              <a:buSzPts val="1500"/>
              <a:buFont typeface="Wingdings" panose="05000000000000000000" pitchFamily="2" charset="2"/>
              <a:buChar char="§"/>
            </a:pPr>
            <a:r>
              <a:rPr lang="en-US" sz="1300" dirty="0"/>
              <a:t>Half of them have UL BE saturated traffic; half have DL/UL=80/20 Mbps VI traffic</a:t>
            </a:r>
          </a:p>
          <a:p>
            <a:pPr marL="257175" lvl="0" indent="-250825" algn="l" rtl="0">
              <a:lnSpc>
                <a:spcPct val="100000"/>
              </a:lnSpc>
              <a:spcBef>
                <a:spcPts val="450"/>
              </a:spcBef>
              <a:spcAft>
                <a:spcPts val="0"/>
              </a:spcAft>
              <a:buClr>
                <a:schemeClr val="dk1"/>
              </a:buClr>
              <a:buSzPts val="1700"/>
              <a:buChar char="•"/>
            </a:pPr>
            <a:r>
              <a:rPr lang="en-US" sz="1700" dirty="0">
                <a:solidFill>
                  <a:schemeClr val="dk1"/>
                </a:solidFill>
              </a:rPr>
              <a:t>MLO Config-3: TID/link partition</a:t>
            </a:r>
            <a:endParaRPr sz="17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1: have UL BE saturated traffic</a:t>
            </a:r>
            <a:endParaRPr sz="15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2: have DL/UL=80/20 Mbps VI traffic</a:t>
            </a:r>
          </a:p>
          <a:p>
            <a:pPr marL="142875" indent="-238125">
              <a:spcBef>
                <a:spcPts val="375"/>
              </a:spcBef>
              <a:buClr>
                <a:schemeClr val="dk1"/>
              </a:buClr>
              <a:buSzPts val="1500"/>
              <a:buChar char="o"/>
            </a:pPr>
            <a:r>
              <a:rPr lang="en-US" sz="1700" dirty="0">
                <a:solidFill>
                  <a:schemeClr val="dk1"/>
                </a:solidFill>
              </a:rPr>
              <a:t>MAC/PHY parameters: same as previous set</a:t>
            </a:r>
            <a:endParaRPr sz="1700" dirty="0"/>
          </a:p>
        </p:txBody>
      </p:sp>
      <p:sp>
        <p:nvSpPr>
          <p:cNvPr id="190" name="Google Shape;190;g53e8638530_2_36"/>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Simulation Study: Set-2</a:t>
            </a:r>
            <a:endParaRPr dirty="0"/>
          </a:p>
        </p:txBody>
      </p:sp>
      <p:sp>
        <p:nvSpPr>
          <p:cNvPr id="191" name="Google Shape;191;g53e8638530_2_36"/>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92" name="Google Shape;192;g53e8638530_2_36"/>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12</a:t>
            </a:fld>
            <a:endParaRPr/>
          </a:p>
        </p:txBody>
      </p:sp>
      <p:sp>
        <p:nvSpPr>
          <p:cNvPr id="193" name="Google Shape;193;g53e8638530_2_36"/>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C9E4735B-F7FD-1440-9745-26107A4FFF1E}"/>
              </a:ext>
            </a:extLst>
          </p:cNvPr>
          <p:cNvPicPr>
            <a:picLocks noChangeAspect="1"/>
          </p:cNvPicPr>
          <p:nvPr/>
        </p:nvPicPr>
        <p:blipFill>
          <a:blip r:embed="rId3"/>
          <a:stretch>
            <a:fillRect/>
          </a:stretch>
        </p:blipFill>
        <p:spPr>
          <a:xfrm>
            <a:off x="4640549" y="2420407"/>
            <a:ext cx="4434620" cy="3698295"/>
          </a:xfrm>
          <a:prstGeom prst="rect">
            <a:avLst/>
          </a:prstGeom>
        </p:spPr>
      </p:pic>
      <p:sp>
        <p:nvSpPr>
          <p:cNvPr id="198" name="Google Shape;198;g53e8638530_2_44"/>
          <p:cNvSpPr txBox="1">
            <a:spLocks noGrp="1"/>
          </p:cNvSpPr>
          <p:nvPr>
            <p:ph type="body" idx="1"/>
          </p:nvPr>
        </p:nvSpPr>
        <p:spPr>
          <a:xfrm>
            <a:off x="298749" y="1600200"/>
            <a:ext cx="8644953"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1600" dirty="0"/>
              <a:t>MLO Config-3 (TID/Link partition) has highest BE throughput, but lowest VI throughput</a:t>
            </a:r>
          </a:p>
          <a:p>
            <a:pPr marL="714375" lvl="1" indent="-257175">
              <a:spcBef>
                <a:spcPts val="0"/>
              </a:spcBef>
              <a:buChar char="•"/>
            </a:pPr>
            <a:r>
              <a:rPr lang="en-US" sz="1400" dirty="0"/>
              <a:t>High BE throughput due to best medium utilization due to large A-MPDU size</a:t>
            </a:r>
          </a:p>
          <a:p>
            <a:pPr marL="257175" lvl="0" indent="-257175" algn="l" rtl="0">
              <a:lnSpc>
                <a:spcPct val="100000"/>
              </a:lnSpc>
              <a:spcBef>
                <a:spcPts val="0"/>
              </a:spcBef>
              <a:spcAft>
                <a:spcPts val="0"/>
              </a:spcAft>
              <a:buSzPts val="1800"/>
              <a:buChar char="•"/>
            </a:pPr>
            <a:r>
              <a:rPr lang="en-US" sz="1600" dirty="0"/>
              <a:t>MLO Config-2 (MLD/Link partition) has highest VI throughput</a:t>
            </a:r>
            <a:endParaRPr sz="1600" dirty="0"/>
          </a:p>
        </p:txBody>
      </p:sp>
      <p:sp>
        <p:nvSpPr>
          <p:cNvPr id="199" name="Google Shape;199;g53e8638530_2_44"/>
          <p:cNvSpPr txBox="1">
            <a:spLocks noGrp="1"/>
          </p:cNvSpPr>
          <p:nvPr>
            <p:ph type="title"/>
          </p:nvPr>
        </p:nvSpPr>
        <p:spPr>
          <a:xfrm>
            <a:off x="685800" y="594350"/>
            <a:ext cx="83250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Throughput</a:t>
            </a:r>
            <a:endParaRPr dirty="0"/>
          </a:p>
        </p:txBody>
      </p:sp>
      <p:sp>
        <p:nvSpPr>
          <p:cNvPr id="200" name="Google Shape;200;g53e8638530_2_44"/>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01" name="Google Shape;201;g53e8638530_2_44"/>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13</a:t>
            </a:fld>
            <a:endParaRPr/>
          </a:p>
        </p:txBody>
      </p:sp>
      <p:sp>
        <p:nvSpPr>
          <p:cNvPr id="202" name="Google Shape;202;g53e8638530_2_4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cxnSp>
        <p:nvCxnSpPr>
          <p:cNvPr id="205" name="Google Shape;205;g53e8638530_2_44"/>
          <p:cNvCxnSpPr>
            <a:cxnSpLocks/>
          </p:cNvCxnSpPr>
          <p:nvPr/>
        </p:nvCxnSpPr>
        <p:spPr>
          <a:xfrm flipH="1" flipV="1">
            <a:off x="5310200" y="5184669"/>
            <a:ext cx="311851" cy="771994"/>
          </a:xfrm>
          <a:prstGeom prst="straightConnector1">
            <a:avLst/>
          </a:prstGeom>
          <a:noFill/>
          <a:ln w="9525" cap="flat" cmpd="sng">
            <a:solidFill>
              <a:schemeClr val="dk2"/>
            </a:solidFill>
            <a:prstDash val="solid"/>
            <a:round/>
            <a:headEnd type="none" w="sm" len="sm"/>
            <a:tailEnd type="triangle" w="med" len="med"/>
          </a:ln>
        </p:spPr>
      </p:cxnSp>
      <p:sp>
        <p:nvSpPr>
          <p:cNvPr id="206" name="Google Shape;206;g53e8638530_2_44"/>
          <p:cNvSpPr txBox="1"/>
          <p:nvPr/>
        </p:nvSpPr>
        <p:spPr>
          <a:xfrm>
            <a:off x="5349240" y="5956663"/>
            <a:ext cx="3223200" cy="4753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latin typeface="Times New Roman"/>
                <a:ea typeface="Times New Roman"/>
                <a:cs typeface="Times New Roman"/>
                <a:sym typeface="Times New Roman"/>
              </a:rPr>
              <a:t>In all Configs, </a:t>
            </a:r>
            <a:r>
              <a:rPr lang="en-US" sz="1300" b="0" i="0" u="none" strike="noStrike" cap="none" dirty="0">
                <a:solidFill>
                  <a:srgbClr val="000000"/>
                </a:solidFill>
                <a:latin typeface="Times New Roman"/>
                <a:ea typeface="Times New Roman"/>
                <a:cs typeface="Times New Roman"/>
                <a:sym typeface="Times New Roman"/>
              </a:rPr>
              <a:t> </a:t>
            </a:r>
            <a:r>
              <a:rPr lang="en-US" sz="1300" dirty="0">
                <a:latin typeface="Times New Roman"/>
                <a:ea typeface="Times New Roman"/>
                <a:cs typeface="Times New Roman"/>
                <a:sym typeface="Times New Roman"/>
              </a:rPr>
              <a:t>UL</a:t>
            </a:r>
            <a:r>
              <a:rPr lang="en-US" sz="1300" b="0" i="0" u="none" strike="noStrike" cap="none" dirty="0">
                <a:solidFill>
                  <a:srgbClr val="000000"/>
                </a:solidFill>
                <a:latin typeface="Times New Roman"/>
                <a:ea typeface="Times New Roman"/>
                <a:cs typeface="Times New Roman"/>
                <a:sym typeface="Times New Roman"/>
              </a:rPr>
              <a:t> achieves the desired 20Mbps throughput</a:t>
            </a:r>
            <a:endParaRPr sz="1300" b="0" i="0" u="none" strike="noStrike" cap="none" dirty="0">
              <a:solidFill>
                <a:srgbClr val="000000"/>
              </a:solidFill>
              <a:latin typeface="Times New Roman"/>
              <a:ea typeface="Times New Roman"/>
              <a:cs typeface="Times New Roman"/>
              <a:sym typeface="Times New Roman"/>
            </a:endParaRPr>
          </a:p>
        </p:txBody>
      </p:sp>
      <p:pic>
        <p:nvPicPr>
          <p:cNvPr id="7" name="Picture 6" descr="Chart, line chart&#10;&#10;Description automatically generated">
            <a:extLst>
              <a:ext uri="{FF2B5EF4-FFF2-40B4-BE49-F238E27FC236}">
                <a16:creationId xmlns:a16="http://schemas.microsoft.com/office/drawing/2014/main" id="{065F2678-3D26-2F43-ADCA-AEC76FF8E258}"/>
              </a:ext>
            </a:extLst>
          </p:cNvPr>
          <p:cNvPicPr>
            <a:picLocks noChangeAspect="1"/>
          </p:cNvPicPr>
          <p:nvPr/>
        </p:nvPicPr>
        <p:blipFill>
          <a:blip r:embed="rId4"/>
          <a:stretch>
            <a:fillRect/>
          </a:stretch>
        </p:blipFill>
        <p:spPr>
          <a:xfrm>
            <a:off x="68831" y="2600864"/>
            <a:ext cx="4571719" cy="35543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53e8638530_2_53"/>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spcBef>
                <a:spcPts val="0"/>
              </a:spcBef>
              <a:buClr>
                <a:schemeClr val="dk1"/>
              </a:buClr>
            </a:pPr>
            <a:r>
              <a:rPr lang="en-US" dirty="0">
                <a:solidFill>
                  <a:schemeClr val="dk1"/>
                </a:solidFill>
              </a:rPr>
              <a:t>MLO Config-1 has highest delay for BE, however lowest delay for VI traffic</a:t>
            </a:r>
          </a:p>
          <a:p>
            <a:pPr marL="257175" lvl="0" indent="-257175">
              <a:spcBef>
                <a:spcPts val="0"/>
              </a:spcBef>
              <a:buClr>
                <a:schemeClr val="dk1"/>
              </a:buClr>
            </a:pPr>
            <a:r>
              <a:rPr lang="en-US" dirty="0">
                <a:solidFill>
                  <a:schemeClr val="dk1"/>
                </a:solidFill>
              </a:rPr>
              <a:t>MLO Config-3 has lowest delay for BE, but highest delay for VI</a:t>
            </a:r>
          </a:p>
          <a:p>
            <a:pPr marL="714375" lvl="1" indent="-257175">
              <a:spcBef>
                <a:spcPts val="0"/>
              </a:spcBef>
              <a:buClr>
                <a:schemeClr val="dk1"/>
              </a:buClr>
              <a:buChar char="•"/>
            </a:pPr>
            <a:r>
              <a:rPr lang="en-US" dirty="0">
                <a:solidFill>
                  <a:schemeClr val="dk1"/>
                </a:solidFill>
              </a:rPr>
              <a:t>Performance gets penalized by concentrating aggressive traffic over one link</a:t>
            </a:r>
          </a:p>
          <a:p>
            <a:pPr marL="0" indent="0">
              <a:spcBef>
                <a:spcPts val="0"/>
              </a:spcBef>
              <a:buClr>
                <a:schemeClr val="dk1"/>
              </a:buClr>
              <a:buNone/>
            </a:pPr>
            <a:endParaRPr dirty="0"/>
          </a:p>
        </p:txBody>
      </p:sp>
      <p:sp>
        <p:nvSpPr>
          <p:cNvPr id="212" name="Google Shape;212;g53e8638530_2_53"/>
          <p:cNvSpPr txBox="1">
            <a:spLocks noGrp="1"/>
          </p:cNvSpPr>
          <p:nvPr>
            <p:ph type="title"/>
          </p:nvPr>
        </p:nvSpPr>
        <p:spPr>
          <a:xfrm>
            <a:off x="685800" y="594350"/>
            <a:ext cx="81594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Average Delay</a:t>
            </a:r>
            <a:endParaRPr dirty="0">
              <a:solidFill>
                <a:schemeClr val="dk1"/>
              </a:solidFill>
            </a:endParaRPr>
          </a:p>
        </p:txBody>
      </p:sp>
      <p:sp>
        <p:nvSpPr>
          <p:cNvPr id="213" name="Google Shape;213;g53e8638530_2_53"/>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14" name="Google Shape;214;g53e8638530_2_53"/>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14</a:t>
            </a:fld>
            <a:endParaRPr/>
          </a:p>
        </p:txBody>
      </p:sp>
      <p:sp>
        <p:nvSpPr>
          <p:cNvPr id="215" name="Google Shape;215;g53e8638530_2_5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4" name="Picture 13" descr="Chart, scatter chart&#10;&#10;Description automatically generated">
            <a:extLst>
              <a:ext uri="{FF2B5EF4-FFF2-40B4-BE49-F238E27FC236}">
                <a16:creationId xmlns:a16="http://schemas.microsoft.com/office/drawing/2014/main" id="{D0D1DB02-9652-4040-AEFD-4DA40FF0E7DF}"/>
              </a:ext>
            </a:extLst>
          </p:cNvPr>
          <p:cNvPicPr>
            <a:picLocks noChangeAspect="1"/>
          </p:cNvPicPr>
          <p:nvPr/>
        </p:nvPicPr>
        <p:blipFill>
          <a:blip r:embed="rId3"/>
          <a:stretch>
            <a:fillRect/>
          </a:stretch>
        </p:blipFill>
        <p:spPr>
          <a:xfrm>
            <a:off x="0" y="2802835"/>
            <a:ext cx="4423963" cy="3411592"/>
          </a:xfrm>
          <a:prstGeom prst="rect">
            <a:avLst/>
          </a:prstGeom>
        </p:spPr>
      </p:pic>
      <p:pic>
        <p:nvPicPr>
          <p:cNvPr id="9" name="Picture 8" descr="Chart, line chart&#10;&#10;Description automatically generated">
            <a:extLst>
              <a:ext uri="{FF2B5EF4-FFF2-40B4-BE49-F238E27FC236}">
                <a16:creationId xmlns:a16="http://schemas.microsoft.com/office/drawing/2014/main" id="{8DB1C60F-0E11-8042-9B36-474C09B182BD}"/>
              </a:ext>
            </a:extLst>
          </p:cNvPr>
          <p:cNvPicPr>
            <a:picLocks noChangeAspect="1"/>
          </p:cNvPicPr>
          <p:nvPr/>
        </p:nvPicPr>
        <p:blipFill>
          <a:blip r:embed="rId4"/>
          <a:stretch>
            <a:fillRect/>
          </a:stretch>
        </p:blipFill>
        <p:spPr>
          <a:xfrm>
            <a:off x="4423962" y="2593464"/>
            <a:ext cx="4746319" cy="3670185"/>
          </a:xfrm>
          <a:prstGeom prst="rect">
            <a:avLst/>
          </a:prstGeom>
        </p:spPr>
      </p:pic>
    </p:spTree>
    <p:extLst>
      <p:ext uri="{BB962C8B-B14F-4D97-AF65-F5344CB8AC3E}">
        <p14:creationId xmlns:p14="http://schemas.microsoft.com/office/powerpoint/2010/main" val="89281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540201c64c_0_11"/>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Clr>
                <a:schemeClr val="dk1"/>
              </a:buClr>
              <a:buSzPts val="1800"/>
              <a:buChar char="•"/>
            </a:pPr>
            <a:r>
              <a:rPr lang="en-US" dirty="0">
                <a:solidFill>
                  <a:schemeClr val="dk1"/>
                </a:solidFill>
              </a:rPr>
              <a:t>Similar observation as average delay</a:t>
            </a:r>
          </a:p>
          <a:p>
            <a:pPr marL="0" lvl="0" indent="0" algn="l" rtl="0">
              <a:lnSpc>
                <a:spcPct val="100000"/>
              </a:lnSpc>
              <a:spcBef>
                <a:spcPts val="0"/>
              </a:spcBef>
              <a:spcAft>
                <a:spcPts val="0"/>
              </a:spcAft>
              <a:buSzPts val="1800"/>
              <a:buNone/>
            </a:pPr>
            <a:endParaRPr dirty="0">
              <a:solidFill>
                <a:schemeClr val="dk1"/>
              </a:solidFill>
            </a:endParaRPr>
          </a:p>
        </p:txBody>
      </p:sp>
      <p:sp>
        <p:nvSpPr>
          <p:cNvPr id="223" name="Google Shape;223;g540201c64c_0_11"/>
          <p:cNvSpPr txBox="1">
            <a:spLocks noGrp="1"/>
          </p:cNvSpPr>
          <p:nvPr>
            <p:ph type="title"/>
          </p:nvPr>
        </p:nvSpPr>
        <p:spPr>
          <a:xfrm>
            <a:off x="685800" y="594350"/>
            <a:ext cx="81888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95% Delay</a:t>
            </a:r>
            <a:endParaRPr dirty="0">
              <a:solidFill>
                <a:schemeClr val="dk1"/>
              </a:solidFill>
            </a:endParaRPr>
          </a:p>
        </p:txBody>
      </p:sp>
      <p:sp>
        <p:nvSpPr>
          <p:cNvPr id="224" name="Google Shape;224;g540201c64c_0_11"/>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25" name="Google Shape;225;g540201c64c_0_11"/>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15</a:t>
            </a:fld>
            <a:endParaRPr/>
          </a:p>
        </p:txBody>
      </p:sp>
      <p:sp>
        <p:nvSpPr>
          <p:cNvPr id="226" name="Google Shape;226;g540201c64c_0_1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7" name="Picture 6" descr="Chart, line chart&#10;&#10;Description automatically generated">
            <a:extLst>
              <a:ext uri="{FF2B5EF4-FFF2-40B4-BE49-F238E27FC236}">
                <a16:creationId xmlns:a16="http://schemas.microsoft.com/office/drawing/2014/main" id="{0147B310-BAAE-864B-B70F-8F56209A7598}"/>
              </a:ext>
            </a:extLst>
          </p:cNvPr>
          <p:cNvPicPr>
            <a:picLocks noChangeAspect="1"/>
          </p:cNvPicPr>
          <p:nvPr/>
        </p:nvPicPr>
        <p:blipFill>
          <a:blip r:embed="rId3"/>
          <a:stretch>
            <a:fillRect/>
          </a:stretch>
        </p:blipFill>
        <p:spPr>
          <a:xfrm>
            <a:off x="0" y="2351623"/>
            <a:ext cx="4572000" cy="3293355"/>
          </a:xfrm>
          <a:prstGeom prst="rect">
            <a:avLst/>
          </a:prstGeom>
        </p:spPr>
      </p:pic>
      <p:pic>
        <p:nvPicPr>
          <p:cNvPr id="9" name="Picture 8" descr="Chart, line chart&#10;&#10;Description automatically generated">
            <a:extLst>
              <a:ext uri="{FF2B5EF4-FFF2-40B4-BE49-F238E27FC236}">
                <a16:creationId xmlns:a16="http://schemas.microsoft.com/office/drawing/2014/main" id="{C314F2D8-F097-5943-BEEC-32426A066AEE}"/>
              </a:ext>
            </a:extLst>
          </p:cNvPr>
          <p:cNvPicPr>
            <a:picLocks noChangeAspect="1"/>
          </p:cNvPicPr>
          <p:nvPr/>
        </p:nvPicPr>
        <p:blipFill>
          <a:blip r:embed="rId4"/>
          <a:stretch>
            <a:fillRect/>
          </a:stretch>
        </p:blipFill>
        <p:spPr>
          <a:xfrm>
            <a:off x="4572000" y="2260172"/>
            <a:ext cx="4527082" cy="3293356"/>
          </a:xfrm>
          <a:prstGeom prst="rect">
            <a:avLst/>
          </a:prstGeom>
        </p:spPr>
      </p:pic>
    </p:spTree>
    <p:extLst>
      <p:ext uri="{BB962C8B-B14F-4D97-AF65-F5344CB8AC3E}">
        <p14:creationId xmlns:p14="http://schemas.microsoft.com/office/powerpoint/2010/main" val="25301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548699" y="1371600"/>
            <a:ext cx="8423101"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Config-3 (TID/link partition) has best BE performance compared with the Config-1 and Config-2, however worst performance for VI traffic</a:t>
            </a:r>
            <a:endParaRPr sz="1600" dirty="0">
              <a:solidFill>
                <a:schemeClr val="dk1"/>
              </a:solidFill>
            </a:endParaRPr>
          </a:p>
          <a:p>
            <a:pPr lvl="1" indent="-330200">
              <a:spcBef>
                <a:spcPts val="450"/>
              </a:spcBef>
              <a:buClr>
                <a:schemeClr val="dk1"/>
              </a:buClr>
              <a:buSzPts val="1600"/>
            </a:pPr>
            <a:r>
              <a:rPr lang="en-US" dirty="0">
                <a:solidFill>
                  <a:schemeClr val="dk1"/>
                </a:solidFill>
              </a:rPr>
              <a:t>Over link-1 with uniform BE traffic, Config-3 has highest medium utilization: more payloads per frame exchange</a:t>
            </a:r>
          </a:p>
          <a:p>
            <a:pPr lvl="1" indent="-330200">
              <a:spcBef>
                <a:spcPts val="450"/>
              </a:spcBef>
              <a:buClr>
                <a:schemeClr val="dk1"/>
              </a:buClr>
              <a:buSzPts val="1600"/>
            </a:pPr>
            <a:r>
              <a:rPr lang="en-US" dirty="0">
                <a:solidFill>
                  <a:schemeClr val="dk1"/>
                </a:solidFill>
              </a:rPr>
              <a:t>Over link 2 with all VI traffic in Config-3, the aggressive EDCA parameters cause more collision and penalize VI performance</a:t>
            </a: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In Config-1 (MLO default) and Config-2 (MLD/link partition), BE and VI traffic are mixed over the same link, VI traffic has higher priority over BE and overall </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(MLD/link partition) has a better BE traffic performance compared with Config-1 </a:t>
            </a:r>
            <a:endParaRPr sz="1600" dirty="0">
              <a:solidFill>
                <a:schemeClr val="dk1"/>
              </a:solidFill>
            </a:endParaRP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Because of fewer VI traffic STAs per-link and less collision in general in Config-2</a:t>
            </a: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Similar observation made in set-1</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has a better VI traffic throughput but worse delay compared with Config-1</a:t>
            </a:r>
            <a:endParaRPr sz="1600"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Throughput: fewer STAs are contending per-link in Config-2, so it results in a lower collision and higher throughput </a:t>
            </a:r>
            <a:endParaRPr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Delay: since the VI traffic is not a saturated traffic, the STAs in Config-1 can access either of the two links for their transmission so the delay for transmission decreases</a:t>
            </a:r>
            <a:endParaRPr dirty="0">
              <a:solidFill>
                <a:schemeClr val="dk1"/>
              </a:solidFill>
            </a:endParaRP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(1)</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16</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685800" y="1371600"/>
            <a:ext cx="8286000"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Discussion on better BE traffic performance in Config-3 compared to Config-1</a:t>
            </a:r>
          </a:p>
          <a:p>
            <a:pPr lvl="1" indent="-330200">
              <a:spcBef>
                <a:spcPts val="450"/>
              </a:spcBef>
              <a:buClr>
                <a:schemeClr val="dk1"/>
              </a:buClr>
              <a:buSzPts val="1600"/>
            </a:pPr>
            <a:r>
              <a:rPr lang="en-US" dirty="0">
                <a:solidFill>
                  <a:schemeClr val="dk1"/>
                </a:solidFill>
              </a:rPr>
              <a:t>In Config-1, STAs with BE and VI traffic are contending over both links, so STAs with VI traffic gets priority over the STAs with BE traffic; however, in Config-3, the STAs with VI traffic are contending on one link and STAs with BE traffic on the other link, so the contention is among the same type of traffic and no priority to the VI STAs.</a:t>
            </a:r>
          </a:p>
          <a:p>
            <a:pPr lvl="1" indent="-330200">
              <a:spcBef>
                <a:spcPts val="450"/>
              </a:spcBef>
              <a:buClr>
                <a:schemeClr val="dk1"/>
              </a:buClr>
              <a:buSzPts val="1600"/>
            </a:pPr>
            <a:r>
              <a:rPr lang="en-US" dirty="0">
                <a:solidFill>
                  <a:schemeClr val="dk1"/>
                </a:solidFill>
              </a:rPr>
              <a:t>In Config-1 the VI STAs are sending more frames, but since we have a low data-rate traffic of UL=20Mbps and DL=80Mbps, it leads to shorter data frames per </a:t>
            </a:r>
            <a:r>
              <a:rPr lang="en-US" dirty="0" err="1">
                <a:solidFill>
                  <a:schemeClr val="dk1"/>
                </a:solidFill>
              </a:rPr>
              <a:t>tx</a:t>
            </a:r>
            <a:r>
              <a:rPr lang="en-US" dirty="0">
                <a:solidFill>
                  <a:schemeClr val="dk1"/>
                </a:solidFill>
              </a:rPr>
              <a:t>. </a:t>
            </a:r>
          </a:p>
          <a:p>
            <a:pPr lvl="1" indent="-330200">
              <a:spcBef>
                <a:spcPts val="450"/>
              </a:spcBef>
              <a:buClr>
                <a:schemeClr val="dk1"/>
              </a:buClr>
              <a:buSzPts val="1600"/>
            </a:pPr>
            <a:r>
              <a:rPr lang="en-US" dirty="0">
                <a:solidFill>
                  <a:schemeClr val="dk1"/>
                </a:solidFill>
              </a:rPr>
              <a:t>This leads to frequent access of VI STAs and lower medium utilization, so BE STAs gets less channel access opportunities and hence lower throughput </a:t>
            </a:r>
          </a:p>
          <a:p>
            <a:pPr lvl="1" indent="-330200">
              <a:spcBef>
                <a:spcPts val="450"/>
              </a:spcBef>
              <a:buClr>
                <a:schemeClr val="dk1"/>
              </a:buClr>
              <a:buSzPts val="1600"/>
            </a:pPr>
            <a:r>
              <a:rPr lang="en-US" dirty="0">
                <a:solidFill>
                  <a:schemeClr val="dk1"/>
                </a:solidFill>
              </a:rPr>
              <a:t>Below is the per STA statistics for N=4 case. In Config-1, we can see more VI </a:t>
            </a:r>
            <a:r>
              <a:rPr lang="en-US" dirty="0" err="1">
                <a:solidFill>
                  <a:schemeClr val="dk1"/>
                </a:solidFill>
              </a:rPr>
              <a:t>tx</a:t>
            </a:r>
            <a:r>
              <a:rPr lang="en-US" dirty="0">
                <a:solidFill>
                  <a:schemeClr val="dk1"/>
                </a:solidFill>
              </a:rPr>
              <a:t> per second, but each </a:t>
            </a:r>
            <a:r>
              <a:rPr lang="en-US" dirty="0" err="1">
                <a:solidFill>
                  <a:schemeClr val="dk1"/>
                </a:solidFill>
              </a:rPr>
              <a:t>tx</a:t>
            </a:r>
            <a:r>
              <a:rPr lang="en-US" dirty="0">
                <a:solidFill>
                  <a:schemeClr val="dk1"/>
                </a:solidFill>
              </a:rPr>
              <a:t> has lower aggregation number</a:t>
            </a: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(2)</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17</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graphicFrame>
        <p:nvGraphicFramePr>
          <p:cNvPr id="2" name="Table 2">
            <a:extLst>
              <a:ext uri="{FF2B5EF4-FFF2-40B4-BE49-F238E27FC236}">
                <a16:creationId xmlns:a16="http://schemas.microsoft.com/office/drawing/2014/main" id="{C26A8164-5D2D-7746-8119-2BF61E88FC47}"/>
              </a:ext>
            </a:extLst>
          </p:cNvPr>
          <p:cNvGraphicFramePr>
            <a:graphicFrameLocks noGrp="1"/>
          </p:cNvGraphicFramePr>
          <p:nvPr>
            <p:extLst>
              <p:ext uri="{D42A27DB-BD31-4B8C-83A1-F6EECF244321}">
                <p14:modId xmlns:p14="http://schemas.microsoft.com/office/powerpoint/2010/main" val="3920573099"/>
              </p:ext>
            </p:extLst>
          </p:nvPr>
        </p:nvGraphicFramePr>
        <p:xfrm>
          <a:off x="1079751" y="4791316"/>
          <a:ext cx="3310821" cy="1630680"/>
        </p:xfrm>
        <a:graphic>
          <a:graphicData uri="http://schemas.openxmlformats.org/drawingml/2006/table">
            <a:tbl>
              <a:tblPr firstRow="1" bandRow="1">
                <a:tableStyleId>{8F9A81B6-4CD3-484E-846B-EE9D5E21E0C4}</a:tableStyleId>
              </a:tblPr>
              <a:tblGrid>
                <a:gridCol w="1103607">
                  <a:extLst>
                    <a:ext uri="{9D8B030D-6E8A-4147-A177-3AD203B41FA5}">
                      <a16:colId xmlns:a16="http://schemas.microsoft.com/office/drawing/2014/main" val="1158952659"/>
                    </a:ext>
                  </a:extLst>
                </a:gridCol>
                <a:gridCol w="1103607">
                  <a:extLst>
                    <a:ext uri="{9D8B030D-6E8A-4147-A177-3AD203B41FA5}">
                      <a16:colId xmlns:a16="http://schemas.microsoft.com/office/drawing/2014/main" val="3504767782"/>
                    </a:ext>
                  </a:extLst>
                </a:gridCol>
                <a:gridCol w="1103607">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 second</a:t>
                      </a:r>
                    </a:p>
                  </a:txBody>
                  <a:tcPr/>
                </a:tc>
                <a:tc>
                  <a:txBody>
                    <a:bodyPr/>
                    <a:lstStyle/>
                    <a:p>
                      <a:r>
                        <a:rPr lang="en-US" dirty="0"/>
                        <a:t>#MPDUs /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2640</a:t>
                      </a:r>
                    </a:p>
                  </a:txBody>
                  <a:tcPr/>
                </a:tc>
                <a:tc>
                  <a:txBody>
                    <a:bodyPr/>
                    <a:lstStyle/>
                    <a:p>
                      <a:r>
                        <a:rPr lang="en-US" dirty="0"/>
                        <a:t>2</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500</a:t>
                      </a:r>
                    </a:p>
                  </a:txBody>
                  <a:tcPr/>
                </a:tc>
                <a:tc>
                  <a:txBody>
                    <a:bodyPr/>
                    <a:lstStyle/>
                    <a:p>
                      <a:r>
                        <a:rPr lang="en-US" dirty="0"/>
                        <a:t>3</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84</a:t>
                      </a:r>
                    </a:p>
                  </a:txBody>
                  <a:tcPr/>
                </a:tc>
                <a:tc>
                  <a:txBody>
                    <a:bodyPr/>
                    <a:lstStyle/>
                    <a:p>
                      <a:r>
                        <a:rPr lang="en-US" dirty="0"/>
                        <a:t>64</a:t>
                      </a:r>
                    </a:p>
                  </a:txBody>
                  <a:tcPr/>
                </a:tc>
                <a:extLst>
                  <a:ext uri="{0D108BD9-81ED-4DB2-BD59-A6C34878D82A}">
                    <a16:rowId xmlns:a16="http://schemas.microsoft.com/office/drawing/2014/main" val="2173207204"/>
                  </a:ext>
                </a:extLst>
              </a:tr>
            </a:tbl>
          </a:graphicData>
        </a:graphic>
      </p:graphicFrame>
      <p:graphicFrame>
        <p:nvGraphicFramePr>
          <p:cNvPr id="8" name="Table 2">
            <a:extLst>
              <a:ext uri="{FF2B5EF4-FFF2-40B4-BE49-F238E27FC236}">
                <a16:creationId xmlns:a16="http://schemas.microsoft.com/office/drawing/2014/main" id="{1DA5C3D3-B1F0-A444-A1C2-DB59F852BF82}"/>
              </a:ext>
            </a:extLst>
          </p:cNvPr>
          <p:cNvGraphicFramePr>
            <a:graphicFrameLocks noGrp="1"/>
          </p:cNvGraphicFramePr>
          <p:nvPr>
            <p:extLst>
              <p:ext uri="{D42A27DB-BD31-4B8C-83A1-F6EECF244321}">
                <p14:modId xmlns:p14="http://schemas.microsoft.com/office/powerpoint/2010/main" val="2741691033"/>
              </p:ext>
            </p:extLst>
          </p:nvPr>
        </p:nvGraphicFramePr>
        <p:xfrm>
          <a:off x="5241057" y="4793070"/>
          <a:ext cx="3458805" cy="1630680"/>
        </p:xfrm>
        <a:graphic>
          <a:graphicData uri="http://schemas.openxmlformats.org/drawingml/2006/table">
            <a:tbl>
              <a:tblPr firstRow="1" bandRow="1">
                <a:tableStyleId>{8F9A81B6-4CD3-484E-846B-EE9D5E21E0C4}</a:tableStyleId>
              </a:tblPr>
              <a:tblGrid>
                <a:gridCol w="1152935">
                  <a:extLst>
                    <a:ext uri="{9D8B030D-6E8A-4147-A177-3AD203B41FA5}">
                      <a16:colId xmlns:a16="http://schemas.microsoft.com/office/drawing/2014/main" val="1158952659"/>
                    </a:ext>
                  </a:extLst>
                </a:gridCol>
                <a:gridCol w="1152935">
                  <a:extLst>
                    <a:ext uri="{9D8B030D-6E8A-4147-A177-3AD203B41FA5}">
                      <a16:colId xmlns:a16="http://schemas.microsoft.com/office/drawing/2014/main" val="3504767782"/>
                    </a:ext>
                  </a:extLst>
                </a:gridCol>
                <a:gridCol w="1152935">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a:t>
                      </a:r>
                      <a:br>
                        <a:rPr lang="en-US" dirty="0"/>
                      </a:br>
                      <a:r>
                        <a:rPr lang="en-US" dirty="0"/>
                        <a:t>/ second</a:t>
                      </a:r>
                    </a:p>
                  </a:txBody>
                  <a:tcPr/>
                </a:tc>
                <a:tc>
                  <a:txBody>
                    <a:bodyPr/>
                    <a:lstStyle/>
                    <a:p>
                      <a:r>
                        <a:rPr lang="en-US" dirty="0"/>
                        <a:t>#MPDUs/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1040</a:t>
                      </a:r>
                    </a:p>
                  </a:txBody>
                  <a:tcPr/>
                </a:tc>
                <a:tc>
                  <a:txBody>
                    <a:bodyPr/>
                    <a:lstStyle/>
                    <a:p>
                      <a:r>
                        <a:rPr lang="en-US" dirty="0"/>
                        <a:t>4</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303</a:t>
                      </a:r>
                    </a:p>
                  </a:txBody>
                  <a:tcPr/>
                </a:tc>
                <a:tc>
                  <a:txBody>
                    <a:bodyPr/>
                    <a:lstStyle/>
                    <a:p>
                      <a:r>
                        <a:rPr lang="en-US" dirty="0"/>
                        <a:t>4</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320</a:t>
                      </a:r>
                    </a:p>
                  </a:txBody>
                  <a:tcPr/>
                </a:tc>
                <a:tc>
                  <a:txBody>
                    <a:bodyPr/>
                    <a:lstStyle/>
                    <a:p>
                      <a:r>
                        <a:rPr lang="en-US" dirty="0"/>
                        <a:t>51</a:t>
                      </a:r>
                    </a:p>
                  </a:txBody>
                  <a:tcPr/>
                </a:tc>
                <a:extLst>
                  <a:ext uri="{0D108BD9-81ED-4DB2-BD59-A6C34878D82A}">
                    <a16:rowId xmlns:a16="http://schemas.microsoft.com/office/drawing/2014/main" val="2173207204"/>
                  </a:ext>
                </a:extLst>
              </a:tr>
            </a:tbl>
          </a:graphicData>
        </a:graphic>
      </p:graphicFrame>
      <p:sp>
        <p:nvSpPr>
          <p:cNvPr id="3" name="TextBox 2">
            <a:extLst>
              <a:ext uri="{FF2B5EF4-FFF2-40B4-BE49-F238E27FC236}">
                <a16:creationId xmlns:a16="http://schemas.microsoft.com/office/drawing/2014/main" id="{4C94F4DA-A6FA-934D-9637-CDB8DFDE4F22}"/>
              </a:ext>
            </a:extLst>
          </p:cNvPr>
          <p:cNvSpPr txBox="1"/>
          <p:nvPr/>
        </p:nvSpPr>
        <p:spPr>
          <a:xfrm>
            <a:off x="2173184" y="4483479"/>
            <a:ext cx="861133" cy="307777"/>
          </a:xfrm>
          <a:prstGeom prst="rect">
            <a:avLst/>
          </a:prstGeom>
          <a:noFill/>
        </p:spPr>
        <p:txBody>
          <a:bodyPr wrap="none" rtlCol="0">
            <a:spAutoFit/>
          </a:bodyPr>
          <a:lstStyle/>
          <a:p>
            <a:r>
              <a:rPr lang="en-US" dirty="0"/>
              <a:t>Config-1</a:t>
            </a:r>
          </a:p>
        </p:txBody>
      </p:sp>
      <p:sp>
        <p:nvSpPr>
          <p:cNvPr id="10" name="TextBox 9">
            <a:extLst>
              <a:ext uri="{FF2B5EF4-FFF2-40B4-BE49-F238E27FC236}">
                <a16:creationId xmlns:a16="http://schemas.microsoft.com/office/drawing/2014/main" id="{CC5E162E-0725-D34A-8E02-510105649E12}"/>
              </a:ext>
            </a:extLst>
          </p:cNvPr>
          <p:cNvSpPr txBox="1"/>
          <p:nvPr/>
        </p:nvSpPr>
        <p:spPr>
          <a:xfrm>
            <a:off x="6334492" y="4483479"/>
            <a:ext cx="861133" cy="307777"/>
          </a:xfrm>
          <a:prstGeom prst="rect">
            <a:avLst/>
          </a:prstGeom>
          <a:noFill/>
        </p:spPr>
        <p:txBody>
          <a:bodyPr wrap="none" rtlCol="0">
            <a:spAutoFit/>
          </a:bodyPr>
          <a:lstStyle/>
          <a:p>
            <a:r>
              <a:rPr lang="en-US" dirty="0"/>
              <a:t>Config-3</a:t>
            </a:r>
          </a:p>
        </p:txBody>
      </p:sp>
    </p:spTree>
    <p:extLst>
      <p:ext uri="{BB962C8B-B14F-4D97-AF65-F5344CB8AC3E}">
        <p14:creationId xmlns:p14="http://schemas.microsoft.com/office/powerpoint/2010/main" val="26670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34D05-0A93-4E0D-B92D-39B3D1793E6F}"/>
              </a:ext>
            </a:extLst>
          </p:cNvPr>
          <p:cNvSpPr>
            <a:spLocks noGrp="1"/>
          </p:cNvSpPr>
          <p:nvPr>
            <p:ph type="body" idx="1"/>
          </p:nvPr>
        </p:nvSpPr>
        <p:spPr/>
        <p:txBody>
          <a:bodyPr/>
          <a:lstStyle/>
          <a:p>
            <a:r>
              <a:rPr lang="en-US" dirty="0"/>
              <a:t>MLO TID mapping provides flexibility and opportunity to improve latency and also throughput, however the default all TIDs to all link mapping achieve this gain/goal in limited network traffic scenarios. When the network is more congested, default MLO TID mapping has more contention and incurs higher collision which worsens latency and network capacity.</a:t>
            </a:r>
          </a:p>
          <a:p>
            <a:r>
              <a:rPr lang="en-US" dirty="0"/>
              <a:t>MLD/link and/or TID/link partitioning methods are necessary means to reduce this penalty</a:t>
            </a:r>
          </a:p>
          <a:p>
            <a:r>
              <a:rPr lang="en-US" dirty="0"/>
              <a:t>TID/link partitioning method is promising in providing better QoS over each link by grouping traffic of similar requirements/characteristics together, but need additional mechanism to distribute aggressive medium access</a:t>
            </a:r>
            <a:br>
              <a:rPr lang="en-US" dirty="0"/>
            </a:br>
            <a:r>
              <a:rPr lang="en-US" dirty="0">
                <a:sym typeface="Wingdings" panose="05000000000000000000" pitchFamily="2" charset="2"/>
              </a:rPr>
              <a:t> need scheduling / reserved SPs as necessary compliment mechanism</a:t>
            </a:r>
            <a:endParaRPr lang="en-US" dirty="0"/>
          </a:p>
        </p:txBody>
      </p:sp>
      <p:sp>
        <p:nvSpPr>
          <p:cNvPr id="3" name="Title 2">
            <a:extLst>
              <a:ext uri="{FF2B5EF4-FFF2-40B4-BE49-F238E27FC236}">
                <a16:creationId xmlns:a16="http://schemas.microsoft.com/office/drawing/2014/main" id="{18F177FE-3D81-4B08-B5DF-ED46D872129A}"/>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FE938B48-6142-4372-AFF4-3FEDF3D930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a:p>
        </p:txBody>
      </p:sp>
      <p:sp>
        <p:nvSpPr>
          <p:cNvPr id="5" name="Date Placeholder 4">
            <a:extLst>
              <a:ext uri="{FF2B5EF4-FFF2-40B4-BE49-F238E27FC236}">
                <a16:creationId xmlns:a16="http://schemas.microsoft.com/office/drawing/2014/main" id="{CB3315D5-9FD6-43D4-9726-B90E534F5670}"/>
              </a:ext>
            </a:extLst>
          </p:cNvPr>
          <p:cNvSpPr>
            <a:spLocks noGrp="1"/>
          </p:cNvSpPr>
          <p:nvPr>
            <p:ph type="dt" idx="10"/>
          </p:nvPr>
        </p:nvSpPr>
        <p:spPr/>
        <p:txBody>
          <a:bodyPr/>
          <a:lstStyle/>
          <a:p>
            <a:r>
              <a:rPr lang="en-US" dirty="0"/>
              <a:t>Nov. 2020</a:t>
            </a:r>
          </a:p>
        </p:txBody>
      </p:sp>
      <p:sp>
        <p:nvSpPr>
          <p:cNvPr id="6" name="Footer Placeholder 5">
            <a:extLst>
              <a:ext uri="{FF2B5EF4-FFF2-40B4-BE49-F238E27FC236}">
                <a16:creationId xmlns:a16="http://schemas.microsoft.com/office/drawing/2014/main" id="{165E4A75-21BC-4ADA-9B07-602F0A815011}"/>
              </a:ext>
            </a:extLst>
          </p:cNvPr>
          <p:cNvSpPr>
            <a:spLocks noGrp="1"/>
          </p:cNvSpPr>
          <p:nvPr>
            <p:ph type="ftr" idx="11"/>
          </p:nvPr>
        </p:nvSpPr>
        <p:spPr/>
        <p:txBody>
          <a:bodyPr/>
          <a:lstStyle/>
          <a:p>
            <a:pPr lvl="0"/>
            <a:r>
              <a:rPr lang="en-US" dirty="0"/>
              <a:t>Morteza Mehrnoush (Facebook), et. al. </a:t>
            </a:r>
          </a:p>
        </p:txBody>
      </p:sp>
    </p:spTree>
    <p:extLst>
      <p:ext uri="{BB962C8B-B14F-4D97-AF65-F5344CB8AC3E}">
        <p14:creationId xmlns:p14="http://schemas.microsoft.com/office/powerpoint/2010/main" val="139808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B5EE-AF8E-6741-960A-53A992561510}"/>
              </a:ext>
            </a:extLst>
          </p:cNvPr>
          <p:cNvSpPr>
            <a:spLocks noGrp="1"/>
          </p:cNvSpPr>
          <p:nvPr>
            <p:ph type="title"/>
          </p:nvPr>
        </p:nvSpPr>
        <p:spPr/>
        <p:txBody>
          <a:bodyPr/>
          <a:lstStyle/>
          <a:p>
            <a:r>
              <a:rPr lang="en-US" dirty="0"/>
              <a:t>Backup Slides</a:t>
            </a:r>
          </a:p>
        </p:txBody>
      </p:sp>
      <p:sp>
        <p:nvSpPr>
          <p:cNvPr id="3" name="Footer Placeholder 2">
            <a:extLst>
              <a:ext uri="{FF2B5EF4-FFF2-40B4-BE49-F238E27FC236}">
                <a16:creationId xmlns:a16="http://schemas.microsoft.com/office/drawing/2014/main" id="{9D4F485C-4F01-D141-8C7E-D9C6464F8F8F}"/>
              </a:ext>
            </a:extLst>
          </p:cNvPr>
          <p:cNvSpPr>
            <a:spLocks noGrp="1"/>
          </p:cNvSpPr>
          <p:nvPr>
            <p:ph type="ftr" idx="11"/>
          </p:nvPr>
        </p:nvSpPr>
        <p:spPr/>
        <p:txBody>
          <a:bodyPr/>
          <a:lstStyle/>
          <a:p>
            <a:pPr lvl="0"/>
            <a:r>
              <a:rPr lang="en-US" dirty="0"/>
              <a:t>Morteza Mehrnoush (Facebook), et. al. </a:t>
            </a:r>
          </a:p>
        </p:txBody>
      </p:sp>
      <p:sp>
        <p:nvSpPr>
          <p:cNvPr id="4" name="Slide Number Placeholder 3">
            <a:extLst>
              <a:ext uri="{FF2B5EF4-FFF2-40B4-BE49-F238E27FC236}">
                <a16:creationId xmlns:a16="http://schemas.microsoft.com/office/drawing/2014/main" id="{8F20D6FB-997B-E645-B854-6C03CC919FA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a:p>
        </p:txBody>
      </p:sp>
      <p:sp>
        <p:nvSpPr>
          <p:cNvPr id="5" name="Date Placeholder 4">
            <a:extLst>
              <a:ext uri="{FF2B5EF4-FFF2-40B4-BE49-F238E27FC236}">
                <a16:creationId xmlns:a16="http://schemas.microsoft.com/office/drawing/2014/main" id="{D3D5A31C-DF2C-314C-A0BE-22BAF78598FC}"/>
              </a:ext>
            </a:extLst>
          </p:cNvPr>
          <p:cNvSpPr>
            <a:spLocks noGrp="1"/>
          </p:cNvSpPr>
          <p:nvPr>
            <p:ph type="dt" idx="10"/>
          </p:nvPr>
        </p:nvSpPr>
        <p:spPr/>
        <p:txBody>
          <a:bodyPr/>
          <a:lstStyle/>
          <a:p>
            <a:r>
              <a:rPr lang="en-US" dirty="0"/>
              <a:t>Nov. 2020</a:t>
            </a:r>
          </a:p>
        </p:txBody>
      </p:sp>
    </p:spTree>
    <p:extLst>
      <p:ext uri="{BB962C8B-B14F-4D97-AF65-F5344CB8AC3E}">
        <p14:creationId xmlns:p14="http://schemas.microsoft.com/office/powerpoint/2010/main" val="240407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342900" marR="0" lvl="0" indent="-342900" algn="l" rtl="0">
              <a:lnSpc>
                <a:spcPct val="100000"/>
              </a:lnSpc>
              <a:spcBef>
                <a:spcPts val="0"/>
              </a:spcBef>
              <a:spcAft>
                <a:spcPts val="0"/>
              </a:spcAft>
              <a:buSzPts val="1800"/>
              <a:buChar char="•"/>
            </a:pPr>
            <a:r>
              <a:rPr lang="en-US" sz="2400" dirty="0"/>
              <a:t>MLO supports various TID-to-Link mapping options</a:t>
            </a:r>
            <a:endParaRPr sz="2400" dirty="0"/>
          </a:p>
          <a:p>
            <a:pPr marL="342900" marR="0" lvl="0" indent="-342900" algn="l" rtl="0">
              <a:lnSpc>
                <a:spcPct val="100000"/>
              </a:lnSpc>
              <a:spcBef>
                <a:spcPts val="0"/>
              </a:spcBef>
              <a:spcAft>
                <a:spcPts val="1200"/>
              </a:spcAft>
              <a:buSzPts val="1800"/>
              <a:buChar char="•"/>
            </a:pPr>
            <a:r>
              <a:rPr lang="en-US" sz="2400" dirty="0"/>
              <a:t>Conducted a simulation study on various configurations and discuss solution for reducing latency</a:t>
            </a:r>
            <a:endParaRPr dirty="0"/>
          </a:p>
          <a:p>
            <a:pPr marL="142875" lvl="0" indent="-41275" algn="l" rtl="0">
              <a:lnSpc>
                <a:spcPct val="100000"/>
              </a:lnSpc>
              <a:spcBef>
                <a:spcPts val="375"/>
              </a:spcBef>
              <a:spcAft>
                <a:spcPts val="0"/>
              </a:spcAft>
              <a:buSzPts val="1600"/>
              <a:buNone/>
            </a:pPr>
            <a:endParaRPr sz="2000" dirty="0"/>
          </a:p>
        </p:txBody>
      </p:sp>
      <p:sp>
        <p:nvSpPr>
          <p:cNvPr id="91" name="Google Shape;91;p2"/>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Introduction</a:t>
            </a:r>
            <a:endParaRPr/>
          </a:p>
        </p:txBody>
      </p:sp>
      <p:sp>
        <p:nvSpPr>
          <p:cNvPr id="92" name="Google Shape;92;p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2" name="Footer Placeholder 1">
            <a:extLst>
              <a:ext uri="{FF2B5EF4-FFF2-40B4-BE49-F238E27FC236}">
                <a16:creationId xmlns:a16="http://schemas.microsoft.com/office/drawing/2014/main" id="{53CD817B-54AF-4DA2-B17B-971FA877EEAA}"/>
              </a:ext>
            </a:extLst>
          </p:cNvPr>
          <p:cNvSpPr>
            <a:spLocks noGrp="1"/>
          </p:cNvSpPr>
          <p:nvPr>
            <p:ph type="ftr" idx="11"/>
          </p:nvPr>
        </p:nvSpPr>
        <p:spPr/>
        <p:txBody>
          <a:bodyPr/>
          <a:lstStyle/>
          <a:p>
            <a:pPr lvl="0"/>
            <a:r>
              <a:rPr lang="en-US" dirty="0"/>
              <a:t>Morteza Mehrnoush (Facebook), et. al. </a:t>
            </a:r>
          </a:p>
        </p:txBody>
      </p:sp>
      <p:sp>
        <p:nvSpPr>
          <p:cNvPr id="3" name="Slide Number Placeholder 2">
            <a:extLst>
              <a:ext uri="{FF2B5EF4-FFF2-40B4-BE49-F238E27FC236}">
                <a16:creationId xmlns:a16="http://schemas.microsoft.com/office/drawing/2014/main" id="{6972C6E0-4A1E-47B8-B9CF-80B85FC9D1E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6B232-50CA-904B-BD1F-57C964868F3B}"/>
              </a:ext>
            </a:extLst>
          </p:cNvPr>
          <p:cNvSpPr>
            <a:spLocks noGrp="1"/>
          </p:cNvSpPr>
          <p:nvPr>
            <p:ph type="body" idx="1"/>
          </p:nvPr>
        </p:nvSpPr>
        <p:spPr/>
        <p:txBody>
          <a:bodyPr/>
          <a:lstStyle/>
          <a:p>
            <a:r>
              <a:rPr lang="en-US" dirty="0">
                <a:sym typeface="Wingdings" panose="05000000000000000000" pitchFamily="2" charset="2"/>
              </a:rPr>
              <a:t>Set-1.c: full buffered UL traffic, all BE, </a:t>
            </a:r>
            <a:r>
              <a:rPr lang="en-US" i="1" dirty="0">
                <a:sym typeface="Wingdings" panose="05000000000000000000" pitchFamily="2" charset="2"/>
              </a:rPr>
              <a:t>BA win 256</a:t>
            </a:r>
          </a:p>
          <a:p>
            <a:pPr lvl="1"/>
            <a:r>
              <a:rPr lang="en-US" dirty="0">
                <a:sym typeface="Wingdings" panose="05000000000000000000" pitchFamily="2" charset="2"/>
              </a:rPr>
              <a:t>Rest is same as Set-1.A</a:t>
            </a:r>
          </a:p>
          <a:p>
            <a:pPr lvl="1"/>
            <a:r>
              <a:rPr lang="en-US" dirty="0">
                <a:sym typeface="Wingdings" panose="05000000000000000000" pitchFamily="2" charset="2"/>
              </a:rPr>
              <a:t>Higher BA window is to make sure MLD always have packets to contend for accessing over both links</a:t>
            </a:r>
          </a:p>
          <a:p>
            <a:pPr lvl="0"/>
            <a:r>
              <a:rPr lang="en-US" dirty="0">
                <a:sym typeface="Wingdings" panose="05000000000000000000" pitchFamily="2" charset="2"/>
              </a:rPr>
              <a:t>MLO default has higher average and 95% latency compared to single link</a:t>
            </a:r>
          </a:p>
          <a:p>
            <a:pPr lvl="1"/>
            <a:r>
              <a:rPr lang="en-US" dirty="0">
                <a:sym typeface="Wingdings" panose="05000000000000000000" pitchFamily="2" charset="2"/>
              </a:rPr>
              <a:t>Consistent with the observation that RTS TX-PER is higher in MLO default case</a:t>
            </a:r>
          </a:p>
          <a:p>
            <a:pPr lvl="1"/>
            <a:r>
              <a:rPr lang="en-US" dirty="0">
                <a:sym typeface="Wingdings" panose="05000000000000000000" pitchFamily="2" charset="2"/>
              </a:rPr>
              <a:t>Throughput results are similar</a:t>
            </a:r>
          </a:p>
          <a:p>
            <a:pPr lvl="0"/>
            <a:endParaRPr lang="en-US" dirty="0">
              <a:sym typeface="Wingdings" panose="05000000000000000000" pitchFamily="2" charset="2"/>
            </a:endParaRPr>
          </a:p>
          <a:p>
            <a:endParaRPr lang="en-US" dirty="0"/>
          </a:p>
        </p:txBody>
      </p:sp>
      <p:sp>
        <p:nvSpPr>
          <p:cNvPr id="3" name="Title 2">
            <a:extLst>
              <a:ext uri="{FF2B5EF4-FFF2-40B4-BE49-F238E27FC236}">
                <a16:creationId xmlns:a16="http://schemas.microsoft.com/office/drawing/2014/main" id="{50825940-4951-EC4D-9367-82FD561A091D}"/>
              </a:ext>
            </a:extLst>
          </p:cNvPr>
          <p:cNvSpPr>
            <a:spLocks noGrp="1"/>
          </p:cNvSpPr>
          <p:nvPr>
            <p:ph type="title"/>
          </p:nvPr>
        </p:nvSpPr>
        <p:spPr/>
        <p:txBody>
          <a:bodyPr/>
          <a:lstStyle/>
          <a:p>
            <a:r>
              <a:rPr lang="en-US" dirty="0"/>
              <a:t>Set 1.C</a:t>
            </a:r>
          </a:p>
        </p:txBody>
      </p:sp>
      <p:sp>
        <p:nvSpPr>
          <p:cNvPr id="4" name="Footer Placeholder 3">
            <a:extLst>
              <a:ext uri="{FF2B5EF4-FFF2-40B4-BE49-F238E27FC236}">
                <a16:creationId xmlns:a16="http://schemas.microsoft.com/office/drawing/2014/main" id="{F154502C-054D-4244-BF00-2A131A8D6143}"/>
              </a:ext>
            </a:extLst>
          </p:cNvPr>
          <p:cNvSpPr>
            <a:spLocks noGrp="1"/>
          </p:cNvSpPr>
          <p:nvPr>
            <p:ph type="ftr" idx="11"/>
          </p:nvPr>
        </p:nvSpPr>
        <p:spPr/>
        <p:txBody>
          <a:bodyPr/>
          <a:lstStyle/>
          <a:p>
            <a:pPr lvl="0"/>
            <a:r>
              <a:rPr lang="en-US" dirty="0"/>
              <a:t>Morteza Mehrnoush (Facebook), et. al. </a:t>
            </a:r>
          </a:p>
        </p:txBody>
      </p:sp>
      <p:sp>
        <p:nvSpPr>
          <p:cNvPr id="5" name="Slide Number Placeholder 4">
            <a:extLst>
              <a:ext uri="{FF2B5EF4-FFF2-40B4-BE49-F238E27FC236}">
                <a16:creationId xmlns:a16="http://schemas.microsoft.com/office/drawing/2014/main" id="{0F1C02AC-721C-D748-8E1B-0E0D38C582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a:p>
        </p:txBody>
      </p:sp>
      <p:sp>
        <p:nvSpPr>
          <p:cNvPr id="6" name="Date Placeholder 5">
            <a:extLst>
              <a:ext uri="{FF2B5EF4-FFF2-40B4-BE49-F238E27FC236}">
                <a16:creationId xmlns:a16="http://schemas.microsoft.com/office/drawing/2014/main" id="{F02087F5-7257-7948-B33F-982FA828C3A6}"/>
              </a:ext>
            </a:extLst>
          </p:cNvPr>
          <p:cNvSpPr>
            <a:spLocks noGrp="1"/>
          </p:cNvSpPr>
          <p:nvPr>
            <p:ph type="dt" idx="10"/>
          </p:nvPr>
        </p:nvSpPr>
        <p:spPr/>
        <p:txBody>
          <a:bodyPr/>
          <a:lstStyle/>
          <a:p>
            <a:r>
              <a:rPr lang="en-US" dirty="0"/>
              <a:t>Nov. 2020</a:t>
            </a:r>
          </a:p>
        </p:txBody>
      </p:sp>
      <p:pic>
        <p:nvPicPr>
          <p:cNvPr id="7" name="Picture 6" descr="Chart, line chart&#10;&#10;Description automatically generated">
            <a:extLst>
              <a:ext uri="{FF2B5EF4-FFF2-40B4-BE49-F238E27FC236}">
                <a16:creationId xmlns:a16="http://schemas.microsoft.com/office/drawing/2014/main" id="{CF55FF9D-126B-9349-8419-2A9E28FD017E}"/>
              </a:ext>
            </a:extLst>
          </p:cNvPr>
          <p:cNvPicPr>
            <a:picLocks noChangeAspect="1"/>
          </p:cNvPicPr>
          <p:nvPr/>
        </p:nvPicPr>
        <p:blipFill>
          <a:blip r:embed="rId2"/>
          <a:stretch>
            <a:fillRect/>
          </a:stretch>
        </p:blipFill>
        <p:spPr>
          <a:xfrm>
            <a:off x="113780" y="3958656"/>
            <a:ext cx="2934220" cy="2237863"/>
          </a:xfrm>
          <a:prstGeom prst="rect">
            <a:avLst/>
          </a:prstGeom>
        </p:spPr>
      </p:pic>
      <p:pic>
        <p:nvPicPr>
          <p:cNvPr id="8" name="Picture 7" descr="Chart, line chart&#10;&#10;Description automatically generated">
            <a:extLst>
              <a:ext uri="{FF2B5EF4-FFF2-40B4-BE49-F238E27FC236}">
                <a16:creationId xmlns:a16="http://schemas.microsoft.com/office/drawing/2014/main" id="{19FFEF70-E7FC-2D41-B37C-9083F1FD55F7}"/>
              </a:ext>
            </a:extLst>
          </p:cNvPr>
          <p:cNvPicPr>
            <a:picLocks noChangeAspect="1"/>
          </p:cNvPicPr>
          <p:nvPr/>
        </p:nvPicPr>
        <p:blipFill rotWithShape="1">
          <a:blip r:embed="rId3"/>
          <a:srcRect t="1780" b="1"/>
          <a:stretch/>
        </p:blipFill>
        <p:spPr>
          <a:xfrm>
            <a:off x="3025140" y="3952306"/>
            <a:ext cx="3048627" cy="2291334"/>
          </a:xfrm>
          <a:prstGeom prst="rect">
            <a:avLst/>
          </a:prstGeom>
        </p:spPr>
      </p:pic>
      <p:pic>
        <p:nvPicPr>
          <p:cNvPr id="9" name="Picture 8" descr="Chart, line chart&#10;&#10;Description automatically generated">
            <a:extLst>
              <a:ext uri="{FF2B5EF4-FFF2-40B4-BE49-F238E27FC236}">
                <a16:creationId xmlns:a16="http://schemas.microsoft.com/office/drawing/2014/main" id="{89191CAE-925C-1D48-A617-5B2A8BDB1949}"/>
              </a:ext>
            </a:extLst>
          </p:cNvPr>
          <p:cNvPicPr>
            <a:picLocks noChangeAspect="1"/>
          </p:cNvPicPr>
          <p:nvPr/>
        </p:nvPicPr>
        <p:blipFill>
          <a:blip r:embed="rId4"/>
          <a:stretch>
            <a:fillRect/>
          </a:stretch>
        </p:blipFill>
        <p:spPr>
          <a:xfrm>
            <a:off x="6071227" y="3957556"/>
            <a:ext cx="2934220" cy="2238963"/>
          </a:xfrm>
          <a:prstGeom prst="rect">
            <a:avLst/>
          </a:prstGeom>
        </p:spPr>
      </p:pic>
    </p:spTree>
    <p:extLst>
      <p:ext uri="{BB962C8B-B14F-4D97-AF65-F5344CB8AC3E}">
        <p14:creationId xmlns:p14="http://schemas.microsoft.com/office/powerpoint/2010/main" val="382084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000" dirty="0"/>
              <a:t>MLO Config-1: all TIDs to all links.</a:t>
            </a:r>
            <a:endParaRPr sz="1600" dirty="0"/>
          </a:p>
          <a:p>
            <a:pPr marL="714375" lvl="1" indent="-257175" algn="l" rtl="0">
              <a:lnSpc>
                <a:spcPct val="100000"/>
              </a:lnSpc>
              <a:spcBef>
                <a:spcPts val="600"/>
              </a:spcBef>
              <a:spcAft>
                <a:spcPts val="0"/>
              </a:spcAft>
              <a:buSzPts val="1800"/>
              <a:buChar char="•"/>
            </a:pPr>
            <a:r>
              <a:rPr lang="en-US" sz="1800" dirty="0"/>
              <a:t>Assumed default configuration</a:t>
            </a:r>
            <a:endParaRPr sz="1400" dirty="0"/>
          </a:p>
          <a:p>
            <a:pPr marL="714375" lvl="1" indent="-257175" algn="l" rtl="0">
              <a:lnSpc>
                <a:spcPct val="100000"/>
              </a:lnSpc>
              <a:spcBef>
                <a:spcPts val="0"/>
              </a:spcBef>
              <a:spcAft>
                <a:spcPts val="0"/>
              </a:spcAft>
              <a:buSzPts val="1800"/>
              <a:buChar char="•"/>
            </a:pPr>
            <a:r>
              <a:rPr lang="en-US" sz="1800" dirty="0"/>
              <a:t>BA agreement established for each TID is shared over all links</a:t>
            </a:r>
          </a:p>
          <a:p>
            <a:pPr marL="1171575" lvl="2" indent="-257175">
              <a:spcBef>
                <a:spcPts val="0"/>
              </a:spcBef>
            </a:pPr>
            <a:r>
              <a:rPr lang="en-US" dirty="0"/>
              <a:t>Increase throughput, however requires larger BA window to show effect</a:t>
            </a:r>
            <a:endParaRPr dirty="0"/>
          </a:p>
          <a:p>
            <a:pPr marL="714375" lvl="1" indent="-257175">
              <a:spcBef>
                <a:spcPts val="0"/>
              </a:spcBef>
              <a:buFont typeface="Courier New"/>
              <a:buChar char="•"/>
            </a:pPr>
            <a:r>
              <a:rPr lang="en-US" sz="1800" dirty="0"/>
              <a:t>Increase the channel access opportunity </a:t>
            </a:r>
            <a:r>
              <a:rPr lang="en-US" sz="1800" dirty="0">
                <a:sym typeface="Wingdings" panose="05000000000000000000" pitchFamily="2" charset="2"/>
              </a:rPr>
              <a:t> expect latency improvement</a:t>
            </a:r>
          </a:p>
        </p:txBody>
      </p:sp>
      <p:sp>
        <p:nvSpPr>
          <p:cNvPr id="98" name="Google Shape;98;p8"/>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Default TID Mapping: Config-1</a:t>
            </a:r>
            <a:endParaRPr dirty="0"/>
          </a:p>
        </p:txBody>
      </p:sp>
      <p:sp>
        <p:nvSpPr>
          <p:cNvPr id="99" name="Google Shape;99;p8"/>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00" name="Google Shape;100;p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3</a:t>
            </a:fld>
            <a:endParaRPr/>
          </a:p>
        </p:txBody>
      </p:sp>
      <p:sp>
        <p:nvSpPr>
          <p:cNvPr id="101" name="Google Shape;101;p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102" name="Google Shape;102;p8"/>
          <p:cNvSpPr txBox="1"/>
          <p:nvPr/>
        </p:nvSpPr>
        <p:spPr>
          <a:xfrm>
            <a:off x="3342516" y="3709027"/>
            <a:ext cx="24589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MLO: MLD can use either of the links for transmission</a:t>
            </a:r>
            <a:endParaRPr sz="1400" b="0" i="0" u="none" strike="noStrike" cap="none">
              <a:solidFill>
                <a:srgbClr val="000000"/>
              </a:solidFill>
              <a:latin typeface="Arial"/>
              <a:ea typeface="Arial"/>
              <a:cs typeface="Arial"/>
              <a:sym typeface="Arial"/>
            </a:endParaRPr>
          </a:p>
        </p:txBody>
      </p:sp>
      <p:pic>
        <p:nvPicPr>
          <p:cNvPr id="103" name="Google Shape;103;p8"/>
          <p:cNvPicPr preferRelativeResize="0"/>
          <p:nvPr/>
        </p:nvPicPr>
        <p:blipFill rotWithShape="1">
          <a:blip r:embed="rId3">
            <a:alphaModFix/>
          </a:blip>
          <a:srcRect/>
          <a:stretch/>
        </p:blipFill>
        <p:spPr>
          <a:xfrm>
            <a:off x="2984637" y="4170693"/>
            <a:ext cx="2965173" cy="1757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DABF0-AFC2-42E2-82FB-EF0D810C8D79}"/>
              </a:ext>
            </a:extLst>
          </p:cNvPr>
          <p:cNvSpPr>
            <a:spLocks noGrp="1"/>
          </p:cNvSpPr>
          <p:nvPr>
            <p:ph type="body" idx="1"/>
          </p:nvPr>
        </p:nvSpPr>
        <p:spPr>
          <a:xfrm>
            <a:off x="685799" y="1600200"/>
            <a:ext cx="8144692" cy="4937760"/>
          </a:xfrm>
        </p:spPr>
        <p:txBody>
          <a:bodyPr/>
          <a:lstStyle/>
          <a:p>
            <a:r>
              <a:rPr lang="en-US" dirty="0">
                <a:sym typeface="Wingdings" panose="05000000000000000000" pitchFamily="2" charset="2"/>
              </a:rPr>
              <a:t>Focus on evaluating the latency improvement in MLO default configuration</a:t>
            </a:r>
          </a:p>
          <a:p>
            <a:pPr lvl="1"/>
            <a:r>
              <a:rPr lang="en-US" dirty="0">
                <a:sym typeface="Wingdings" panose="05000000000000000000" pitchFamily="2" charset="2"/>
              </a:rPr>
              <a:t>STR, asynchronous mode</a:t>
            </a:r>
          </a:p>
          <a:p>
            <a:r>
              <a:rPr lang="en-US" dirty="0">
                <a:sym typeface="Wingdings" panose="05000000000000000000" pitchFamily="2" charset="2"/>
              </a:rPr>
              <a:t>Set-1.a: full buffered UL traffic, all BE, BA win 64</a:t>
            </a:r>
          </a:p>
          <a:p>
            <a:r>
              <a:rPr lang="en-US" dirty="0">
                <a:sym typeface="Wingdings" panose="05000000000000000000" pitchFamily="2" charset="2"/>
              </a:rPr>
              <a:t>Set-1.b: DL/UL = 80/20 Mbps VI traffic, BA win 64</a:t>
            </a:r>
          </a:p>
          <a:p>
            <a:r>
              <a:rPr lang="en-US" dirty="0">
                <a:sym typeface="Wingdings" panose="05000000000000000000" pitchFamily="2" charset="2"/>
              </a:rPr>
              <a:t>A 2-link MLO: increase number of non-AP MLDs, 2N</a:t>
            </a:r>
          </a:p>
          <a:p>
            <a:r>
              <a:rPr lang="en-US" dirty="0">
                <a:sym typeface="Wingdings" panose="05000000000000000000" pitchFamily="2" charset="2"/>
              </a:rPr>
              <a:t>Single link: increase number of non-AP STAs, N</a:t>
            </a:r>
          </a:p>
          <a:p>
            <a:r>
              <a:rPr lang="en-US" dirty="0">
                <a:sym typeface="Wingdings" panose="05000000000000000000" pitchFamily="2" charset="2"/>
              </a:rPr>
              <a:t>MAC/PHY parameters:</a:t>
            </a:r>
          </a:p>
          <a:p>
            <a:pPr lvl="1"/>
            <a:r>
              <a:rPr lang="en-US" dirty="0">
                <a:sym typeface="Wingdings" panose="05000000000000000000" pitchFamily="2" charset="2"/>
              </a:rPr>
              <a:t>Fixed PHY rate: mcs9/nss2/bw80MHz</a:t>
            </a:r>
          </a:p>
          <a:p>
            <a:pPr lvl="1"/>
            <a:r>
              <a:rPr lang="en-US" dirty="0">
                <a:sym typeface="Wingdings" panose="05000000000000000000" pitchFamily="2" charset="2"/>
              </a:rPr>
              <a:t>MAC: 2 MSDUs/A-MSDU, </a:t>
            </a:r>
            <a:r>
              <a:rPr lang="en-US" dirty="0" err="1">
                <a:sym typeface="Wingdings" panose="05000000000000000000" pitchFamily="2" charset="2"/>
              </a:rPr>
              <a:t>rts</a:t>
            </a:r>
            <a:r>
              <a:rPr lang="en-US" dirty="0">
                <a:sym typeface="Wingdings" panose="05000000000000000000" pitchFamily="2" charset="2"/>
              </a:rPr>
              <a:t>/</a:t>
            </a:r>
            <a:r>
              <a:rPr lang="en-US" dirty="0" err="1">
                <a:sym typeface="Wingdings" panose="05000000000000000000" pitchFamily="2" charset="2"/>
              </a:rPr>
              <a:t>cts</a:t>
            </a:r>
            <a:r>
              <a:rPr lang="en-US" dirty="0">
                <a:sym typeface="Wingdings" panose="05000000000000000000" pitchFamily="2" charset="2"/>
              </a:rPr>
              <a:t> ON.</a:t>
            </a:r>
          </a:p>
          <a:p>
            <a:r>
              <a:rPr lang="en-US" dirty="0">
                <a:sym typeface="Wingdings" panose="05000000000000000000" pitchFamily="2" charset="2"/>
              </a:rPr>
              <a:t>Evaluate latency by measuring </a:t>
            </a:r>
          </a:p>
          <a:p>
            <a:pPr lvl="1"/>
            <a:r>
              <a:rPr lang="en-US" dirty="0">
                <a:sym typeface="Wingdings" panose="05000000000000000000" pitchFamily="2" charset="2"/>
              </a:rPr>
              <a:t>Total delay: queueing delay + medium contention + transmission delay (including retransmission and response/ack </a:t>
            </a:r>
            <a:r>
              <a:rPr lang="en-US" dirty="0" err="1">
                <a:sym typeface="Wingdings" panose="05000000000000000000" pitchFamily="2" charset="2"/>
              </a:rPr>
              <a:t>rx</a:t>
            </a:r>
            <a:r>
              <a:rPr lang="en-US" dirty="0">
                <a:sym typeface="Wingdings" panose="05000000000000000000" pitchFamily="2" charset="2"/>
              </a:rPr>
              <a:t> time, also include </a:t>
            </a:r>
            <a:r>
              <a:rPr lang="en-US" dirty="0" err="1">
                <a:sym typeface="Wingdings" panose="05000000000000000000" pitchFamily="2" charset="2"/>
              </a:rPr>
              <a:t>rts</a:t>
            </a:r>
            <a:r>
              <a:rPr lang="en-US" dirty="0">
                <a:sym typeface="Wingdings" panose="05000000000000000000" pitchFamily="2" charset="2"/>
              </a:rPr>
              <a:t>/</a:t>
            </a:r>
            <a:r>
              <a:rPr lang="en-US" dirty="0" err="1">
                <a:sym typeface="Wingdings" panose="05000000000000000000" pitchFamily="2" charset="2"/>
              </a:rPr>
              <a:t>cts</a:t>
            </a:r>
            <a:r>
              <a:rPr lang="en-US" dirty="0">
                <a:sym typeface="Wingdings" panose="05000000000000000000" pitchFamily="2" charset="2"/>
              </a:rPr>
              <a:t> and its </a:t>
            </a:r>
            <a:r>
              <a:rPr lang="en-US" dirty="0" err="1">
                <a:sym typeface="Wingdings" panose="05000000000000000000" pitchFamily="2" charset="2"/>
              </a:rPr>
              <a:t>retrx</a:t>
            </a:r>
            <a:r>
              <a:rPr lang="en-US" dirty="0">
                <a:sym typeface="Wingdings" panose="05000000000000000000" pitchFamily="2" charset="2"/>
              </a:rPr>
              <a:t>)</a:t>
            </a:r>
            <a:endParaRPr lang="en-US" dirty="0"/>
          </a:p>
          <a:p>
            <a:pPr lvl="1"/>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92629268-8F79-4497-B6E2-B4951A9036F5}"/>
              </a:ext>
            </a:extLst>
          </p:cNvPr>
          <p:cNvSpPr>
            <a:spLocks noGrp="1"/>
          </p:cNvSpPr>
          <p:nvPr>
            <p:ph type="title"/>
          </p:nvPr>
        </p:nvSpPr>
        <p:spPr/>
        <p:txBody>
          <a:bodyPr/>
          <a:lstStyle/>
          <a:p>
            <a:r>
              <a:rPr lang="en-US" dirty="0"/>
              <a:t>Simulation Study on MLO Default</a:t>
            </a:r>
          </a:p>
        </p:txBody>
      </p:sp>
      <p:sp>
        <p:nvSpPr>
          <p:cNvPr id="4" name="Slide Number Placeholder 3">
            <a:extLst>
              <a:ext uri="{FF2B5EF4-FFF2-40B4-BE49-F238E27FC236}">
                <a16:creationId xmlns:a16="http://schemas.microsoft.com/office/drawing/2014/main" id="{CCB1D8C0-9654-44B6-950B-8EB0521D4D4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a:p>
        </p:txBody>
      </p:sp>
      <p:sp>
        <p:nvSpPr>
          <p:cNvPr id="5" name="Date Placeholder 4">
            <a:extLst>
              <a:ext uri="{FF2B5EF4-FFF2-40B4-BE49-F238E27FC236}">
                <a16:creationId xmlns:a16="http://schemas.microsoft.com/office/drawing/2014/main" id="{1647BEBD-3992-458C-983F-455F30EE88A0}"/>
              </a:ext>
            </a:extLst>
          </p:cNvPr>
          <p:cNvSpPr>
            <a:spLocks noGrp="1"/>
          </p:cNvSpPr>
          <p:nvPr>
            <p:ph type="dt" idx="10"/>
          </p:nvPr>
        </p:nvSpPr>
        <p:spPr/>
        <p:txBody>
          <a:bodyPr/>
          <a:lstStyle/>
          <a:p>
            <a:r>
              <a:rPr lang="en-US" dirty="0"/>
              <a:t>Nov. 2020</a:t>
            </a:r>
          </a:p>
        </p:txBody>
      </p:sp>
      <p:sp>
        <p:nvSpPr>
          <p:cNvPr id="6" name="Footer Placeholder 5">
            <a:extLst>
              <a:ext uri="{FF2B5EF4-FFF2-40B4-BE49-F238E27FC236}">
                <a16:creationId xmlns:a16="http://schemas.microsoft.com/office/drawing/2014/main" id="{5886C4FA-F95F-4EDF-82FE-AFFFCA10E0A9}"/>
              </a:ext>
            </a:extLst>
          </p:cNvPr>
          <p:cNvSpPr>
            <a:spLocks noGrp="1"/>
          </p:cNvSpPr>
          <p:nvPr>
            <p:ph type="ftr" idx="11"/>
          </p:nvPr>
        </p:nvSpPr>
        <p:spPr/>
        <p:txBody>
          <a:bodyPr/>
          <a:lstStyle/>
          <a:p>
            <a:pPr lvl="0"/>
            <a:r>
              <a:rPr lang="en-US" dirty="0"/>
              <a:t>Morteza Mehrnoush (Facebook), et. al. </a:t>
            </a:r>
          </a:p>
        </p:txBody>
      </p:sp>
    </p:spTree>
    <p:extLst>
      <p:ext uri="{BB962C8B-B14F-4D97-AF65-F5344CB8AC3E}">
        <p14:creationId xmlns:p14="http://schemas.microsoft.com/office/powerpoint/2010/main" val="322566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MLO default has worse latency compared to single link:</a:t>
            </a:r>
          </a:p>
          <a:p>
            <a:pPr marL="742950" lvl="1" indent="-285750">
              <a:spcBef>
                <a:spcPts val="0"/>
              </a:spcBef>
            </a:pPr>
            <a:r>
              <a:rPr lang="en-US" dirty="0">
                <a:solidFill>
                  <a:schemeClr val="dk1"/>
                </a:solidFill>
              </a:rPr>
              <a:t>Both average and 95% latency are worse and the delta grows as N increases</a:t>
            </a:r>
          </a:p>
          <a:p>
            <a:pPr marL="257175" indent="-257175">
              <a:spcBef>
                <a:spcPts val="0"/>
              </a:spcBef>
            </a:pPr>
            <a:r>
              <a:rPr lang="en-US" dirty="0">
                <a:solidFill>
                  <a:schemeClr val="dk1"/>
                </a:solidFill>
              </a:rPr>
              <a:t>Throughput results are similar</a:t>
            </a:r>
            <a:endParaRPr lang="en-US" dirty="0"/>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Set-1.A</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5</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3" name="Picture 2" descr="Chart, line chart&#10;&#10;Description automatically generated">
            <a:extLst>
              <a:ext uri="{FF2B5EF4-FFF2-40B4-BE49-F238E27FC236}">
                <a16:creationId xmlns:a16="http://schemas.microsoft.com/office/drawing/2014/main" id="{C01ACAC5-CADF-D045-A342-5FC4F35AEBBA}"/>
              </a:ext>
            </a:extLst>
          </p:cNvPr>
          <p:cNvPicPr>
            <a:picLocks noChangeAspect="1"/>
          </p:cNvPicPr>
          <p:nvPr/>
        </p:nvPicPr>
        <p:blipFill>
          <a:blip r:embed="rId3"/>
          <a:stretch>
            <a:fillRect/>
          </a:stretch>
        </p:blipFill>
        <p:spPr>
          <a:xfrm>
            <a:off x="137160" y="2614750"/>
            <a:ext cx="4239546" cy="3285309"/>
          </a:xfrm>
          <a:prstGeom prst="rect">
            <a:avLst/>
          </a:prstGeom>
        </p:spPr>
      </p:pic>
      <p:pic>
        <p:nvPicPr>
          <p:cNvPr id="6" name="Picture 5" descr="Chart, line chart&#10;&#10;Description automatically generated">
            <a:extLst>
              <a:ext uri="{FF2B5EF4-FFF2-40B4-BE49-F238E27FC236}">
                <a16:creationId xmlns:a16="http://schemas.microsoft.com/office/drawing/2014/main" id="{2FB49D9F-623A-6542-9AE9-2ED93F991156}"/>
              </a:ext>
            </a:extLst>
          </p:cNvPr>
          <p:cNvPicPr>
            <a:picLocks noChangeAspect="1"/>
          </p:cNvPicPr>
          <p:nvPr/>
        </p:nvPicPr>
        <p:blipFill>
          <a:blip r:embed="rId4"/>
          <a:stretch>
            <a:fillRect/>
          </a:stretch>
        </p:blipFill>
        <p:spPr>
          <a:xfrm>
            <a:off x="4409364" y="2555515"/>
            <a:ext cx="4597476" cy="3388088"/>
          </a:xfrm>
          <a:prstGeom prst="rect">
            <a:avLst/>
          </a:prstGeom>
        </p:spPr>
      </p:pic>
    </p:spTree>
    <p:extLst>
      <p:ext uri="{BB962C8B-B14F-4D97-AF65-F5344CB8AC3E}">
        <p14:creationId xmlns:p14="http://schemas.microsoft.com/office/powerpoint/2010/main" val="246029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indent="-257175">
              <a:spcBef>
                <a:spcPts val="0"/>
              </a:spcBef>
            </a:pPr>
            <a:r>
              <a:rPr lang="en-US" dirty="0"/>
              <a:t>A closer examination of the delay distribution</a:t>
            </a:r>
          </a:p>
          <a:p>
            <a:pPr marL="714375" lvl="1" indent="-257175">
              <a:spcBef>
                <a:spcPts val="0"/>
              </a:spcBef>
              <a:buChar char="•"/>
            </a:pPr>
            <a:r>
              <a:rPr lang="en-US" dirty="0"/>
              <a:t>MLO: 22 non-AP MLDs</a:t>
            </a:r>
          </a:p>
          <a:p>
            <a:pPr marL="714375" lvl="1" indent="-257175">
              <a:spcBef>
                <a:spcPts val="0"/>
              </a:spcBef>
              <a:buChar char="•"/>
            </a:pPr>
            <a:r>
              <a:rPr lang="en-US" dirty="0"/>
              <a:t>Single link: 11 non-AP STAs</a:t>
            </a:r>
          </a:p>
        </p:txBody>
      </p:sp>
      <p:sp>
        <p:nvSpPr>
          <p:cNvPr id="148" name="Google Shape;148;p5"/>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lvl="0"/>
            <a:r>
              <a:rPr lang="en-US" dirty="0">
                <a:solidFill>
                  <a:schemeClr val="dk1"/>
                </a:solidFill>
              </a:rPr>
              <a:t>Simulation Results: Set-1.A, </a:t>
            </a:r>
            <a:r>
              <a:rPr lang="en-US" dirty="0"/>
              <a:t>Delay CDF</a:t>
            </a:r>
            <a:endParaRPr dirty="0"/>
          </a:p>
        </p:txBody>
      </p:sp>
      <p:sp>
        <p:nvSpPr>
          <p:cNvPr id="149" name="Google Shape;149;p5"/>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50" name="Google Shape;150;p5"/>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6</a:t>
            </a:fld>
            <a:endParaRPr/>
          </a:p>
        </p:txBody>
      </p:sp>
      <p:sp>
        <p:nvSpPr>
          <p:cNvPr id="151" name="Google Shape;151;p5"/>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graphicFrame>
        <p:nvGraphicFramePr>
          <p:cNvPr id="152" name="Google Shape;152;p5"/>
          <p:cNvGraphicFramePr/>
          <p:nvPr>
            <p:extLst>
              <p:ext uri="{D42A27DB-BD31-4B8C-83A1-F6EECF244321}">
                <p14:modId xmlns:p14="http://schemas.microsoft.com/office/powerpoint/2010/main" val="994382312"/>
              </p:ext>
            </p:extLst>
          </p:nvPr>
        </p:nvGraphicFramePr>
        <p:xfrm>
          <a:off x="5427884" y="3312260"/>
          <a:ext cx="3581875" cy="1330950"/>
        </p:xfrm>
        <a:graphic>
          <a:graphicData uri="http://schemas.openxmlformats.org/drawingml/2006/table">
            <a:tbl>
              <a:tblPr>
                <a:noFill/>
                <a:tableStyleId>{8F9A81B6-4CD3-484E-846B-EE9D5E21E0C4}</a:tableStyleId>
              </a:tblPr>
              <a:tblGrid>
                <a:gridCol w="1298600">
                  <a:extLst>
                    <a:ext uri="{9D8B030D-6E8A-4147-A177-3AD203B41FA5}">
                      <a16:colId xmlns:a16="http://schemas.microsoft.com/office/drawing/2014/main" val="20000"/>
                    </a:ext>
                  </a:extLst>
                </a:gridCol>
                <a:gridCol w="1188875">
                  <a:extLst>
                    <a:ext uri="{9D8B030D-6E8A-4147-A177-3AD203B41FA5}">
                      <a16:colId xmlns:a16="http://schemas.microsoft.com/office/drawing/2014/main" val="20001"/>
                    </a:ext>
                  </a:extLst>
                </a:gridCol>
                <a:gridCol w="1094400">
                  <a:extLst>
                    <a:ext uri="{9D8B030D-6E8A-4147-A177-3AD203B41FA5}">
                      <a16:colId xmlns:a16="http://schemas.microsoft.com/office/drawing/2014/main" val="20002"/>
                    </a:ext>
                  </a:extLst>
                </a:gridCol>
              </a:tblGrid>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80MHz</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200"/>
                        <a:buFont typeface="Arial"/>
                        <a:buNone/>
                      </a:pPr>
                      <a:r>
                        <a:rPr lang="en-US" sz="1300" dirty="0"/>
                        <a:t>Single-Link</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MLO Config-1</a:t>
                      </a:r>
                      <a:endParaRPr sz="1300" u="none" strike="noStrike" cap="none" dirty="0"/>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err="1"/>
                        <a:t>Tput</a:t>
                      </a:r>
                      <a:r>
                        <a:rPr lang="en-US" sz="1300" u="none" strike="noStrike" cap="none" dirty="0"/>
                        <a:t> / user</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57.75 Mbps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60 Mbps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Avg Delay</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89.9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99.62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95% Delay</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265.3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291.3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5"/>
          <p:cNvSpPr/>
          <p:nvPr/>
        </p:nvSpPr>
        <p:spPr>
          <a:xfrm>
            <a:off x="1306513" y="29940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4" name="Picture 3" descr="Chart&#10;&#10;Description automatically generated">
            <a:extLst>
              <a:ext uri="{FF2B5EF4-FFF2-40B4-BE49-F238E27FC236}">
                <a16:creationId xmlns:a16="http://schemas.microsoft.com/office/drawing/2014/main" id="{02BA8EF8-6F72-D449-963C-F3B71C705A77}"/>
              </a:ext>
            </a:extLst>
          </p:cNvPr>
          <p:cNvPicPr>
            <a:picLocks noChangeAspect="1"/>
          </p:cNvPicPr>
          <p:nvPr/>
        </p:nvPicPr>
        <p:blipFill>
          <a:blip r:embed="rId3"/>
          <a:stretch>
            <a:fillRect/>
          </a:stretch>
        </p:blipFill>
        <p:spPr>
          <a:xfrm>
            <a:off x="341010" y="2560320"/>
            <a:ext cx="4725307" cy="3670817"/>
          </a:xfrm>
          <a:prstGeom prst="rect">
            <a:avLst/>
          </a:prstGeom>
        </p:spPr>
      </p:pic>
    </p:spTree>
    <p:extLst>
      <p:ext uri="{BB962C8B-B14F-4D97-AF65-F5344CB8AC3E}">
        <p14:creationId xmlns:p14="http://schemas.microsoft.com/office/powerpoint/2010/main" val="261692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MLO default has worse RTS PER compared to single link</a:t>
            </a:r>
          </a:p>
          <a:p>
            <a:pPr marL="742950" lvl="1" indent="-285750">
              <a:spcBef>
                <a:spcPts val="0"/>
              </a:spcBef>
            </a:pPr>
            <a:r>
              <a:rPr lang="en-US" dirty="0">
                <a:solidFill>
                  <a:schemeClr val="dk1"/>
                </a:solidFill>
              </a:rPr>
              <a:t>The reason for higher PER in MLO is that N STAs are contenting over each link in MLO while N/2 STAs are contending in Single-Link</a:t>
            </a:r>
          </a:p>
          <a:p>
            <a:pPr marL="742950" lvl="1" indent="-285750">
              <a:spcBef>
                <a:spcPts val="0"/>
              </a:spcBef>
            </a:pPr>
            <a:r>
              <a:rPr lang="en-US" dirty="0">
                <a:solidFill>
                  <a:schemeClr val="dk1"/>
                </a:solidFill>
              </a:rPr>
              <a:t>This results in the higher collision and higher PER</a:t>
            </a:r>
          </a:p>
        </p:txBody>
      </p:sp>
      <p:sp>
        <p:nvSpPr>
          <p:cNvPr id="148" name="Google Shape;148;p5"/>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lvl="0"/>
            <a:r>
              <a:rPr lang="en-US" dirty="0">
                <a:solidFill>
                  <a:schemeClr val="dk1"/>
                </a:solidFill>
              </a:rPr>
              <a:t>Simulation Results: Set-1.A, </a:t>
            </a:r>
            <a:r>
              <a:rPr lang="en-US" dirty="0"/>
              <a:t>RTS TX-PER</a:t>
            </a:r>
            <a:endParaRPr dirty="0"/>
          </a:p>
        </p:txBody>
      </p:sp>
      <p:sp>
        <p:nvSpPr>
          <p:cNvPr id="149" name="Google Shape;149;p5"/>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50" name="Google Shape;150;p5"/>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7</a:t>
            </a:fld>
            <a:endParaRPr/>
          </a:p>
        </p:txBody>
      </p:sp>
      <p:sp>
        <p:nvSpPr>
          <p:cNvPr id="151" name="Google Shape;151;p5"/>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153" name="Google Shape;153;p5"/>
          <p:cNvSpPr/>
          <p:nvPr/>
        </p:nvSpPr>
        <p:spPr>
          <a:xfrm>
            <a:off x="1306513" y="29940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id="{1B63DC73-1B44-4F4F-B878-7DE6511A078B}"/>
              </a:ext>
            </a:extLst>
          </p:cNvPr>
          <p:cNvSpPr txBox="1"/>
          <p:nvPr/>
        </p:nvSpPr>
        <p:spPr>
          <a:xfrm>
            <a:off x="877327" y="2909292"/>
            <a:ext cx="259237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RTS TX-PER = (CTS RX) / (RTS TX)</a:t>
            </a:r>
          </a:p>
        </p:txBody>
      </p:sp>
      <p:pic>
        <p:nvPicPr>
          <p:cNvPr id="7" name="Picture 6" descr="Chart, line chart&#10;&#10;Description automatically generated">
            <a:extLst>
              <a:ext uri="{FF2B5EF4-FFF2-40B4-BE49-F238E27FC236}">
                <a16:creationId xmlns:a16="http://schemas.microsoft.com/office/drawing/2014/main" id="{9310559E-0DE8-844D-9FCA-70FE2E221350}"/>
              </a:ext>
            </a:extLst>
          </p:cNvPr>
          <p:cNvPicPr>
            <a:picLocks noChangeAspect="1"/>
          </p:cNvPicPr>
          <p:nvPr/>
        </p:nvPicPr>
        <p:blipFill>
          <a:blip r:embed="rId3"/>
          <a:stretch>
            <a:fillRect/>
          </a:stretch>
        </p:blipFill>
        <p:spPr>
          <a:xfrm>
            <a:off x="2340360" y="3232011"/>
            <a:ext cx="4435856" cy="3226077"/>
          </a:xfrm>
          <a:prstGeom prst="rect">
            <a:avLst/>
          </a:prstGeom>
        </p:spPr>
      </p:pic>
    </p:spTree>
    <p:extLst>
      <p:ext uri="{BB962C8B-B14F-4D97-AF65-F5344CB8AC3E}">
        <p14:creationId xmlns:p14="http://schemas.microsoft.com/office/powerpoint/2010/main" val="229549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4362994"/>
            <a:ext cx="7909560" cy="2153946"/>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sz="1600" dirty="0">
                <a:solidFill>
                  <a:schemeClr val="dk1"/>
                </a:solidFill>
              </a:rPr>
              <a:t>Observation on latency performance:</a:t>
            </a:r>
          </a:p>
          <a:p>
            <a:pPr marL="742950" lvl="1" indent="-285750">
              <a:spcBef>
                <a:spcPts val="0"/>
              </a:spcBef>
            </a:pPr>
            <a:r>
              <a:rPr lang="en-US" sz="1200" dirty="0">
                <a:solidFill>
                  <a:schemeClr val="dk1"/>
                </a:solidFill>
              </a:rPr>
              <a:t>MLO has very close UL delay compared to Single Link</a:t>
            </a:r>
          </a:p>
          <a:p>
            <a:pPr marL="742950" lvl="1" indent="-285750">
              <a:spcBef>
                <a:spcPts val="0"/>
              </a:spcBef>
            </a:pPr>
            <a:r>
              <a:rPr lang="en-US" sz="1200" dirty="0">
                <a:solidFill>
                  <a:schemeClr val="dk1"/>
                </a:solidFill>
              </a:rPr>
              <a:t>MLO has lower DL delay, due to lower transmission delay corresponding to shorter A-MPDU length: avg </a:t>
            </a:r>
            <a:r>
              <a:rPr lang="en-US" sz="1200" dirty="0" err="1">
                <a:solidFill>
                  <a:schemeClr val="dk1"/>
                </a:solidFill>
              </a:rPr>
              <a:t>agg</a:t>
            </a:r>
            <a:r>
              <a:rPr lang="en-US" sz="1200" dirty="0">
                <a:solidFill>
                  <a:schemeClr val="dk1"/>
                </a:solidFill>
              </a:rPr>
              <a:t> MPDUs / A-MPDU: 24 / MLO versus 41 / single link.</a:t>
            </a:r>
          </a:p>
          <a:p>
            <a:pPr marL="285750" indent="-285750">
              <a:spcBef>
                <a:spcPts val="0"/>
              </a:spcBef>
            </a:pPr>
            <a:r>
              <a:rPr lang="en-US" sz="1600" dirty="0">
                <a:solidFill>
                  <a:schemeClr val="dk1"/>
                </a:solidFill>
              </a:rPr>
              <a:t>Observations on throughput:</a:t>
            </a:r>
          </a:p>
          <a:p>
            <a:pPr marL="742950" lvl="1" indent="-285750">
              <a:spcBef>
                <a:spcPts val="0"/>
              </a:spcBef>
            </a:pPr>
            <a:r>
              <a:rPr lang="en-US" sz="1200" dirty="0">
                <a:solidFill>
                  <a:schemeClr val="dk1"/>
                </a:solidFill>
              </a:rPr>
              <a:t>Single Link and MLO achieves the same UL target throughputs</a:t>
            </a:r>
          </a:p>
          <a:p>
            <a:pPr marL="742950" lvl="1" indent="-285750">
              <a:spcBef>
                <a:spcPts val="0"/>
              </a:spcBef>
            </a:pPr>
            <a:r>
              <a:rPr lang="en-US" sz="1200" dirty="0">
                <a:solidFill>
                  <a:schemeClr val="dk1"/>
                </a:solidFill>
              </a:rPr>
              <a:t>Single Link achieves higher DL throughput as # of contending nodes increases</a:t>
            </a:r>
          </a:p>
          <a:p>
            <a:pPr marL="742950" lvl="1" indent="-285750">
              <a:spcBef>
                <a:spcPts val="0"/>
              </a:spcBef>
            </a:pPr>
            <a:r>
              <a:rPr lang="en-US" sz="1200" dirty="0">
                <a:solidFill>
                  <a:schemeClr val="dk1"/>
                </a:solidFill>
              </a:rPr>
              <a:t>Link load starts to saturate at N=8 for MLO, and at N=10 for Single Link</a:t>
            </a:r>
          </a:p>
          <a:p>
            <a:pPr marL="1200150" lvl="2" indent="-285750">
              <a:spcBef>
                <a:spcPts val="0"/>
              </a:spcBef>
            </a:pPr>
            <a:r>
              <a:rPr lang="en-US" sz="1100" dirty="0">
                <a:solidFill>
                  <a:schemeClr val="dk1"/>
                </a:solidFill>
              </a:rPr>
              <a:t>This is the reason for the bump in the DL delay curves at N=8 and N=10</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Set-1.B</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8</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4" name="Picture 3" descr="Chart, line chart&#10;&#10;Description automatically generated">
            <a:extLst>
              <a:ext uri="{FF2B5EF4-FFF2-40B4-BE49-F238E27FC236}">
                <a16:creationId xmlns:a16="http://schemas.microsoft.com/office/drawing/2014/main" id="{C5EF28AE-F0CC-4743-9DFE-A0DC417B4252}"/>
              </a:ext>
            </a:extLst>
          </p:cNvPr>
          <p:cNvPicPr>
            <a:picLocks noChangeAspect="1"/>
          </p:cNvPicPr>
          <p:nvPr/>
        </p:nvPicPr>
        <p:blipFill>
          <a:blip r:embed="rId3"/>
          <a:stretch>
            <a:fillRect/>
          </a:stretch>
        </p:blipFill>
        <p:spPr>
          <a:xfrm>
            <a:off x="548639" y="1260564"/>
            <a:ext cx="3840585" cy="3102430"/>
          </a:xfrm>
          <a:prstGeom prst="rect">
            <a:avLst/>
          </a:prstGeom>
        </p:spPr>
      </p:pic>
      <p:pic>
        <p:nvPicPr>
          <p:cNvPr id="3" name="Picture 2" descr="Chart, line chart&#10;&#10;Description automatically generated">
            <a:extLst>
              <a:ext uri="{FF2B5EF4-FFF2-40B4-BE49-F238E27FC236}">
                <a16:creationId xmlns:a16="http://schemas.microsoft.com/office/drawing/2014/main" id="{EEC70926-5B74-F144-8B94-9E562FCB141A}"/>
              </a:ext>
            </a:extLst>
          </p:cNvPr>
          <p:cNvPicPr>
            <a:picLocks noChangeAspect="1"/>
          </p:cNvPicPr>
          <p:nvPr/>
        </p:nvPicPr>
        <p:blipFill>
          <a:blip r:embed="rId4"/>
          <a:stretch>
            <a:fillRect/>
          </a:stretch>
        </p:blipFill>
        <p:spPr>
          <a:xfrm>
            <a:off x="4647489" y="1260564"/>
            <a:ext cx="3968225" cy="3102430"/>
          </a:xfrm>
          <a:prstGeom prst="rect">
            <a:avLst/>
          </a:prstGeom>
        </p:spPr>
      </p:pic>
      <p:cxnSp>
        <p:nvCxnSpPr>
          <p:cNvPr id="12" name="Google Shape;205;g53e8638530_2_44">
            <a:extLst>
              <a:ext uri="{FF2B5EF4-FFF2-40B4-BE49-F238E27FC236}">
                <a16:creationId xmlns:a16="http://schemas.microsoft.com/office/drawing/2014/main" id="{29022F60-D502-0048-9D25-F72DF50B7E27}"/>
              </a:ext>
            </a:extLst>
          </p:cNvPr>
          <p:cNvCxnSpPr>
            <a:cxnSpLocks/>
          </p:cNvCxnSpPr>
          <p:nvPr/>
        </p:nvCxnSpPr>
        <p:spPr>
          <a:xfrm flipH="1" flipV="1">
            <a:off x="5611739" y="3612020"/>
            <a:ext cx="311851" cy="771994"/>
          </a:xfrm>
          <a:prstGeom prst="straightConnector1">
            <a:avLst/>
          </a:prstGeom>
          <a:noFill/>
          <a:ln w="9525" cap="flat" cmpd="sng">
            <a:solidFill>
              <a:schemeClr val="dk2"/>
            </a:solidFill>
            <a:prstDash val="solid"/>
            <a:round/>
            <a:headEnd type="none" w="sm" len="sm"/>
            <a:tailEnd type="triangle" w="med" len="med"/>
          </a:ln>
        </p:spPr>
      </p:cxnSp>
      <p:sp>
        <p:nvSpPr>
          <p:cNvPr id="13" name="Google Shape;206;g53e8638530_2_44">
            <a:extLst>
              <a:ext uri="{FF2B5EF4-FFF2-40B4-BE49-F238E27FC236}">
                <a16:creationId xmlns:a16="http://schemas.microsoft.com/office/drawing/2014/main" id="{6FD76917-CABE-0748-ADD1-0C3E84E1809D}"/>
              </a:ext>
            </a:extLst>
          </p:cNvPr>
          <p:cNvSpPr txBox="1"/>
          <p:nvPr/>
        </p:nvSpPr>
        <p:spPr>
          <a:xfrm>
            <a:off x="5856792" y="4237710"/>
            <a:ext cx="3223200" cy="4753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300"/>
              <a:buFont typeface="Arial"/>
              <a:buNone/>
            </a:pPr>
            <a:r>
              <a:rPr lang="en-US" sz="1100" dirty="0">
                <a:latin typeface="Times New Roman"/>
                <a:ea typeface="Times New Roman"/>
                <a:cs typeface="Times New Roman"/>
                <a:sym typeface="Times New Roman"/>
              </a:rPr>
              <a:t>Both Single-Link and MLO a</a:t>
            </a:r>
            <a:r>
              <a:rPr lang="en-US" sz="1100" b="0" i="0" u="none" strike="noStrike" cap="none" dirty="0">
                <a:solidFill>
                  <a:srgbClr val="000000"/>
                </a:solidFill>
                <a:latin typeface="Times New Roman"/>
                <a:ea typeface="Times New Roman"/>
                <a:cs typeface="Times New Roman"/>
                <a:sym typeface="Times New Roman"/>
              </a:rPr>
              <a:t>chieve the desired UL 20Mbps throughput</a:t>
            </a:r>
            <a:endParaRPr sz="1100" b="0" i="0" u="none" strike="noStrike" cap="none" dirty="0">
              <a:solidFill>
                <a:srgbClr val="000000"/>
              </a:solidFill>
              <a:latin typeface="Times New Roman"/>
              <a:ea typeface="Times New Roman"/>
              <a:cs typeface="Times New Roman"/>
              <a:sym typeface="Times New Roman"/>
            </a:endParaRPr>
          </a:p>
        </p:txBody>
      </p:sp>
      <p:cxnSp>
        <p:nvCxnSpPr>
          <p:cNvPr id="5" name="Straight Connector 4">
            <a:extLst>
              <a:ext uri="{FF2B5EF4-FFF2-40B4-BE49-F238E27FC236}">
                <a16:creationId xmlns:a16="http://schemas.microsoft.com/office/drawing/2014/main" id="{1E234320-1B9F-AB42-90DD-8DD5BD4B1795}"/>
              </a:ext>
            </a:extLst>
          </p:cNvPr>
          <p:cNvCxnSpPr/>
          <p:nvPr/>
        </p:nvCxnSpPr>
        <p:spPr>
          <a:xfrm>
            <a:off x="5756424" y="2043592"/>
            <a:ext cx="0" cy="760977"/>
          </a:xfrm>
          <a:prstGeom prst="line">
            <a:avLst/>
          </a:prstGeom>
          <a:ln>
            <a:solidFill>
              <a:srgbClr val="FF00E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AB178E-1765-444D-9C3C-2C7A962B7D4B}"/>
              </a:ext>
            </a:extLst>
          </p:cNvPr>
          <p:cNvCxnSpPr/>
          <p:nvPr/>
        </p:nvCxnSpPr>
        <p:spPr>
          <a:xfrm>
            <a:off x="1588437" y="3279604"/>
            <a:ext cx="0" cy="760977"/>
          </a:xfrm>
          <a:prstGeom prst="line">
            <a:avLst/>
          </a:prstGeom>
          <a:ln>
            <a:solidFill>
              <a:srgbClr val="FF00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14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57918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Default MLO TID mapping with two links doubles the channel access opportunity, however, by doing so it incurs higher collision probability and hence can worsen the latency performance (both average and 95%)</a:t>
            </a:r>
          </a:p>
          <a:p>
            <a:pPr marL="742950" lvl="1" indent="-285750">
              <a:spcBef>
                <a:spcPts val="0"/>
              </a:spcBef>
            </a:pPr>
            <a:r>
              <a:rPr lang="en-US" sz="1600" dirty="0">
                <a:solidFill>
                  <a:schemeClr val="dk1"/>
                </a:solidFill>
              </a:rPr>
              <a:t>As the number of non-AP MLDs increases, average and 95% latency performance gap between the MLO Config-1 and Single Link increases.</a:t>
            </a:r>
            <a:br>
              <a:rPr lang="en-US" sz="1600" dirty="0">
                <a:solidFill>
                  <a:schemeClr val="dk1"/>
                </a:solidFill>
              </a:rPr>
            </a:br>
            <a:r>
              <a:rPr lang="en-US" sz="1600" b="1" dirty="0">
                <a:solidFill>
                  <a:schemeClr val="dk1"/>
                </a:solidFill>
              </a:rPr>
              <a:t>This shows higher latency in a more congested environment </a:t>
            </a:r>
            <a:endParaRPr lang="en-US" dirty="0">
              <a:solidFill>
                <a:schemeClr val="dk1"/>
              </a:solidFill>
            </a:endParaRPr>
          </a:p>
          <a:p>
            <a:pPr marL="285750" indent="-285750">
              <a:spcBef>
                <a:spcPts val="600"/>
              </a:spcBef>
            </a:pPr>
            <a:r>
              <a:rPr lang="en-US" dirty="0">
                <a:solidFill>
                  <a:schemeClr val="dk1"/>
                </a:solidFill>
              </a:rPr>
              <a:t>Default MLO TID mapping improves latency when:</a:t>
            </a:r>
          </a:p>
          <a:p>
            <a:pPr marL="742950" lvl="1" indent="-285750">
              <a:spcBef>
                <a:spcPts val="600"/>
              </a:spcBef>
            </a:pPr>
            <a:r>
              <a:rPr lang="en-US" sz="1400" dirty="0">
                <a:solidFill>
                  <a:schemeClr val="dk1"/>
                </a:solidFill>
              </a:rPr>
              <a:t>The network has lighter traffic load, and/or</a:t>
            </a:r>
          </a:p>
          <a:p>
            <a:pPr marL="742950" lvl="1" indent="-285750">
              <a:spcBef>
                <a:spcPts val="600"/>
              </a:spcBef>
            </a:pPr>
            <a:r>
              <a:rPr lang="en-US" sz="1400" dirty="0">
                <a:solidFill>
                  <a:schemeClr val="dk1"/>
                </a:solidFill>
              </a:rPr>
              <a:t>Competing with single link operation STAs (unfairness)</a:t>
            </a:r>
          </a:p>
          <a:p>
            <a:pPr marL="285750" indent="-285750">
              <a:spcBef>
                <a:spcPts val="600"/>
              </a:spcBef>
            </a:pPr>
            <a:r>
              <a:rPr lang="en-US" sz="1600" dirty="0">
                <a:solidFill>
                  <a:schemeClr val="dk1"/>
                </a:solidFill>
              </a:rPr>
              <a:t>MLO default can saturate the network load with fewer devices competing the medium</a:t>
            </a:r>
          </a:p>
          <a:p>
            <a:pPr marL="285750" indent="-285750">
              <a:spcBef>
                <a:spcPts val="600"/>
              </a:spcBef>
            </a:pPr>
            <a:endParaRPr lang="en-US" sz="1600" dirty="0">
              <a:solidFill>
                <a:schemeClr val="dk1"/>
              </a:solidFill>
            </a:endParaRPr>
          </a:p>
          <a:p>
            <a:pPr marL="285750" indent="-285750">
              <a:spcBef>
                <a:spcPts val="600"/>
              </a:spcBef>
            </a:pPr>
            <a:r>
              <a:rPr lang="en-US" sz="1600" dirty="0">
                <a:solidFill>
                  <a:schemeClr val="dk1"/>
                </a:solidFill>
              </a:rPr>
              <a:t>Next, we study two other possible MLO TID mapping configuration and seek a better solution for latency improvement</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Key Observations</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9</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extLst>
      <p:ext uri="{BB962C8B-B14F-4D97-AF65-F5344CB8AC3E}">
        <p14:creationId xmlns:p14="http://schemas.microsoft.com/office/powerpoint/2010/main" val="3664929801"/>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11801</TotalTime>
  <Words>2016</Words>
  <Application>Microsoft Macintosh PowerPoint</Application>
  <PresentationFormat>On-screen Show (4:3)</PresentationFormat>
  <Paragraphs>238</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Noto Sans Symbols</vt:lpstr>
      <vt:lpstr>Times New Roman</vt:lpstr>
      <vt:lpstr>Wingdings</vt:lpstr>
      <vt:lpstr>ieee</vt:lpstr>
      <vt:lpstr>Performance Evaluation of Various MLO TID Mapping Configurations</vt:lpstr>
      <vt:lpstr>Introduction</vt:lpstr>
      <vt:lpstr>MLO Default TID Mapping: Config-1</vt:lpstr>
      <vt:lpstr>Simulation Study on MLO Default</vt:lpstr>
      <vt:lpstr>Simulation Results: Set-1.A</vt:lpstr>
      <vt:lpstr>Simulation Results: Set-1.A, Delay CDF</vt:lpstr>
      <vt:lpstr>Simulation Results: Set-1.A, RTS TX-PER</vt:lpstr>
      <vt:lpstr>Simulation Results: Set-1.B</vt:lpstr>
      <vt:lpstr>Key Observations</vt:lpstr>
      <vt:lpstr>MLO Load-Balancing: Config-2</vt:lpstr>
      <vt:lpstr>MLO Tid-to-Link Mapping: Config-3</vt:lpstr>
      <vt:lpstr>Simulation Study: Set-2</vt:lpstr>
      <vt:lpstr>Simulation Set-2: Throughput</vt:lpstr>
      <vt:lpstr>Simulation Set-2: Average Delay</vt:lpstr>
      <vt:lpstr>Simulation Set-2: 95% Delay</vt:lpstr>
      <vt:lpstr>Analysis (1)</vt:lpstr>
      <vt:lpstr>Analysis (2)</vt:lpstr>
      <vt:lpstr>Summary</vt:lpstr>
      <vt:lpstr>Backup Slides</vt:lpstr>
      <vt:lpstr>Set 1.C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of Various MLO TID Mapping Configurations</dc:title>
  <dc:creator>Hongyuan Zhang</dc:creator>
  <cp:lastModifiedBy>Morteza Mehrnoush</cp:lastModifiedBy>
  <cp:revision>243</cp:revision>
  <dcterms:created xsi:type="dcterms:W3CDTF">2007-05-21T21:00:37Z</dcterms:created>
  <dcterms:modified xsi:type="dcterms:W3CDTF">2020-12-25T07:17:34Z</dcterms:modified>
</cp:coreProperties>
</file>