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43" r:id="rId3"/>
    <p:sldId id="368" r:id="rId4"/>
    <p:sldId id="391" r:id="rId5"/>
    <p:sldId id="381" r:id="rId6"/>
    <p:sldId id="385" r:id="rId7"/>
    <p:sldId id="384" r:id="rId8"/>
    <p:sldId id="386" r:id="rId9"/>
    <p:sldId id="379" r:id="rId10"/>
    <p:sldId id="396" r:id="rId11"/>
    <p:sldId id="397" r:id="rId12"/>
    <p:sldId id="361" r:id="rId13"/>
    <p:sldId id="348" r:id="rId14"/>
    <p:sldId id="395" r:id="rId15"/>
    <p:sldId id="398" r:id="rId16"/>
    <p:sldId id="374" r:id="rId17"/>
    <p:sldId id="373" r:id="rId18"/>
    <p:sldId id="393" r:id="rId19"/>
    <p:sldId id="371" r:id="rId20"/>
    <p:sldId id="388" r:id="rId21"/>
    <p:sldId id="394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660"/>
  </p:normalViewPr>
  <p:slideViewPr>
    <p:cSldViewPr>
      <p:cViewPr varScale="1">
        <p:scale>
          <a:sx n="95" d="100"/>
          <a:sy n="95" d="100"/>
        </p:scale>
        <p:origin x="10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802.11-20/1808-03-00be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602013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3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Update: HE/EHT </a:t>
            </a:r>
            <a:r>
              <a:rPr lang="en-US" altLang="zh-CN" dirty="0"/>
              <a:t>indication and PHY 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Since HE PPDU could only be transmitted in Primary 160 MHz based HE STA’s capability, that means </a:t>
            </a:r>
          </a:p>
          <a:p>
            <a:pPr lvl="1"/>
            <a:r>
              <a:rPr lang="en-US" altLang="zh-CN" sz="1400" dirty="0"/>
              <a:t>EHT STA could send either HE TB PPDU or EHT TB PPDU in primary 160 </a:t>
            </a:r>
            <a:r>
              <a:rPr lang="en-US" altLang="zh-CN" sz="1400" dirty="0" smtClean="0"/>
              <a:t>MHz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EHT STA could only send EHT TB PPDU in secondary 160 MHz</a:t>
            </a:r>
            <a:endParaRPr lang="en-US" altLang="zh-CN" sz="14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Hence, </a:t>
            </a:r>
            <a:r>
              <a:rPr lang="en-US" altLang="zh-CN" b="1" dirty="0">
                <a:ea typeface="+mn-ea"/>
                <a:cs typeface="+mn-cs"/>
              </a:rPr>
              <a:t>HE/EHT </a:t>
            </a:r>
            <a:r>
              <a:rPr lang="en-US" altLang="zh-CN" b="1" dirty="0">
                <a:ea typeface="+mn-ea"/>
                <a:cs typeface="+mn-cs"/>
              </a:rPr>
              <a:t>indication could only applies to Primary 160MHz  </a:t>
            </a:r>
            <a:endParaRPr lang="en-US" altLang="zh-CN" b="1" dirty="0" smtClean="0">
              <a:ea typeface="+mn-ea"/>
              <a:cs typeface="+mn-cs"/>
            </a:endParaRPr>
          </a:p>
          <a:p>
            <a:pPr lvl="1"/>
            <a:r>
              <a:rPr lang="en-US" altLang="zh-CN" sz="1400" dirty="0"/>
              <a:t>If the granularity is 80 MHz, then it requires 2 </a:t>
            </a:r>
            <a:r>
              <a:rPr lang="en-US" altLang="zh-CN" sz="1400" dirty="0" smtClean="0"/>
              <a:t>bits, may meets the issue of 160 MHz capable legacy device</a:t>
            </a:r>
          </a:p>
          <a:p>
            <a:pPr lvl="1"/>
            <a:r>
              <a:rPr lang="en-US" altLang="zh-CN" sz="1400" dirty="0"/>
              <a:t>If the granularity is </a:t>
            </a:r>
            <a:r>
              <a:rPr lang="en-US" altLang="zh-CN" sz="1400" dirty="0" smtClean="0"/>
              <a:t>160 </a:t>
            </a:r>
            <a:r>
              <a:rPr lang="en-US" altLang="zh-CN" sz="1400" dirty="0"/>
              <a:t>MHz, then it requires 2 bits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R1, we focus on non A-PPDU, but the </a:t>
            </a:r>
            <a:r>
              <a:rPr lang="en-US" altLang="zh-CN" b="1" dirty="0"/>
              <a:t>HE/EHT indication </a:t>
            </a:r>
            <a:r>
              <a:rPr lang="en-US" altLang="zh-CN" b="1" dirty="0" smtClean="0"/>
              <a:t>does not conflict this requirement. </a:t>
            </a:r>
            <a:r>
              <a:rPr lang="en-US" altLang="zh-CN" b="1" dirty="0"/>
              <a:t>T</a:t>
            </a:r>
            <a:r>
              <a:rPr lang="en-US" altLang="zh-CN" b="1" dirty="0" smtClean="0"/>
              <a:t>o guarantee non A-PPDU in r1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we have the following setting</a:t>
            </a:r>
          </a:p>
          <a:p>
            <a:pPr lvl="1"/>
            <a:r>
              <a:rPr lang="en-US" altLang="zh-CN" sz="1400" dirty="0"/>
              <a:t>In R1, if an EHT AP solicits an EHT STA or HE STA to transmit HE TB PPDU, then HE/EHT is set to </a:t>
            </a:r>
            <a:r>
              <a:rPr lang="en-US" altLang="zh-CN" sz="1400" dirty="0" smtClean="0"/>
              <a:t>all 0</a:t>
            </a:r>
            <a:endParaRPr lang="zh-CN" altLang="zh-CN" sz="1400" dirty="0"/>
          </a:p>
          <a:p>
            <a:pPr lvl="1"/>
            <a:r>
              <a:rPr lang="en-US" altLang="zh-CN" sz="1400" dirty="0"/>
              <a:t>In R1, if an EHT AP solicits an EHT STA to transmit EHT TB PPDU, then HE/EHT is set to </a:t>
            </a:r>
            <a:r>
              <a:rPr lang="en-US" altLang="zh-CN" sz="1400" dirty="0" smtClean="0"/>
              <a:t>all 1</a:t>
            </a:r>
            <a:r>
              <a:rPr lang="en-US" altLang="zh-CN" sz="1400" dirty="0"/>
              <a:t>. And an EHT AP shall not solicit a HE STA in the same trigger </a:t>
            </a:r>
            <a:r>
              <a:rPr lang="en-US" altLang="zh-CN" sz="1400" dirty="0" smtClean="0"/>
              <a:t>frame</a:t>
            </a:r>
            <a:endParaRPr lang="zh-CN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7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Update: HE/EHT indication and PHY 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sz="2000" dirty="0" smtClean="0"/>
              <a:t>In R2, we could have flexible HE/EHT indication setting to make A-PPDU</a:t>
            </a:r>
          </a:p>
          <a:p>
            <a:r>
              <a:rPr lang="en-US" altLang="zh-CN" sz="2000" dirty="0" smtClean="0"/>
              <a:t>Moreover, HE/EHT indication also can function as enhanced trigger frame flag indication [2]</a:t>
            </a:r>
          </a:p>
          <a:p>
            <a:pPr lvl="1"/>
            <a:r>
              <a:rPr lang="en-US" altLang="zh-CN" sz="1400" dirty="0"/>
              <a:t>In this way, the </a:t>
            </a:r>
            <a:r>
              <a:rPr lang="en-US" altLang="zh-CN" sz="1400" dirty="0"/>
              <a:t>redundant info-enhanced trigger frame flag </a:t>
            </a:r>
            <a:r>
              <a:rPr lang="en-US" altLang="zh-CN" sz="1400" dirty="0"/>
              <a:t>indication could be </a:t>
            </a:r>
            <a:r>
              <a:rPr lang="en-US" altLang="zh-CN" sz="1400" dirty="0" smtClean="0"/>
              <a:t>removed</a:t>
            </a:r>
            <a:endParaRPr lang="en-US" altLang="zh-CN" sz="1400" dirty="0"/>
          </a:p>
          <a:p>
            <a:r>
              <a:rPr lang="en-US" altLang="zh-CN" sz="2000" dirty="0"/>
              <a:t>PHY version in the trigger frame has overlapped function as HE /</a:t>
            </a:r>
            <a:r>
              <a:rPr lang="en-US" altLang="zh-CN" sz="2000" dirty="0" smtClean="0"/>
              <a:t>EHT indication </a:t>
            </a:r>
            <a:r>
              <a:rPr lang="en-US" altLang="zh-CN" sz="2000" dirty="0"/>
              <a:t>and it is not needed</a:t>
            </a:r>
          </a:p>
          <a:p>
            <a:pPr lvl="1"/>
            <a:r>
              <a:rPr lang="en-US" altLang="zh-CN" sz="1400" dirty="0"/>
              <a:t>Once one of them is known is by EHT STA, it could set the PHY version field in U-SIG of TB PPDU correctly </a:t>
            </a:r>
          </a:p>
          <a:p>
            <a:pPr lvl="1"/>
            <a:r>
              <a:rPr lang="en-US" altLang="zh-CN" sz="1400" dirty="0"/>
              <a:t>PHY version just functions as 1 bit to EHT STA</a:t>
            </a:r>
            <a:endParaRPr lang="zh-CN" altLang="en-US" sz="14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We only need the </a:t>
            </a:r>
            <a:r>
              <a:rPr lang="en-US" altLang="zh-CN" b="1" dirty="0" smtClean="0">
                <a:ea typeface="+mn-ea"/>
                <a:cs typeface="+mn-cs"/>
              </a:rPr>
              <a:t>following </a:t>
            </a:r>
            <a:r>
              <a:rPr lang="en-US" altLang="zh-CN" b="1" dirty="0">
                <a:ea typeface="+mn-ea"/>
                <a:cs typeface="+mn-cs"/>
              </a:rPr>
              <a:t>fields in the common </a:t>
            </a:r>
            <a:r>
              <a:rPr lang="en-US" altLang="zh-CN" b="1" dirty="0" smtClean="0">
                <a:ea typeface="+mn-ea"/>
                <a:cs typeface="+mn-cs"/>
              </a:rPr>
              <a:t>part now, about 3~8 bits</a:t>
            </a:r>
          </a:p>
          <a:p>
            <a:pPr lvl="1"/>
            <a:r>
              <a:rPr lang="en-US" altLang="zh-CN" sz="1400" dirty="0"/>
              <a:t>UL BW extension field, 2 bits</a:t>
            </a:r>
          </a:p>
          <a:p>
            <a:pPr lvl="1"/>
            <a:r>
              <a:rPr lang="en-US" altLang="zh-CN" sz="1400" dirty="0"/>
              <a:t>HE</a:t>
            </a:r>
            <a:r>
              <a:rPr lang="en-US" altLang="zh-CN" sz="1400" dirty="0"/>
              <a:t>/</a:t>
            </a:r>
            <a:r>
              <a:rPr lang="en-US" altLang="zh-CN" sz="1400" dirty="0"/>
              <a:t>EHT indication field</a:t>
            </a:r>
            <a:r>
              <a:rPr lang="zh-CN" altLang="en-US" sz="1400" dirty="0"/>
              <a:t>： </a:t>
            </a:r>
            <a:r>
              <a:rPr lang="en-US" altLang="zh-CN" sz="1400" dirty="0"/>
              <a:t>1~2 </a:t>
            </a:r>
            <a:r>
              <a:rPr lang="en-US" altLang="zh-CN" sz="1400" dirty="0" smtClean="0"/>
              <a:t>bits</a:t>
            </a:r>
          </a:p>
          <a:p>
            <a:pPr lvl="1"/>
            <a:r>
              <a:rPr lang="en-US" altLang="zh-CN" sz="1400" dirty="0" smtClean="0"/>
              <a:t>Spatial Reuse field: 0 or 4 bits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92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</a:t>
            </a:r>
            <a:r>
              <a:rPr lang="en-US" altLang="zh-CN" dirty="0" smtClean="0"/>
              <a:t>trigger frame by adding the following fields</a:t>
            </a:r>
          </a:p>
          <a:p>
            <a:pPr lvl="1"/>
            <a:r>
              <a:rPr lang="en-US" altLang="zh-CN" sz="1600" dirty="0" smtClean="0"/>
              <a:t>HE/EHT indication per 80 MHz in the common part</a:t>
            </a:r>
          </a:p>
          <a:p>
            <a:pPr lvl="1"/>
            <a:r>
              <a:rPr lang="en-US" altLang="zh-CN" sz="1600" dirty="0" smtClean="0"/>
              <a:t>UL BW extension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11-20-0840-03-00be-backward-compatible-eht-trigger-fram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[2] </a:t>
            </a:r>
            <a:r>
              <a:rPr lang="en-US" altLang="zh-CN" dirty="0" smtClean="0"/>
              <a:t>11-20-1429-03-00be-enhanced-trigger-frame-for-eht-support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[3] 11-20-1669-02-00be-spatial-stream-allocation-in-trigger-frames</a:t>
            </a:r>
          </a:p>
          <a:p>
            <a:pPr marL="0" indent="0">
              <a:buNone/>
            </a:pPr>
            <a:r>
              <a:rPr lang="en-US" altLang="zh-CN" dirty="0"/>
              <a:t>[4] 11-20-1467-00-00be-bw320-signaling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UL </a:t>
            </a:r>
            <a:r>
              <a:rPr lang="en-US" altLang="zh-CN" dirty="0"/>
              <a:t>BW </a:t>
            </a:r>
            <a:r>
              <a:rPr lang="en-US" altLang="zh-CN" dirty="0" smtClean="0"/>
              <a:t>Extension field </a:t>
            </a:r>
            <a:r>
              <a:rPr lang="en-US" altLang="zh-CN" dirty="0"/>
              <a:t>to the common part of the Trigger frame in R1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sz="1600" dirty="0"/>
              <a:t>The UL BW </a:t>
            </a:r>
            <a:r>
              <a:rPr lang="en-US" altLang="zh-CN" sz="1600" dirty="0" smtClean="0"/>
              <a:t>Extension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and the UL BW field together indicate the bandwidth of the EHT TB PPDU solicited by the Trigger frame</a:t>
            </a:r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include 320-1 MHz and 320-2 MHz for the EHT TB PPDU BW in the trigger frame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55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add the following UL BW Extension field to the common part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316893"/>
              </p:ext>
            </p:extLst>
          </p:nvPr>
        </p:nvGraphicFramePr>
        <p:xfrm>
          <a:off x="2514600" y="2438400"/>
          <a:ext cx="5562600" cy="3886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8561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670817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1756611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1756611"/>
              </a:tblGrid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PPDU,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</a:t>
                      </a:r>
                      <a:r>
                        <a:rPr lang="en-US" altLang="zh-CN" sz="9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47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</a:t>
            </a:r>
            <a:r>
              <a:rPr lang="en-US" altLang="zh-CN" dirty="0" smtClean="0"/>
              <a:t>a 2-bit (1-bit) </a:t>
            </a:r>
            <a:r>
              <a:rPr lang="en-US" altLang="zh-CN" dirty="0" smtClean="0"/>
              <a:t>HE/EHT </a:t>
            </a:r>
            <a:r>
              <a:rPr lang="en-US" altLang="zh-CN" dirty="0" smtClean="0"/>
              <a:t>indication where each bit corresponds to an 80 (160) MHz within primary 160 MHz </a:t>
            </a:r>
            <a:r>
              <a:rPr lang="en-US" altLang="zh-CN" dirty="0"/>
              <a:t>in the common part of the Trigger </a:t>
            </a:r>
            <a:r>
              <a:rPr lang="en-US" altLang="zh-CN" dirty="0" smtClean="0"/>
              <a:t>frame,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in </a:t>
            </a:r>
            <a:r>
              <a:rPr lang="en-US" altLang="zh-CN" dirty="0" smtClean="0"/>
              <a:t>R1?</a:t>
            </a:r>
            <a:endParaRPr lang="en-US" altLang="zh-CN" dirty="0"/>
          </a:p>
          <a:p>
            <a:pPr lvl="1"/>
            <a:r>
              <a:rPr lang="en-US" altLang="zh-CN" sz="1600" dirty="0"/>
              <a:t>It is TBD whether </a:t>
            </a:r>
            <a:r>
              <a:rPr lang="en-US" altLang="zh-CN" sz="1600" dirty="0" smtClean="0"/>
              <a:t>HE</a:t>
            </a:r>
            <a:r>
              <a:rPr lang="en-US" altLang="zh-CN" sz="1600" dirty="0"/>
              <a:t>/</a:t>
            </a:r>
            <a:r>
              <a:rPr lang="en-US" altLang="zh-CN" sz="1600" dirty="0" smtClean="0"/>
              <a:t>EHT </a:t>
            </a:r>
            <a:r>
              <a:rPr lang="en-US" altLang="zh-CN" sz="1600" dirty="0"/>
              <a:t>indication has 1 bit or 2 bits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7772400" cy="1066800"/>
          </a:xfrm>
        </p:spPr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that the trigger frame in 802.1be shall be backward compatible</a:t>
            </a:r>
          </a:p>
          <a:p>
            <a:pPr lvl="1"/>
            <a:r>
              <a:rPr lang="en-US" altLang="zh-CN" sz="1600" dirty="0"/>
              <a:t>The same Trigger frame can be used to solicit the TB PPDU from both the HE STA(s) and EHT STA(s)</a:t>
            </a:r>
          </a:p>
          <a:p>
            <a:pPr lvl="1"/>
            <a:r>
              <a:rPr lang="en-US" altLang="zh-CN" sz="1600" dirty="0" smtClean="0"/>
              <a:t>All </a:t>
            </a:r>
            <a:r>
              <a:rPr lang="en-US" altLang="zh-CN" sz="1600" dirty="0"/>
              <a:t>the Per User Info fields in a Trigger frame other than MU-BAR Trigger shall have the same size.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One </a:t>
            </a:r>
            <a:r>
              <a:rPr lang="en-US" altLang="zh-CN" sz="1600" dirty="0"/>
              <a:t>unified RU allocation table (for both SU and MU) for the RU allocation field in the User Info field of the Trigger </a:t>
            </a:r>
            <a:r>
              <a:rPr lang="en-US" altLang="zh-CN" sz="1600" dirty="0" smtClean="0"/>
              <a:t>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remaining issue are still TBD for the trigger </a:t>
            </a:r>
            <a:r>
              <a:rPr lang="en-US" altLang="zh-CN" b="1" dirty="0" smtClean="0">
                <a:ea typeface="+mn-ea"/>
                <a:cs typeface="+mn-cs"/>
              </a:rPr>
              <a:t>frame</a:t>
            </a:r>
          </a:p>
          <a:p>
            <a:pPr lvl="1"/>
            <a:r>
              <a:rPr lang="en-US" altLang="zh-CN" sz="1600" dirty="0" smtClean="0"/>
              <a:t>HE/EHT </a:t>
            </a:r>
            <a:r>
              <a:rPr lang="en-US" altLang="zh-CN" sz="1600" dirty="0"/>
              <a:t>indication, a </a:t>
            </a:r>
            <a:r>
              <a:rPr lang="en-GB" altLang="zh-CN" sz="1600" dirty="0"/>
              <a:t>signalling that indicates TB PPDU </a:t>
            </a:r>
            <a:r>
              <a:rPr lang="en-GB" altLang="zh-CN" sz="1600" dirty="0" smtClean="0"/>
              <a:t>format</a:t>
            </a:r>
          </a:p>
          <a:p>
            <a:pPr lvl="1"/>
            <a:r>
              <a:rPr lang="en-GB" altLang="zh-CN" sz="1600" dirty="0" smtClean="0"/>
              <a:t>UL BW extension</a:t>
            </a:r>
          </a:p>
          <a:p>
            <a:pPr lvl="1"/>
            <a:r>
              <a:rPr lang="en-GB" altLang="zh-CN" sz="1600" dirty="0" smtClean="0"/>
              <a:t>RU allocation table and </a:t>
            </a:r>
            <a:r>
              <a:rPr lang="en-US" altLang="zh-CN" sz="1600" dirty="0" smtClean="0"/>
              <a:t>SS allocation in the user info field</a:t>
            </a:r>
            <a:endParaRPr lang="en-US" altLang="zh-CN" sz="1600" dirty="0"/>
          </a:p>
          <a:p>
            <a:r>
              <a:rPr lang="en-US" altLang="zh-CN" sz="2000" dirty="0" smtClean="0"/>
              <a:t>In this contribution, we try to address the above remaining issues for backward compatible trigger frame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Both of these two User Info fields are EHT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If EHT STA 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S80/second 80 MHz,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P80/first 80 MHz,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204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Another 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One user info field is EHT format</a:t>
            </a:r>
            <a:r>
              <a:rPr lang="zh-CN" altLang="en-US" sz="1400" dirty="0" smtClean="0"/>
              <a:t>， </a:t>
            </a:r>
            <a:r>
              <a:rPr lang="en-US" altLang="zh-CN" sz="1400" dirty="0" smtClean="0"/>
              <a:t>the other one is HE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</a:t>
            </a:r>
            <a:r>
              <a:rPr lang="en-US" altLang="zh-CN" sz="1400" dirty="0" smtClean="0"/>
              <a:t>If EHT STA </a:t>
            </a:r>
            <a:r>
              <a:rPr lang="en-US" altLang="zh-CN" sz="1400" dirty="0"/>
              <a:t>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098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Recap-HE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sz="1600" dirty="0" smtClean="0"/>
              <a:t>For the common part, it is easy for find the reserved bits by using the UL HE SIG-A reserved field or a special User Info field</a:t>
            </a:r>
          </a:p>
          <a:p>
            <a:r>
              <a:rPr lang="en-US" altLang="zh-CN" sz="1600" dirty="0" smtClean="0"/>
              <a:t>However, User Info field needs careful design since there is only one clean reserved bit now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938413"/>
              </p:ext>
            </p:extLst>
          </p:nvPr>
        </p:nvGraphicFramePr>
        <p:xfrm>
          <a:off x="1329285" y="2667000"/>
          <a:ext cx="7205115" cy="3776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6687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3372008594"/>
                    </a:ext>
                  </a:extLst>
                </a:gridCol>
                <a:gridCol w="1653628">
                  <a:extLst>
                    <a:ext uri="{9D8B030D-6E8A-4147-A177-3AD203B41FA5}">
                      <a16:colId xmlns="" xmlns:a16="http://schemas.microsoft.com/office/drawing/2014/main" val="2674222162"/>
                    </a:ext>
                  </a:extLst>
                </a:gridCol>
                <a:gridCol w="19812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</a:t>
                      </a: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 Opt 2 [2]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Bits Opt 1 [1]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 Opt 1’ [1] and [3]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223857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31891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97745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68018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2944667"/>
                  </a:ext>
                </a:extLst>
              </a:tr>
              <a:tr h="2719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1(0)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3875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altLang="zh-CN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(4+2 for MU-MIMO,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 for SU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900792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5302795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zh-CN" altLang="en-US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720412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P/S160 MHz or L/H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160 MHz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(by using a special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user info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318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4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81694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BW </a:t>
            </a:r>
            <a:r>
              <a:rPr lang="en-US" altLang="zh-CN" sz="2000" dirty="0" smtClean="0"/>
              <a:t>Expansion [3]</a:t>
            </a:r>
            <a:endParaRPr lang="en-US" altLang="zh-CN" sz="2000" dirty="0"/>
          </a:p>
          <a:p>
            <a:pPr lvl="1"/>
            <a:r>
              <a:rPr lang="en-US" altLang="zh-CN" sz="1400" dirty="0"/>
              <a:t>This bit can be combined with the two-bit BW Field</a:t>
            </a:r>
          </a:p>
          <a:p>
            <a:pPr lvl="1"/>
            <a:r>
              <a:rPr lang="en-US" altLang="zh-CN" sz="1400" u="sng" dirty="0"/>
              <a:t>Possible</a:t>
            </a:r>
            <a:r>
              <a:rPr lang="en-US" altLang="zh-CN" sz="1400" dirty="0"/>
              <a:t> bit mapping (on right)</a:t>
            </a:r>
          </a:p>
          <a:p>
            <a:r>
              <a:rPr lang="en-US" altLang="zh-CN" sz="2000" dirty="0" smtClean="0"/>
              <a:t>However, the simple </a:t>
            </a:r>
            <a:r>
              <a:rPr lang="en-US" altLang="zh-CN" sz="2000" dirty="0" err="1" smtClean="0"/>
              <a:t>bw</a:t>
            </a:r>
            <a:r>
              <a:rPr lang="en-US" altLang="zh-CN" sz="2000" dirty="0" smtClean="0"/>
              <a:t> extension can not work</a:t>
            </a:r>
          </a:p>
          <a:p>
            <a:r>
              <a:rPr lang="en-US" altLang="zh-CN" sz="2000" dirty="0" smtClean="0"/>
              <a:t>One example</a:t>
            </a:r>
          </a:p>
          <a:p>
            <a:pPr lvl="1"/>
            <a:r>
              <a:rPr lang="en-US" altLang="zh-CN" sz="1400" dirty="0"/>
              <a:t>Simple extension can not cover the </a:t>
            </a:r>
            <a:r>
              <a:rPr lang="en-US" altLang="zh-CN" sz="1400" dirty="0" smtClean="0"/>
              <a:t>following solicited transmission</a:t>
            </a:r>
          </a:p>
          <a:p>
            <a:pPr lvl="1"/>
            <a:r>
              <a:rPr lang="en-US" altLang="zh-CN" sz="1400" dirty="0" smtClean="0"/>
              <a:t>80 MHz for HE TB PPDU, 80 MHz for EHT TB PPDU</a:t>
            </a:r>
          </a:p>
          <a:p>
            <a:pPr lvl="1"/>
            <a:endParaRPr lang="en-US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438256"/>
              </p:ext>
            </p:extLst>
          </p:nvPr>
        </p:nvGraphicFramePr>
        <p:xfrm>
          <a:off x="6477000" y="1614563"/>
          <a:ext cx="2514431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144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502886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1173401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35960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(B59)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80+80 MHz or 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</a:tbl>
          </a:graphicData>
        </a:graphic>
      </p:graphicFrame>
      <p:sp>
        <p:nvSpPr>
          <p:cNvPr id="49" name="文本框 48"/>
          <p:cNvSpPr txBox="1"/>
          <p:nvPr/>
        </p:nvSpPr>
        <p:spPr>
          <a:xfrm>
            <a:off x="2015166" y="62000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0" name="文本框 49"/>
          <p:cNvSpPr txBox="1"/>
          <p:nvPr/>
        </p:nvSpPr>
        <p:spPr>
          <a:xfrm>
            <a:off x="4124884" y="61907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5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1748620" y="52507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1748620" y="54501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8620" y="58733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58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492311" y="52589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742144" y="540712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60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492311" y="44614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1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655582" y="459946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6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7058" y="52589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8893" y="58733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6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207057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5188" y="54531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4891240" y="52656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984174" y="52858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984174" y="444890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3963120" y="486010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3963120" y="505947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3963120" y="52588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3963120" y="54582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3963120" y="58814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9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437812" y="48557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0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437812" y="50551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437812" y="52545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437812" y="54539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437812" y="58771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5719" y="56694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5992" y="56694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3967950" y="56817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442642" y="56774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1746750" y="44153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1746750" y="46146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6750" y="50379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5188" y="44234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7023" y="50379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9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3318" y="46177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3849" y="48340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4122" y="48340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98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3973444" y="444117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9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3973444" y="464054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448136" y="44368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448136" y="46362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4898409" y="442575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103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3973444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96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360" y="183324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Another example</a:t>
            </a:r>
          </a:p>
          <a:p>
            <a:pPr lvl="1"/>
            <a:r>
              <a:rPr lang="en-US" altLang="zh-CN" sz="1400" dirty="0"/>
              <a:t>Simple extension can not cover the following solicited transmission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160 MHz for HE TB PPDU and 80 MHz for EHT TB PPDU</a:t>
            </a:r>
            <a:endParaRPr lang="en-US" altLang="zh-CN" sz="1400" dirty="0"/>
          </a:p>
          <a:p>
            <a:pPr lvl="1"/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360064" y="62762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" name="文本框 7"/>
          <p:cNvSpPr txBox="1"/>
          <p:nvPr/>
        </p:nvSpPr>
        <p:spPr>
          <a:xfrm>
            <a:off x="4469782" y="62669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2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551955" y="62329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0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2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87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6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2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14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11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1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19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20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1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2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92116" y="49075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2" name="Rectangle 6">
            <a:extLst>
              <a:ext uri="{FF2B5EF4-FFF2-40B4-BE49-F238E27FC236}">
                <a16:creationId xmlns="" xmlns:a16="http://schemas.microsoft.com/office/drawing/2014/main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133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cxnSp>
        <p:nvCxnSpPr>
          <p:cNvPr id="13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317424" y="6234823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3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Moreover, we agreed that we need differentiate 320-1 from 320-2 for BW in DL PPDU [4]</a:t>
            </a:r>
          </a:p>
          <a:p>
            <a:pPr lvl="1"/>
            <a:r>
              <a:rPr lang="en-US" altLang="zh-CN" sz="1600" dirty="0"/>
              <a:t>To help spatial reuse </a:t>
            </a:r>
            <a:r>
              <a:rPr lang="en-US" altLang="zh-CN" sz="1600" dirty="0" smtClean="0"/>
              <a:t>(identify OBSS PPDU) and intra-PPDU </a:t>
            </a:r>
            <a:r>
              <a:rPr lang="en-US" altLang="zh-CN" sz="1600" dirty="0"/>
              <a:t>power </a:t>
            </a:r>
            <a:r>
              <a:rPr lang="en-US" altLang="zh-CN" sz="1600" dirty="0" smtClean="0"/>
              <a:t>save</a:t>
            </a:r>
          </a:p>
          <a:p>
            <a:pPr lvl="1"/>
            <a:r>
              <a:rPr lang="en-US" altLang="zh-CN" sz="1600" dirty="0" smtClean="0"/>
              <a:t>For unassociated STA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(random access or the third party STA), this info is also needed</a:t>
            </a:r>
            <a:endParaRPr lang="en-US" altLang="zh-CN" sz="160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To keep consistent with </a:t>
            </a:r>
            <a:r>
              <a:rPr lang="en-US" altLang="zh-CN" b="0" dirty="0" smtClean="0"/>
              <a:t>U-SIG in DL PPDU, 320-1/2 indication in the trigger frame is also needed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656979"/>
              </p:ext>
            </p:extLst>
          </p:nvPr>
        </p:nvGraphicFramePr>
        <p:xfrm>
          <a:off x="1139330" y="3733800"/>
          <a:ext cx="608076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58470"/>
                <a:gridCol w="496570"/>
                <a:gridCol w="492125"/>
                <a:gridCol w="405130"/>
                <a:gridCol w="405130"/>
                <a:gridCol w="46926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UNII6/7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/8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2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480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Two possible UL BW extension indications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left </a:t>
            </a:r>
            <a:r>
              <a:rPr lang="en-US" altLang="zh-CN" sz="1600" dirty="0" smtClean="0"/>
              <a:t>figure needs 1 bit , but can </a:t>
            </a:r>
            <a:r>
              <a:rPr lang="en-US" altLang="zh-CN" sz="1600" dirty="0"/>
              <a:t>not cover </a:t>
            </a:r>
            <a:r>
              <a:rPr lang="en-US" altLang="zh-CN" sz="1600" dirty="0" smtClean="0"/>
              <a:t>320-1/320-2 and can not reflect the real BW of HE PPDU and EHT PPDU in some cases</a:t>
            </a:r>
          </a:p>
          <a:p>
            <a:pPr lvl="1"/>
            <a:r>
              <a:rPr lang="en-US" altLang="zh-CN" sz="1600" dirty="0" smtClean="0"/>
              <a:t>The right figure works well, but it needs two bits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other way is </a:t>
            </a:r>
            <a:r>
              <a:rPr lang="en-US" altLang="zh-CN" b="1" dirty="0" smtClean="0">
                <a:ea typeface="+mn-ea"/>
                <a:cs typeface="+mn-cs"/>
              </a:rPr>
              <a:t>to have </a:t>
            </a:r>
            <a:r>
              <a:rPr lang="en-US" altLang="zh-CN" b="1" dirty="0">
                <a:ea typeface="+mn-ea"/>
                <a:cs typeface="+mn-cs"/>
              </a:rPr>
              <a:t>another BW field, it requires 3 </a:t>
            </a:r>
            <a:r>
              <a:rPr lang="en-US" altLang="zh-CN" b="1" dirty="0" smtClean="0">
                <a:ea typeface="+mn-ea"/>
                <a:cs typeface="+mn-cs"/>
              </a:rPr>
              <a:t>bits</a:t>
            </a:r>
          </a:p>
          <a:p>
            <a:pPr lvl="1"/>
            <a:r>
              <a:rPr lang="en-US" altLang="zh-CN" sz="1600" dirty="0"/>
              <a:t>No benefit compared with 2 bits UL BW extension but with more overhead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424504"/>
              </p:ext>
            </p:extLst>
          </p:nvPr>
        </p:nvGraphicFramePr>
        <p:xfrm>
          <a:off x="6058641" y="2316139"/>
          <a:ext cx="2704359" cy="34272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3539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422123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740497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838200"/>
              </a:tblGrid>
              <a:tr h="69347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EHT TB PPDU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TB PPDU, 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455235"/>
              </p:ext>
            </p:extLst>
          </p:nvPr>
        </p:nvGraphicFramePr>
        <p:xfrm>
          <a:off x="723900" y="2791651"/>
          <a:ext cx="3048000" cy="2939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646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459388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860440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962526"/>
              </a:tblGrid>
              <a:tr h="42313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(1 </a:t>
                      </a:r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TB PPDU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 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TB PPDU, MHz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</a:p>
                    <a:p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167" y="1689538"/>
            <a:ext cx="8413882" cy="4114800"/>
          </a:xfrm>
        </p:spPr>
        <p:txBody>
          <a:bodyPr/>
          <a:lstStyle/>
          <a:p>
            <a:r>
              <a:rPr lang="en-US" altLang="zh-CN" dirty="0" smtClean="0"/>
              <a:t>HE/EHT indication is used to indicate which TB PPDU format the EHT STA is solicited to transmit</a:t>
            </a:r>
          </a:p>
          <a:p>
            <a:r>
              <a:rPr lang="en-US" altLang="zh-CN" dirty="0" smtClean="0"/>
              <a:t>There are two options</a:t>
            </a:r>
          </a:p>
          <a:p>
            <a:pPr lvl="1"/>
            <a:r>
              <a:rPr lang="en-US" altLang="zh-CN" sz="1400" dirty="0" smtClean="0"/>
              <a:t>Opt1: HE/EHT indication is in the </a:t>
            </a:r>
            <a:r>
              <a:rPr lang="en-US" altLang="zh-CN" sz="1400" u="sng" dirty="0" smtClean="0"/>
              <a:t>Common part </a:t>
            </a:r>
            <a:r>
              <a:rPr lang="en-US" altLang="zh-CN" sz="1400" dirty="0" smtClean="0"/>
              <a:t>of the Trigger frame, that is per 80MHz segment [1]</a:t>
            </a:r>
          </a:p>
          <a:p>
            <a:pPr lvl="1" indent="285750"/>
            <a:r>
              <a:rPr lang="en-US" altLang="zh-CN" sz="1200" dirty="0" smtClean="0"/>
              <a:t>2 or 4 bits for HE/EHT indication. It has two bits if we limit to HE PPDU only on Primary 160 MHz </a:t>
            </a:r>
          </a:p>
          <a:p>
            <a:pPr lvl="1"/>
            <a:r>
              <a:rPr lang="en-US" altLang="zh-CN" sz="1400" dirty="0" smtClean="0"/>
              <a:t>Opt2: HE/EHT indication is in the </a:t>
            </a:r>
            <a:r>
              <a:rPr lang="en-US" altLang="zh-CN" sz="1400" u="sng" dirty="0" smtClean="0"/>
              <a:t>User Info field </a:t>
            </a:r>
            <a:r>
              <a:rPr lang="en-US" altLang="zh-CN" sz="1400" dirty="0" smtClean="0"/>
              <a:t>of the Trigger frame [2]</a:t>
            </a:r>
          </a:p>
          <a:p>
            <a:pPr lvl="1" indent="285750"/>
            <a:r>
              <a:rPr lang="en-US" altLang="zh-CN" sz="1200" dirty="0" smtClean="0"/>
              <a:t>1 bit in each User Info field </a:t>
            </a:r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211103"/>
              </p:ext>
            </p:extLst>
          </p:nvPr>
        </p:nvGraphicFramePr>
        <p:xfrm>
          <a:off x="834480" y="3962400"/>
          <a:ext cx="7733508" cy="231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3618708"/>
              </a:tblGrid>
              <a:tr h="28169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For EHT STA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2</a:t>
                      </a:r>
                      <a:endParaRPr lang="zh-CN" altLang="en-US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Overhead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Small</a:t>
                      </a:r>
                      <a:r>
                        <a:rPr lang="en-US" altLang="zh-CN" sz="1400" baseline="0" dirty="0" smtClean="0"/>
                        <a:t>,</a:t>
                      </a:r>
                      <a:r>
                        <a:rPr lang="en-US" altLang="zh-CN" sz="1400" dirty="0" smtClean="0"/>
                        <a:t> only 2</a:t>
                      </a:r>
                      <a:r>
                        <a:rPr lang="en-US" altLang="zh-CN" sz="1400" baseline="0" dirty="0" smtClean="0"/>
                        <a:t> or 4 bits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Large, depending on</a:t>
                      </a:r>
                      <a:r>
                        <a:rPr lang="en-US" altLang="zh-CN" sz="1400" baseline="0" dirty="0" smtClean="0"/>
                        <a:t> the number of user fields</a:t>
                      </a:r>
                      <a:endParaRPr lang="zh-CN" altLang="en-US" sz="1400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Reserved bit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clean reserved bit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clean reserved bit (MSB of AID 12 field is debatable)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Extensible 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is easy to find bits in the common part</a:t>
                      </a:r>
                      <a:endParaRPr lang="en-US" altLang="zh-C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exists extensible signaling issue if it is in User Info field with fixed length, i.e., no space to accommodate EHT/EHT+/EHT++ indication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86807</TotalTime>
  <Words>2360</Words>
  <Application>Microsoft Office PowerPoint</Application>
  <PresentationFormat>全屏显示(4:3)</PresentationFormat>
  <Paragraphs>671</Paragraphs>
  <Slides>21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802-11-Submission</vt:lpstr>
      <vt:lpstr>Document</vt:lpstr>
      <vt:lpstr>Backward compatible EHT trigger frame follow up</vt:lpstr>
      <vt:lpstr>Background</vt:lpstr>
      <vt:lpstr>Recap-HE trigger frame</vt:lpstr>
      <vt:lpstr>Trigger frame</vt:lpstr>
      <vt:lpstr>UL BW</vt:lpstr>
      <vt:lpstr>UL BW</vt:lpstr>
      <vt:lpstr>UL BW</vt:lpstr>
      <vt:lpstr>UL BW</vt:lpstr>
      <vt:lpstr>HE/EHT indication </vt:lpstr>
      <vt:lpstr>Update: HE/EHT indication and PHY Version</vt:lpstr>
      <vt:lpstr>Update: HE/EHT indication and PHY Version</vt:lpstr>
      <vt:lpstr>Summary</vt:lpstr>
      <vt:lpstr>References</vt:lpstr>
      <vt:lpstr>SP 1</vt:lpstr>
      <vt:lpstr>SP1A</vt:lpstr>
      <vt:lpstr>SP 2</vt:lpstr>
      <vt:lpstr>SP 3</vt:lpstr>
      <vt:lpstr>Appendix</vt:lpstr>
      <vt:lpstr>User Info field in trigger frame</vt:lpstr>
      <vt:lpstr>HE/EHT indication </vt:lpstr>
      <vt:lpstr>HE/EHT indication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676</cp:revision>
  <cp:lastPrinted>1998-02-10T13:28:06Z</cp:lastPrinted>
  <dcterms:created xsi:type="dcterms:W3CDTF">2013-11-12T18:41:50Z</dcterms:created>
  <dcterms:modified xsi:type="dcterms:W3CDTF">2020-12-16T12:04:22Z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(3)53r/qKk9kUgWBzjbVxTuN0i2pdRVmOgYyBB66jlOrpEd7L/YbtDATNMKEE5UDhfOFNScuHA2
QL0u1iymPYYvto2mxrrOIwGK808Dred9U4ZoeVZnBv+XyQMQtY3dpmI9LpIMG+ICCYi5FrPO
PQU2Kz9NneS4bYWco8yDzd1HYiLu0BG4LAZhWs70qtehgE4Bwdl3irtD67nPVj8O243rfqI0
eLUpz8sCGXO5WtjD/K</vt:lpwstr>
  </property>
  <property fmtid="{D5CDD505-2E9C-101B-9397-08002B2CF9AE}" pid="4" name="_2015_ms_pID_7253431">
    <vt:lpwstr>M/rMgvvyvTdKuMxUf3XCZjAk//CsQDLO9WYqYIY2CPeDuzis0uyYdg
tpuoUfxBZkEwZ84t3DZ/45z6dvSgNU5Sp9mUwBY9MGFruEZLSrFUThhaVISyZFT6mZgEGKo0
nyG3t+RRseNVE5XFiBoLqaYf1jvEe31c/DSJ+mHrLIrNpVQ1nWmcyxhtKfpO1EVM7aj60sIH
pwiiFAHN8+C2j7hC9Y+smwWpwaY6MHm9KOPS</vt:lpwstr>
  </property>
  <property fmtid="{D5CDD505-2E9C-101B-9397-08002B2CF9AE}" pid="5" name="_2015_ms_pID_7253432">
    <vt:lpwstr>qc/G2uf7MiYEvJgzFSMezZ0=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