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343" r:id="rId3"/>
    <p:sldId id="368" r:id="rId4"/>
    <p:sldId id="391" r:id="rId5"/>
    <p:sldId id="379" r:id="rId6"/>
    <p:sldId id="380" r:id="rId7"/>
    <p:sldId id="381" r:id="rId8"/>
    <p:sldId id="385" r:id="rId9"/>
    <p:sldId id="384" r:id="rId10"/>
    <p:sldId id="386" r:id="rId11"/>
    <p:sldId id="361" r:id="rId12"/>
    <p:sldId id="348" r:id="rId13"/>
    <p:sldId id="395" r:id="rId14"/>
    <p:sldId id="374" r:id="rId15"/>
    <p:sldId id="373" r:id="rId16"/>
    <p:sldId id="393" r:id="rId17"/>
    <p:sldId id="371" r:id="rId18"/>
    <p:sldId id="388" r:id="rId19"/>
    <p:sldId id="394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F6EF"/>
    <a:srgbClr val="CBECDE"/>
    <a:srgbClr val="90FA93"/>
    <a:srgbClr val="FAE690"/>
    <a:srgbClr val="FD9491"/>
    <a:srgbClr val="DFB7D9"/>
    <a:srgbClr val="C2C2FE"/>
    <a:srgbClr val="1E1EFA"/>
    <a:srgbClr val="F49088"/>
    <a:srgbClr val="FF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0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3732" y="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04515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April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zh-CN" dirty="0" smtClean="0"/>
              <a:t>Nov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59305" y="6475413"/>
            <a:ext cx="118462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4108" y="332601"/>
            <a:ext cx="391139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802.11-20/1808-01-00be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359305" y="6475413"/>
            <a:ext cx="1184620" cy="184666"/>
          </a:xfrm>
        </p:spPr>
        <p:txBody>
          <a:bodyPr/>
          <a:lstStyle/>
          <a:p>
            <a:r>
              <a:rPr lang="en-US" dirty="0" smtClean="0"/>
              <a:t>Ming Gan,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868" y="860843"/>
            <a:ext cx="7248525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b="0" dirty="0"/>
              <a:t>Backward compatible </a:t>
            </a:r>
            <a:r>
              <a:rPr lang="en-US" altLang="zh-CN" b="0" dirty="0" smtClean="0"/>
              <a:t>EHT </a:t>
            </a:r>
            <a:r>
              <a:rPr lang="en-US" altLang="zh-CN" b="0" dirty="0"/>
              <a:t>trigger </a:t>
            </a:r>
            <a:r>
              <a:rPr lang="en-US" altLang="zh-CN" b="0" dirty="0" smtClean="0"/>
              <a:t>frame follow up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96913" y="1868612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</a:t>
            </a:r>
            <a:r>
              <a:rPr lang="en-US" altLang="zh-CN" sz="2000" b="0" dirty="0" smtClean="0"/>
              <a:t>11</a:t>
            </a:r>
            <a:r>
              <a:rPr lang="en-US" sz="2000" b="0" dirty="0" smtClean="0"/>
              <a:t>-01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838200" y="221059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602013"/>
              </p:ext>
            </p:extLst>
          </p:nvPr>
        </p:nvGraphicFramePr>
        <p:xfrm>
          <a:off x="1158000" y="2665412"/>
          <a:ext cx="6932613" cy="39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4" name="Document" r:id="rId4" imgW="8377861" imgH="4838633" progId="Word.Document.8">
                  <p:embed/>
                </p:oleObj>
              </mc:Choice>
              <mc:Fallback>
                <p:oleObj name="Document" r:id="rId4" imgW="8377861" imgH="483863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000" y="2665412"/>
                        <a:ext cx="6932613" cy="3992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548064"/>
            <a:ext cx="7772400" cy="4114800"/>
          </a:xfrm>
        </p:spPr>
        <p:txBody>
          <a:bodyPr/>
          <a:lstStyle/>
          <a:p>
            <a:r>
              <a:rPr lang="en-US" altLang="zh-CN" sz="2000" dirty="0" smtClean="0"/>
              <a:t>Two possible UL BW extension indications</a:t>
            </a:r>
          </a:p>
          <a:p>
            <a:pPr lvl="1"/>
            <a:r>
              <a:rPr lang="en-US" altLang="zh-CN" sz="1600" dirty="0" smtClean="0"/>
              <a:t>The </a:t>
            </a:r>
            <a:r>
              <a:rPr lang="en-US" altLang="zh-CN" sz="1600" dirty="0"/>
              <a:t>left </a:t>
            </a:r>
            <a:r>
              <a:rPr lang="en-US" altLang="zh-CN" sz="1600" dirty="0" smtClean="0"/>
              <a:t>figure needs 1 bit , but can </a:t>
            </a:r>
            <a:r>
              <a:rPr lang="en-US" altLang="zh-CN" sz="1600" dirty="0"/>
              <a:t>not cover </a:t>
            </a:r>
            <a:r>
              <a:rPr lang="en-US" altLang="zh-CN" sz="1600" dirty="0" smtClean="0"/>
              <a:t>320-1/320-2 and can not reflect the real BW of HE PPDU and EHT PPDU in some cases</a:t>
            </a:r>
          </a:p>
          <a:p>
            <a:pPr lvl="1"/>
            <a:r>
              <a:rPr lang="en-US" altLang="zh-CN" sz="1600" dirty="0" smtClean="0"/>
              <a:t>The right figure works well, but it needs two bits</a:t>
            </a:r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 smtClean="0"/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The </a:t>
            </a:r>
            <a:r>
              <a:rPr lang="en-US" altLang="zh-CN" b="1" dirty="0">
                <a:ea typeface="+mn-ea"/>
                <a:cs typeface="+mn-cs"/>
              </a:rPr>
              <a:t>other way is </a:t>
            </a:r>
            <a:r>
              <a:rPr lang="en-US" altLang="zh-CN" b="1" dirty="0" smtClean="0">
                <a:ea typeface="+mn-ea"/>
                <a:cs typeface="+mn-cs"/>
              </a:rPr>
              <a:t>to have </a:t>
            </a:r>
            <a:r>
              <a:rPr lang="en-US" altLang="zh-CN" b="1" dirty="0">
                <a:ea typeface="+mn-ea"/>
                <a:cs typeface="+mn-cs"/>
              </a:rPr>
              <a:t>another BW field, it requires 3 </a:t>
            </a:r>
            <a:r>
              <a:rPr lang="en-US" altLang="zh-CN" b="1" dirty="0" smtClean="0">
                <a:ea typeface="+mn-ea"/>
                <a:cs typeface="+mn-cs"/>
              </a:rPr>
              <a:t>bits</a:t>
            </a:r>
          </a:p>
          <a:p>
            <a:pPr lvl="1"/>
            <a:r>
              <a:rPr lang="en-US" altLang="zh-CN" sz="1600" dirty="0"/>
              <a:t>No benefit compared with 2 bits UL BW extension but with more overhead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4040835"/>
              </p:ext>
            </p:extLst>
          </p:nvPr>
        </p:nvGraphicFramePr>
        <p:xfrm>
          <a:off x="6058641" y="2316139"/>
          <a:ext cx="2704359" cy="34272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3539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422123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740497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  <a:gridCol w="838200"/>
              </a:tblGrid>
              <a:tr h="693477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(2 </a:t>
                      </a: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Bandwidth, MHz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STA, MHz</a:t>
                      </a:r>
                      <a:endParaRPr lang="en-US" altLang="zh-CN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9902220"/>
              </p:ext>
            </p:extLst>
          </p:nvPr>
        </p:nvGraphicFramePr>
        <p:xfrm>
          <a:off x="723900" y="2791651"/>
          <a:ext cx="3048000" cy="293975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65646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459388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860440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  <a:gridCol w="962526"/>
              </a:tblGrid>
              <a:tr h="423139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Extension (1 </a:t>
                      </a:r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MHz</a:t>
                      </a:r>
                      <a:endParaRPr 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STA, MHz</a:t>
                      </a:r>
                      <a:endParaRPr lang="en-US" sz="105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050" strike="sng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altLang="zh-CN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strike="sngStrike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endParaRPr lang="en-US" sz="1050" strike="sngStrike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35052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7095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365759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320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</a:p>
                    <a:p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20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We propose a backward </a:t>
            </a:r>
            <a:r>
              <a:rPr lang="en-US" altLang="zh-CN" dirty="0"/>
              <a:t>compatible </a:t>
            </a:r>
            <a:r>
              <a:rPr lang="en-US" altLang="zh-CN" dirty="0" smtClean="0"/>
              <a:t>trigger frame by adding the following fields</a:t>
            </a:r>
          </a:p>
          <a:p>
            <a:pPr lvl="1"/>
            <a:r>
              <a:rPr lang="en-US" altLang="zh-CN" sz="1600" dirty="0" smtClean="0"/>
              <a:t>HE/EHT indication per 80 MHz in the common part</a:t>
            </a:r>
          </a:p>
          <a:p>
            <a:pPr lvl="1"/>
            <a:r>
              <a:rPr lang="en-US" altLang="zh-CN" sz="1600" dirty="0" smtClean="0"/>
              <a:t>UL BW extension</a:t>
            </a:r>
            <a:endParaRPr lang="en-US" altLang="zh-CN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5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[1] 11-20-0840-03-00be-backward-compatible-eht-trigger-fram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[2] 11-20-1429-02-00be-enhanced-trigger-frame-for-eht-support </a:t>
            </a:r>
          </a:p>
          <a:p>
            <a:pPr marL="0" indent="0">
              <a:buNone/>
            </a:pPr>
            <a:r>
              <a:rPr lang="en-US" altLang="zh-CN" dirty="0" smtClean="0"/>
              <a:t>[3] 11-20-1669-02-00be-spatial-stream-allocation-in-trigger-frames</a:t>
            </a:r>
          </a:p>
          <a:p>
            <a:pPr marL="0" indent="0">
              <a:buNone/>
            </a:pPr>
            <a:r>
              <a:rPr lang="en-US" altLang="zh-CN" dirty="0"/>
              <a:t>[4] 11-20-1467-00-00be-bw320-signaling</a:t>
            </a:r>
            <a:endParaRPr lang="en-US" altLang="zh-CN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r>
              <a:rPr lang="en-US" altLang="zh-CN" dirty="0" smtClean="0"/>
              <a:t>June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add the following </a:t>
            </a:r>
            <a:r>
              <a:rPr lang="en-US" altLang="zh-CN" dirty="0" smtClean="0"/>
              <a:t>UL </a:t>
            </a:r>
            <a:r>
              <a:rPr lang="en-US" altLang="zh-CN" dirty="0"/>
              <a:t>BW </a:t>
            </a:r>
            <a:r>
              <a:rPr lang="en-US" altLang="zh-CN" dirty="0" smtClean="0"/>
              <a:t>extension field </a:t>
            </a:r>
            <a:r>
              <a:rPr lang="en-US" altLang="zh-CN" dirty="0"/>
              <a:t>to the common part of the Trigger frame in R1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sz="1600" dirty="0"/>
              <a:t>The UL </a:t>
            </a:r>
            <a:r>
              <a:rPr lang="en-US" altLang="zh-CN" sz="1600" dirty="0"/>
              <a:t>BW extension </a:t>
            </a:r>
            <a:r>
              <a:rPr lang="en-US" altLang="zh-CN" sz="1600" dirty="0"/>
              <a:t>field has 2 bits</a:t>
            </a:r>
            <a:endParaRPr lang="zh-CN" altLang="en-US" sz="1600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11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 you agree to add the following UL BW extension to the common part of the Trigger frame in R1</a:t>
            </a:r>
            <a:r>
              <a:rPr lang="en-US" altLang="zh-CN" dirty="0"/>
              <a:t>?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6407585"/>
              </p:ext>
            </p:extLst>
          </p:nvPr>
        </p:nvGraphicFramePr>
        <p:xfrm>
          <a:off x="5153527" y="2784944"/>
          <a:ext cx="3076073" cy="34333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44681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446808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893984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  <a:gridCol w="990600"/>
              </a:tblGrid>
              <a:tr h="7071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Expansion 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(2 </a:t>
                      </a: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</a:t>
                      </a: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Bandwidth, MHz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 for</a:t>
                      </a:r>
                      <a:r>
                        <a:rPr lang="en-US" altLang="zh-CN" sz="10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HE STA, MHz</a:t>
                      </a:r>
                      <a:endParaRPr lang="en-US" altLang="zh-CN" sz="10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38776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  <a:endParaRPr lang="en-US" altLang="zh-CN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</a:t>
                      </a: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-1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22809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  <a:endParaRPr lang="en-US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320-2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160</a:t>
                      </a:r>
                      <a:endParaRPr lang="en-US" altLang="zh-CN" sz="10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90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 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479226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altLang="zh-CN" dirty="0"/>
              <a:t>Do you agree to include </a:t>
            </a:r>
            <a:r>
              <a:rPr lang="en-US" altLang="zh-CN" dirty="0" smtClean="0"/>
              <a:t>a 2-bit </a:t>
            </a:r>
            <a:r>
              <a:rPr lang="en-US" altLang="zh-CN" dirty="0"/>
              <a:t>EHT/HE </a:t>
            </a:r>
            <a:r>
              <a:rPr lang="en-US" altLang="zh-CN" dirty="0" smtClean="0"/>
              <a:t>indication where each bit corresponds to an 80 MHz within primary 160 MHz </a:t>
            </a:r>
            <a:r>
              <a:rPr lang="en-US" altLang="zh-CN" dirty="0"/>
              <a:t>in the common part of the Trigger Frame </a:t>
            </a:r>
            <a:r>
              <a:rPr lang="en-US" altLang="zh-CN" dirty="0" smtClean="0"/>
              <a:t>, </a:t>
            </a:r>
            <a:r>
              <a:rPr lang="en-US" altLang="zh-CN" dirty="0"/>
              <a:t>indicating to the EHT STA whether to transmit an HE or EHT TB </a:t>
            </a:r>
            <a:r>
              <a:rPr lang="en-US" altLang="zh-CN" dirty="0" smtClean="0"/>
              <a:t>PPDU in R2?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51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971800"/>
            <a:ext cx="7772400" cy="1066800"/>
          </a:xfrm>
        </p:spPr>
        <p:txBody>
          <a:bodyPr/>
          <a:lstStyle/>
          <a:p>
            <a:r>
              <a:rPr lang="en-US" altLang="zh-CN" dirty="0"/>
              <a:t>Appendix</a:t>
            </a:r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47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User Info field in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1000" y="1758654"/>
            <a:ext cx="8305799" cy="4114800"/>
          </a:xfrm>
        </p:spPr>
        <p:txBody>
          <a:bodyPr/>
          <a:lstStyle/>
          <a:p>
            <a:r>
              <a:rPr lang="en-US" altLang="zh-CN" sz="2000" dirty="0"/>
              <a:t>The following subfields in the </a:t>
            </a:r>
            <a:r>
              <a:rPr lang="en-US" altLang="zh-CN" sz="2000" dirty="0" smtClean="0"/>
              <a:t>User Info field </a:t>
            </a:r>
            <a:r>
              <a:rPr lang="en-US" altLang="zh-CN" sz="2000" dirty="0"/>
              <a:t>may be impacted by the new features in EHT</a:t>
            </a:r>
          </a:p>
          <a:p>
            <a:pPr lvl="1"/>
            <a:r>
              <a:rPr lang="en-US" altLang="zh-CN" sz="1400" dirty="0"/>
              <a:t>RU allocation subfield </a:t>
            </a:r>
          </a:p>
          <a:p>
            <a:pPr lvl="1"/>
            <a:r>
              <a:rPr lang="en-US" altLang="zh-CN" sz="1400" dirty="0"/>
              <a:t>SS allocation </a:t>
            </a:r>
            <a:r>
              <a:rPr lang="en-US" altLang="zh-CN" sz="1400" dirty="0" smtClean="0"/>
              <a:t>subfield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However, there is only </a:t>
            </a:r>
            <a:r>
              <a:rPr lang="en-US" altLang="zh-CN" b="1" dirty="0" smtClean="0">
                <a:ea typeface="+mn-ea"/>
                <a:cs typeface="+mn-cs"/>
              </a:rPr>
              <a:t>one reserved </a:t>
            </a:r>
            <a:r>
              <a:rPr lang="en-US" altLang="zh-CN" b="1" dirty="0">
                <a:ea typeface="+mn-ea"/>
                <a:cs typeface="+mn-cs"/>
              </a:rPr>
              <a:t>bit in User </a:t>
            </a:r>
            <a:r>
              <a:rPr lang="en-US" altLang="zh-CN" b="1" dirty="0" smtClean="0">
                <a:ea typeface="+mn-ea"/>
                <a:cs typeface="+mn-cs"/>
              </a:rPr>
              <a:t>Info field</a:t>
            </a:r>
            <a:r>
              <a:rPr lang="en-US" altLang="zh-CN" b="1" dirty="0">
                <a:ea typeface="+mn-ea"/>
                <a:cs typeface="+mn-cs"/>
              </a:rPr>
              <a:t>. From the philosophy of </a:t>
            </a:r>
            <a:r>
              <a:rPr lang="en-US" altLang="zh-CN" b="1" dirty="0" smtClean="0">
                <a:ea typeface="+mn-ea"/>
                <a:cs typeface="+mn-cs"/>
              </a:rPr>
              <a:t>design, </a:t>
            </a:r>
            <a:r>
              <a:rPr lang="en-US" altLang="zh-CN" b="1" dirty="0">
                <a:ea typeface="+mn-ea"/>
                <a:cs typeface="+mn-cs"/>
              </a:rPr>
              <a:t>it is better to keep </a:t>
            </a:r>
            <a:r>
              <a:rPr lang="en-US" altLang="zh-CN" b="1" dirty="0" smtClean="0">
                <a:ea typeface="+mn-ea"/>
                <a:cs typeface="+mn-cs"/>
              </a:rPr>
              <a:t>it.</a:t>
            </a:r>
          </a:p>
          <a:p>
            <a:pPr marL="342900" lvl="1" indent="-342900">
              <a:buChar char="•"/>
            </a:pPr>
            <a:r>
              <a:rPr lang="en-US" altLang="zh-CN" b="1" dirty="0" smtClean="0">
                <a:ea typeface="+mn-ea"/>
                <a:cs typeface="+mn-cs"/>
              </a:rPr>
              <a:t>We propose to have a special User Info field to divide the User Info fields into two categories</a:t>
            </a:r>
          </a:p>
          <a:p>
            <a:pPr lvl="1"/>
            <a:r>
              <a:rPr lang="en-US" altLang="zh-CN" sz="1400" dirty="0" smtClean="0"/>
              <a:t>Keep the existing 8-bit RU allocation subfield, and add MRU mode and large RUs to 7-bit table (</a:t>
            </a:r>
            <a:r>
              <a:rPr lang="en-US" altLang="zh-CN" sz="1400" dirty="0"/>
              <a:t>refer to appendix</a:t>
            </a:r>
            <a:r>
              <a:rPr lang="en-US" altLang="zh-CN" sz="1400" dirty="0" smtClean="0"/>
              <a:t>)</a:t>
            </a:r>
          </a:p>
          <a:p>
            <a:pPr lvl="1"/>
            <a:r>
              <a:rPr lang="en-US" altLang="zh-CN" sz="1400" dirty="0" smtClean="0"/>
              <a:t>RU allocation subfield in </a:t>
            </a:r>
            <a:r>
              <a:rPr lang="en-US" altLang="zh-CN" sz="1400" dirty="0"/>
              <a:t>the </a:t>
            </a:r>
            <a:r>
              <a:rPr lang="en-US" altLang="zh-CN" sz="1400" dirty="0" smtClean="0"/>
              <a:t>1st part indicates a </a:t>
            </a:r>
            <a:r>
              <a:rPr lang="en-US" altLang="zh-CN" sz="1400" dirty="0"/>
              <a:t>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</a:t>
            </a:r>
            <a:r>
              <a:rPr lang="en-US" altLang="zh-CN" sz="1400" dirty="0" smtClean="0"/>
              <a:t>primary160 </a:t>
            </a:r>
            <a:r>
              <a:rPr lang="en-US" altLang="zh-CN" sz="1400" dirty="0"/>
              <a:t>MHz </a:t>
            </a:r>
            <a:endParaRPr lang="en-US" altLang="zh-CN" sz="1400" dirty="0" smtClean="0"/>
          </a:p>
          <a:p>
            <a:pPr lvl="1"/>
            <a:r>
              <a:rPr lang="en-US" altLang="zh-CN" sz="1400" dirty="0"/>
              <a:t>RU allocation subfield </a:t>
            </a:r>
            <a:r>
              <a:rPr lang="en-US" altLang="zh-CN" sz="1400" dirty="0" smtClean="0"/>
              <a:t>in the 2nd part indicates </a:t>
            </a:r>
            <a:r>
              <a:rPr lang="en-US" altLang="zh-CN" sz="1400" dirty="0"/>
              <a:t>a RU </a:t>
            </a:r>
            <a:r>
              <a:rPr lang="en-US" altLang="zh-CN" sz="1400" dirty="0" smtClean="0"/>
              <a:t>within </a:t>
            </a:r>
            <a:r>
              <a:rPr lang="en-US" altLang="zh-CN" sz="1400" dirty="0"/>
              <a:t>or larger than second 160 </a:t>
            </a:r>
            <a:r>
              <a:rPr lang="en-US" altLang="zh-CN" sz="1400" dirty="0" smtClean="0"/>
              <a:t>MHz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11" name="右大括号 10"/>
          <p:cNvSpPr/>
          <p:nvPr/>
        </p:nvSpPr>
        <p:spPr bwMode="auto">
          <a:xfrm rot="5400000">
            <a:off x="2531317" y="4310856"/>
            <a:ext cx="229042" cy="3158076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右大括号 15"/>
          <p:cNvSpPr/>
          <p:nvPr/>
        </p:nvSpPr>
        <p:spPr bwMode="auto">
          <a:xfrm rot="5400000">
            <a:off x="6626397" y="4335061"/>
            <a:ext cx="216085" cy="3159345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1030553" y="5283859"/>
            <a:ext cx="7283559" cy="524811"/>
            <a:chOff x="482897" y="5403197"/>
            <a:chExt cx="8255164" cy="291904"/>
          </a:xfrm>
        </p:grpSpPr>
        <p:sp>
          <p:nvSpPr>
            <p:cNvPr id="7" name="矩形 6"/>
            <p:cNvSpPr/>
            <p:nvPr/>
          </p:nvSpPr>
          <p:spPr bwMode="auto">
            <a:xfrm>
              <a:off x="482897" y="5410200"/>
              <a:ext cx="1017796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矩形 7"/>
            <p:cNvSpPr/>
            <p:nvPr/>
          </p:nvSpPr>
          <p:spPr bwMode="auto">
            <a:xfrm>
              <a:off x="1500695" y="541019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User Info 2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矩形 8"/>
            <p:cNvSpPr/>
            <p:nvPr/>
          </p:nvSpPr>
          <p:spPr bwMode="auto">
            <a:xfrm>
              <a:off x="3071305" y="541020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553080" y="540319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2" name="矩形 11"/>
            <p:cNvSpPr/>
            <p:nvPr/>
          </p:nvSpPr>
          <p:spPr bwMode="auto">
            <a:xfrm>
              <a:off x="5156662" y="5411510"/>
              <a:ext cx="967294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User Info X+1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3" name="矩形 12"/>
            <p:cNvSpPr/>
            <p:nvPr/>
          </p:nvSpPr>
          <p:spPr bwMode="auto">
            <a:xfrm>
              <a:off x="6123956" y="5411509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 User Info</a:t>
              </a:r>
              <a:r>
                <a:rPr lang="en-US" altLang="zh-CN" dirty="0" smtClean="0"/>
                <a:t> X+2</a:t>
              </a:r>
              <a:endParaRPr lang="zh-CN" altLang="en-US" dirty="0">
                <a:latin typeface="Times New Roman" pitchFamily="18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 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矩形 13"/>
            <p:cNvSpPr/>
            <p:nvPr/>
          </p:nvSpPr>
          <p:spPr bwMode="auto">
            <a:xfrm>
              <a:off x="7694566" y="5411510"/>
              <a:ext cx="1043495" cy="283591"/>
            </a:xfrm>
            <a:prstGeom prst="rect">
              <a:avLst/>
            </a:prstGeom>
            <a:solidFill>
              <a:srgbClr val="90FA93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n-US" altLang="zh-CN" dirty="0"/>
                <a:t>User </a:t>
              </a:r>
              <a:r>
                <a:rPr lang="en-US" altLang="zh-CN" dirty="0" smtClean="0"/>
                <a:t>Info </a:t>
              </a:r>
              <a:r>
                <a:rPr lang="en-US" altLang="zh-CN" dirty="0" err="1" smtClean="0"/>
                <a:t>X+n</a:t>
              </a:r>
              <a:endParaRPr lang="zh-CN" altLang="en-US" dirty="0">
                <a:latin typeface="Times New Roman" pitchFamily="18" charset="0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7176341" y="5404507"/>
              <a:ext cx="533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…</a:t>
              </a:r>
              <a:endParaRPr lang="zh-CN" altLang="en-US" dirty="0"/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4112754" y="5410388"/>
              <a:ext cx="1043495" cy="283591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zh-CN" dirty="0" smtClean="0"/>
                <a:t>Special User Info</a:t>
              </a:r>
              <a:endParaRPr kumimoji="0" lang="zh-CN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1066800" y="6046113"/>
            <a:ext cx="236220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first part, the assigned RU is within or larger than primary 160 MHz </a:t>
            </a:r>
            <a:endParaRPr lang="zh-CN" altLang="en-US" sz="1050" dirty="0"/>
          </a:p>
        </p:txBody>
      </p:sp>
      <p:sp>
        <p:nvSpPr>
          <p:cNvPr id="20" name="文本框 19"/>
          <p:cNvSpPr txBox="1"/>
          <p:nvPr/>
        </p:nvSpPr>
        <p:spPr>
          <a:xfrm>
            <a:off x="5853244" y="6016107"/>
            <a:ext cx="246086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dirty="0" smtClean="0"/>
              <a:t>The second part, the assigned RU is within or larger than secondary 160 MHz 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25769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Both of these two User Info fields are EHT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If EHT STA 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S80/second 80 MHz,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P80/first 80 MHz,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204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Another example for Opt 1</a:t>
            </a:r>
          </a:p>
          <a:p>
            <a:pPr lvl="1"/>
            <a:r>
              <a:rPr lang="en-US" altLang="zh-CN" sz="1400" dirty="0" smtClean="0"/>
              <a:t>An EHT AP sends non-HT duplicated trigger </a:t>
            </a:r>
            <a:r>
              <a:rPr lang="en-US" altLang="zh-CN" sz="1400" dirty="0"/>
              <a:t>frame: two user info fields are for two EHT STAs, </a:t>
            </a:r>
            <a:r>
              <a:rPr lang="en-US" altLang="zh-CN" sz="1400" dirty="0" smtClean="0"/>
              <a:t>respectively. One user info field is EHT format</a:t>
            </a:r>
            <a:r>
              <a:rPr lang="zh-CN" altLang="en-US" sz="1400" dirty="0" smtClean="0"/>
              <a:t>， </a:t>
            </a:r>
            <a:r>
              <a:rPr lang="en-US" altLang="zh-CN" sz="1400" dirty="0" smtClean="0"/>
              <a:t>the other one is HE format</a:t>
            </a:r>
          </a:p>
          <a:p>
            <a:pPr lvl="1" indent="285750"/>
            <a:r>
              <a:rPr lang="en-US" altLang="zh-CN" sz="1400" dirty="0"/>
              <a:t>HE/EHT=10 in the common part </a:t>
            </a:r>
            <a:r>
              <a:rPr lang="zh-CN" altLang="en-US" sz="1400" dirty="0"/>
              <a:t>（</a:t>
            </a:r>
            <a:r>
              <a:rPr lang="en-US" altLang="zh-CN" sz="1400" dirty="0"/>
              <a:t> 1-HE 0-EHT</a:t>
            </a:r>
            <a:r>
              <a:rPr lang="zh-CN" altLang="en-US" sz="1400" dirty="0" smtClean="0"/>
              <a:t>）</a:t>
            </a:r>
            <a:endParaRPr lang="en-US" altLang="zh-CN" sz="1400" dirty="0"/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1: </a:t>
            </a:r>
            <a:r>
              <a:rPr lang="en-US" altLang="zh-CN" sz="1400" dirty="0" smtClean="0"/>
              <a:t>If EHT STA </a:t>
            </a:r>
            <a:r>
              <a:rPr lang="en-US" altLang="zh-CN" sz="1400" dirty="0"/>
              <a:t>is assigned to </a:t>
            </a:r>
            <a:r>
              <a:rPr lang="en-US" altLang="zh-CN" sz="1400" dirty="0" smtClean="0"/>
              <a:t>some certain </a:t>
            </a:r>
            <a:r>
              <a:rPr lang="en-US" altLang="zh-CN" sz="1400" dirty="0"/>
              <a:t>RU in </a:t>
            </a:r>
            <a:r>
              <a:rPr lang="en-US" altLang="zh-CN" sz="1400" dirty="0" smtClean="0"/>
              <a:t>S80, then </a:t>
            </a:r>
            <a:r>
              <a:rPr lang="en-US" altLang="zh-CN" sz="1400" dirty="0"/>
              <a:t>it is </a:t>
            </a:r>
            <a:r>
              <a:rPr lang="en-US" altLang="zh-CN" sz="1400" dirty="0" smtClean="0"/>
              <a:t>solicited to send EHT </a:t>
            </a:r>
            <a:r>
              <a:rPr lang="en-US" altLang="zh-CN" sz="1400" dirty="0"/>
              <a:t>TB PPDU</a:t>
            </a:r>
          </a:p>
          <a:p>
            <a:pPr lvl="1"/>
            <a:r>
              <a:rPr lang="en-US" altLang="zh-CN" sz="1400" dirty="0" smtClean="0"/>
              <a:t>Case </a:t>
            </a:r>
            <a:r>
              <a:rPr lang="en-US" altLang="zh-CN" sz="1400" dirty="0"/>
              <a:t>2: If EHT STA is assigned to some certain </a:t>
            </a:r>
            <a:r>
              <a:rPr lang="en-US" altLang="zh-CN" sz="1400" dirty="0" smtClean="0"/>
              <a:t>RU </a:t>
            </a:r>
            <a:r>
              <a:rPr lang="en-US" altLang="zh-CN" sz="1400" dirty="0"/>
              <a:t>in </a:t>
            </a:r>
            <a:r>
              <a:rPr lang="en-US" altLang="zh-CN" sz="1400" dirty="0" smtClean="0"/>
              <a:t>P80, </a:t>
            </a:r>
            <a:r>
              <a:rPr lang="en-US" altLang="zh-CN" sz="1400" dirty="0"/>
              <a:t>then it is solicited to send </a:t>
            </a:r>
            <a:r>
              <a:rPr lang="en-US" altLang="zh-CN" sz="1400" dirty="0" smtClean="0"/>
              <a:t>HE </a:t>
            </a:r>
            <a:r>
              <a:rPr lang="en-US" altLang="zh-CN" sz="1400" dirty="0"/>
              <a:t>TB PPDU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8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8220" y="533122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8220" y="553060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8220" y="595384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1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2101911" y="5339393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2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351744" y="5487605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3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2101911" y="4541891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265182" y="4679946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6658" y="533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8493" y="595384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7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816657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8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553367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0840" y="5346145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5366344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593774" y="4529384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2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72720" y="494058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72720" y="513996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572720" y="53393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572720" y="553871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2720" y="596195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2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47412" y="493626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2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47412" y="513563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2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5047412" y="533501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5047412" y="553438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47412" y="595763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5319" y="574994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5592" y="574994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577550" y="576225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5052242" y="575793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6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356350" y="449580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7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356350" y="46951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6350" y="511842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4788" y="450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6623" y="5118419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1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812918" y="4698245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353449" y="49145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803722" y="49145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44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583044" y="452165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45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583044" y="472102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46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5057736" y="451733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47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5057736" y="471670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48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508009" y="4506239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49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583044" y="6237271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0" name="文本框 49"/>
          <p:cNvSpPr txBox="1"/>
          <p:nvPr/>
        </p:nvSpPr>
        <p:spPr>
          <a:xfrm>
            <a:off x="2803722" y="6213014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1" name="文本框 50"/>
          <p:cNvSpPr txBox="1"/>
          <p:nvPr/>
        </p:nvSpPr>
        <p:spPr>
          <a:xfrm>
            <a:off x="4765255" y="6213015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PPDU-UL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09883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We agree that the trigger frame in 802.1be shall be backward compatible</a:t>
            </a:r>
          </a:p>
          <a:p>
            <a:pPr lvl="1"/>
            <a:r>
              <a:rPr lang="en-US" altLang="zh-CN" sz="1600" dirty="0"/>
              <a:t>The same Trigger frame can be used to solicit the TB PPDU from both the HE STA(s) and EHT STA(s)</a:t>
            </a:r>
          </a:p>
          <a:p>
            <a:pPr lvl="1"/>
            <a:r>
              <a:rPr lang="en-US" altLang="zh-CN" sz="1600" dirty="0" smtClean="0"/>
              <a:t>All </a:t>
            </a:r>
            <a:r>
              <a:rPr lang="en-US" altLang="zh-CN" sz="1600" dirty="0"/>
              <a:t>the Per User Info fields in a Trigger frame other than MU-BAR Trigger shall have the same size. </a:t>
            </a:r>
            <a:endParaRPr lang="en-US" altLang="zh-CN" sz="1600" dirty="0" smtClean="0"/>
          </a:p>
          <a:p>
            <a:pPr lvl="1"/>
            <a:r>
              <a:rPr lang="en-US" altLang="zh-CN" sz="1600" dirty="0" smtClean="0"/>
              <a:t>One </a:t>
            </a:r>
            <a:r>
              <a:rPr lang="en-US" altLang="zh-CN" sz="1600" dirty="0"/>
              <a:t>unified RU allocation table (for both SU and MU) for the RU allocation field in the User Info field of the Trigger </a:t>
            </a:r>
            <a:r>
              <a:rPr lang="en-US" altLang="zh-CN" sz="1600" dirty="0" smtClean="0"/>
              <a:t>frame</a:t>
            </a:r>
          </a:p>
          <a:p>
            <a:pPr marL="342900" lvl="1" indent="-342900">
              <a:buChar char="•"/>
            </a:pPr>
            <a:r>
              <a:rPr lang="en-US" altLang="zh-CN" b="1" dirty="0">
                <a:ea typeface="+mn-ea"/>
                <a:cs typeface="+mn-cs"/>
              </a:rPr>
              <a:t>Some remaining issue are still TBD for the trigger </a:t>
            </a:r>
            <a:r>
              <a:rPr lang="en-US" altLang="zh-CN" b="1" dirty="0" smtClean="0">
                <a:ea typeface="+mn-ea"/>
                <a:cs typeface="+mn-cs"/>
              </a:rPr>
              <a:t>frame</a:t>
            </a:r>
          </a:p>
          <a:p>
            <a:pPr lvl="1"/>
            <a:r>
              <a:rPr lang="en-US" altLang="zh-CN" sz="1600" dirty="0" smtClean="0"/>
              <a:t>HE/EHT </a:t>
            </a:r>
            <a:r>
              <a:rPr lang="en-US" altLang="zh-CN" sz="1600" dirty="0"/>
              <a:t>indication, a </a:t>
            </a:r>
            <a:r>
              <a:rPr lang="en-GB" altLang="zh-CN" sz="1600" dirty="0"/>
              <a:t>signalling that indicates TB PPDU </a:t>
            </a:r>
            <a:r>
              <a:rPr lang="en-GB" altLang="zh-CN" sz="1600" dirty="0" smtClean="0"/>
              <a:t>format</a:t>
            </a:r>
          </a:p>
          <a:p>
            <a:pPr lvl="1"/>
            <a:r>
              <a:rPr lang="en-GB" altLang="zh-CN" sz="1600" dirty="0" smtClean="0"/>
              <a:t>UL BW extension</a:t>
            </a:r>
          </a:p>
          <a:p>
            <a:pPr lvl="1"/>
            <a:r>
              <a:rPr lang="en-GB" altLang="zh-CN" sz="1600" dirty="0" smtClean="0"/>
              <a:t>RU allocation table and </a:t>
            </a:r>
            <a:r>
              <a:rPr lang="en-US" altLang="zh-CN" sz="1600" dirty="0" smtClean="0"/>
              <a:t>SS allocation in the user info field</a:t>
            </a:r>
            <a:endParaRPr lang="en-US" altLang="zh-CN" sz="1600" dirty="0"/>
          </a:p>
          <a:p>
            <a:r>
              <a:rPr lang="en-US" altLang="zh-CN" sz="2000" dirty="0" smtClean="0"/>
              <a:t>In this contribution, we try to address the above remaining issues for backward compatible trigger frame</a:t>
            </a:r>
            <a:endParaRPr lang="zh-CN" altLang="en-US" sz="20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日期占位符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 altLang="zh-CN" dirty="0" smtClean="0"/>
              <a:t>Nov</a:t>
            </a:r>
            <a:r>
              <a:rPr lang="en-US" dirty="0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35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Recap-HE 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HE trigger frame is shown as below</a:t>
            </a:r>
          </a:p>
          <a:p>
            <a:pPr lvl="1"/>
            <a:r>
              <a:rPr lang="en-US" altLang="zh-CN" sz="1600" dirty="0" smtClean="0"/>
              <a:t>Common </a:t>
            </a:r>
            <a:r>
              <a:rPr lang="en-US" altLang="zh-CN" sz="1600" dirty="0"/>
              <a:t>Info field and a list of User Info fields </a:t>
            </a:r>
            <a:endParaRPr lang="zh-CN" altLang="en-US" sz="16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pSp>
        <p:nvGrpSpPr>
          <p:cNvPr id="17" name="组合 16"/>
          <p:cNvGrpSpPr/>
          <p:nvPr/>
        </p:nvGrpSpPr>
        <p:grpSpPr>
          <a:xfrm>
            <a:off x="34925" y="2895600"/>
            <a:ext cx="9074150" cy="3429000"/>
            <a:chOff x="13942" y="2514600"/>
            <a:chExt cx="9074150" cy="3429000"/>
          </a:xfrm>
        </p:grpSpPr>
        <p:pic>
          <p:nvPicPr>
            <p:cNvPr id="7" name="Picture 2" descr="C:\Users\l00140189\AppData\Roaming\eSpace_Desktop\UserData\l00387934\imagefiles\C9C4EEA1-023C-4AA4-93B3-91AB5B358D24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42" y="4137025"/>
              <a:ext cx="4176713" cy="1806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2" descr="C:\Users\l00140189\AppData\Roaming\eSpace_Desktop\UserData\l00387934\imagefiles\AB9DFC4D-6587-4E87-BFD1-DC07FFE777F0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60117" y="2514600"/>
              <a:ext cx="6199188" cy="7096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C:\Users\l00140189\AppData\Roaming\eSpace_Desktop\UserData\l00387934\imagefiles\57E16C9F-BDED-4BA6-BB16-1A2A4EB56C3F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117" y="5057775"/>
              <a:ext cx="4752975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0" name="直接连接符 9"/>
            <p:cNvCxnSpPr/>
            <p:nvPr/>
          </p:nvCxnSpPr>
          <p:spPr>
            <a:xfrm flipH="1">
              <a:off x="302867" y="2970212"/>
              <a:ext cx="3957638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/>
          </p:nvCxnSpPr>
          <p:spPr>
            <a:xfrm flipH="1">
              <a:off x="4190655" y="2970212"/>
              <a:ext cx="865187" cy="12588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flipH="1">
              <a:off x="4551017" y="2970212"/>
              <a:ext cx="504825" cy="223202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5952780" y="2970212"/>
              <a:ext cx="3135312" cy="20716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901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Trigger frame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altLang="zh-CN" sz="1600" dirty="0" smtClean="0"/>
              <a:t>For the common part, it is easy for find the reserved bits by using the UL HE SIG-A reserved field or a special User Info field</a:t>
            </a:r>
          </a:p>
          <a:p>
            <a:r>
              <a:rPr lang="en-US" altLang="zh-CN" sz="1600" dirty="0" smtClean="0"/>
              <a:t>However, User Info field needs careful design since there is only one clean reserved bit now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Nov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="" xmlns:a16="http://schemas.microsoft.com/office/drawing/2014/main" id="{362B55FC-FB67-421E-A675-A9CF25E6D8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3938413"/>
              </p:ext>
            </p:extLst>
          </p:nvPr>
        </p:nvGraphicFramePr>
        <p:xfrm>
          <a:off x="1329285" y="2667000"/>
          <a:ext cx="7205115" cy="37763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36687">
                  <a:extLst>
                    <a:ext uri="{9D8B030D-6E8A-4147-A177-3AD203B41FA5}">
                      <a16:colId xmlns="" xmlns:a16="http://schemas.microsoft.com/office/drawing/2014/main" val="3205872769"/>
                    </a:ext>
                  </a:extLst>
                </a:gridCol>
                <a:gridCol w="685800">
                  <a:extLst>
                    <a:ext uri="{9D8B030D-6E8A-4147-A177-3AD203B41FA5}">
                      <a16:colId xmlns="" xmlns:a16="http://schemas.microsoft.com/office/drawing/2014/main" val="2661412513"/>
                    </a:ext>
                  </a:extLst>
                </a:gridCol>
                <a:gridCol w="1447800">
                  <a:extLst>
                    <a:ext uri="{9D8B030D-6E8A-4147-A177-3AD203B41FA5}">
                      <a16:colId xmlns="" xmlns:a16="http://schemas.microsoft.com/office/drawing/2014/main" val="3372008594"/>
                    </a:ext>
                  </a:extLst>
                </a:gridCol>
                <a:gridCol w="1653628">
                  <a:extLst>
                    <a:ext uri="{9D8B030D-6E8A-4147-A177-3AD203B41FA5}">
                      <a16:colId xmlns="" xmlns:a16="http://schemas.microsoft.com/office/drawing/2014/main" val="2674222162"/>
                    </a:ext>
                  </a:extLst>
                </a:gridCol>
                <a:gridCol w="1981200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 Bits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</a:t>
                      </a: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Bits Opt 2 [2]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Bits Opt 1 [1]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EHT Bits Opt 1’ [1] and [3]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3463349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AID12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US" sz="12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42238577"/>
                  </a:ext>
                </a:extLst>
              </a:tr>
              <a:tr h="25908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RU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</a:t>
                      </a:r>
                      <a:endParaRPr lang="en-US" sz="1200" b="0" kern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23189102"/>
                  </a:ext>
                </a:extLst>
              </a:tr>
              <a:tr h="28956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UL FEC Coding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9774584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680184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(Merges DCM with MCS)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92944667"/>
                  </a:ext>
                </a:extLst>
              </a:tr>
              <a:tr h="2719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SU/MU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1(0)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</a:tr>
              <a:tr h="438752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 Allocation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05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B0F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(4+2,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only 4 </a:t>
                      </a:r>
                      <a:r>
                        <a:rPr lang="en-US" altLang="zh-CN" sz="1050" kern="1200" baseline="0" dirty="0" err="1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ss</a:t>
                      </a:r>
                      <a:r>
                        <a:rPr lang="en-US" altLang="zh-CN" sz="105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for SU)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</a:p>
                    <a:p>
                      <a:pPr algn="ctr"/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(4+2 for MU-MIMO,</a:t>
                      </a:r>
                      <a:r>
                        <a:rPr lang="en-US" sz="105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4 for SU</a:t>
                      </a:r>
                      <a:r>
                        <a:rPr lang="en-US" sz="105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05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4900792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UL Target RSSI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25302795"/>
                  </a:ext>
                </a:extLst>
              </a:tr>
              <a:tr h="195727">
                <a:tc>
                  <a:txBody>
                    <a:bodyPr/>
                    <a:lstStyle/>
                    <a:p>
                      <a:pPr marL="0" marR="0" indent="0" algn="l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HE/EHT 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zh-CN" altLang="en-US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 smtClean="0">
                          <a:solidFill>
                            <a:srgbClr val="7030A0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zh-CN" sz="1200" b="0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(move to Common)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7204126"/>
                  </a:ext>
                </a:extLst>
              </a:tr>
              <a:tr h="297180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P/S160 MHz or L/H</a:t>
                      </a:r>
                      <a:r>
                        <a:rPr lang="en-US" sz="12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160 MHz</a:t>
                      </a:r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  <a:p>
                      <a:pPr algn="ctr"/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(by using a special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user info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en-US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2318780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1(2)</a:t>
                      </a:r>
                      <a:endParaRPr lang="en-US" sz="12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92181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401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6167" y="1689538"/>
            <a:ext cx="8413882" cy="4114800"/>
          </a:xfrm>
        </p:spPr>
        <p:txBody>
          <a:bodyPr/>
          <a:lstStyle/>
          <a:p>
            <a:r>
              <a:rPr lang="en-US" altLang="zh-CN" dirty="0" smtClean="0"/>
              <a:t>HE/EHT indication is used to indicate which TB PPDU format the EHT STA is solicited to transmit</a:t>
            </a:r>
          </a:p>
          <a:p>
            <a:r>
              <a:rPr lang="en-US" altLang="zh-CN" dirty="0" smtClean="0"/>
              <a:t>There are two options</a:t>
            </a:r>
          </a:p>
          <a:p>
            <a:pPr lvl="1"/>
            <a:r>
              <a:rPr lang="en-US" altLang="zh-CN" sz="1400" dirty="0" smtClean="0"/>
              <a:t>Opt1: HE/EHT indication is in the </a:t>
            </a:r>
            <a:r>
              <a:rPr lang="en-US" altLang="zh-CN" sz="1400" u="sng" dirty="0" smtClean="0"/>
              <a:t>Common part </a:t>
            </a:r>
            <a:r>
              <a:rPr lang="en-US" altLang="zh-CN" sz="1400" dirty="0" smtClean="0"/>
              <a:t>of the Trigger frame, that is per 80MHz segment [1]</a:t>
            </a:r>
          </a:p>
          <a:p>
            <a:pPr lvl="1" indent="285750"/>
            <a:r>
              <a:rPr lang="en-US" altLang="zh-CN" sz="1200" dirty="0" smtClean="0"/>
              <a:t>2 or 4 bits for HE/EHT indication. It has two bits if we limit to HE PPDU only on Primary 160 MHz </a:t>
            </a:r>
          </a:p>
          <a:p>
            <a:pPr lvl="1"/>
            <a:r>
              <a:rPr lang="en-US" altLang="zh-CN" sz="1400" dirty="0" smtClean="0"/>
              <a:t>Opt2: HE/EHT indication is in the </a:t>
            </a:r>
            <a:r>
              <a:rPr lang="en-US" altLang="zh-CN" sz="1400" u="sng" dirty="0" smtClean="0"/>
              <a:t>User Info field </a:t>
            </a:r>
            <a:r>
              <a:rPr lang="en-US" altLang="zh-CN" sz="1400" dirty="0" smtClean="0"/>
              <a:t>of the Trigger frame [2]</a:t>
            </a:r>
          </a:p>
          <a:p>
            <a:pPr lvl="1" indent="285750"/>
            <a:r>
              <a:rPr lang="en-US" altLang="zh-CN" sz="1200" dirty="0" smtClean="0"/>
              <a:t>1 bit in each User Info field </a:t>
            </a:r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  <a:p>
            <a:pPr lvl="1"/>
            <a:endParaRPr lang="en-US" altLang="zh-CN" sz="1400" dirty="0" smtClean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211103"/>
              </p:ext>
            </p:extLst>
          </p:nvPr>
        </p:nvGraphicFramePr>
        <p:xfrm>
          <a:off x="834480" y="3962400"/>
          <a:ext cx="7733508" cy="23187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2286000"/>
                <a:gridCol w="3618708"/>
              </a:tblGrid>
              <a:tr h="281692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For EHT STA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Opt 2</a:t>
                      </a:r>
                      <a:endParaRPr lang="zh-CN" altLang="en-US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Overhead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Small</a:t>
                      </a:r>
                      <a:r>
                        <a:rPr lang="en-US" altLang="zh-CN" sz="1400" baseline="0" dirty="0" smtClean="0"/>
                        <a:t>,</a:t>
                      </a:r>
                      <a:r>
                        <a:rPr lang="en-US" altLang="zh-CN" sz="1400" dirty="0" smtClean="0"/>
                        <a:t> only 2</a:t>
                      </a:r>
                      <a:r>
                        <a:rPr lang="en-US" altLang="zh-CN" sz="1400" baseline="0" dirty="0" smtClean="0"/>
                        <a:t> or 4 bits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Large, depending on</a:t>
                      </a:r>
                      <a:r>
                        <a:rPr lang="en-US" altLang="zh-CN" sz="1400" baseline="0" dirty="0" smtClean="0"/>
                        <a:t> the number of user fields</a:t>
                      </a:r>
                      <a:endParaRPr lang="zh-CN" altLang="en-US" sz="1400" dirty="0"/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Reserved bit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 least one clean reserved bit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 clean reserved bit (MSB of AID 12 field is debatable)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89911">
                <a:tc>
                  <a:txBody>
                    <a:bodyPr/>
                    <a:lstStyle/>
                    <a:p>
                      <a:r>
                        <a:rPr lang="en-US" altLang="zh-CN" u="sng" dirty="0" smtClean="0"/>
                        <a:t>Extensible </a:t>
                      </a:r>
                      <a:endParaRPr lang="zh-CN" alt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Yes,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it is easy to find bits in the common part</a:t>
                      </a:r>
                      <a:endParaRPr lang="en-US" altLang="zh-CN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No,</a:t>
                      </a:r>
                      <a:r>
                        <a:rPr lang="en-US" altLang="zh-CN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there exists extensible signaling issue if it is in User Info field with fixed length, i.e., no space to accommodate EHT/EHT+/EHT++ indication 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12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HE/EHT indication </a:t>
            </a:r>
            <a:r>
              <a:rPr lang="en-US" altLang="zh-CN" dirty="0" smtClean="0"/>
              <a:t>and PHY </a:t>
            </a:r>
            <a:r>
              <a:rPr lang="en-US" altLang="zh-CN" dirty="0"/>
              <a:t>Version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A-PPDU is a feature in R2, so we propose EHT PPDU could transmit either EHT TB PPDU or HE TB PPDU</a:t>
            </a:r>
          </a:p>
          <a:p>
            <a:pPr lvl="1"/>
            <a:r>
              <a:rPr lang="en-US" altLang="zh-CN" sz="1400" dirty="0" smtClean="0"/>
              <a:t>HE/EHT indication in the common part has 2 bits, each bit corresponds to one 80 MHz segment within primary 160 MHz</a:t>
            </a:r>
            <a:endParaRPr lang="en-US" altLang="zh-CN" sz="1400" dirty="0"/>
          </a:p>
          <a:p>
            <a:pPr marL="342900" lvl="1" indent="-342900">
              <a:buChar char="•"/>
            </a:pPr>
            <a:r>
              <a:rPr lang="en-US" altLang="zh-CN" sz="2400" b="1" dirty="0" smtClean="0">
                <a:ea typeface="+mn-ea"/>
                <a:cs typeface="+mn-cs"/>
              </a:rPr>
              <a:t>Moreover, EHT STA always transmits EHT TB PPDU in R1</a:t>
            </a:r>
            <a:endParaRPr lang="en-US" altLang="zh-CN" dirty="0" smtClean="0"/>
          </a:p>
          <a:p>
            <a:r>
              <a:rPr lang="en-US" altLang="zh-CN" dirty="0" smtClean="0"/>
              <a:t>PHY version in the trigger frame has overlapped function as EHT/HE indication and it is not needed</a:t>
            </a:r>
          </a:p>
          <a:p>
            <a:pPr lvl="1"/>
            <a:r>
              <a:rPr lang="en-US" altLang="zh-CN" sz="1400" dirty="0"/>
              <a:t>Once one of them is known is by EHT STA, it could set the PHY version field in U-SIG of TB PPDU correctly </a:t>
            </a:r>
          </a:p>
          <a:p>
            <a:pPr lvl="1"/>
            <a:r>
              <a:rPr lang="en-US" altLang="zh-CN" sz="1400" dirty="0"/>
              <a:t>PHY version just functions as 1 bit to EHT STA</a:t>
            </a:r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43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23900" y="1816947"/>
            <a:ext cx="7772400" cy="4114800"/>
          </a:xfrm>
        </p:spPr>
        <p:txBody>
          <a:bodyPr/>
          <a:lstStyle/>
          <a:p>
            <a:r>
              <a:rPr lang="en-US" altLang="zh-CN" sz="2000" dirty="0"/>
              <a:t>BW </a:t>
            </a:r>
            <a:r>
              <a:rPr lang="en-US" altLang="zh-CN" sz="2000" dirty="0" smtClean="0"/>
              <a:t>Expansion [3]</a:t>
            </a:r>
            <a:endParaRPr lang="en-US" altLang="zh-CN" sz="2000" dirty="0"/>
          </a:p>
          <a:p>
            <a:pPr lvl="1"/>
            <a:r>
              <a:rPr lang="en-US" altLang="zh-CN" sz="1400" dirty="0"/>
              <a:t>This bit can be combined with the two-bit BW Field</a:t>
            </a:r>
          </a:p>
          <a:p>
            <a:pPr lvl="1"/>
            <a:r>
              <a:rPr lang="en-US" altLang="zh-CN" sz="1400" u="sng" dirty="0"/>
              <a:t>Possible</a:t>
            </a:r>
            <a:r>
              <a:rPr lang="en-US" altLang="zh-CN" sz="1400" dirty="0"/>
              <a:t> bit mapping (on right)</a:t>
            </a:r>
          </a:p>
          <a:p>
            <a:r>
              <a:rPr lang="en-US" altLang="zh-CN" sz="2000" dirty="0" smtClean="0"/>
              <a:t>However, the simple </a:t>
            </a:r>
            <a:r>
              <a:rPr lang="en-US" altLang="zh-CN" sz="2000" dirty="0" err="1" smtClean="0"/>
              <a:t>bw</a:t>
            </a:r>
            <a:r>
              <a:rPr lang="en-US" altLang="zh-CN" sz="2000" dirty="0" smtClean="0"/>
              <a:t> extension can not work</a:t>
            </a:r>
          </a:p>
          <a:p>
            <a:r>
              <a:rPr lang="en-US" altLang="zh-CN" sz="2000" dirty="0" smtClean="0"/>
              <a:t>One example</a:t>
            </a:r>
          </a:p>
          <a:p>
            <a:pPr lvl="1"/>
            <a:r>
              <a:rPr lang="en-US" altLang="zh-CN" sz="1400" dirty="0"/>
              <a:t>Simple extension can not cover the </a:t>
            </a:r>
            <a:r>
              <a:rPr lang="en-US" altLang="zh-CN" sz="1400" dirty="0" smtClean="0"/>
              <a:t>following solicited transmission</a:t>
            </a:r>
          </a:p>
          <a:p>
            <a:pPr lvl="1"/>
            <a:r>
              <a:rPr lang="en-US" altLang="zh-CN" sz="1400" dirty="0" smtClean="0"/>
              <a:t>80 MHz for HE TB PPDU, 80 MHz for EHT TB PPDU</a:t>
            </a:r>
          </a:p>
          <a:p>
            <a:pPr lvl="1"/>
            <a:endParaRPr lang="en-US" altLang="zh-CN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CFF28574-A3C3-41FA-A440-DEA47F390A1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19438256"/>
              </p:ext>
            </p:extLst>
          </p:nvPr>
        </p:nvGraphicFramePr>
        <p:xfrm>
          <a:off x="6477000" y="1614563"/>
          <a:ext cx="2514431" cy="2834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38144">
                  <a:extLst>
                    <a:ext uri="{9D8B030D-6E8A-4147-A177-3AD203B41FA5}">
                      <a16:colId xmlns:a16="http://schemas.microsoft.com/office/drawing/2014/main" xmlns="" val="3205872769"/>
                    </a:ext>
                  </a:extLst>
                </a:gridCol>
                <a:gridCol w="502886">
                  <a:extLst>
                    <a:ext uri="{9D8B030D-6E8A-4147-A177-3AD203B41FA5}">
                      <a16:colId xmlns:a16="http://schemas.microsoft.com/office/drawing/2014/main" xmlns="" val="2661412513"/>
                    </a:ext>
                  </a:extLst>
                </a:gridCol>
                <a:gridCol w="1173401">
                  <a:extLst>
                    <a:ext uri="{9D8B030D-6E8A-4147-A177-3AD203B41FA5}">
                      <a16:colId xmlns:a16="http://schemas.microsoft.com/office/drawing/2014/main" xmlns="" val="1047833147"/>
                    </a:ext>
                  </a:extLst>
                </a:gridCol>
              </a:tblGrid>
              <a:tr h="35960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 Expansion (B59)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Bandwidth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3463349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6606374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97169879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21809437"/>
                  </a:ext>
                </a:extLst>
              </a:tr>
              <a:tr h="378238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80+80 MHz or 160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16451754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320 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76507205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43020963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74722170"/>
                  </a:ext>
                </a:extLst>
              </a:tr>
              <a:tr h="222493">
                <a:tc>
                  <a:txBody>
                    <a:bodyPr/>
                    <a:lstStyle/>
                    <a:p>
                      <a:pPr marL="0" marR="0" indent="0" algn="ctr" rtl="0" eaLnBrk="1" fontAlgn="auto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71016183"/>
                  </a:ext>
                </a:extLst>
              </a:tr>
            </a:tbl>
          </a:graphicData>
        </a:graphic>
      </p:graphicFrame>
      <p:sp>
        <p:nvSpPr>
          <p:cNvPr id="49" name="文本框 48"/>
          <p:cNvSpPr txBox="1"/>
          <p:nvPr/>
        </p:nvSpPr>
        <p:spPr>
          <a:xfrm>
            <a:off x="2015166" y="62000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50" name="文本框 49"/>
          <p:cNvSpPr txBox="1"/>
          <p:nvPr/>
        </p:nvSpPr>
        <p:spPr>
          <a:xfrm>
            <a:off x="4124884" y="61907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5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1748620" y="52507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1748620" y="54501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5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8620" y="58733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58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492311" y="52589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9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742144" y="5407124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60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492311" y="44614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1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655582" y="4599465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63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7058" y="52589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8893" y="58733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66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207057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67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5188" y="54531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69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4891240" y="52656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7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984174" y="52858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984174" y="4448903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73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3963120" y="4860104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4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3963120" y="5059479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3963120" y="52588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3963120" y="54582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7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3963120" y="58814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79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437812" y="48557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80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437812" y="50551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81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437812" y="52545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2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437812" y="54539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8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437812" y="58771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84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5719" y="56694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85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5992" y="56694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8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3967950" y="56817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8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442642" y="56774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9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1746750" y="44153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1746750" y="46146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9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6750" y="50379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3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5188" y="44234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7023" y="50379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95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203318" y="46177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9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1743849" y="48340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9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194122" y="48340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98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3973444" y="444117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9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3973444" y="464054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448136" y="44368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448136" y="46362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4898409" y="4425758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cxnSp>
        <p:nvCxnSpPr>
          <p:cNvPr id="103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3973444" y="61567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996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56360" y="1833249"/>
            <a:ext cx="7772400" cy="4114800"/>
          </a:xfrm>
        </p:spPr>
        <p:txBody>
          <a:bodyPr/>
          <a:lstStyle/>
          <a:p>
            <a:r>
              <a:rPr lang="en-US" altLang="zh-CN" dirty="0" smtClean="0"/>
              <a:t>Another example</a:t>
            </a:r>
          </a:p>
          <a:p>
            <a:pPr lvl="1"/>
            <a:r>
              <a:rPr lang="en-US" altLang="zh-CN" sz="1400" dirty="0"/>
              <a:t>Simple extension can not cover the following solicited transmission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160 MHz for HE TB PPDU and 80 MHz for EHT TB PPDU</a:t>
            </a:r>
            <a:endParaRPr lang="en-US" altLang="zh-CN" sz="1400" dirty="0"/>
          </a:p>
          <a:p>
            <a:pPr lvl="1"/>
            <a:endParaRPr lang="zh-CN" altLang="en-US" sz="140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2360064" y="627620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Trigger frame</a:t>
            </a:r>
            <a:endParaRPr lang="zh-CN" altLang="en-US" sz="1200" dirty="0"/>
          </a:p>
        </p:txBody>
      </p:sp>
      <p:sp>
        <p:nvSpPr>
          <p:cNvPr id="8" name="文本框 7"/>
          <p:cNvSpPr txBox="1"/>
          <p:nvPr/>
        </p:nvSpPr>
        <p:spPr>
          <a:xfrm>
            <a:off x="4469782" y="6266911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dirty="0" smtClean="0"/>
              <a:t>TB PPDU</a:t>
            </a:r>
            <a:endParaRPr lang="zh-CN" altLang="en-US" sz="1200" dirty="0"/>
          </a:p>
        </p:txBody>
      </p:sp>
      <p:sp>
        <p:nvSpPr>
          <p:cNvPr id="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3518" y="532694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3518" y="5526323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3518" y="594956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cxnSp>
        <p:nvCxnSpPr>
          <p:cNvPr id="12" name="Straight Arrow Connector 19">
            <a:extLst>
              <a:ext uri="{FF2B5EF4-FFF2-40B4-BE49-F238E27FC236}">
                <a16:creationId xmlns="" xmlns:a16="http://schemas.microsoft.com/office/drawing/2014/main" id="{9BA0A1B1-63DC-4B51-8526-91A1A692534E}"/>
              </a:ext>
            </a:extLst>
          </p:cNvPr>
          <p:cNvCxnSpPr/>
          <p:nvPr/>
        </p:nvCxnSpPr>
        <p:spPr bwMode="auto">
          <a:xfrm flipV="1">
            <a:off x="1837209" y="5335112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0">
            <a:extLst>
              <a:ext uri="{FF2B5EF4-FFF2-40B4-BE49-F238E27FC236}">
                <a16:creationId xmlns="" xmlns:a16="http://schemas.microsoft.com/office/drawing/2014/main" id="{6E55616D-9DC3-4BE9-90BD-4D2D49A9C5CE}"/>
              </a:ext>
            </a:extLst>
          </p:cNvPr>
          <p:cNvSpPr txBox="1"/>
          <p:nvPr/>
        </p:nvSpPr>
        <p:spPr>
          <a:xfrm>
            <a:off x="1146832" y="5472530"/>
            <a:ext cx="585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Primary </a:t>
            </a:r>
          </a:p>
          <a:p>
            <a:r>
              <a:rPr lang="en-US" sz="900" dirty="0"/>
              <a:t>80MHz</a:t>
            </a:r>
          </a:p>
        </p:txBody>
      </p:sp>
      <p:cxnSp>
        <p:nvCxnSpPr>
          <p:cNvPr id="14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37209" y="4537610"/>
            <a:ext cx="0" cy="79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11957" y="4671541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/>
              <a:t>80MHz</a:t>
            </a:r>
          </a:p>
        </p:txBody>
      </p:sp>
      <p:sp>
        <p:nvSpPr>
          <p:cNvPr id="16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1956" y="5335112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7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3791" y="5949567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cxnSp>
        <p:nvCxnSpPr>
          <p:cNvPr id="18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2551955" y="6232990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9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552939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20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6138" y="5341864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29072" y="5362063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25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08018" y="53350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6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08018" y="5534430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27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08018" y="595767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0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2710" y="533073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1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2710" y="553010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32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2710" y="595335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0617" y="574566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3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0890" y="5745663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3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848" y="5757978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3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7540" y="575365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3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91648" y="449151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91648" y="469089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3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91648" y="511413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0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50086" y="4499683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41921" y="5114138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42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48216" y="4693964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43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8747" y="491023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4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9020" y="4910234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cxnSp>
        <p:nvCxnSpPr>
          <p:cNvPr id="87" name="Straight Arrow Connector 21">
            <a:extLst>
              <a:ext uri="{FF2B5EF4-FFF2-40B4-BE49-F238E27FC236}">
                <a16:creationId xmlns="" xmlns:a16="http://schemas.microsoft.com/office/drawing/2014/main" id="{93501787-FC6C-46EA-809B-6494F6E1448C}"/>
              </a:ext>
            </a:extLst>
          </p:cNvPr>
          <p:cNvCxnSpPr/>
          <p:nvPr/>
        </p:nvCxnSpPr>
        <p:spPr bwMode="auto">
          <a:xfrm flipV="1">
            <a:off x="1826143" y="2772587"/>
            <a:ext cx="0" cy="166744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18006" y="2760080"/>
            <a:ext cx="1178626" cy="788266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EHT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95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296952" y="3171281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96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296952" y="3370656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00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71644" y="3166958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01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71644" y="3366333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09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2080582" y="272649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0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2080582" y="2925871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</p:txBody>
      </p:sp>
      <p:sp>
        <p:nvSpPr>
          <p:cNvPr id="11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80582" y="3349116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2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9020" y="2734660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30855" y="3349115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 smtClean="0"/>
              <a:t> trigger</a:t>
            </a:r>
            <a:endParaRPr lang="en-US" sz="900" dirty="0"/>
          </a:p>
        </p:txBody>
      </p:sp>
      <p:sp>
        <p:nvSpPr>
          <p:cNvPr id="114" name="Rectangle 24">
            <a:extLst>
              <a:ext uri="{FF2B5EF4-FFF2-40B4-BE49-F238E27FC236}">
                <a16:creationId xmlns="" xmlns:a16="http://schemas.microsoft.com/office/drawing/2014/main" id="{B1ED8762-5F92-4AC0-9809-42E44E358512}"/>
              </a:ext>
            </a:extLst>
          </p:cNvPr>
          <p:cNvSpPr/>
          <p:nvPr/>
        </p:nvSpPr>
        <p:spPr bwMode="auto">
          <a:xfrm>
            <a:off x="2537150" y="2928941"/>
            <a:ext cx="1666998" cy="191211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sz="900" dirty="0"/>
              <a:t>                  </a:t>
            </a:r>
          </a:p>
          <a:p>
            <a:pPr defTabSz="685800"/>
            <a:endParaRPr lang="en-US" sz="900" dirty="0"/>
          </a:p>
        </p:txBody>
      </p:sp>
      <p:sp>
        <p:nvSpPr>
          <p:cNvPr id="115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2077681" y="314521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Non-HT</a:t>
            </a:r>
            <a:endParaRPr lang="en-US" altLang="zh-CN" sz="700" baseline="-25000" dirty="0"/>
          </a:p>
          <a:p>
            <a:pPr defTabSz="685800"/>
            <a:endParaRPr lang="en-US" sz="700" baseline="-25000" dirty="0"/>
          </a:p>
        </p:txBody>
      </p:sp>
      <p:sp>
        <p:nvSpPr>
          <p:cNvPr id="116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2527954" y="3145211"/>
            <a:ext cx="1666998" cy="20754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endParaRPr lang="en-US" sz="900" dirty="0"/>
          </a:p>
        </p:txBody>
      </p:sp>
      <p:sp>
        <p:nvSpPr>
          <p:cNvPr id="117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307276" y="2752350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18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307276" y="2951725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19" name="Rectangle 12">
            <a:extLst>
              <a:ext uri="{FF2B5EF4-FFF2-40B4-BE49-F238E27FC236}">
                <a16:creationId xmlns="" xmlns:a16="http://schemas.microsoft.com/office/drawing/2014/main" id="{74DF203E-585F-40C9-BF2E-216EC72012FF}"/>
              </a:ext>
            </a:extLst>
          </p:cNvPr>
          <p:cNvSpPr/>
          <p:nvPr/>
        </p:nvSpPr>
        <p:spPr bwMode="auto">
          <a:xfrm>
            <a:off x="4781968" y="2748027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sz="788" baseline="-25000" dirty="0"/>
          </a:p>
        </p:txBody>
      </p:sp>
      <p:sp>
        <p:nvSpPr>
          <p:cNvPr id="120" name="Rectangle 13">
            <a:extLst>
              <a:ext uri="{FF2B5EF4-FFF2-40B4-BE49-F238E27FC236}">
                <a16:creationId xmlns="" xmlns:a16="http://schemas.microsoft.com/office/drawing/2014/main" id="{8C472469-D2C2-4718-A525-6BAE7D1F191A}"/>
              </a:ext>
            </a:extLst>
          </p:cNvPr>
          <p:cNvSpPr/>
          <p:nvPr/>
        </p:nvSpPr>
        <p:spPr bwMode="auto">
          <a:xfrm>
            <a:off x="4781968" y="2947402"/>
            <a:ext cx="450273" cy="20089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U-SIG</a:t>
            </a:r>
            <a:endParaRPr lang="en-US" altLang="zh-CN" sz="788" baseline="-25000" dirty="0"/>
          </a:p>
        </p:txBody>
      </p:sp>
      <p:sp>
        <p:nvSpPr>
          <p:cNvPr id="121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32241" y="2736935"/>
            <a:ext cx="936104" cy="834612"/>
          </a:xfrm>
          <a:prstGeom prst="rect">
            <a:avLst/>
          </a:prstGeom>
          <a:solidFill>
            <a:srgbClr val="FFEBD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2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5240714" y="4495711"/>
            <a:ext cx="936104" cy="808594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defTabSz="685800"/>
            <a:endParaRPr lang="en-US" sz="900" dirty="0"/>
          </a:p>
        </p:txBody>
      </p:sp>
      <p:sp>
        <p:nvSpPr>
          <p:cNvPr id="123" name="Rectangle 28">
            <a:extLst>
              <a:ext uri="{FF2B5EF4-FFF2-40B4-BE49-F238E27FC236}">
                <a16:creationId xmlns="" xmlns:a16="http://schemas.microsoft.com/office/drawing/2014/main" id="{780F098D-EA23-4010-AF2A-FF78DA57B790}"/>
              </a:ext>
            </a:extLst>
          </p:cNvPr>
          <p:cNvSpPr/>
          <p:nvPr/>
        </p:nvSpPr>
        <p:spPr bwMode="auto">
          <a:xfrm>
            <a:off x="6333648" y="4515910"/>
            <a:ext cx="1178626" cy="77206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altLang="zh-CN" sz="900" dirty="0" smtClean="0"/>
              <a:t>HE</a:t>
            </a:r>
            <a:r>
              <a:rPr lang="en-US" sz="900" dirty="0" smtClean="0"/>
              <a:t> M-BA</a:t>
            </a:r>
            <a:endParaRPr lang="en-US" sz="900" dirty="0"/>
          </a:p>
        </p:txBody>
      </p:sp>
      <p:sp>
        <p:nvSpPr>
          <p:cNvPr id="124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312594" y="44889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5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312594" y="4688277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altLang="zh-CN" sz="788" baseline="-25000" dirty="0"/>
          </a:p>
        </p:txBody>
      </p:sp>
      <p:sp>
        <p:nvSpPr>
          <p:cNvPr id="126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2594" y="511152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27" name="Rectangle 14">
            <a:extLst>
              <a:ext uri="{FF2B5EF4-FFF2-40B4-BE49-F238E27FC236}">
                <a16:creationId xmlns="" xmlns:a16="http://schemas.microsoft.com/office/drawing/2014/main" id="{98B544EA-04BE-438A-AB96-249A3715D398}"/>
              </a:ext>
            </a:extLst>
          </p:cNvPr>
          <p:cNvSpPr/>
          <p:nvPr/>
        </p:nvSpPr>
        <p:spPr bwMode="auto">
          <a:xfrm>
            <a:off x="4787286" y="448457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8" name="Rectangle 15">
            <a:extLst>
              <a:ext uri="{FF2B5EF4-FFF2-40B4-BE49-F238E27FC236}">
                <a16:creationId xmlns="" xmlns:a16="http://schemas.microsoft.com/office/drawing/2014/main" id="{93976EE9-0409-4021-B08C-EBFF5E07DF31}"/>
              </a:ext>
            </a:extLst>
          </p:cNvPr>
          <p:cNvSpPr/>
          <p:nvPr/>
        </p:nvSpPr>
        <p:spPr bwMode="auto">
          <a:xfrm>
            <a:off x="4787286" y="4683954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/>
              <a:t>SIG-A</a:t>
            </a:r>
            <a:endParaRPr lang="en-US" altLang="zh-CN" sz="788" baseline="-25000" dirty="0"/>
          </a:p>
        </p:txBody>
      </p:sp>
      <p:sp>
        <p:nvSpPr>
          <p:cNvPr id="129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87286" y="5107199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0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317424" y="4911825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00" dirty="0"/>
              <a:t>L-P+RL</a:t>
            </a:r>
            <a:endParaRPr lang="en-US" sz="788" baseline="-25000" dirty="0"/>
          </a:p>
        </p:txBody>
      </p:sp>
      <p:sp>
        <p:nvSpPr>
          <p:cNvPr id="131" name="Rectangle 17">
            <a:extLst>
              <a:ext uri="{FF2B5EF4-FFF2-40B4-BE49-F238E27FC236}">
                <a16:creationId xmlns="" xmlns:a16="http://schemas.microsoft.com/office/drawing/2014/main" id="{2CB56FF7-FBB9-44DA-93EF-1FF429BB38B4}"/>
              </a:ext>
            </a:extLst>
          </p:cNvPr>
          <p:cNvSpPr/>
          <p:nvPr/>
        </p:nvSpPr>
        <p:spPr bwMode="auto">
          <a:xfrm>
            <a:off x="4792116" y="4907502"/>
            <a:ext cx="450273" cy="200891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685800"/>
            <a:r>
              <a:rPr lang="en-US" altLang="zh-CN" sz="788" dirty="0" smtClean="0"/>
              <a:t>SIG-A</a:t>
            </a:r>
            <a:endParaRPr lang="en-US" altLang="zh-CN" sz="788" baseline="-25000" dirty="0"/>
          </a:p>
          <a:p>
            <a:pPr defTabSz="685800"/>
            <a:endParaRPr lang="en-US" sz="788" baseline="-25000" dirty="0"/>
          </a:p>
        </p:txBody>
      </p:sp>
      <p:sp>
        <p:nvSpPr>
          <p:cNvPr id="132" name="Rectangle 6">
            <a:extLst>
              <a:ext uri="{FF2B5EF4-FFF2-40B4-BE49-F238E27FC236}">
                <a16:creationId xmlns="" xmlns:a16="http://schemas.microsoft.com/office/drawing/2014/main" id="{837C5C0D-CA2B-4C9C-921A-29CE0DF54EA2}"/>
              </a:ext>
            </a:extLst>
          </p:cNvPr>
          <p:cNvSpPr/>
          <p:nvPr/>
        </p:nvSpPr>
        <p:spPr bwMode="auto">
          <a:xfrm>
            <a:off x="2075309" y="3660113"/>
            <a:ext cx="5421323" cy="779914"/>
          </a:xfrm>
          <a:prstGeom prst="rect">
            <a:avLst/>
          </a:prstGeom>
          <a:pattFill prst="dkUpDiag">
            <a:fgClr>
              <a:srgbClr val="FFC000"/>
            </a:fgClr>
            <a:bgClr>
              <a:schemeClr val="bg1"/>
            </a:bgClr>
          </a:patt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algn="ctr" defTabSz="685800"/>
            <a:r>
              <a:rPr lang="en-US" sz="900" dirty="0"/>
              <a:t>              </a:t>
            </a:r>
            <a:r>
              <a:rPr lang="en-US" sz="900" dirty="0">
                <a:highlight>
                  <a:srgbClr val="FFFF00"/>
                </a:highlight>
              </a:rPr>
              <a:t>Punctured </a:t>
            </a:r>
            <a:r>
              <a:rPr lang="en-US" sz="900" dirty="0" smtClean="0">
                <a:highlight>
                  <a:srgbClr val="FFFF00"/>
                </a:highlight>
              </a:rPr>
              <a:t>80MHz </a:t>
            </a:r>
            <a:r>
              <a:rPr lang="en-US" sz="900" dirty="0">
                <a:highlight>
                  <a:srgbClr val="FFFF00"/>
                </a:highlight>
              </a:rPr>
              <a:t>channel</a:t>
            </a:r>
          </a:p>
        </p:txBody>
      </p:sp>
      <p:sp>
        <p:nvSpPr>
          <p:cNvPr id="133" name="TextBox 22">
            <a:extLst>
              <a:ext uri="{FF2B5EF4-FFF2-40B4-BE49-F238E27FC236}">
                <a16:creationId xmlns="" xmlns:a16="http://schemas.microsoft.com/office/drawing/2014/main" id="{8E312AE8-5F14-41B3-8A03-BDC27C19C041}"/>
              </a:ext>
            </a:extLst>
          </p:cNvPr>
          <p:cNvSpPr txBox="1"/>
          <p:nvPr/>
        </p:nvSpPr>
        <p:spPr>
          <a:xfrm>
            <a:off x="1103416" y="3438533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Secondary </a:t>
            </a:r>
          </a:p>
          <a:p>
            <a:r>
              <a:rPr lang="en-US" sz="900" dirty="0" smtClean="0"/>
              <a:t>160MHz</a:t>
            </a:r>
            <a:endParaRPr lang="en-US" sz="900" dirty="0"/>
          </a:p>
        </p:txBody>
      </p:sp>
      <p:cxnSp>
        <p:nvCxnSpPr>
          <p:cNvPr id="136" name="Straight Arrow Connector 33">
            <a:extLst>
              <a:ext uri="{FF2B5EF4-FFF2-40B4-BE49-F238E27FC236}">
                <a16:creationId xmlns="" xmlns:a16="http://schemas.microsoft.com/office/drawing/2014/main" id="{952D4C81-F5E5-4052-A610-A536413691C2}"/>
              </a:ext>
            </a:extLst>
          </p:cNvPr>
          <p:cNvCxnSpPr/>
          <p:nvPr/>
        </p:nvCxnSpPr>
        <p:spPr bwMode="auto">
          <a:xfrm>
            <a:off x="4317424" y="6234823"/>
            <a:ext cx="16588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639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UL BW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0" dirty="0" smtClean="0"/>
              <a:t>Moreover, we agreed that we need differentiate 320-1 from 320-2 for BW in DL PPDU [4]</a:t>
            </a:r>
          </a:p>
          <a:p>
            <a:pPr lvl="1"/>
            <a:r>
              <a:rPr lang="en-US" altLang="zh-CN" sz="1600" dirty="0"/>
              <a:t>To help spatial reuse </a:t>
            </a:r>
            <a:r>
              <a:rPr lang="en-US" altLang="zh-CN" sz="1600" dirty="0" smtClean="0"/>
              <a:t>(identify OBSS PPDU) and intra-PPDU </a:t>
            </a:r>
            <a:r>
              <a:rPr lang="en-US" altLang="zh-CN" sz="1600" dirty="0"/>
              <a:t>power save</a:t>
            </a:r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endParaRPr lang="en-US" altLang="zh-CN" b="0" dirty="0"/>
          </a:p>
          <a:p>
            <a:r>
              <a:rPr lang="en-US" altLang="zh-CN" b="0" dirty="0"/>
              <a:t>To keep consistent with </a:t>
            </a:r>
            <a:r>
              <a:rPr lang="en-US" altLang="zh-CN" b="0" dirty="0" smtClean="0"/>
              <a:t>U-SIG in DL PPDU, 320-1/2 indication in the trigger frame is also needed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Ming Gan, Huawei</a:t>
            </a:r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altLang="zh-CN" smtClean="0"/>
              <a:t>June</a:t>
            </a:r>
            <a:r>
              <a:rPr lang="en-US" smtClean="0"/>
              <a:t> 2020</a:t>
            </a:r>
            <a:endParaRPr lang="en-US" dirty="0"/>
          </a:p>
        </p:txBody>
      </p:sp>
      <p:graphicFrame>
        <p:nvGraphicFramePr>
          <p:cNvPr id="8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73735"/>
              </p:ext>
            </p:extLst>
          </p:nvPr>
        </p:nvGraphicFramePr>
        <p:xfrm>
          <a:off x="1278545" y="3276600"/>
          <a:ext cx="6080760" cy="1156716"/>
        </p:xfrm>
        <a:graphic>
          <a:graphicData uri="http://schemas.openxmlformats.org/drawingml/2006/table">
            <a:tbl>
              <a:tblPr firstRow="1" firstCol="1" bandRow="1"/>
              <a:tblGrid>
                <a:gridCol w="404495"/>
                <a:gridCol w="404495"/>
                <a:gridCol w="404495"/>
                <a:gridCol w="404495"/>
                <a:gridCol w="405130"/>
                <a:gridCol w="405130"/>
                <a:gridCol w="458470"/>
                <a:gridCol w="496570"/>
                <a:gridCol w="492125"/>
                <a:gridCol w="405130"/>
                <a:gridCol w="405130"/>
                <a:gridCol w="469265"/>
                <a:gridCol w="520065"/>
                <a:gridCol w="405765"/>
              </a:tblGrid>
              <a:tr h="0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UNII6/7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UNII7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/8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UNII8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80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320-2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2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86692</TotalTime>
  <Words>2006</Words>
  <Application>Microsoft Office PowerPoint</Application>
  <PresentationFormat>全屏显示(4:3)</PresentationFormat>
  <Paragraphs>623</Paragraphs>
  <Slides>19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5" baseType="lpstr">
      <vt:lpstr>ＭＳ Ｐゴシック</vt:lpstr>
      <vt:lpstr>Arial</vt:lpstr>
      <vt:lpstr>Calibri</vt:lpstr>
      <vt:lpstr>Times New Roman</vt:lpstr>
      <vt:lpstr>802-11-Submission</vt:lpstr>
      <vt:lpstr>Document</vt:lpstr>
      <vt:lpstr>Backward compatible EHT trigger frame follow up</vt:lpstr>
      <vt:lpstr>Background</vt:lpstr>
      <vt:lpstr>Recap-HE trigger frame</vt:lpstr>
      <vt:lpstr>Trigger frame</vt:lpstr>
      <vt:lpstr>HE/EHT indication </vt:lpstr>
      <vt:lpstr>HE/EHT indication and PHY Version</vt:lpstr>
      <vt:lpstr>UL BW</vt:lpstr>
      <vt:lpstr>UL BW</vt:lpstr>
      <vt:lpstr>UL BW</vt:lpstr>
      <vt:lpstr>UL BW</vt:lpstr>
      <vt:lpstr>Summary</vt:lpstr>
      <vt:lpstr>References</vt:lpstr>
      <vt:lpstr>SP 1</vt:lpstr>
      <vt:lpstr>SP 2</vt:lpstr>
      <vt:lpstr>SP 3</vt:lpstr>
      <vt:lpstr>Appendix</vt:lpstr>
      <vt:lpstr>User Info field in trigger frame</vt:lpstr>
      <vt:lpstr>HE/EHT indication </vt:lpstr>
      <vt:lpstr>HE/EHT indication </vt:lpstr>
    </vt:vector>
  </TitlesOfParts>
  <Company>Stanford University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MING GAN</dc:creator>
  <cp:lastModifiedBy>Ming Gan</cp:lastModifiedBy>
  <cp:revision>665</cp:revision>
  <cp:lastPrinted>1998-02-10T13:28:06Z</cp:lastPrinted>
  <dcterms:created xsi:type="dcterms:W3CDTF">2013-11-12T18:41:50Z</dcterms:created>
  <dcterms:modified xsi:type="dcterms:W3CDTF">2020-12-02T15:17:11Z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(3)X6SfLLjaw6vfKIGgppELJ3kwdSwK3NdGfo3bL2MyVQXjIlVQJKxMeTjSmu6J6NKrJ1CSojye
DsUBXmGIoe25sIG0NGSBII3SKPREjkNnjbpfGNwfKJ7o1RY204iIGOSxOi9MLqPRvE1BVS8O
ECJpsHZ93pUsTqnMKrA9ZRGS/nIHtaCmMbDBFfRqGh66r0vVgPkkDPw/bYscCVT7Up33YM2Y
uzMSjvrMrkLSlZhpEW</vt:lpwstr>
  </property>
  <property fmtid="{D5CDD505-2E9C-101B-9397-08002B2CF9AE}" pid="4" name="_2015_ms_pID_7253431">
    <vt:lpwstr>QazmP2m0VM9zVDUl3yffEHHJeRNded+aAeX6yFlB7dwssIVA+mJzE8
aQjbgAgha6IesxAMaAx3RJapb6YJl7Gc5N+Bez6j927ni0I0E8T3opPb5sLwStSKAbw3rLGb
+ajMmvI1IrsxWR2tL7VKFCVmfzLKbzmBUjzzuSTMEz4MlBZlLuvXvTxiZnhDOG2VSjtKVXVE
W7u3Wd1naWQP2o/3XWYy3Q0b+2XvD7OQHOQd</vt:lpwstr>
  </property>
  <property fmtid="{D5CDD505-2E9C-101B-9397-08002B2CF9AE}" pid="5" name="_2015_ms_pID_7253432">
    <vt:lpwstr>7jSFr3e5EyYxYh3hmFQG1f8=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1606922104</vt:lpwstr>
  </property>
</Properties>
</file>