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52" r:id="rId4"/>
    <p:sldId id="389" r:id="rId5"/>
    <p:sldId id="354" r:id="rId6"/>
    <p:sldId id="391" r:id="rId7"/>
    <p:sldId id="392" r:id="rId8"/>
    <p:sldId id="393" r:id="rId9"/>
    <p:sldId id="404" r:id="rId10"/>
    <p:sldId id="395" r:id="rId11"/>
    <p:sldId id="396" r:id="rId12"/>
    <p:sldId id="397" r:id="rId13"/>
    <p:sldId id="394" r:id="rId14"/>
    <p:sldId id="365" r:id="rId15"/>
    <p:sldId id="383" r:id="rId16"/>
    <p:sldId id="398" r:id="rId17"/>
    <p:sldId id="399" r:id="rId18"/>
    <p:sldId id="375" r:id="rId19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2FFF0"/>
    <a:srgbClr val="CCFF99"/>
    <a:srgbClr val="CCEEDF"/>
    <a:srgbClr val="A5A5E9"/>
    <a:srgbClr val="8585E0"/>
    <a:srgbClr val="E3E3B5"/>
    <a:srgbClr val="FFFFFF"/>
    <a:srgbClr val="FFC000"/>
    <a:srgbClr val="AAE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2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8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294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2020-11-04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2020-11-04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15989" indent="0" algn="ctr">
              <a:buNone/>
              <a:defRPr/>
            </a:lvl2pPr>
            <a:lvl3pPr marL="431978" indent="0" algn="ctr">
              <a:buNone/>
              <a:defRPr/>
            </a:lvl3pPr>
            <a:lvl4pPr marL="647967" indent="0" algn="ctr">
              <a:buNone/>
              <a:defRPr/>
            </a:lvl4pPr>
            <a:lvl5pPr marL="863954" indent="0" algn="ctr">
              <a:buNone/>
              <a:defRPr/>
            </a:lvl5pPr>
            <a:lvl6pPr marL="1079942" indent="0" algn="ctr">
              <a:buNone/>
              <a:defRPr/>
            </a:lvl6pPr>
            <a:lvl7pPr marL="1295930" indent="0" algn="ctr">
              <a:buNone/>
              <a:defRPr/>
            </a:lvl7pPr>
            <a:lvl8pPr marL="1511921" indent="0" algn="ctr">
              <a:buNone/>
              <a:defRPr/>
            </a:lvl8pPr>
            <a:lvl9pPr marL="1727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5" indent="0" algn="ctr">
              <a:buNone/>
              <a:defRPr/>
            </a:lvl4pPr>
            <a:lvl5pPr marL="1151967" indent="0" algn="ctr">
              <a:buNone/>
              <a:defRPr/>
            </a:lvl5pPr>
            <a:lvl6pPr marL="1439960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773ECD-E2D4-4932-9250-237CF2C806B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1A752F-1ED1-4E2D-A857-B2BF0D8BDF8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40941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7" indent="-215995">
              <a:buFont typeface="Times New Roman" panose="02020603050405020304" pitchFamily="18" charset="0"/>
              <a:buChar char="–"/>
              <a:defRPr/>
            </a:lvl2pPr>
            <a:lvl3pPr marL="755979" indent="-179996">
              <a:buFont typeface="Arial" panose="020B0604020202020204" pitchFamily="34" charset="0"/>
              <a:buChar char="•"/>
              <a:defRPr/>
            </a:lvl3pPr>
            <a:lvl4pPr marL="1043971" indent="-179996">
              <a:buFont typeface="Times New Roman" panose="02020603050405020304" pitchFamily="18" charset="0"/>
              <a:buChar char="–"/>
              <a:defRPr/>
            </a:lvl4pPr>
            <a:lvl5pPr marL="1331963" indent="-17999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1ED3D7-AE70-4968-9C36-80BD7E99E7E2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63539A5-39CD-46C7-B519-9C816F06B5E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85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7"/>
            <a:ext cx="7772400" cy="1362075"/>
          </a:xfrm>
        </p:spPr>
        <p:txBody>
          <a:bodyPr anchor="t"/>
          <a:lstStyle>
            <a:lvl1pPr algn="l">
              <a:defRPr sz="255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1275"/>
            </a:lvl1pPr>
            <a:lvl2pPr marL="287992" indent="0">
              <a:buNone/>
              <a:defRPr sz="1125"/>
            </a:lvl2pPr>
            <a:lvl3pPr marL="575984" indent="0">
              <a:buNone/>
              <a:defRPr sz="975"/>
            </a:lvl3pPr>
            <a:lvl4pPr marL="863975" indent="0">
              <a:buNone/>
              <a:defRPr sz="900"/>
            </a:lvl4pPr>
            <a:lvl5pPr marL="1151967" indent="0">
              <a:buNone/>
              <a:defRPr sz="900"/>
            </a:lvl5pPr>
            <a:lvl6pPr marL="1439960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F2DE2D-A448-4F05-94BD-80389ED7AC7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44D6F9E-66BF-4E8A-9059-9347B04A4E0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6633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11"/>
            <a:ext cx="3808413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11"/>
            <a:ext cx="3810000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087C51-E959-4B55-B021-23BED640101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F839C26-3C2D-4986-9467-E6EB22D4E3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87127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9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146E7C-9607-4D91-BCD2-87C1801A423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8F096F31-3890-455B-8260-B5430098FF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7720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B2FCD5-7D9B-421A-952B-2767963D390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9E19D-B357-4E7E-B5C2-CB4C92BF41D5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986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62CC97-EC9A-42E4-913D-E6133FA7CA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9EFF1D-7EC0-49CD-B2AC-CBDDE7255E0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65100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3D891B4-5E1E-4BEB-8076-C3E23A23295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2087A08-73A9-4602-A42F-19169A12E00C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8874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5" y="685811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11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D8ACAE-F7E9-4B65-9A46-C534664AD02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08E6456-F4E5-4BA0-AB11-55035C4B55E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45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377981" indent="-161991">
              <a:buFont typeface="Times New Roman" panose="02020603050405020304" pitchFamily="18" charset="0"/>
              <a:buChar char="–"/>
              <a:defRPr/>
            </a:lvl2pPr>
            <a:lvl3pPr marL="566971" indent="-134995">
              <a:buFont typeface="Arial" panose="020B0604020202020204" pitchFamily="34" charset="0"/>
              <a:buChar char="•"/>
              <a:defRPr/>
            </a:lvl3pPr>
            <a:lvl4pPr marL="782960" indent="-134995">
              <a:buFont typeface="Times New Roman" panose="02020603050405020304" pitchFamily="18" charset="0"/>
              <a:buChar char="–"/>
              <a:defRPr/>
            </a:lvl4pPr>
            <a:lvl5pPr marL="998947" indent="-134995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7"/>
            <a:ext cx="7772400" cy="1362075"/>
          </a:xfrm>
        </p:spPr>
        <p:txBody>
          <a:bodyPr anchor="t"/>
          <a:lstStyle>
            <a:lvl1pPr algn="l">
              <a:defRPr sz="187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2"/>
            <a:ext cx="7772400" cy="1500187"/>
          </a:xfrm>
        </p:spPr>
        <p:txBody>
          <a:bodyPr anchor="b"/>
          <a:lstStyle>
            <a:lvl1pPr marL="0" indent="0">
              <a:buNone/>
              <a:defRPr sz="975"/>
            </a:lvl1pPr>
            <a:lvl2pPr marL="215989" indent="0">
              <a:buNone/>
              <a:defRPr sz="900"/>
            </a:lvl2pPr>
            <a:lvl3pPr marL="431978" indent="0">
              <a:buNone/>
              <a:defRPr sz="750"/>
            </a:lvl3pPr>
            <a:lvl4pPr marL="647967" indent="0">
              <a:buNone/>
              <a:defRPr sz="675"/>
            </a:lvl4pPr>
            <a:lvl5pPr marL="863954" indent="0">
              <a:buNone/>
              <a:defRPr sz="675"/>
            </a:lvl5pPr>
            <a:lvl6pPr marL="1079942" indent="0">
              <a:buNone/>
              <a:defRPr sz="675"/>
            </a:lvl6pPr>
            <a:lvl7pPr marL="1295930" indent="0">
              <a:buNone/>
              <a:defRPr sz="675"/>
            </a:lvl7pPr>
            <a:lvl8pPr marL="1511921" indent="0">
              <a:buNone/>
              <a:defRPr sz="675"/>
            </a:lvl8pPr>
            <a:lvl9pPr marL="172791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22"/>
            <a:ext cx="4040188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22"/>
            <a:ext cx="4041775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9"/>
            <a:ext cx="4041775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8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/>
              <a:t>Slide</a:t>
            </a:r>
            <a:r>
              <a:rPr lang="en-GB" sz="1000" dirty="0"/>
              <a:t> </a:t>
            </a:r>
            <a:fld id="{D09C756B-EB39-4236-ADBB-73052B179AE4}" type="slidenum">
              <a:rPr lang="en-GB" sz="1000" smtClean="0"/>
              <a:pPr defTabSz="21223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sz="1000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2" y="6475416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sz="1800" b="1" dirty="0">
                <a:solidFill>
                  <a:srgbClr val="000000"/>
                </a:solidFill>
                <a:cs typeface="Arial Unicode MS" charset="0"/>
              </a:rPr>
              <a:t>doc.: IEEE 802.11-20/1780r0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marL="350981" indent="-134995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53997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75595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97194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18793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403927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1619915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183590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61991" indent="-161991" algn="l" defTabSz="212239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125" b="1">
          <a:solidFill>
            <a:srgbClr val="000000"/>
          </a:solidFill>
          <a:latin typeface="+mn-lt"/>
          <a:ea typeface="+mn-ea"/>
          <a:cs typeface="+mn-cs"/>
        </a:defRPr>
      </a:lvl1pPr>
      <a:lvl2pPr marL="377981" indent="-161991" algn="l" defTabSz="212239" rtl="0" eaLnBrk="1" fontAlgn="base" hangingPunct="1">
        <a:spcBef>
          <a:spcPts val="2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2pPr>
      <a:lvl3pPr marL="566971" indent="-134995" algn="l" defTabSz="212239" rtl="0" eaLnBrk="1" fontAlgn="base" hangingPunct="1">
        <a:spcBef>
          <a:spcPts val="213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782960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750">
          <a:solidFill>
            <a:srgbClr val="000000"/>
          </a:solidFill>
          <a:latin typeface="+mn-lt"/>
          <a:ea typeface="+mn-ea"/>
        </a:defRPr>
      </a:lvl4pPr>
      <a:lvl5pPr marL="998947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750">
          <a:solidFill>
            <a:srgbClr val="000000"/>
          </a:solidFill>
          <a:latin typeface="+mn-lt"/>
          <a:ea typeface="+mn-ea"/>
        </a:defRPr>
      </a:lvl5pPr>
      <a:lvl6pPr marL="1187939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6pPr>
      <a:lvl7pPr marL="1403927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7pPr>
      <a:lvl8pPr marL="1619915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8pPr>
      <a:lvl9pPr marL="1835902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9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8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7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4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42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3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21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7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1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2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  <a:defRPr sz="7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28299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1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0" y="6475413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F5CBBE3-CDBB-4813-987C-2AB6B09C4D0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802.11-20/1780r0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24623FB-6742-4E04-ABAE-1092C218DF54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5DB4699-6DA0-489B-8BC4-9CDE243A80D8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504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3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8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5" indent="-215995" algn="l" defTabSz="28299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7" indent="-215995" algn="l" defTabSz="282993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275">
          <a:solidFill>
            <a:srgbClr val="000000"/>
          </a:solidFill>
          <a:latin typeface="+mn-lt"/>
          <a:ea typeface="+mn-ea"/>
        </a:defRPr>
      </a:lvl2pPr>
      <a:lvl3pPr marL="755979" indent="-179996" algn="l" defTabSz="282993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1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4pPr>
      <a:lvl5pPr marL="1331963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975">
          <a:solidFill>
            <a:srgbClr val="000000"/>
          </a:solidFill>
          <a:latin typeface="+mn-lt"/>
          <a:ea typeface="+mn-ea"/>
        </a:defRPr>
      </a:lvl5pPr>
      <a:lvl6pPr marL="1583957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6pPr>
      <a:lvl7pPr marL="1871948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7pPr>
      <a:lvl8pPr marL="2159940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8pPr>
      <a:lvl9pPr marL="2447932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63975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7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3996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6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20" y="1164659"/>
            <a:ext cx="7718418" cy="911173"/>
          </a:xfrm>
          <a:ln/>
        </p:spPr>
        <p:txBody>
          <a:bodyPr/>
          <a:lstStyle/>
          <a:p>
            <a:pPr>
              <a:tabLst>
                <a:tab pos="0" algn="l"/>
                <a:tab pos="431939" algn="l"/>
                <a:tab pos="863878" algn="l"/>
                <a:tab pos="1295816" algn="l"/>
                <a:tab pos="1727757" algn="l"/>
                <a:tab pos="2159694" algn="l"/>
                <a:tab pos="2591633" algn="l"/>
                <a:tab pos="3023570" algn="l"/>
                <a:tab pos="3455510" algn="l"/>
                <a:tab pos="3887448" algn="l"/>
                <a:tab pos="4319387" algn="l"/>
                <a:tab pos="4751327" algn="l"/>
              </a:tabLst>
            </a:pPr>
            <a:r>
              <a:rPr lang="en-GB" sz="3200" dirty="0"/>
              <a:t>Reduced BlockAck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71702" y="2441069"/>
            <a:ext cx="4800600" cy="357188"/>
          </a:xfrm>
          <a:ln/>
        </p:spPr>
        <p:txBody>
          <a:bodyPr>
            <a:normAutofit/>
          </a:bodyPr>
          <a:lstStyle/>
          <a:p>
            <a:pPr>
              <a:spcBef>
                <a:spcPts val="236"/>
              </a:spcBef>
              <a:tabLst>
                <a:tab pos="431189" algn="l"/>
                <a:tab pos="863129" algn="l"/>
                <a:tab pos="1295069" algn="l"/>
                <a:tab pos="1727005" algn="l"/>
                <a:tab pos="2158944" algn="l"/>
                <a:tab pos="2590883" algn="l"/>
                <a:tab pos="3022822" algn="l"/>
                <a:tab pos="3454761" algn="l"/>
                <a:tab pos="3886699" algn="l"/>
                <a:tab pos="4318638" algn="l"/>
                <a:tab pos="4750577" algn="l"/>
              </a:tabLst>
            </a:pPr>
            <a:r>
              <a:rPr lang="en-GB" sz="1600" dirty="0"/>
              <a:t>Date</a:t>
            </a:r>
            <a:r>
              <a:rPr lang="en-GB" sz="1600"/>
              <a:t>:</a:t>
            </a:r>
            <a:r>
              <a:rPr lang="en-GB" sz="1600" b="0"/>
              <a:t> 2020-11-04</a:t>
            </a:r>
            <a:endParaRPr lang="en-GB" sz="16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3392" y="2798257"/>
            <a:ext cx="814388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3514" tIns="21758" rIns="43514" bIns="21758"/>
          <a:lstStyle/>
          <a:p>
            <a:pPr defTabSz="212220" eaLnBrk="0" fontAlgn="base" latinLnBrk="0" hangingPunct="0">
              <a:spcBef>
                <a:spcPts val="236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161977" algn="l"/>
                <a:tab pos="593916" algn="l"/>
                <a:tab pos="1025855" algn="l"/>
                <a:tab pos="1457794" algn="l"/>
                <a:tab pos="1889731" algn="l"/>
                <a:tab pos="2321671" algn="l"/>
                <a:tab pos="2753609" algn="l"/>
                <a:tab pos="3185547" algn="l"/>
                <a:tab pos="3617486" algn="l"/>
                <a:tab pos="4049424" algn="l"/>
                <a:tab pos="4481364" algn="l"/>
                <a:tab pos="4913300" algn="l"/>
              </a:tabLst>
            </a:pPr>
            <a:r>
              <a:rPr lang="en-GB" sz="14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644302"/>
              </p:ext>
            </p:extLst>
          </p:nvPr>
        </p:nvGraphicFramePr>
        <p:xfrm>
          <a:off x="1480630" y="3016555"/>
          <a:ext cx="6771272" cy="2519139"/>
        </p:xfrm>
        <a:graphic>
          <a:graphicData uri="http://schemas.openxmlformats.org/drawingml/2006/table">
            <a:tbl>
              <a:tblPr/>
              <a:tblGrid>
                <a:gridCol w="1569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3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3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 Sanghyun Kim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WILUS Inc.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+82-31-712-0524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 </a:t>
                      </a: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  <a:endParaRPr lang="en-US" altLang="ko-KR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05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effectLst/>
                          <a:latin typeface="+mn-lt"/>
                          <a:ea typeface="Times New Roman"/>
                        </a:rPr>
                        <a:t>Hanseul</a:t>
                      </a:r>
                      <a:r>
                        <a:rPr lang="en-US" sz="1050" dirty="0">
                          <a:effectLst/>
                          <a:latin typeface="+mn-lt"/>
                          <a:ea typeface="Times New Roman"/>
                        </a:rPr>
                        <a:t> Hong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effectLst/>
                          <a:latin typeface="+mn-lt"/>
                          <a:ea typeface="Times New Roman"/>
                        </a:rPr>
                        <a:t>hanseul.hong@wilusgroup.com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311794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99157AD1-3994-4E76-95E7-CDCF5C70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25424B0-6F7B-499C-9110-C835B0F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in the Compressed BA frame format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361440"/>
            <a:ext cx="8191048" cy="5090382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Reduction ratio</a:t>
            </a:r>
          </a:p>
          <a:p>
            <a:pPr lvl="1"/>
            <a:r>
              <a:rPr lang="en-US" altLang="ko-KR" sz="1800" dirty="0"/>
              <a:t>Indicated by reserved combination of the Fragment Number subfield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100" dirty="0"/>
          </a:p>
          <a:p>
            <a:r>
              <a:rPr lang="en-US" altLang="ko-KR" sz="2000" dirty="0"/>
              <a:t>Length (of the Bitmap subfield)</a:t>
            </a:r>
          </a:p>
          <a:p>
            <a:pPr lvl="1"/>
            <a:r>
              <a:rPr lang="en-US" altLang="ko-KR" sz="1800" dirty="0"/>
              <a:t>Indicated by the reserved subfield in the BA Control field</a:t>
            </a:r>
          </a:p>
          <a:p>
            <a:pPr lvl="2"/>
            <a:r>
              <a:rPr lang="en-US" altLang="ko-KR" sz="1600" dirty="0"/>
              <a:t>If needed, we can use only a part of the reserved bits to keep some reserved bit(s)</a:t>
            </a:r>
          </a:p>
          <a:p>
            <a:pPr lvl="2"/>
            <a:endParaRPr lang="en-US" altLang="ko-KR" sz="2000" dirty="0"/>
          </a:p>
          <a:p>
            <a:pPr lvl="2"/>
            <a:endParaRPr lang="en-US" altLang="ko-KR" sz="2000" dirty="0"/>
          </a:p>
          <a:p>
            <a:pPr>
              <a:defRPr/>
            </a:pPr>
            <a:endParaRPr lang="en-US" altLang="ko-KR" sz="1400" dirty="0">
              <a:latin typeface="Times New Roman"/>
              <a:ea typeface="MS Gothic"/>
            </a:endParaRPr>
          </a:p>
          <a:p>
            <a:pPr lvl="1"/>
            <a:endParaRPr lang="en-US" altLang="ko-KR" sz="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10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C7B0E54-4131-4306-9F27-E3F6A811C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78571"/>
              </p:ext>
            </p:extLst>
          </p:nvPr>
        </p:nvGraphicFramePr>
        <p:xfrm>
          <a:off x="1168167" y="2077086"/>
          <a:ext cx="7081752" cy="2293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7146">
                  <a:extLst>
                    <a:ext uri="{9D8B030D-6E8A-4147-A177-3AD203B41FA5}">
                      <a16:colId xmlns:a16="http://schemas.microsoft.com/office/drawing/2014/main" val="3046209673"/>
                    </a:ext>
                  </a:extLst>
                </a:gridCol>
                <a:gridCol w="577146">
                  <a:extLst>
                    <a:ext uri="{9D8B030D-6E8A-4147-A177-3AD203B41FA5}">
                      <a16:colId xmlns:a16="http://schemas.microsoft.com/office/drawing/2014/main" val="675378597"/>
                    </a:ext>
                  </a:extLst>
                </a:gridCol>
                <a:gridCol w="514751">
                  <a:extLst>
                    <a:ext uri="{9D8B030D-6E8A-4147-A177-3AD203B41FA5}">
                      <a16:colId xmlns:a16="http://schemas.microsoft.com/office/drawing/2014/main" val="249645919"/>
                    </a:ext>
                  </a:extLst>
                </a:gridCol>
                <a:gridCol w="1123099">
                  <a:extLst>
                    <a:ext uri="{9D8B030D-6E8A-4147-A177-3AD203B41FA5}">
                      <a16:colId xmlns:a16="http://schemas.microsoft.com/office/drawing/2014/main" val="215084599"/>
                    </a:ext>
                  </a:extLst>
                </a:gridCol>
                <a:gridCol w="1282251">
                  <a:extLst>
                    <a:ext uri="{9D8B030D-6E8A-4147-A177-3AD203B41FA5}">
                      <a16:colId xmlns:a16="http://schemas.microsoft.com/office/drawing/2014/main" val="514841974"/>
                    </a:ext>
                  </a:extLst>
                </a:gridCol>
                <a:gridCol w="1635760">
                  <a:extLst>
                    <a:ext uri="{9D8B030D-6E8A-4147-A177-3AD203B41FA5}">
                      <a16:colId xmlns:a16="http://schemas.microsoft.com/office/drawing/2014/main" val="3614200958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96622630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Fragment Number subfield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Fragmentation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Level 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(ON/OFF)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Block Ack Bitmap subfield length (octets)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Maximum number of MPDUs/A-MPDUs that can be acknowledged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Reduction ratio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255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B3</a:t>
                      </a:r>
                      <a:endParaRPr lang="ko-KR" sz="1200" b="1" u="none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B2 B1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B0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155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0-3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0-1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ON/OFF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8, 32 or Reserved</a:t>
                      </a:r>
                      <a:endParaRPr lang="ko-KR" alt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16, 64, 256 or Reserved</a:t>
                      </a:r>
                      <a:endParaRPr lang="ko-KR" alt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</a:t>
                      </a:r>
                      <a:endParaRPr lang="ko-KR" alt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532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u="none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</a:pP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OFF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64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512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185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128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1024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538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2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</a:pP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32+(a)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512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2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876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3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0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</a:pPr>
                      <a:endParaRPr lang="ko-KR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32</a:t>
                      </a: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+(a)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1024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4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842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Any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 strike="noStrik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ON 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Reserved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Reserved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-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17255"/>
                  </a:ext>
                </a:extLst>
              </a:tr>
            </a:tbl>
          </a:graphicData>
        </a:graphic>
      </p:graphicFrame>
      <p:graphicFrame>
        <p:nvGraphicFramePr>
          <p:cNvPr id="9" name="표 11">
            <a:extLst>
              <a:ext uri="{FF2B5EF4-FFF2-40B4-BE49-F238E27FC236}">
                <a16:creationId xmlns:a16="http://schemas.microsoft.com/office/drawing/2014/main" id="{87ED2309-177E-42FF-87F4-8C22605F6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554686"/>
              </p:ext>
            </p:extLst>
          </p:nvPr>
        </p:nvGraphicFramePr>
        <p:xfrm>
          <a:off x="2103422" y="5615158"/>
          <a:ext cx="58464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601">
                  <a:extLst>
                    <a:ext uri="{9D8B030D-6E8A-4147-A177-3AD203B41FA5}">
                      <a16:colId xmlns:a16="http://schemas.microsoft.com/office/drawing/2014/main" val="3821080475"/>
                    </a:ext>
                  </a:extLst>
                </a:gridCol>
                <a:gridCol w="1461601">
                  <a:extLst>
                    <a:ext uri="{9D8B030D-6E8A-4147-A177-3AD203B41FA5}">
                      <a16:colId xmlns:a16="http://schemas.microsoft.com/office/drawing/2014/main" val="4273067233"/>
                    </a:ext>
                  </a:extLst>
                </a:gridCol>
                <a:gridCol w="1461601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  <a:gridCol w="1461601">
                  <a:extLst>
                    <a:ext uri="{9D8B030D-6E8A-4147-A177-3AD203B41FA5}">
                      <a16:colId xmlns:a16="http://schemas.microsoft.com/office/drawing/2014/main" val="4042118717"/>
                    </a:ext>
                  </a:extLst>
                </a:gridCol>
              </a:tblGrid>
              <a:tr h="277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Policy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BA Type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solidFill>
                            <a:srgbClr val="FF0000"/>
                          </a:solidFill>
                        </a:rPr>
                        <a:t>(Length indication in octet)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TID_INFO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FCEE1DB-28A8-4396-8489-479432EB5FB8}"/>
              </a:ext>
            </a:extLst>
          </p:cNvPr>
          <p:cNvSpPr txBox="1"/>
          <p:nvPr/>
        </p:nvSpPr>
        <p:spPr>
          <a:xfrm>
            <a:off x="1646430" y="6217827"/>
            <a:ext cx="877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Bits:</a:t>
            </a:r>
            <a:endParaRPr lang="ko-KR" alt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D9C20A-8870-4657-ABF6-610468F9701A}"/>
              </a:ext>
            </a:extLst>
          </p:cNvPr>
          <p:cNvSpPr txBox="1"/>
          <p:nvPr/>
        </p:nvSpPr>
        <p:spPr>
          <a:xfrm>
            <a:off x="2556654" y="6225715"/>
            <a:ext cx="527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1</a:t>
            </a:r>
            <a:endParaRPr lang="ko-KR" alt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620491-40CE-46CD-8FF6-E3298543297C}"/>
              </a:ext>
            </a:extLst>
          </p:cNvPr>
          <p:cNvSpPr txBox="1"/>
          <p:nvPr/>
        </p:nvSpPr>
        <p:spPr>
          <a:xfrm>
            <a:off x="4011634" y="6234919"/>
            <a:ext cx="527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4</a:t>
            </a:r>
            <a:endParaRPr lang="ko-KR" alt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DF9700-E580-4B52-A7FF-32355969F2E5}"/>
              </a:ext>
            </a:extLst>
          </p:cNvPr>
          <p:cNvSpPr txBox="1"/>
          <p:nvPr/>
        </p:nvSpPr>
        <p:spPr>
          <a:xfrm>
            <a:off x="5518966" y="6225716"/>
            <a:ext cx="527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7</a:t>
            </a:r>
            <a:endParaRPr lang="ko-KR" altLang="en-US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6458601-1C25-465E-A581-4076E103CDC5}"/>
              </a:ext>
            </a:extLst>
          </p:cNvPr>
          <p:cNvSpPr txBox="1"/>
          <p:nvPr/>
        </p:nvSpPr>
        <p:spPr>
          <a:xfrm>
            <a:off x="6973946" y="6225716"/>
            <a:ext cx="527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4</a:t>
            </a:r>
            <a:endParaRPr lang="ko-KR" altLang="en-US" sz="1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3B8265-1E33-48F8-AA1E-D3A17984DCBD}"/>
              </a:ext>
            </a:extLst>
          </p:cNvPr>
          <p:cNvSpPr txBox="1"/>
          <p:nvPr/>
        </p:nvSpPr>
        <p:spPr>
          <a:xfrm>
            <a:off x="2686240" y="5345139"/>
            <a:ext cx="877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B0</a:t>
            </a:r>
            <a:endParaRPr lang="ko-KR" altLang="en-US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A319B9-8327-4C6D-B1F6-3F0567F1DA55}"/>
              </a:ext>
            </a:extLst>
          </p:cNvPr>
          <p:cNvSpPr txBox="1"/>
          <p:nvPr/>
        </p:nvSpPr>
        <p:spPr>
          <a:xfrm>
            <a:off x="3556457" y="5353027"/>
            <a:ext cx="207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B1                          B4</a:t>
            </a:r>
            <a:endParaRPr lang="ko-KR" altLang="en-US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0C3E26B-15AB-42E4-B260-602BB1361BF2}"/>
              </a:ext>
            </a:extLst>
          </p:cNvPr>
          <p:cNvSpPr txBox="1"/>
          <p:nvPr/>
        </p:nvSpPr>
        <p:spPr>
          <a:xfrm>
            <a:off x="4966516" y="5353936"/>
            <a:ext cx="2159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B5                          B11</a:t>
            </a:r>
            <a:endParaRPr lang="ko-KR" alt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4A3762-4F46-4998-82DA-24F5DFE4A5F6}"/>
              </a:ext>
            </a:extLst>
          </p:cNvPr>
          <p:cNvSpPr txBox="1"/>
          <p:nvPr/>
        </p:nvSpPr>
        <p:spPr>
          <a:xfrm>
            <a:off x="6427691" y="5352106"/>
            <a:ext cx="2159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B12                         B15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6206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in the Multi-STA BA frame format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511808"/>
            <a:ext cx="7845421" cy="5150357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It is better to consider legacy compatible signaling method for the M-BA, because HE STA may try to parse the M-BA frame to find their AID</a:t>
            </a:r>
            <a:endParaRPr lang="en-US" altLang="ko-KR" sz="2400" dirty="0">
              <a:solidFill>
                <a:srgbClr val="FF0000"/>
              </a:solidFill>
            </a:endParaRP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Even if R-BA is applied, it</a:t>
            </a:r>
            <a:r>
              <a:rPr lang="en-US" altLang="ko-KR" sz="2000" dirty="0"/>
              <a:t> is recommended to keep the length of the Bitmap subfield as 0/4/8/16/32 octets for each Per AID TID Info subfield</a:t>
            </a:r>
            <a:endParaRPr lang="en-US" altLang="ko-KR" sz="2000" dirty="0">
              <a:solidFill>
                <a:srgbClr val="FF0000"/>
              </a:solidFill>
            </a:endParaRPr>
          </a:p>
          <a:p>
            <a:endParaRPr lang="en-US" altLang="ko-KR" sz="2225" dirty="0"/>
          </a:p>
          <a:p>
            <a:r>
              <a:rPr lang="en-US" altLang="ko-KR" sz="2400" dirty="0"/>
              <a:t>Bitmap subfield of the R-BA can be indicated using two consecutive Per AID TID Info subfields</a:t>
            </a:r>
          </a:p>
          <a:p>
            <a:pPr lvl="1"/>
            <a:r>
              <a:rPr lang="en-US" altLang="ko-KR" sz="2000" dirty="0"/>
              <a:t>The first Per AID TID Info subfield conveys 1</a:t>
            </a:r>
            <a:r>
              <a:rPr lang="en-US" altLang="ko-KR" sz="2000" baseline="30000" dirty="0"/>
              <a:t>st</a:t>
            </a:r>
            <a:r>
              <a:rPr lang="en-US" altLang="ko-KR" sz="2000" dirty="0"/>
              <a:t> part of the R-BA</a:t>
            </a:r>
          </a:p>
          <a:p>
            <a:pPr lvl="1"/>
            <a:r>
              <a:rPr lang="en-US" altLang="ko-KR" sz="2000" dirty="0"/>
              <a:t>The second Per AID TID Info subfield with the same AID/TID pair conveys 2</a:t>
            </a:r>
            <a:r>
              <a:rPr lang="en-US" altLang="ko-KR" sz="2000" baseline="30000" dirty="0"/>
              <a:t>nd</a:t>
            </a:r>
            <a:r>
              <a:rPr lang="en-US" altLang="ko-KR" sz="2000" dirty="0"/>
              <a:t> part of the R-BA, and Reduction ratio</a:t>
            </a:r>
          </a:p>
          <a:p>
            <a:pPr lvl="2"/>
            <a:r>
              <a:rPr lang="en-US" altLang="ko-KR" dirty="0"/>
              <a:t>Starting Sequence Number (SSN) subfield of the second Per AID TID Info subfield is redundant, so it can indicate Reduction ratio</a:t>
            </a:r>
            <a:endParaRPr lang="en-US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11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2025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in the Multi-STA BA frame format (cont.)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12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10" name="내용 개체 틀 2">
            <a:extLst>
              <a:ext uri="{FF2B5EF4-FFF2-40B4-BE49-F238E27FC236}">
                <a16:creationId xmlns:a16="http://schemas.microsoft.com/office/drawing/2014/main" id="{EBCBE194-78E4-4530-A208-6D26F6047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465448"/>
            <a:ext cx="7845421" cy="4927446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Interpretation method</a:t>
            </a:r>
          </a:p>
          <a:p>
            <a:pPr lvl="1"/>
            <a:r>
              <a:rPr lang="en-US" altLang="ko-KR" sz="1800" dirty="0">
                <a:solidFill>
                  <a:schemeClr val="tx1"/>
                </a:solidFill>
              </a:rPr>
              <a:t>Reduction ratio</a:t>
            </a:r>
            <a:r>
              <a:rPr lang="en-US" altLang="ko-KR" sz="1800" dirty="0"/>
              <a:t> is indicated by the SSN subfield in the second Per AID TID Info subfield</a:t>
            </a:r>
          </a:p>
          <a:p>
            <a:pPr lvl="1"/>
            <a:r>
              <a:rPr lang="en-US" altLang="ko-KR" sz="1800" dirty="0"/>
              <a:t>The length of the Bitmap subfield in the 1</a:t>
            </a:r>
            <a:r>
              <a:rPr lang="en-US" altLang="ko-KR" sz="1800" baseline="30000" dirty="0"/>
              <a:t>st</a:t>
            </a:r>
            <a:r>
              <a:rPr lang="en-US" altLang="ko-KR" sz="1800" dirty="0"/>
              <a:t> and 2</a:t>
            </a:r>
            <a:r>
              <a:rPr lang="en-US" altLang="ko-KR" sz="1800" baseline="30000" dirty="0"/>
              <a:t>nd</a:t>
            </a:r>
            <a:r>
              <a:rPr lang="en-US" altLang="ko-KR" sz="1800" dirty="0"/>
              <a:t> Per AID TID Info subfield are indicated by the Fragment Number subfields same as 11ax</a:t>
            </a:r>
          </a:p>
          <a:p>
            <a:pPr lvl="2"/>
            <a:r>
              <a:rPr lang="en-US" altLang="ko-KR" sz="1600" dirty="0"/>
              <a:t>An HE STA can parse each Per AID TID Info subfield correctly (only pre-defined(in 11ax) Fragment Number subfield combinations are used)</a:t>
            </a:r>
          </a:p>
          <a:p>
            <a:pPr lvl="2"/>
            <a:endParaRPr lang="en-US" altLang="ko-KR" sz="2325" dirty="0"/>
          </a:p>
          <a:p>
            <a:pPr lvl="1"/>
            <a:endParaRPr lang="en-US" altLang="ko-KR" sz="1800" dirty="0"/>
          </a:p>
        </p:txBody>
      </p:sp>
      <p:graphicFrame>
        <p:nvGraphicFramePr>
          <p:cNvPr id="123" name="표 11">
            <a:extLst>
              <a:ext uri="{FF2B5EF4-FFF2-40B4-BE49-F238E27FC236}">
                <a16:creationId xmlns:a16="http://schemas.microsoft.com/office/drawing/2014/main" id="{79F8DDCA-3B82-42C2-914B-53FF92FF0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78016"/>
              </p:ext>
            </p:extLst>
          </p:nvPr>
        </p:nvGraphicFramePr>
        <p:xfrm>
          <a:off x="1110265" y="5054174"/>
          <a:ext cx="301385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617">
                  <a:extLst>
                    <a:ext uri="{9D8B030D-6E8A-4147-A177-3AD203B41FA5}">
                      <a16:colId xmlns:a16="http://schemas.microsoft.com/office/drawing/2014/main" val="3821080475"/>
                    </a:ext>
                  </a:extLst>
                </a:gridCol>
                <a:gridCol w="1004617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  <a:gridCol w="1004617">
                  <a:extLst>
                    <a:ext uri="{9D8B030D-6E8A-4147-A177-3AD203B41FA5}">
                      <a16:colId xmlns:a16="http://schemas.microsoft.com/office/drawing/2014/main" val="4042118717"/>
                    </a:ext>
                  </a:extLst>
                </a:gridCol>
              </a:tblGrid>
              <a:tr h="7762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AID TID Info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Block Ack Starting Sequence Control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ko-KR" sz="1200" b="0" baseline="30000" dirty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</a:rPr>
                        <a:t> part of the R-BA 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rgbClr val="FF0000"/>
                          </a:solidFill>
                        </a:rPr>
                        <a:t>(32-octet)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graphicFrame>
        <p:nvGraphicFramePr>
          <p:cNvPr id="124" name="표 11">
            <a:extLst>
              <a:ext uri="{FF2B5EF4-FFF2-40B4-BE49-F238E27FC236}">
                <a16:creationId xmlns:a16="http://schemas.microsoft.com/office/drawing/2014/main" id="{C1D368BE-A07A-4943-ACD5-1C2CB1AEF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092671"/>
              </p:ext>
            </p:extLst>
          </p:nvPr>
        </p:nvGraphicFramePr>
        <p:xfrm>
          <a:off x="5173271" y="5054174"/>
          <a:ext cx="301385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617">
                  <a:extLst>
                    <a:ext uri="{9D8B030D-6E8A-4147-A177-3AD203B41FA5}">
                      <a16:colId xmlns:a16="http://schemas.microsoft.com/office/drawing/2014/main" val="3821080475"/>
                    </a:ext>
                  </a:extLst>
                </a:gridCol>
                <a:gridCol w="1004617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  <a:gridCol w="1004617">
                  <a:extLst>
                    <a:ext uri="{9D8B030D-6E8A-4147-A177-3AD203B41FA5}">
                      <a16:colId xmlns:a16="http://schemas.microsoft.com/office/drawing/2014/main" val="4042118717"/>
                    </a:ext>
                  </a:extLst>
                </a:gridCol>
              </a:tblGrid>
              <a:tr h="7457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AID TID Info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Block Ack Starting Sequence Control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altLang="ko-KR" sz="1200" b="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 part of the R-BA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(4-octet)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sp>
        <p:nvSpPr>
          <p:cNvPr id="125" name="TextBox 124">
            <a:extLst>
              <a:ext uri="{FF2B5EF4-FFF2-40B4-BE49-F238E27FC236}">
                <a16:creationId xmlns:a16="http://schemas.microsoft.com/office/drawing/2014/main" id="{FE83FD20-E200-40C9-BAB7-7A2B28AF14E8}"/>
              </a:ext>
            </a:extLst>
          </p:cNvPr>
          <p:cNvSpPr txBox="1"/>
          <p:nvPr/>
        </p:nvSpPr>
        <p:spPr>
          <a:xfrm>
            <a:off x="1179299" y="5859364"/>
            <a:ext cx="2944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1</a:t>
            </a:r>
            <a:r>
              <a:rPr lang="en-US" altLang="ko-KR" sz="1400" baseline="30000" dirty="0"/>
              <a:t>st </a:t>
            </a:r>
            <a:r>
              <a:rPr lang="en-US" altLang="ko-KR" sz="1400" dirty="0"/>
              <a:t>Per AID TID Info subfield </a:t>
            </a:r>
          </a:p>
          <a:p>
            <a:pPr algn="ctr"/>
            <a:r>
              <a:rPr lang="en-US" altLang="ko-KR" sz="1400" dirty="0"/>
              <a:t>for an AID/TID pair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9BC65D0-D6F2-4489-9504-1E60C56660B2}"/>
              </a:ext>
            </a:extLst>
          </p:cNvPr>
          <p:cNvSpPr txBox="1"/>
          <p:nvPr/>
        </p:nvSpPr>
        <p:spPr>
          <a:xfrm>
            <a:off x="4886078" y="5847045"/>
            <a:ext cx="364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2</a:t>
            </a:r>
            <a:r>
              <a:rPr lang="en-US" altLang="ko-KR" sz="1400" baseline="30000" dirty="0"/>
              <a:t>nd</a:t>
            </a:r>
            <a:r>
              <a:rPr lang="en-US" altLang="ko-KR" sz="1400" dirty="0"/>
              <a:t> Per AID TID Info subfield </a:t>
            </a:r>
          </a:p>
          <a:p>
            <a:pPr algn="ctr"/>
            <a:r>
              <a:rPr lang="en-US" altLang="ko-KR" sz="1400" dirty="0"/>
              <a:t>for the AID/TID pair</a:t>
            </a:r>
          </a:p>
        </p:txBody>
      </p:sp>
      <p:graphicFrame>
        <p:nvGraphicFramePr>
          <p:cNvPr id="128" name="표 127">
            <a:extLst>
              <a:ext uri="{FF2B5EF4-FFF2-40B4-BE49-F238E27FC236}">
                <a16:creationId xmlns:a16="http://schemas.microsoft.com/office/drawing/2014/main" id="{5F8D640F-A03C-40F8-9F1C-F9EBADDE7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086313"/>
              </p:ext>
            </p:extLst>
          </p:nvPr>
        </p:nvGraphicFramePr>
        <p:xfrm>
          <a:off x="1146079" y="4084556"/>
          <a:ext cx="293096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482">
                  <a:extLst>
                    <a:ext uri="{9D8B030D-6E8A-4147-A177-3AD203B41FA5}">
                      <a16:colId xmlns:a16="http://schemas.microsoft.com/office/drawing/2014/main" val="4273067233"/>
                    </a:ext>
                  </a:extLst>
                </a:gridCol>
                <a:gridCol w="1465482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(BA bitmap length = 32-octet)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Starting Sequence Number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graphicFrame>
        <p:nvGraphicFramePr>
          <p:cNvPr id="130" name="표 11">
            <a:extLst>
              <a:ext uri="{FF2B5EF4-FFF2-40B4-BE49-F238E27FC236}">
                <a16:creationId xmlns:a16="http://schemas.microsoft.com/office/drawing/2014/main" id="{9C21078B-9343-45B6-848A-56A3D5D82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42278"/>
              </p:ext>
            </p:extLst>
          </p:nvPr>
        </p:nvGraphicFramePr>
        <p:xfrm>
          <a:off x="5214714" y="4082485"/>
          <a:ext cx="293096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482">
                  <a:extLst>
                    <a:ext uri="{9D8B030D-6E8A-4147-A177-3AD203B41FA5}">
                      <a16:colId xmlns:a16="http://schemas.microsoft.com/office/drawing/2014/main" val="4273067233"/>
                    </a:ext>
                  </a:extLst>
                </a:gridCol>
                <a:gridCol w="1465482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(BA bitmap length = 4-octet)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rgbClr val="FF0000"/>
                          </a:solidFill>
                        </a:rPr>
                        <a:t>Reduction ratio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cxnSp>
        <p:nvCxnSpPr>
          <p:cNvPr id="133" name="직선 화살표 연결선 132">
            <a:extLst>
              <a:ext uri="{FF2B5EF4-FFF2-40B4-BE49-F238E27FC236}">
                <a16:creationId xmlns:a16="http://schemas.microsoft.com/office/drawing/2014/main" id="{E26912F2-61A4-40C6-84B8-A7A8A4837A74}"/>
              </a:ext>
            </a:extLst>
          </p:cNvPr>
          <p:cNvCxnSpPr>
            <a:cxnSpLocks/>
            <a:stCxn id="123" idx="0"/>
            <a:endCxn id="128" idx="2"/>
          </p:cNvCxnSpPr>
          <p:nvPr/>
        </p:nvCxnSpPr>
        <p:spPr>
          <a:xfrm flipH="1" flipV="1">
            <a:off x="2611561" y="4724636"/>
            <a:ext cx="5629" cy="32953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>
            <a:extLst>
              <a:ext uri="{FF2B5EF4-FFF2-40B4-BE49-F238E27FC236}">
                <a16:creationId xmlns:a16="http://schemas.microsoft.com/office/drawing/2014/main" id="{BC9A8001-9E32-4D44-9C5E-DE4EB8AD362E}"/>
              </a:ext>
            </a:extLst>
          </p:cNvPr>
          <p:cNvCxnSpPr>
            <a:cxnSpLocks/>
            <a:stCxn id="124" idx="0"/>
            <a:endCxn id="130" idx="2"/>
          </p:cNvCxnSpPr>
          <p:nvPr/>
        </p:nvCxnSpPr>
        <p:spPr>
          <a:xfrm flipV="1">
            <a:off x="6680196" y="4722565"/>
            <a:ext cx="0" cy="33160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75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D46AA9-3FFD-4A40-A1B9-8E4D6F8E4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4438"/>
            <a:ext cx="7770813" cy="914400"/>
          </a:xfrm>
        </p:spPr>
        <p:txBody>
          <a:bodyPr/>
          <a:lstStyle/>
          <a:p>
            <a:r>
              <a:rPr lang="en-US" altLang="ko-KR" sz="2800" dirty="0"/>
              <a:t>Summary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A67BF8-7796-4C9E-A016-318E3212C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Reduced BlockAck (R-BA) to reduce BA overhead was proposed</a:t>
            </a:r>
          </a:p>
          <a:p>
            <a:endParaRPr lang="en-US" altLang="ko-KR" sz="2400" dirty="0"/>
          </a:p>
          <a:p>
            <a:r>
              <a:rPr lang="en-US" altLang="ko-KR" sz="2400" dirty="0"/>
              <a:t>It is proposed to reuse current BlockAck frame formats for the R-BA</a:t>
            </a:r>
          </a:p>
          <a:p>
            <a:endParaRPr lang="en-US" altLang="ko-KR" sz="2400" dirty="0"/>
          </a:p>
          <a:p>
            <a:pPr marL="0" indent="0">
              <a:buNone/>
            </a:pPr>
            <a:endParaRPr lang="en-US" altLang="ko-KR" sz="2400" dirty="0"/>
          </a:p>
          <a:p>
            <a:endParaRPr lang="en-US" altLang="ko-KR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B92C59-5753-415C-BE91-5ED910564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13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418206-36D0-4FFA-AF0A-BD4D2F291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4E853E6-D0EB-409F-9160-99F40046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113321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SP1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14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Do you agree that 11be shall define at least an overhead reduction mechanism for large size BA (e.g., 512/1024 BA) in R1?</a:t>
            </a:r>
          </a:p>
          <a:p>
            <a:pPr marL="287992" lvl="1" indent="0">
              <a:buNone/>
            </a:pPr>
            <a:endParaRPr lang="en-US" altLang="ko-KR" sz="2175" dirty="0">
              <a:solidFill>
                <a:schemeClr val="tx1"/>
              </a:solidFill>
            </a:endParaRP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endParaRPr lang="en-US" altLang="ko-K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463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SP2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15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Do you support that a single bit in a Bitmap subfield can be used to indicate received status of multiple MPDUs?</a:t>
            </a:r>
            <a:endParaRPr lang="en-US" altLang="ko-KR" sz="2175" dirty="0"/>
          </a:p>
          <a:p>
            <a:pPr marL="0" indent="0">
              <a:buNone/>
            </a:pPr>
            <a:endParaRPr lang="en-US" altLang="ko-KR" sz="2400" dirty="0"/>
          </a:p>
          <a:p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3213012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SP3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16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 lnSpcReduction="10000"/>
          </a:bodyPr>
          <a:lstStyle/>
          <a:p>
            <a:r>
              <a:rPr lang="en-US" altLang="ko-KR" sz="2225" dirty="0"/>
              <a:t>Do you agree to define Reduce BlockAck as the following:</a:t>
            </a:r>
          </a:p>
          <a:p>
            <a:pPr lvl="1"/>
            <a:r>
              <a:rPr lang="en-US" altLang="ko-KR" sz="2000" dirty="0"/>
              <a:t>The Block Ack Bitmap subfield of the Reduced BlockAck is used to indicate received status of up to </a:t>
            </a:r>
            <a:r>
              <a:rPr lang="en-US" altLang="ko-KR" sz="2000" i="1" dirty="0"/>
              <a:t>TBD</a:t>
            </a:r>
            <a:r>
              <a:rPr lang="en-US" altLang="ko-KR" sz="2000" dirty="0"/>
              <a:t> entries, where each entry represent multiple number of MSDUs or A-MSDUs. The number of MSDUs or A-MSDUs corresponding to each entry is determined based on the Reduction ratio applied to the Bitmap subfield. </a:t>
            </a:r>
          </a:p>
          <a:p>
            <a:pPr lvl="1"/>
            <a:r>
              <a:rPr lang="en-US" altLang="ko-KR" sz="2000" dirty="0"/>
              <a:t>Additional entries to indicate the received status of MSDUs or A-MSDUs corresponding to entries that have 0 value, can be presented after the entries corresponding to the multiple MSDUs or A-MSDUs.</a:t>
            </a:r>
          </a:p>
          <a:p>
            <a:pPr lvl="1"/>
            <a:endParaRPr lang="en-US" altLang="ko-KR" sz="2000" dirty="0"/>
          </a:p>
          <a:p>
            <a:pPr lvl="2"/>
            <a:r>
              <a:rPr lang="en-US" altLang="ko-KR" dirty="0"/>
              <a:t>NOTE: </a:t>
            </a:r>
            <a:r>
              <a:rPr lang="en-US" altLang="ko-KR" i="1" dirty="0"/>
              <a:t>TBD</a:t>
            </a:r>
            <a:r>
              <a:rPr lang="en-US" altLang="ko-KR" dirty="0"/>
              <a:t> is 256 for R1.</a:t>
            </a:r>
          </a:p>
          <a:p>
            <a:pPr lvl="3"/>
            <a:r>
              <a:rPr lang="en-US" altLang="ko-KR" sz="1800" dirty="0"/>
              <a:t>To indicate received status of 1024 MSDUs or 1024 A-MSDUs with Reduction ratio 4.</a:t>
            </a:r>
          </a:p>
          <a:p>
            <a:pPr lvl="1"/>
            <a:endParaRPr lang="en-US" altLang="ko-KR" sz="2175" dirty="0"/>
          </a:p>
          <a:p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666347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References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6753"/>
            <a:ext cx="8077195" cy="4113213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[1] 11-20/201 Multi-Link BA compression (</a:t>
            </a:r>
            <a:r>
              <a:rPr lang="en-US" altLang="ko-KR" sz="1800" dirty="0" err="1"/>
              <a:t>Girigh</a:t>
            </a:r>
            <a:r>
              <a:rPr lang="en-US" altLang="ko-KR" sz="1800" dirty="0"/>
              <a:t> </a:t>
            </a:r>
            <a:r>
              <a:rPr lang="en-US" altLang="ko-KR" sz="1800" dirty="0" err="1"/>
              <a:t>Madpuwar</a:t>
            </a:r>
            <a:r>
              <a:rPr lang="en-US" altLang="ko-KR" sz="1800" dirty="0"/>
              <a:t>, Broadcom)</a:t>
            </a:r>
          </a:p>
          <a:p>
            <a:r>
              <a:rPr lang="en-US" altLang="ko-KR" sz="1800" dirty="0"/>
              <a:t>[2] 11-20/294 EHT Block ACK Optimization (Zhou Lan, Broadcom)</a:t>
            </a:r>
          </a:p>
          <a:p>
            <a:r>
              <a:rPr lang="en-US" altLang="ko-KR" sz="1800" dirty="0"/>
              <a:t>[3] 11-20/397 Sequence number and BA operation with larger BA buffer size (</a:t>
            </a:r>
            <a:r>
              <a:rPr lang="en-US" altLang="ko-KR" sz="1800" dirty="0" err="1"/>
              <a:t>Liwen</a:t>
            </a:r>
            <a:r>
              <a:rPr lang="en-US" altLang="ko-KR" sz="1800" dirty="0"/>
              <a:t> Chu, NXP)</a:t>
            </a:r>
          </a:p>
          <a:p>
            <a:r>
              <a:rPr lang="en-US" altLang="ko-KR" sz="1800" dirty="0"/>
              <a:t>[4] 11-20/441 Block Acknowledgment for EHT (Duncan Ho, Qualcomm)</a:t>
            </a:r>
          </a:p>
          <a:p>
            <a:r>
              <a:rPr lang="en-US" altLang="ko-KR" sz="1800" dirty="0"/>
              <a:t>[5] 11-20/462 11be BA Indication (Po-Kai Huang, Intel)</a:t>
            </a:r>
            <a:endParaRPr lang="ko-KR" altLang="en-US" sz="1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17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0980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Introduction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5115836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802.11be supports 512/1024 BA in R1:</a:t>
            </a:r>
          </a:p>
          <a:p>
            <a:pPr lvl="1"/>
            <a:r>
              <a:rPr lang="en-US" altLang="ko-KR" sz="2000" dirty="0"/>
              <a:t>To indicate the received status of up to 512 or 1024 MPDUs, length of the Block Ack Bitmap subfields in the Compressed BA and the M-BA are extended</a:t>
            </a:r>
          </a:p>
          <a:p>
            <a:pPr lvl="2"/>
            <a:r>
              <a:rPr lang="en-US" altLang="ko-KR" dirty="0"/>
              <a:t>Compressed BlockAck and Multi-STA BlockAck frames may contain 64/128-octet Bitmap subfield(s)</a:t>
            </a:r>
          </a:p>
          <a:p>
            <a:pPr lvl="1"/>
            <a:endParaRPr lang="en-US" altLang="ko-KR" sz="1800" dirty="0"/>
          </a:p>
          <a:p>
            <a:r>
              <a:rPr lang="en-US" altLang="ko-KR" sz="2400" dirty="0"/>
              <a:t>The extended BlockAck Bitmap subfield may cause additional overhead</a:t>
            </a:r>
            <a:endParaRPr lang="en-US" altLang="ko-KR" sz="2400" dirty="0">
              <a:solidFill>
                <a:srgbClr val="FF0000"/>
              </a:solidFill>
            </a:endParaRPr>
          </a:p>
          <a:p>
            <a:pPr lvl="1"/>
            <a:r>
              <a:rPr lang="en-US" altLang="ko-KR" sz="2000" dirty="0"/>
              <a:t>Several contributions have provided analysis on the overhead from the 512/1024 BA and proposed methods for reducing the overhead</a:t>
            </a:r>
          </a:p>
          <a:p>
            <a:endParaRPr lang="en-US" altLang="ko-KR" sz="2000" dirty="0"/>
          </a:p>
          <a:p>
            <a:r>
              <a:rPr lang="en-US" altLang="ko-KR" sz="2400" dirty="0"/>
              <a:t>This contribution proposes Reduced BlockAck to reduce BA overhead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874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Motivation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429031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Length of a Bitmap subfield is getting longer to indicate received status of more MPDUs through a BA frame</a:t>
            </a: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It is not desirable to increase a Bitmap size in proportion to the number of indicated MPDUs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Increase in BA length may consume longer airtime, because MCS applied to BA may still be low</a:t>
            </a:r>
          </a:p>
          <a:p>
            <a:pPr marL="0" indent="0">
              <a:buNone/>
            </a:pPr>
            <a:endParaRPr lang="en-US" altLang="ko-KR" sz="24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It is necessary to consider a new BA mechanism to indicate a larger number of MPDUs with a limited Bitmap size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3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951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Proposal: Reduced BlockAck (R-BA)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612760"/>
            <a:ext cx="7845421" cy="491185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Each single bit in the Bitmap subfield of a Reduced BlockAck (R-BA) indicates the “Representative value” of the received status for multiple MPDUs</a:t>
            </a: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Method to determine “Representative value” for each single bit 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When all multiple MPDUs corresponding to a single bit were successfully received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The single bit is determined as “1”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When at least one MPDU corresponding to a single bit was failed to receive successfully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The single bit is determined as “0”</a:t>
            </a:r>
          </a:p>
          <a:p>
            <a:pPr lvl="2"/>
            <a:endParaRPr lang="en-US" altLang="ko-KR" sz="2625" dirty="0">
              <a:solidFill>
                <a:schemeClr val="tx1"/>
              </a:solidFill>
            </a:endParaRPr>
          </a:p>
          <a:p>
            <a:pPr lvl="3"/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spcBef>
                <a:spcPts val="378"/>
              </a:spcBef>
              <a:defRPr/>
            </a:pPr>
            <a:endParaRPr lang="en-US" altLang="ko-KR" sz="140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2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4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105714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Bitmap construction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612760"/>
            <a:ext cx="8119978" cy="4767942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Example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When a single bit of the R-BA represents receiving status of 4 MPDUs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NOTE: Each bit of the R-BA can be obtained by bitwise operation over the 4 bits in the scoreboard</a:t>
            </a:r>
            <a:endParaRPr lang="en-US" altLang="ko-KR" sz="2000" dirty="0">
              <a:solidFill>
                <a:srgbClr val="FF0000"/>
              </a:solidFill>
            </a:endParaRPr>
          </a:p>
          <a:p>
            <a:pPr marL="575983" lvl="2" indent="0">
              <a:buNone/>
            </a:pPr>
            <a:endParaRPr lang="en-US" altLang="ko-KR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6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1">
              <a:spcBef>
                <a:spcPts val="378"/>
              </a:spcBef>
              <a:defRPr/>
            </a:pPr>
            <a:endParaRPr lang="en-US" altLang="ko-KR" sz="150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2"/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5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pic>
        <p:nvPicPr>
          <p:cNvPr id="101" name="그림 100">
            <a:extLst>
              <a:ext uri="{FF2B5EF4-FFF2-40B4-BE49-F238E27FC236}">
                <a16:creationId xmlns:a16="http://schemas.microsoft.com/office/drawing/2014/main" id="{48A1E353-A893-4DC4-9F11-1599FA4AC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534" y="3370736"/>
            <a:ext cx="7407807" cy="287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4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</a:rPr>
              <a:t>Additional information in the Bitmap subfield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612760"/>
            <a:ext cx="7845421" cy="476794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Per-MPDU Ack regarding the MPDUs corresponding to “0”-valued bits of R-BA can be added at the end of the Bitmap subfield</a:t>
            </a:r>
          </a:p>
          <a:p>
            <a:pPr lvl="1"/>
            <a:r>
              <a:rPr lang="en-US" altLang="ko-KR" sz="2175" dirty="0">
                <a:solidFill>
                  <a:schemeClr val="tx1"/>
                </a:solidFill>
              </a:rPr>
              <a:t>The Per-MPDU Ack clarifies which MPDU(s) was failed to receive among the corresponding MPDUs.</a:t>
            </a: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A Bitmap subfield of the R-BA consists of two parts</a:t>
            </a:r>
          </a:p>
          <a:p>
            <a:pPr lvl="1"/>
            <a:r>
              <a:rPr lang="en-US" altLang="ko-KR" sz="2200" dirty="0">
                <a:solidFill>
                  <a:schemeClr val="tx1"/>
                </a:solidFill>
              </a:rPr>
              <a:t>1</a:t>
            </a:r>
            <a:r>
              <a:rPr lang="en-US" altLang="ko-KR" sz="2200" baseline="30000" dirty="0">
                <a:solidFill>
                  <a:schemeClr val="tx1"/>
                </a:solidFill>
              </a:rPr>
              <a:t>st</a:t>
            </a:r>
            <a:r>
              <a:rPr lang="en-US" altLang="ko-KR" sz="2200" dirty="0">
                <a:solidFill>
                  <a:schemeClr val="tx1"/>
                </a:solidFill>
              </a:rPr>
              <a:t> part (static bit-width)</a:t>
            </a:r>
            <a:endParaRPr lang="en-US" altLang="ko-KR" sz="2200" dirty="0">
              <a:solidFill>
                <a:srgbClr val="FF0000"/>
              </a:solidFill>
            </a:endParaRP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Reduced length of bitmap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Bit-width is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reduction ratio-dependent</a:t>
            </a:r>
          </a:p>
          <a:p>
            <a:pPr marL="287992" lvl="1" indent="0">
              <a:buNone/>
            </a:pPr>
            <a:endParaRPr lang="en-US" altLang="ko-KR" sz="2000" dirty="0">
              <a:solidFill>
                <a:schemeClr val="tx1"/>
              </a:solidFill>
            </a:endParaRPr>
          </a:p>
          <a:p>
            <a:pPr lvl="1"/>
            <a:r>
              <a:rPr lang="en-US" altLang="ko-KR" sz="2200" dirty="0">
                <a:solidFill>
                  <a:schemeClr val="tx1"/>
                </a:solidFill>
              </a:rPr>
              <a:t>2</a:t>
            </a:r>
            <a:r>
              <a:rPr lang="en-US" altLang="ko-KR" sz="2200" baseline="30000" dirty="0">
                <a:solidFill>
                  <a:schemeClr val="tx1"/>
                </a:solidFill>
              </a:rPr>
              <a:t>nd</a:t>
            </a:r>
            <a:r>
              <a:rPr lang="en-US" altLang="ko-KR" sz="2200" dirty="0">
                <a:solidFill>
                  <a:schemeClr val="tx1"/>
                </a:solidFill>
              </a:rPr>
              <a:t> part (variable bit-width)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Additional Per-MPDU Ack bits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Bit-width depends on the number of “0”-valued bits in the 1</a:t>
            </a:r>
            <a:r>
              <a:rPr lang="en-US" altLang="ko-KR" baseline="30000" dirty="0">
                <a:solidFill>
                  <a:schemeClr val="tx1"/>
                </a:solidFill>
              </a:rPr>
              <a:t>st</a:t>
            </a:r>
            <a:r>
              <a:rPr lang="en-US" altLang="ko-KR" dirty="0">
                <a:solidFill>
                  <a:schemeClr val="tx1"/>
                </a:solidFill>
              </a:rPr>
              <a:t> part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Additional padding bits can be present to align bitmap size to byte boundary</a:t>
            </a:r>
          </a:p>
          <a:p>
            <a:pPr lvl="2"/>
            <a:endParaRPr lang="en-US" altLang="ko-KR" sz="1900" dirty="0">
              <a:solidFill>
                <a:schemeClr val="tx1"/>
              </a:solidFill>
            </a:endParaRPr>
          </a:p>
          <a:p>
            <a:pPr lvl="3"/>
            <a:endParaRPr lang="en-US" altLang="ko-KR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6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1">
              <a:spcBef>
                <a:spcPts val="378"/>
              </a:spcBef>
              <a:defRPr/>
            </a:pPr>
            <a:endParaRPr lang="en-US" altLang="ko-KR" sz="150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2"/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6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7990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with the 2</a:t>
            </a:r>
            <a:r>
              <a:rPr lang="en-US" altLang="ko-KR" sz="2800" baseline="30000" dirty="0"/>
              <a:t>nd</a:t>
            </a:r>
            <a:r>
              <a:rPr lang="en-US" altLang="ko-KR" sz="2800" dirty="0"/>
              <a:t> part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424499"/>
            <a:ext cx="7845421" cy="4767942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Example</a:t>
            </a:r>
            <a:endParaRPr lang="en-US" altLang="ko-KR" sz="2400" dirty="0">
              <a:solidFill>
                <a:srgbClr val="FF0000"/>
              </a:solidFill>
            </a:endParaRP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R-BA may convey 33-byte Bitmap subfield to indicate received status of 1024 MPDUs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32 bytes R-BA + 4 bits per-MPDU Ack + 4 bits padding</a:t>
            </a:r>
          </a:p>
          <a:p>
            <a:pPr marL="575983" lvl="2" indent="0">
              <a:buNone/>
            </a:pPr>
            <a:endParaRPr lang="en-US" altLang="ko-KR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600" dirty="0"/>
          </a:p>
          <a:p>
            <a:pPr lvl="3"/>
            <a:endParaRPr lang="en-US" altLang="ko-KR" sz="1500" dirty="0"/>
          </a:p>
          <a:p>
            <a:pPr lvl="1">
              <a:spcBef>
                <a:spcPts val="378"/>
              </a:spcBef>
              <a:defRPr/>
            </a:pPr>
            <a:endParaRPr lang="en-US" altLang="ko-KR" sz="1500" dirty="0">
              <a:latin typeface="Times New Roman"/>
              <a:ea typeface="MS Gothic"/>
            </a:endParaRPr>
          </a:p>
          <a:p>
            <a:pPr lvl="2"/>
            <a:endParaRPr lang="en-US" altLang="ko-KR" sz="1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7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282AD3E1-E118-4C98-B779-317FE16E91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73541" y="4859641"/>
            <a:ext cx="7328220" cy="3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70ADF3A8-7E61-4F60-B030-8367A22490F7}"/>
              </a:ext>
            </a:extLst>
          </p:cNvPr>
          <p:cNvSpPr/>
          <p:nvPr/>
        </p:nvSpPr>
        <p:spPr bwMode="auto">
          <a:xfrm>
            <a:off x="1293496" y="4532345"/>
            <a:ext cx="2429814" cy="3385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latin typeface="Times New Roman" pitchFamily="16" charset="0"/>
                <a:ea typeface="MS Gothic" charset="-128"/>
              </a:rPr>
              <a:t>Data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2886344-A2DD-474C-8D75-1DE6660E8FF2}"/>
              </a:ext>
            </a:extLst>
          </p:cNvPr>
          <p:cNvSpPr/>
          <p:nvPr/>
        </p:nvSpPr>
        <p:spPr bwMode="auto">
          <a:xfrm>
            <a:off x="4120595" y="4865141"/>
            <a:ext cx="1088883" cy="5429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latin typeface="Times New Roman" pitchFamily="16" charset="0"/>
                <a:ea typeface="MS Gothic" charset="-128"/>
              </a:rPr>
              <a:t>R-BA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latin typeface="Times New Roman" pitchFamily="16" charset="0"/>
                <a:ea typeface="MS Gothic" charset="-128"/>
              </a:rPr>
              <a:t>Bitmap size = (256 + 8)-bit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564E32-BB13-4895-A7F8-7D3034E7F29F}"/>
              </a:ext>
            </a:extLst>
          </p:cNvPr>
          <p:cNvSpPr txBox="1"/>
          <p:nvPr/>
        </p:nvSpPr>
        <p:spPr>
          <a:xfrm>
            <a:off x="207377" y="4557070"/>
            <a:ext cx="1086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EHT AP</a:t>
            </a:r>
            <a:endParaRPr lang="ko-KR" altLang="en-US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F5EB6F-3969-4B20-A5C8-CE692B5C0147}"/>
              </a:ext>
            </a:extLst>
          </p:cNvPr>
          <p:cNvSpPr txBox="1"/>
          <p:nvPr/>
        </p:nvSpPr>
        <p:spPr>
          <a:xfrm>
            <a:off x="207377" y="4916511"/>
            <a:ext cx="12449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EHT STA</a:t>
            </a:r>
            <a:endParaRPr lang="ko-KR" altLang="en-US" sz="1100" dirty="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70F2DA1B-8A37-495C-913A-1B975D8638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195296" y="4010076"/>
            <a:ext cx="3251784" cy="8608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FB05FD1A-477E-4A26-96C5-5628C41BFF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659857" y="4059178"/>
            <a:ext cx="1499188" cy="8117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4" name="표 20">
            <a:extLst>
              <a:ext uri="{FF2B5EF4-FFF2-40B4-BE49-F238E27FC236}">
                <a16:creationId xmlns:a16="http://schemas.microsoft.com/office/drawing/2014/main" id="{2F1D12A6-579A-48DC-9EC0-3FBA4B9E4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61267"/>
              </p:ext>
            </p:extLst>
          </p:nvPr>
        </p:nvGraphicFramePr>
        <p:xfrm>
          <a:off x="2635327" y="3511110"/>
          <a:ext cx="2314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960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62960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62960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62960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  <a:gridCol w="462960">
                  <a:extLst>
                    <a:ext uri="{9D8B030D-6E8A-4147-A177-3AD203B41FA5}">
                      <a16:colId xmlns:a16="http://schemas.microsoft.com/office/drawing/2014/main" val="1272959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DFACFCA-EEB5-47CA-BA17-E6B601949E4A}"/>
              </a:ext>
            </a:extLst>
          </p:cNvPr>
          <p:cNvCxnSpPr/>
          <p:nvPr/>
        </p:nvCxnSpPr>
        <p:spPr bwMode="auto">
          <a:xfrm>
            <a:off x="2635327" y="3955486"/>
            <a:ext cx="231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8F261AB-99BB-4B95-9D8C-0ED9526B15C9}"/>
              </a:ext>
            </a:extLst>
          </p:cNvPr>
          <p:cNvSpPr txBox="1"/>
          <p:nvPr/>
        </p:nvSpPr>
        <p:spPr>
          <a:xfrm>
            <a:off x="2982864" y="3945794"/>
            <a:ext cx="164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1</a:t>
            </a:r>
            <a:r>
              <a:rPr lang="en-US" altLang="ko-KR" sz="1200" baseline="30000" dirty="0"/>
              <a:t>st</a:t>
            </a:r>
            <a:r>
              <a:rPr lang="en-US" altLang="ko-KR" sz="1200" dirty="0"/>
              <a:t> part of the R-BA</a:t>
            </a:r>
          </a:p>
          <a:p>
            <a:pPr algn="ctr"/>
            <a:r>
              <a:rPr lang="en-US" altLang="ko-KR" sz="1200" dirty="0"/>
              <a:t>(256 bits)</a:t>
            </a:r>
          </a:p>
        </p:txBody>
      </p:sp>
      <p:graphicFrame>
        <p:nvGraphicFramePr>
          <p:cNvPr id="17" name="표 20">
            <a:extLst>
              <a:ext uri="{FF2B5EF4-FFF2-40B4-BE49-F238E27FC236}">
                <a16:creationId xmlns:a16="http://schemas.microsoft.com/office/drawing/2014/main" id="{C57C07FC-0A10-4FAD-8A11-0BE65E864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83774"/>
              </p:ext>
            </p:extLst>
          </p:nvPr>
        </p:nvGraphicFramePr>
        <p:xfrm>
          <a:off x="4980208" y="3506973"/>
          <a:ext cx="1637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2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7890EE0-2E99-4D89-B348-6D70FA6B9319}"/>
              </a:ext>
            </a:extLst>
          </p:cNvPr>
          <p:cNvSpPr txBox="1"/>
          <p:nvPr/>
        </p:nvSpPr>
        <p:spPr>
          <a:xfrm>
            <a:off x="202907" y="3286875"/>
            <a:ext cx="1799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SSN to SSN + 4*(1) -1</a:t>
            </a:r>
            <a:endParaRPr lang="ko-KR" altLang="en-US" sz="1200" dirty="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30CF846A-9DF8-496A-B2A2-790E6D8D8E1C}"/>
              </a:ext>
            </a:extLst>
          </p:cNvPr>
          <p:cNvCxnSpPr>
            <a:cxnSpLocks/>
            <a:endCxn id="18" idx="3"/>
          </p:cNvCxnSpPr>
          <p:nvPr/>
        </p:nvCxnSpPr>
        <p:spPr bwMode="auto">
          <a:xfrm flipH="1" flipV="1">
            <a:off x="2002378" y="3425375"/>
            <a:ext cx="632950" cy="166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03C9152-288B-4C48-9E1F-27C9F2687247}"/>
              </a:ext>
            </a:extLst>
          </p:cNvPr>
          <p:cNvSpPr txBox="1"/>
          <p:nvPr/>
        </p:nvSpPr>
        <p:spPr>
          <a:xfrm>
            <a:off x="4385725" y="2880409"/>
            <a:ext cx="285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“Per-MPDU Ack” for</a:t>
            </a:r>
          </a:p>
          <a:p>
            <a:pPr algn="ctr"/>
            <a:r>
              <a:rPr lang="en-US" altLang="ko-KR" sz="1200" dirty="0"/>
              <a:t>SSN+4*(2) to SSN + 4*(3) -1</a:t>
            </a:r>
            <a:endParaRPr lang="ko-KR" altLang="en-US" sz="1200" dirty="0"/>
          </a:p>
        </p:txBody>
      </p:sp>
      <p:sp>
        <p:nvSpPr>
          <p:cNvPr id="21" name="오른쪽 중괄호 20">
            <a:extLst>
              <a:ext uri="{FF2B5EF4-FFF2-40B4-BE49-F238E27FC236}">
                <a16:creationId xmlns:a16="http://schemas.microsoft.com/office/drawing/2014/main" id="{762C7852-96D5-46C6-BD59-681846AD2E32}"/>
              </a:ext>
            </a:extLst>
          </p:cNvPr>
          <p:cNvSpPr/>
          <p:nvPr/>
        </p:nvSpPr>
        <p:spPr bwMode="auto">
          <a:xfrm rot="16200000">
            <a:off x="5758144" y="2611004"/>
            <a:ext cx="107994" cy="161079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4" name="표 20">
            <a:extLst>
              <a:ext uri="{FF2B5EF4-FFF2-40B4-BE49-F238E27FC236}">
                <a16:creationId xmlns:a16="http://schemas.microsoft.com/office/drawing/2014/main" id="{2F82431D-BF52-4CC9-BC2F-89830796E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440207"/>
              </p:ext>
            </p:extLst>
          </p:nvPr>
        </p:nvGraphicFramePr>
        <p:xfrm>
          <a:off x="6853865" y="3514423"/>
          <a:ext cx="1637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2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F362653E-31ED-4EE4-8EDD-61EFD5CFCBA5}"/>
              </a:ext>
            </a:extLst>
          </p:cNvPr>
          <p:cNvSpPr txBox="1"/>
          <p:nvPr/>
        </p:nvSpPr>
        <p:spPr>
          <a:xfrm>
            <a:off x="6824913" y="3045483"/>
            <a:ext cx="1717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Padding</a:t>
            </a:r>
          </a:p>
          <a:p>
            <a:pPr algn="ctr"/>
            <a:r>
              <a:rPr lang="en-US" altLang="ko-KR" sz="1200" dirty="0"/>
              <a:t>(to meet byte boundary)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D3E0F0-EF26-448C-80B1-B087B9395AD1}"/>
              </a:ext>
            </a:extLst>
          </p:cNvPr>
          <p:cNvSpPr txBox="1"/>
          <p:nvPr/>
        </p:nvSpPr>
        <p:spPr>
          <a:xfrm>
            <a:off x="2069371" y="2887445"/>
            <a:ext cx="23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“Representative value” for</a:t>
            </a:r>
          </a:p>
          <a:p>
            <a:pPr algn="ctr"/>
            <a:r>
              <a:rPr lang="en-US" altLang="ko-KR" sz="1200" dirty="0"/>
              <a:t>SSN+4*(2) to SSN + 4*(3) -1</a:t>
            </a:r>
            <a:endParaRPr lang="ko-KR" altLang="en-US" sz="1200" dirty="0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9237305B-13D5-4704-A160-5F07A4EC3A48}"/>
              </a:ext>
            </a:extLst>
          </p:cNvPr>
          <p:cNvCxnSpPr>
            <a:cxnSpLocks/>
            <a:stCxn id="14" idx="0"/>
            <a:endCxn id="26" idx="2"/>
          </p:cNvCxnSpPr>
          <p:nvPr/>
        </p:nvCxnSpPr>
        <p:spPr bwMode="auto">
          <a:xfrm flipH="1" flipV="1">
            <a:off x="3226771" y="3349110"/>
            <a:ext cx="565956" cy="1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CA67BF5-B2FC-4B6B-B962-706C6BFE0C86}"/>
              </a:ext>
            </a:extLst>
          </p:cNvPr>
          <p:cNvSpPr txBox="1"/>
          <p:nvPr/>
        </p:nvSpPr>
        <p:spPr>
          <a:xfrm>
            <a:off x="32252" y="5276293"/>
            <a:ext cx="590122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600" b="1" dirty="0"/>
              <a:t>1</a:t>
            </a:r>
            <a:r>
              <a:rPr lang="en-US" altLang="ko-KR" sz="1600" b="1" baseline="30000" dirty="0"/>
              <a:t>st</a:t>
            </a:r>
            <a:r>
              <a:rPr lang="en-US" altLang="ko-KR" sz="1600" b="1" dirty="0"/>
              <a:t> part of the Bitmap subfield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ko-KR" sz="1400" b="1" dirty="0"/>
              <a:t>Reduction ratio: 4</a:t>
            </a:r>
          </a:p>
          <a:p>
            <a:pPr lvl="4"/>
            <a:r>
              <a:rPr lang="en-US" altLang="ko-KR" sz="1200" dirty="0"/>
              <a:t>Each single bit in the 1</a:t>
            </a:r>
            <a:r>
              <a:rPr lang="en-US" altLang="ko-KR" sz="1200" baseline="30000" dirty="0"/>
              <a:t>st</a:t>
            </a:r>
            <a:r>
              <a:rPr lang="en-US" altLang="ko-KR" sz="1200" dirty="0"/>
              <a:t> part of the Bitmap subfield indicates received status of 4 MPDUs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ko-KR" sz="1400" b="1" dirty="0"/>
              <a:t>The 1</a:t>
            </a:r>
            <a:r>
              <a:rPr lang="en-US" altLang="ko-KR" sz="1400" b="1" baseline="30000" dirty="0"/>
              <a:t>st</a:t>
            </a:r>
            <a:r>
              <a:rPr lang="en-US" altLang="ko-KR" sz="1400" b="1" dirty="0"/>
              <a:t> part has a </a:t>
            </a:r>
            <a:r>
              <a:rPr lang="en-US" altLang="ko-KR" sz="1400" b="1" dirty="0">
                <a:solidFill>
                  <a:srgbClr val="FF0000"/>
                </a:solidFill>
              </a:rPr>
              <a:t>“0”-valued bit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E782C9-6091-4799-95DE-0C865EC265F0}"/>
              </a:ext>
            </a:extLst>
          </p:cNvPr>
          <p:cNvSpPr txBox="1"/>
          <p:nvPr/>
        </p:nvSpPr>
        <p:spPr>
          <a:xfrm>
            <a:off x="5846006" y="3985076"/>
            <a:ext cx="164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2</a:t>
            </a:r>
            <a:r>
              <a:rPr lang="en-US" altLang="ko-KR" sz="1200" baseline="30000" dirty="0"/>
              <a:t>nd</a:t>
            </a:r>
            <a:r>
              <a:rPr lang="en-US" altLang="ko-KR" sz="1200" dirty="0"/>
              <a:t> part of the R-BA</a:t>
            </a:r>
          </a:p>
          <a:p>
            <a:pPr algn="ctr"/>
            <a:r>
              <a:rPr lang="en-US" altLang="ko-KR" sz="1200" dirty="0"/>
              <a:t>(8 bits)</a:t>
            </a: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D18F2007-05DB-4EBB-B6FC-F2C65D86AFCB}"/>
              </a:ext>
            </a:extLst>
          </p:cNvPr>
          <p:cNvCxnSpPr>
            <a:cxnSpLocks/>
          </p:cNvCxnSpPr>
          <p:nvPr/>
        </p:nvCxnSpPr>
        <p:spPr bwMode="auto">
          <a:xfrm flipV="1">
            <a:off x="5006746" y="3945794"/>
            <a:ext cx="3419281" cy="12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8580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Implicit zero bits indication for R-BA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424498"/>
            <a:ext cx="8134846" cy="3333640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A BA may include many “0” bits in the Bitmap subfield [2]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Difference between the Bitmap size and the number of MPDUs to be acknowledged makes “0”-valued bits in the Bitmap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There are at least 224 “0”-valued bits in the 1024-bit Bitmap used to carry BA for 800 MPDUs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The 224 “0”-valued bits are represented as 56 “0”-valued bits in the 1</a:t>
            </a:r>
            <a:r>
              <a:rPr lang="en-US" altLang="ko-KR" baseline="30000" dirty="0">
                <a:solidFill>
                  <a:schemeClr val="tx1"/>
                </a:solidFill>
              </a:rPr>
              <a:t>st</a:t>
            </a:r>
            <a:r>
              <a:rPr lang="en-US" altLang="ko-KR" dirty="0">
                <a:solidFill>
                  <a:schemeClr val="tx1"/>
                </a:solidFill>
              </a:rPr>
              <a:t> part of the R-BA </a:t>
            </a:r>
          </a:p>
          <a:p>
            <a:pPr lvl="3"/>
            <a:r>
              <a:rPr lang="en-US" altLang="ko-KR" sz="1700" dirty="0">
                <a:solidFill>
                  <a:schemeClr val="tx1"/>
                </a:solidFill>
              </a:rPr>
              <a:t>If the Reduction ratio 4 was applied</a:t>
            </a:r>
          </a:p>
          <a:p>
            <a:pPr lvl="3"/>
            <a:endParaRPr lang="en-US" altLang="ko-KR" sz="17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No need for additional information (per-MPDU Ack) that corresponds to the “0”-valued bits due to the difference in length</a:t>
            </a:r>
          </a:p>
          <a:p>
            <a:pPr lvl="1"/>
            <a:r>
              <a:rPr lang="en-US" altLang="ko-KR" sz="1775" dirty="0">
                <a:solidFill>
                  <a:schemeClr val="tx1"/>
                </a:solidFill>
              </a:rPr>
              <a:t>When 2</a:t>
            </a:r>
            <a:r>
              <a:rPr lang="en-US" altLang="ko-KR" sz="1775" baseline="30000" dirty="0">
                <a:solidFill>
                  <a:schemeClr val="tx1"/>
                </a:solidFill>
              </a:rPr>
              <a:t>nd</a:t>
            </a:r>
            <a:r>
              <a:rPr lang="en-US" altLang="ko-KR" sz="1775" dirty="0">
                <a:solidFill>
                  <a:schemeClr val="tx1"/>
                </a:solidFill>
              </a:rPr>
              <a:t> part of the Bitmap subfield  has no additional bits for some “0”-valued bits in 1</a:t>
            </a:r>
            <a:r>
              <a:rPr lang="en-US" altLang="ko-KR" sz="1775" baseline="30000" dirty="0">
                <a:solidFill>
                  <a:schemeClr val="tx1"/>
                </a:solidFill>
              </a:rPr>
              <a:t>st</a:t>
            </a:r>
            <a:r>
              <a:rPr lang="en-US" altLang="ko-KR" sz="1775" dirty="0">
                <a:solidFill>
                  <a:schemeClr val="tx1"/>
                </a:solidFill>
              </a:rPr>
              <a:t> part, an originator interprets that all the additional bits of the “0”-valued bits are “0” and omitted</a:t>
            </a: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aphicFrame>
        <p:nvGraphicFramePr>
          <p:cNvPr id="14" name="표 20">
            <a:extLst>
              <a:ext uri="{FF2B5EF4-FFF2-40B4-BE49-F238E27FC236}">
                <a16:creationId xmlns:a16="http://schemas.microsoft.com/office/drawing/2014/main" id="{2F1D12A6-579A-48DC-9EC0-3FBA4B9E4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47735"/>
              </p:ext>
            </p:extLst>
          </p:nvPr>
        </p:nvGraphicFramePr>
        <p:xfrm>
          <a:off x="185320" y="5394777"/>
          <a:ext cx="3250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308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1272959408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3108723642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3604058518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3897672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…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DFACFCA-EEB5-47CA-BA17-E6B601949E4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5321" y="5829461"/>
            <a:ext cx="3250463" cy="96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8F261AB-99BB-4B95-9D8C-0ED9526B15C9}"/>
              </a:ext>
            </a:extLst>
          </p:cNvPr>
          <p:cNvSpPr txBox="1"/>
          <p:nvPr/>
        </p:nvSpPr>
        <p:spPr>
          <a:xfrm>
            <a:off x="995314" y="5829461"/>
            <a:ext cx="164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256-bit R-BA</a:t>
            </a:r>
          </a:p>
          <a:p>
            <a:pPr algn="ctr"/>
            <a:r>
              <a:rPr lang="en-US" altLang="ko-KR" sz="1200" dirty="0"/>
              <a:t>(BA bits regarding to 800 MPDUs)</a:t>
            </a:r>
          </a:p>
        </p:txBody>
      </p:sp>
      <p:graphicFrame>
        <p:nvGraphicFramePr>
          <p:cNvPr id="17" name="표 20">
            <a:extLst>
              <a:ext uri="{FF2B5EF4-FFF2-40B4-BE49-F238E27FC236}">
                <a16:creationId xmlns:a16="http://schemas.microsoft.com/office/drawing/2014/main" id="{C57C07FC-0A10-4FAD-8A11-0BE65E864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07607"/>
              </p:ext>
            </p:extLst>
          </p:nvPr>
        </p:nvGraphicFramePr>
        <p:xfrm>
          <a:off x="3692254" y="5390640"/>
          <a:ext cx="1637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2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graphicFrame>
        <p:nvGraphicFramePr>
          <p:cNvPr id="24" name="표 20">
            <a:extLst>
              <a:ext uri="{FF2B5EF4-FFF2-40B4-BE49-F238E27FC236}">
                <a16:creationId xmlns:a16="http://schemas.microsoft.com/office/drawing/2014/main" id="{2F82431D-BF52-4CC9-BC2F-89830796E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869893"/>
              </p:ext>
            </p:extLst>
          </p:nvPr>
        </p:nvGraphicFramePr>
        <p:xfrm>
          <a:off x="5381982" y="5398090"/>
          <a:ext cx="1637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2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1ABFD4A3-D334-4280-90D7-35D4247220CB}"/>
              </a:ext>
            </a:extLst>
          </p:cNvPr>
          <p:cNvSpPr txBox="1"/>
          <p:nvPr/>
        </p:nvSpPr>
        <p:spPr>
          <a:xfrm>
            <a:off x="4774169" y="4809876"/>
            <a:ext cx="285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Per-MPDU Ack info </a:t>
            </a:r>
          </a:p>
          <a:p>
            <a:pPr algn="ctr"/>
            <a:r>
              <a:rPr lang="en-US" altLang="ko-KR" sz="1200" dirty="0"/>
              <a:t>corresponding to </a:t>
            </a:r>
            <a:r>
              <a:rPr lang="en-US" altLang="ko-KR" sz="1200" b="1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29" name="오른쪽 중괄호 28">
            <a:extLst>
              <a:ext uri="{FF2B5EF4-FFF2-40B4-BE49-F238E27FC236}">
                <a16:creationId xmlns:a16="http://schemas.microsoft.com/office/drawing/2014/main" id="{A193A195-AFC3-41A8-BA88-CA8083B84862}"/>
              </a:ext>
            </a:extLst>
          </p:cNvPr>
          <p:cNvSpPr/>
          <p:nvPr/>
        </p:nvSpPr>
        <p:spPr bwMode="auto">
          <a:xfrm rot="16200000">
            <a:off x="4459678" y="4531248"/>
            <a:ext cx="107994" cy="161079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B96DDEE-E9D0-4AB9-AEFD-B902330C96D5}"/>
              </a:ext>
            </a:extLst>
          </p:cNvPr>
          <p:cNvSpPr txBox="1"/>
          <p:nvPr/>
        </p:nvSpPr>
        <p:spPr>
          <a:xfrm>
            <a:off x="3080911" y="4811774"/>
            <a:ext cx="285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Per-MPDU Ack info </a:t>
            </a:r>
          </a:p>
          <a:p>
            <a:pPr algn="ctr"/>
            <a:r>
              <a:rPr lang="en-US" altLang="ko-KR" sz="1200" dirty="0"/>
              <a:t>corresponding to </a:t>
            </a:r>
            <a:r>
              <a:rPr lang="en-US" altLang="ko-KR" sz="1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오른쪽 중괄호 32">
            <a:extLst>
              <a:ext uri="{FF2B5EF4-FFF2-40B4-BE49-F238E27FC236}">
                <a16:creationId xmlns:a16="http://schemas.microsoft.com/office/drawing/2014/main" id="{2A4D958C-2673-4467-96B8-7A8BF5D35823}"/>
              </a:ext>
            </a:extLst>
          </p:cNvPr>
          <p:cNvSpPr/>
          <p:nvPr/>
        </p:nvSpPr>
        <p:spPr bwMode="auto">
          <a:xfrm rot="16200000">
            <a:off x="6146588" y="4531949"/>
            <a:ext cx="107994" cy="161079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1F90A69C-7A10-40FA-9890-AE4532AC1B11}"/>
              </a:ext>
            </a:extLst>
          </p:cNvPr>
          <p:cNvSpPr/>
          <p:nvPr/>
        </p:nvSpPr>
        <p:spPr bwMode="auto">
          <a:xfrm>
            <a:off x="7562850" y="5398090"/>
            <a:ext cx="394766" cy="370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1"/>
            <a:r>
              <a:rPr lang="en-US" altLang="ko-KR" sz="1600" b="1" dirty="0">
                <a:solidFill>
                  <a:schemeClr val="tx1"/>
                </a:solidFill>
                <a:highlight>
                  <a:srgbClr val="00FF00"/>
                </a:highlight>
              </a:rPr>
              <a:t>0</a:t>
            </a:r>
            <a:endParaRPr lang="ko-KR" altLang="en-US" sz="16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9B232C3E-B070-4CD6-B8E9-A17A9D2A7C49}"/>
              </a:ext>
            </a:extLst>
          </p:cNvPr>
          <p:cNvSpPr/>
          <p:nvPr/>
        </p:nvSpPr>
        <p:spPr bwMode="auto">
          <a:xfrm>
            <a:off x="7168084" y="5398090"/>
            <a:ext cx="394766" cy="370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1"/>
            <a:r>
              <a:rPr lang="en-US" altLang="ko-KR" sz="1600" b="1" dirty="0">
                <a:solidFill>
                  <a:schemeClr val="tx1"/>
                </a:solidFill>
                <a:highlight>
                  <a:srgbClr val="00FF00"/>
                </a:highlight>
              </a:rPr>
              <a:t>0</a:t>
            </a:r>
            <a:endParaRPr lang="ko-KR" altLang="en-US" sz="16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8BBD9537-1F83-4405-B27D-CA98ACF29E9C}"/>
              </a:ext>
            </a:extLst>
          </p:cNvPr>
          <p:cNvSpPr/>
          <p:nvPr/>
        </p:nvSpPr>
        <p:spPr bwMode="auto">
          <a:xfrm>
            <a:off x="8287808" y="5398090"/>
            <a:ext cx="394766" cy="370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1"/>
            <a:r>
              <a:rPr lang="en-US" altLang="ko-KR" sz="1600" b="1" dirty="0">
                <a:solidFill>
                  <a:schemeClr val="tx1"/>
                </a:solidFill>
                <a:highlight>
                  <a:srgbClr val="00FF00"/>
                </a:highlight>
              </a:rPr>
              <a:t>0</a:t>
            </a:r>
            <a:endParaRPr lang="ko-KR" altLang="en-US" sz="16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F05D935D-3A5C-4DE8-95E2-682C91AA6927}"/>
              </a:ext>
            </a:extLst>
          </p:cNvPr>
          <p:cNvSpPr/>
          <p:nvPr/>
        </p:nvSpPr>
        <p:spPr bwMode="auto">
          <a:xfrm>
            <a:off x="8682574" y="5398090"/>
            <a:ext cx="394766" cy="370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1"/>
            <a:r>
              <a:rPr lang="en-US" altLang="ko-KR" sz="1600" b="1" dirty="0">
                <a:solidFill>
                  <a:schemeClr val="tx1"/>
                </a:solidFill>
                <a:highlight>
                  <a:srgbClr val="00FF00"/>
                </a:highlight>
              </a:rPr>
              <a:t>0</a:t>
            </a:r>
            <a:endParaRPr lang="ko-KR" altLang="en-US" sz="16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A6C20A4-3D81-4B36-9424-C429BE74F208}"/>
              </a:ext>
            </a:extLst>
          </p:cNvPr>
          <p:cNvSpPr txBox="1"/>
          <p:nvPr/>
        </p:nvSpPr>
        <p:spPr>
          <a:xfrm>
            <a:off x="7944916" y="5386660"/>
            <a:ext cx="2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…</a:t>
            </a:r>
            <a:endParaRPr lang="ko-KR" altLang="en-US" sz="1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95079A-FF33-4BF8-AD7D-E68AD3618714}"/>
              </a:ext>
            </a:extLst>
          </p:cNvPr>
          <p:cNvSpPr txBox="1"/>
          <p:nvPr/>
        </p:nvSpPr>
        <p:spPr>
          <a:xfrm>
            <a:off x="6747092" y="5781905"/>
            <a:ext cx="285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56x4 bits are omitted</a:t>
            </a:r>
          </a:p>
          <a:p>
            <a:pPr algn="ctr"/>
            <a:r>
              <a:rPr lang="en-US" altLang="ko-KR" sz="1200" dirty="0"/>
              <a:t>(“0”-valued bits)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1400B42-0C2A-49D4-A56A-E1C3F5178A52}"/>
              </a:ext>
            </a:extLst>
          </p:cNvPr>
          <p:cNvSpPr txBox="1"/>
          <p:nvPr/>
        </p:nvSpPr>
        <p:spPr>
          <a:xfrm>
            <a:off x="2025964" y="4713320"/>
            <a:ext cx="164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56-bit</a:t>
            </a:r>
          </a:p>
          <a:p>
            <a:pPr algn="ctr"/>
            <a:r>
              <a:rPr lang="en-US" altLang="ko-KR" sz="1200" dirty="0"/>
              <a:t>(“0”-valued bits to make 256-bit width)</a:t>
            </a:r>
          </a:p>
        </p:txBody>
      </p: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5AC99926-E8BE-4019-92EC-CA5ED87E0164}"/>
              </a:ext>
            </a:extLst>
          </p:cNvPr>
          <p:cNvCxnSpPr>
            <a:cxnSpLocks/>
          </p:cNvCxnSpPr>
          <p:nvPr/>
        </p:nvCxnSpPr>
        <p:spPr bwMode="auto">
          <a:xfrm flipV="1">
            <a:off x="2223319" y="5341331"/>
            <a:ext cx="1212465" cy="4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3" name="슬라이드 번호 개체 틀 3">
            <a:extLst>
              <a:ext uri="{FF2B5EF4-FFF2-40B4-BE49-F238E27FC236}">
                <a16:creationId xmlns:a16="http://schemas.microsoft.com/office/drawing/2014/main" id="{6C22DB3B-FFDF-4A55-8E0F-853943A9A33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8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71458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Signaling for the R-BA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9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3D7E0B82-7869-4D00-A807-E1751DD5FB28}"/>
              </a:ext>
            </a:extLst>
          </p:cNvPr>
          <p:cNvSpPr txBox="1">
            <a:spLocks/>
          </p:cNvSpPr>
          <p:nvPr/>
        </p:nvSpPr>
        <p:spPr bwMode="auto">
          <a:xfrm>
            <a:off x="698410" y="1433943"/>
            <a:ext cx="7640918" cy="5049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>
            <a:lvl1pPr marL="215995" indent="-215995" algn="l" defTabSz="282993" rtl="0" eaLnBrk="1" fontAlgn="base" hangingPunct="1"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03987" indent="-215995" algn="l" defTabSz="282993" rtl="0" eaLnBrk="1" fontAlgn="base" hangingPunct="1"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275">
                <a:solidFill>
                  <a:srgbClr val="000000"/>
                </a:solidFill>
                <a:latin typeface="+mn-lt"/>
                <a:ea typeface="+mn-ea"/>
              </a:defRPr>
            </a:lvl2pPr>
            <a:lvl3pPr marL="755979" indent="-179996" algn="l" defTabSz="282993" rtl="0" eaLnBrk="1" fontAlgn="base" hangingPunct="1">
              <a:spcBef>
                <a:spcPts val="28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043971" indent="-179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975">
                <a:solidFill>
                  <a:srgbClr val="000000"/>
                </a:solidFill>
                <a:latin typeface="+mn-lt"/>
                <a:ea typeface="+mn-ea"/>
              </a:defRPr>
            </a:lvl4pPr>
            <a:lvl5pPr marL="1331963" indent="-179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975">
                <a:solidFill>
                  <a:srgbClr val="000000"/>
                </a:solidFill>
                <a:latin typeface="+mn-lt"/>
                <a:ea typeface="+mn-ea"/>
              </a:defRPr>
            </a:lvl5pPr>
            <a:lvl6pPr marL="1583957" indent="-143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75">
                <a:solidFill>
                  <a:srgbClr val="000000"/>
                </a:solidFill>
                <a:latin typeface="+mn-lt"/>
                <a:ea typeface="+mn-ea"/>
              </a:defRPr>
            </a:lvl6pPr>
            <a:lvl7pPr marL="1871948" indent="-143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75">
                <a:solidFill>
                  <a:srgbClr val="000000"/>
                </a:solidFill>
                <a:latin typeface="+mn-lt"/>
                <a:ea typeface="+mn-ea"/>
              </a:defRPr>
            </a:lvl7pPr>
            <a:lvl8pPr marL="2159940" indent="-143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75">
                <a:solidFill>
                  <a:srgbClr val="000000"/>
                </a:solidFill>
                <a:latin typeface="+mn-lt"/>
                <a:ea typeface="+mn-ea"/>
              </a:defRPr>
            </a:lvl8pPr>
            <a:lvl9pPr marL="2447932" indent="-143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75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atinLnBrk="0"/>
            <a:r>
              <a:rPr lang="en-US" altLang="ko-KR" sz="2400" kern="0" dirty="0"/>
              <a:t>Current BA frame formats (Compressed BA and Multi-STA BA) can be used for R-BA</a:t>
            </a:r>
          </a:p>
          <a:p>
            <a:pPr lvl="1" latinLnBrk="0"/>
            <a:r>
              <a:rPr lang="en-US" altLang="ko-KR" sz="2000" kern="0" dirty="0"/>
              <a:t>Replace Bitmap subfield in the current BA frame formats to Bitmap subfield of the R-BA </a:t>
            </a:r>
          </a:p>
          <a:p>
            <a:pPr lvl="1" latinLnBrk="0"/>
            <a:r>
              <a:rPr lang="en-US" altLang="ko-KR" sz="2000" kern="0" dirty="0"/>
              <a:t>Necessary information to interpret the Bitmap subfield can be carried using Reserved or redundant subfield in the current BA frame formats</a:t>
            </a:r>
          </a:p>
          <a:p>
            <a:pPr lvl="2" latinLnBrk="0"/>
            <a:r>
              <a:rPr lang="en-US" altLang="ko-KR" kern="0" dirty="0"/>
              <a:t>To interpret a Bitmap subfield of the R-BA correctly, an originator needs to know applied Reduction ratio (1</a:t>
            </a:r>
            <a:r>
              <a:rPr lang="en-US" altLang="ko-KR" kern="0" baseline="30000" dirty="0"/>
              <a:t>st</a:t>
            </a:r>
            <a:r>
              <a:rPr lang="en-US" altLang="ko-KR" kern="0" dirty="0"/>
              <a:t> part) and length of the Bitmap subfield</a:t>
            </a:r>
          </a:p>
          <a:p>
            <a:pPr lvl="3" latinLnBrk="0"/>
            <a:r>
              <a:rPr lang="en-US" altLang="ko-KR" sz="1600" kern="0" dirty="0"/>
              <a:t>Example: Reduction ratio is 4 and length is 33(-octet) for the example in the slide 7</a:t>
            </a:r>
          </a:p>
          <a:p>
            <a:pPr lvl="3" latinLnBrk="0"/>
            <a:endParaRPr lang="en-US" altLang="ko-KR" sz="1400" kern="0" dirty="0"/>
          </a:p>
          <a:p>
            <a:pPr marL="287992" lvl="1" indent="0" latinLnBrk="0">
              <a:buFont typeface="Times New Roman" panose="02020603050405020304" pitchFamily="18" charset="0"/>
              <a:buNone/>
            </a:pPr>
            <a:r>
              <a:rPr lang="en-US" altLang="ko-KR" sz="2000" b="1" kern="0" dirty="0"/>
              <a:t>Details are in the next slide</a:t>
            </a:r>
            <a:endParaRPr lang="en-US" altLang="ko-KR" sz="2225" kern="0" dirty="0"/>
          </a:p>
          <a:p>
            <a:pPr lvl="3" latinLnBrk="0"/>
            <a:endParaRPr lang="en-US" altLang="ko-KR" sz="1500" kern="0" dirty="0"/>
          </a:p>
          <a:p>
            <a:pPr lvl="3" latinLnBrk="0"/>
            <a:endParaRPr lang="en-US" altLang="ko-KR" sz="1600" kern="0" dirty="0"/>
          </a:p>
          <a:p>
            <a:pPr lvl="3" latinLnBrk="0"/>
            <a:endParaRPr lang="en-US" altLang="ko-KR" sz="1500" kern="0" dirty="0"/>
          </a:p>
          <a:p>
            <a:pPr lvl="1" latinLnBrk="0">
              <a:spcBef>
                <a:spcPts val="378"/>
              </a:spcBef>
              <a:defRPr/>
            </a:pPr>
            <a:endParaRPr lang="en-US" altLang="ko-KR" sz="1500" kern="0" dirty="0">
              <a:latin typeface="Times New Roman"/>
              <a:ea typeface="MS Gothic"/>
            </a:endParaRPr>
          </a:p>
          <a:p>
            <a:pPr lvl="2" latinLnBrk="0"/>
            <a:endParaRPr lang="en-US" altLang="ko-KR" sz="1400" kern="0" dirty="0"/>
          </a:p>
        </p:txBody>
      </p:sp>
    </p:spTree>
    <p:extLst>
      <p:ext uri="{BB962C8B-B14F-4D97-AF65-F5344CB8AC3E}">
        <p14:creationId xmlns:p14="http://schemas.microsoft.com/office/powerpoint/2010/main" val="31103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80787</TotalTime>
  <Words>1950</Words>
  <Application>Microsoft Office PowerPoint</Application>
  <PresentationFormat>화면 슬라이드 쇼(4:3)</PresentationFormat>
  <Paragraphs>366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Times new loman</vt:lpstr>
      <vt:lpstr>맑은 고딕</vt:lpstr>
      <vt:lpstr>Arial</vt:lpstr>
      <vt:lpstr>Times New Roman</vt:lpstr>
      <vt:lpstr>Office Theme</vt:lpstr>
      <vt:lpstr>1_Office Theme</vt:lpstr>
      <vt:lpstr>Reduced BlockAck</vt:lpstr>
      <vt:lpstr>Introduction</vt:lpstr>
      <vt:lpstr>Motivation</vt:lpstr>
      <vt:lpstr>Proposal: Reduced BlockAck (R-BA)</vt:lpstr>
      <vt:lpstr>R-BA Bitmap construction</vt:lpstr>
      <vt:lpstr>Additional information in the Bitmap subfield</vt:lpstr>
      <vt:lpstr>R-BA with the 2nd part</vt:lpstr>
      <vt:lpstr>Implicit zero bits indication for R-BA</vt:lpstr>
      <vt:lpstr>Signaling for the R-BA</vt:lpstr>
      <vt:lpstr>R-BA in the Compressed BA frame format</vt:lpstr>
      <vt:lpstr>R-BA in the Multi-STA BA frame format</vt:lpstr>
      <vt:lpstr>R-BA in the Multi-STA BA frame format (cont.)</vt:lpstr>
      <vt:lpstr>Summary</vt:lpstr>
      <vt:lpstr>SP1</vt:lpstr>
      <vt:lpstr>SP2</vt:lpstr>
      <vt:lpstr>SP3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Discussions on Preamble Puncturing and SIG-B Signaling</dc:title>
  <dc:creator>Shawn</dc:creator>
  <cp:lastModifiedBy>sanghyun kim</cp:lastModifiedBy>
  <cp:revision>1208</cp:revision>
  <cp:lastPrinted>2020-04-01T07:02:56Z</cp:lastPrinted>
  <dcterms:created xsi:type="dcterms:W3CDTF">2020-03-18T02:52:23Z</dcterms:created>
  <dcterms:modified xsi:type="dcterms:W3CDTF">2020-11-04T08:27:18Z</dcterms:modified>
</cp:coreProperties>
</file>