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01" r:id="rId2"/>
    <p:sldId id="565" r:id="rId3"/>
    <p:sldId id="595" r:id="rId4"/>
    <p:sldId id="594" r:id="rId5"/>
    <p:sldId id="593" r:id="rId6"/>
    <p:sldId id="597" r:id="rId7"/>
    <p:sldId id="596" r:id="rId8"/>
    <p:sldId id="583" r:id="rId9"/>
  </p:sldIdLst>
  <p:sldSz cx="9144000" cy="6858000" type="screen4x3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Aldana, Carlos H" initials="ACH" lastIdx="4" clrIdx="2">
    <p:extLst>
      <p:ext uri="{19B8F6BF-5375-455C-9EA6-DF929625EA0E}">
        <p15:presenceInfo xmlns:p15="http://schemas.microsoft.com/office/powerpoint/2012/main" userId="S-1-5-21-725345543-602162358-527237240-3309005" providerId="AD"/>
      </p:ext>
    </p:extLst>
  </p:cmAuthor>
  <p:cmAuthor id="4" name="Erik Lindskog" initials="EL" lastIdx="5" clrIdx="3">
    <p:extLst>
      <p:ext uri="{19B8F6BF-5375-455C-9EA6-DF929625EA0E}">
        <p15:presenceInfo xmlns:p15="http://schemas.microsoft.com/office/powerpoint/2012/main" userId="S-1-5-21-191130273-305881739-1540833222-690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743" autoAdjust="0"/>
    <p:restoredTop sz="93190" autoAdjust="0"/>
  </p:normalViewPr>
  <p:slideViewPr>
    <p:cSldViewPr>
      <p:cViewPr varScale="1">
        <p:scale>
          <a:sx n="129" d="100"/>
          <a:sy n="129" d="100"/>
        </p:scale>
        <p:origin x="725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6147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10" y="67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58787" y="8997439"/>
            <a:ext cx="1328895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8677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54835" y="9000620"/>
            <a:ext cx="1795934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/>
            </a:lvl5pPr>
          </a:lstStyle>
          <a:p>
            <a:pPr lvl="4"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0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916236" y="6475413"/>
            <a:ext cx="17123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</a:t>
            </a:r>
            <a:r>
              <a:rPr lang="fr-FR" baseline="0" dirty="0" smtClean="0"/>
              <a:t> Lindskog,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AE19327-4C68-46D6-BDB6-D6C46F595B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2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8770FBA-13FD-45A2-B02A-86C02E5AF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16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5716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47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7413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27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77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85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70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62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15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94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804248" y="6475413"/>
            <a:ext cx="17796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 Lindskog, Samsung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4803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16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05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87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25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61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28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26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376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41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249753" y="6475413"/>
            <a:ext cx="3294172" cy="161583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50"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24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19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35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94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83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09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9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59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72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5413"/>
            <a:ext cx="28918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8847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3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95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43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29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89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31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95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89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51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57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508104" y="6475413"/>
            <a:ext cx="30358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D9E2F85-1C86-4BD5-B173-39EEDF247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704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26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6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96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6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72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84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09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1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73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0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22555B-E558-466E-8574-043BF9D9A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5546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02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8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98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78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89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42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42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98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85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72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5C880F8-9C7D-4760-B738-53F7D56774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0532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66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90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42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24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8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67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46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AC5C183-5979-48EE-9F16-AA28435B14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3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6356C7F-401A-452F-A03B-44C52A153C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1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52120" y="6473309"/>
            <a:ext cx="28060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85800" y="310275"/>
            <a:ext cx="7772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pt-BR" sz="1400" b="1" baseline="0" dirty="0" smtClean="0"/>
              <a:t>Nov 2020                                                                                                            doc.: IEEE 802.11-20/1752r0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 flipV="1">
            <a:off x="471819" y="603379"/>
            <a:ext cx="7986381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18065" y="6473568"/>
            <a:ext cx="79863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2" r:id="rId12"/>
    <p:sldLayoutId id="2147483684" r:id="rId13"/>
    <p:sldLayoutId id="2147483685" r:id="rId14"/>
    <p:sldLayoutId id="214748368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13" r:id="rId22"/>
    <p:sldLayoutId id="2147483714" r:id="rId23"/>
    <p:sldLayoutId id="2147483715" r:id="rId24"/>
    <p:sldLayoutId id="2147483716" r:id="rId25"/>
    <p:sldLayoutId id="2147483717" r:id="rId26"/>
    <p:sldLayoutId id="2147483718" r:id="rId27"/>
    <p:sldLayoutId id="2147483729" r:id="rId28"/>
    <p:sldLayoutId id="2147483730" r:id="rId29"/>
    <p:sldLayoutId id="2147483731" r:id="rId30"/>
    <p:sldLayoutId id="2147483732" r:id="rId31"/>
    <p:sldLayoutId id="2147483733" r:id="rId32"/>
    <p:sldLayoutId id="2147483734" r:id="rId33"/>
    <p:sldLayoutId id="2147483735" r:id="rId34"/>
    <p:sldLayoutId id="2147483736" r:id="rId35"/>
    <p:sldLayoutId id="2147483737" r:id="rId36"/>
    <p:sldLayoutId id="2147483738" r:id="rId37"/>
    <p:sldLayoutId id="2147483739" r:id="rId38"/>
    <p:sldLayoutId id="2147483740" r:id="rId39"/>
    <p:sldLayoutId id="2147483741" r:id="rId40"/>
    <p:sldLayoutId id="2147483742" r:id="rId41"/>
    <p:sldLayoutId id="2147483743" r:id="rId42"/>
    <p:sldLayoutId id="2147483744" r:id="rId43"/>
    <p:sldLayoutId id="2147483745" r:id="rId44"/>
    <p:sldLayoutId id="2147483746" r:id="rId45"/>
    <p:sldLayoutId id="2147483747" r:id="rId46"/>
    <p:sldLayoutId id="2147483748" r:id="rId47"/>
    <p:sldLayoutId id="2147483749" r:id="rId48"/>
    <p:sldLayoutId id="2147483750" r:id="rId49"/>
    <p:sldLayoutId id="2147483751" r:id="rId50"/>
    <p:sldLayoutId id="2147483752" r:id="rId51"/>
    <p:sldLayoutId id="2147483753" r:id="rId52"/>
    <p:sldLayoutId id="2147483754" r:id="rId53"/>
    <p:sldLayoutId id="2147483755" r:id="rId54"/>
    <p:sldLayoutId id="2147483756" r:id="rId55"/>
    <p:sldLayoutId id="2147483757" r:id="rId56"/>
    <p:sldLayoutId id="2147483758" r:id="rId57"/>
    <p:sldLayoutId id="2147483759" r:id="rId58"/>
    <p:sldLayoutId id="2147483760" r:id="rId59"/>
    <p:sldLayoutId id="2147483761" r:id="rId60"/>
    <p:sldLayoutId id="2147483762" r:id="rId61"/>
    <p:sldLayoutId id="2147483763" r:id="rId62"/>
    <p:sldLayoutId id="2147483764" r:id="rId63"/>
    <p:sldLayoutId id="2147483765" r:id="rId64"/>
    <p:sldLayoutId id="2147483766" r:id="rId65"/>
    <p:sldLayoutId id="2147483767" r:id="rId66"/>
    <p:sldLayoutId id="2147483768" r:id="rId67"/>
    <p:sldLayoutId id="2147483769" r:id="rId68"/>
    <p:sldLayoutId id="2147483770" r:id="rId69"/>
    <p:sldLayoutId id="2147483771" r:id="rId70"/>
    <p:sldLayoutId id="2147483772" r:id="rId71"/>
    <p:sldLayoutId id="2147483773" r:id="rId72"/>
    <p:sldLayoutId id="2147483774" r:id="rId73"/>
    <p:sldLayoutId id="2147483775" r:id="rId74"/>
    <p:sldLayoutId id="2147483776" r:id="rId75"/>
    <p:sldLayoutId id="2147483777" r:id="rId7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07065" y="846930"/>
            <a:ext cx="7772400" cy="87391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Passive TB Ranging TOA Timestamp Bit Savings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771800" y="1819275"/>
            <a:ext cx="3382144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Nov </a:t>
            </a:r>
            <a:r>
              <a:rPr lang="en-GB" sz="2000" b="0" dirty="0"/>
              <a:t>3</a:t>
            </a:r>
            <a:r>
              <a:rPr lang="en-GB" sz="2000" b="0" dirty="0" smtClean="0"/>
              <a:t>, </a:t>
            </a:r>
            <a:r>
              <a:rPr lang="en-GB" sz="2000" b="0" dirty="0" smtClean="0"/>
              <a:t>2020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701675" y="3048000"/>
          <a:ext cx="731520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" name="Document" r:id="rId4" imgW="8271749" imgH="3123683" progId="Word.Document.8">
                  <p:embed/>
                </p:oleObj>
              </mc:Choice>
              <mc:Fallback>
                <p:oleObj name="Document" r:id="rId4" imgW="8271749" imgH="31236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3048000"/>
                        <a:ext cx="7315200" cy="276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6181" y="2193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533297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654968"/>
          </a:xfrm>
        </p:spPr>
        <p:txBody>
          <a:bodyPr/>
          <a:lstStyle/>
          <a:p>
            <a:r>
              <a:rPr lang="en-US" dirty="0" smtClean="0"/>
              <a:t>Issue </a:t>
            </a:r>
            <a:r>
              <a:rPr lang="en-US" dirty="0"/>
              <a:t>with current </a:t>
            </a:r>
            <a:r>
              <a:rPr lang="en-US" dirty="0" smtClean="0"/>
              <a:t>Passive TB Ranging time-stamp </a:t>
            </a:r>
            <a:r>
              <a:rPr lang="en-US" dirty="0"/>
              <a:t>reporting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5703" y="2492896"/>
            <a:ext cx="7772400" cy="936104"/>
          </a:xfrm>
        </p:spPr>
        <p:txBody>
          <a:bodyPr/>
          <a:lstStyle/>
          <a:p>
            <a:pPr marL="0" indent="0" algn="ctr">
              <a:buNone/>
            </a:pPr>
            <a:r>
              <a:rPr lang="en-US" b="0" dirty="0" smtClean="0">
                <a:solidFill>
                  <a:srgbClr val="FF0000"/>
                </a:solidFill>
              </a:rPr>
              <a:t>Passive TB Ranging broadcasting large number of 48 bit timestamps occupying many OFDM symbols.</a:t>
            </a:r>
          </a:p>
          <a:p>
            <a:pPr marL="0" indent="0" algn="ctr">
              <a:buNone/>
            </a:pPr>
            <a:endParaRPr lang="en-US" b="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b="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b="0" dirty="0" smtClean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771525" y="3789040"/>
            <a:ext cx="777240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b="0" kern="0" dirty="0" smtClean="0">
                <a:solidFill>
                  <a:srgbClr val="FF0000"/>
                </a:solidFill>
              </a:rPr>
              <a:t>Mainly this is an issue with the TOA timestamps as they are more numerous due to the ISTA cross-reporting.</a:t>
            </a:r>
          </a:p>
          <a:p>
            <a:pPr marL="0" indent="0" algn="ctr">
              <a:buFontTx/>
              <a:buNone/>
            </a:pPr>
            <a:endParaRPr lang="en-US" b="0" kern="0" dirty="0" smtClean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</a:pPr>
            <a:endParaRPr lang="en-US" b="0" kern="0" dirty="0" smtClean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</a:pPr>
            <a:endParaRPr lang="en-US" b="0" kern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37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44" y="1026134"/>
            <a:ext cx="7489344" cy="22883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88930"/>
          </a:xfrm>
        </p:spPr>
        <p:txBody>
          <a:bodyPr/>
          <a:lstStyle/>
          <a:p>
            <a:r>
              <a:rPr lang="en-US" sz="2800" dirty="0" smtClean="0"/>
              <a:t>Passive TB Ranging Timestamps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8255" y="3356992"/>
            <a:ext cx="4256329" cy="2952328"/>
          </a:xfrm>
        </p:spPr>
        <p:txBody>
          <a:bodyPr/>
          <a:lstStyle/>
          <a:p>
            <a:r>
              <a:rPr lang="en-US" sz="1800" b="0" dirty="0" smtClean="0"/>
              <a:t>Max time we need to cover is, say, 5 ms.</a:t>
            </a:r>
          </a:p>
          <a:p>
            <a:r>
              <a:rPr lang="en-US" sz="1800" b="0" dirty="0" smtClean="0"/>
              <a:t>However, may want to keep track of timestamps from availability window to availability window, that may be separated by, say 1s.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Solution:</a:t>
            </a:r>
          </a:p>
          <a:p>
            <a:pPr lvl="1"/>
            <a:r>
              <a:rPr lang="en-US" sz="1100" dirty="0" smtClean="0">
                <a:solidFill>
                  <a:srgbClr val="FF0000"/>
                </a:solidFill>
              </a:rPr>
              <a:t>Keep 48 bits - 1ps, representation of  TOD timestamps covering 218 seconds</a:t>
            </a:r>
          </a:p>
          <a:p>
            <a:pPr lvl="1"/>
            <a:r>
              <a:rPr lang="en-US" sz="1100" dirty="0" smtClean="0">
                <a:solidFill>
                  <a:srgbClr val="FF0000"/>
                </a:solidFill>
              </a:rPr>
              <a:t>Use 32 bits - 16 </a:t>
            </a:r>
            <a:r>
              <a:rPr lang="en-US" sz="1100" dirty="0" err="1" smtClean="0">
                <a:solidFill>
                  <a:srgbClr val="FF0000"/>
                </a:solidFill>
              </a:rPr>
              <a:t>ps</a:t>
            </a:r>
            <a:r>
              <a:rPr lang="en-US" sz="1100" dirty="0" smtClean="0">
                <a:solidFill>
                  <a:srgbClr val="FF0000"/>
                </a:solidFill>
              </a:rPr>
              <a:t>, representation of more numerous TOA timestamps, covering 69 ms</a:t>
            </a:r>
            <a:r>
              <a:rPr lang="en-US" sz="1100" dirty="0" smtClean="0"/>
              <a:t>. </a:t>
            </a:r>
            <a:endParaRPr lang="en-US" sz="1100" b="0" dirty="0" smtClean="0"/>
          </a:p>
          <a:p>
            <a:endParaRPr lang="en-US" sz="1050" b="0" dirty="0" smtClean="0"/>
          </a:p>
          <a:p>
            <a:pPr marL="0" indent="0">
              <a:buNone/>
            </a:pPr>
            <a:endParaRPr lang="en-US" sz="1100" b="0" dirty="0" smtClean="0"/>
          </a:p>
          <a:p>
            <a:pPr marL="0" indent="0">
              <a:buNone/>
            </a:pPr>
            <a:endParaRPr lang="en-US" sz="12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grpSp>
        <p:nvGrpSpPr>
          <p:cNvPr id="35" name="Group 34"/>
          <p:cNvGrpSpPr/>
          <p:nvPr/>
        </p:nvGrpSpPr>
        <p:grpSpPr>
          <a:xfrm>
            <a:off x="251520" y="3429000"/>
            <a:ext cx="2988987" cy="2632643"/>
            <a:chOff x="323528" y="2132856"/>
            <a:chExt cx="2988987" cy="2632643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513060" y="2132856"/>
              <a:ext cx="6033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b="1" kern="0" dirty="0" smtClean="0">
                  <a:ea typeface="MS Gothic"/>
                </a:rPr>
                <a:t>RSTA</a:t>
              </a:r>
              <a:endParaRPr kumimoji="0" lang="en-US" alt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MS Gothic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2358619" y="2164203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b="1" kern="0" dirty="0" smtClean="0">
                  <a:ea typeface="MS Gothic"/>
                </a:rPr>
                <a:t>ISTA</a:t>
              </a:r>
              <a:endParaRPr kumimoji="0" lang="en-US" alt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MS Gothic"/>
              </a:endParaRPr>
            </a:p>
          </p:txBody>
        </p:sp>
        <p:sp>
          <p:nvSpPr>
            <p:cNvPr id="10" name="Line 4"/>
            <p:cNvSpPr>
              <a:spLocks noChangeShapeType="1"/>
            </p:cNvSpPr>
            <p:nvPr/>
          </p:nvSpPr>
          <p:spPr bwMode="auto">
            <a:xfrm>
              <a:off x="753425" y="2566249"/>
              <a:ext cx="8031" cy="10584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H="1">
              <a:off x="2604996" y="2566248"/>
              <a:ext cx="149" cy="1058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29819" y="2697812"/>
              <a:ext cx="44842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2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665850" y="2530146"/>
              <a:ext cx="47942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1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2665850" y="3264705"/>
              <a:ext cx="64666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4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323528" y="3064916"/>
              <a:ext cx="45456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3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 flipV="1">
              <a:off x="747052" y="2703573"/>
              <a:ext cx="1860849" cy="1423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7" name="Content Placeholder 2"/>
            <p:cNvSpPr txBox="1">
              <a:spLocks/>
            </p:cNvSpPr>
            <p:nvPr/>
          </p:nvSpPr>
          <p:spPr bwMode="auto">
            <a:xfrm>
              <a:off x="1314446" y="2976927"/>
              <a:ext cx="812613" cy="2877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82440" tIns="41400" rIns="82440" bIns="41400"/>
            <a:lstStyle/>
            <a:p>
              <a:pPr marL="342900" marR="0" lvl="0" indent="-34290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50" kern="0" dirty="0" smtClean="0">
                  <a:solidFill>
                    <a:srgbClr val="000000"/>
                  </a:solidFill>
                  <a:latin typeface="Times New Roman"/>
                  <a:ea typeface="MS Gothic"/>
                </a:rPr>
                <a:t>R2I</a:t>
              </a: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rPr>
                <a:t> </a:t>
              </a: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rPr>
                <a:t>NDP</a:t>
              </a:r>
            </a:p>
          </p:txBody>
        </p:sp>
        <p:sp>
          <p:nvSpPr>
            <p:cNvPr id="18" name="Line 6"/>
            <p:cNvSpPr>
              <a:spLocks noChangeShapeType="1"/>
            </p:cNvSpPr>
            <p:nvPr/>
          </p:nvSpPr>
          <p:spPr bwMode="auto">
            <a:xfrm>
              <a:off x="778245" y="3185395"/>
              <a:ext cx="1826752" cy="2102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32107" y="2491552"/>
              <a:ext cx="7949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kern="0" dirty="0" smtClean="0">
                  <a:solidFill>
                    <a:srgbClr val="000000"/>
                  </a:solidFill>
                  <a:ea typeface="MS Gothic"/>
                </a:rPr>
                <a:t>I2R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MS Gothic"/>
                </a:rPr>
                <a:t> NDP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Gothic"/>
              </a:endParaRPr>
            </a:p>
          </p:txBody>
        </p:sp>
        <p:sp>
          <p:nvSpPr>
            <p:cNvPr id="23" name="Line 4"/>
            <p:cNvSpPr>
              <a:spLocks noChangeShapeType="1"/>
            </p:cNvSpPr>
            <p:nvPr/>
          </p:nvSpPr>
          <p:spPr bwMode="auto">
            <a:xfrm>
              <a:off x="1680591" y="3806927"/>
              <a:ext cx="6365" cy="5770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 flipV="1">
              <a:off x="1680591" y="2671143"/>
              <a:ext cx="917891" cy="12984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 flipH="1" flipV="1">
              <a:off x="761606" y="3158727"/>
              <a:ext cx="918836" cy="11047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31" name="Rectangle 20"/>
            <p:cNvSpPr>
              <a:spLocks noChangeArrowheads="1"/>
            </p:cNvSpPr>
            <p:nvPr/>
          </p:nvSpPr>
          <p:spPr bwMode="auto">
            <a:xfrm>
              <a:off x="1461264" y="4488500"/>
              <a:ext cx="6033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b="1" kern="0" dirty="0">
                  <a:ea typeface="MS Gothic"/>
                </a:rPr>
                <a:t>P</a:t>
              </a:r>
              <a:r>
                <a:rPr lang="en-US" altLang="en-US" b="1" kern="0" dirty="0" smtClean="0">
                  <a:ea typeface="MS Gothic"/>
                </a:rPr>
                <a:t>STA</a:t>
              </a:r>
              <a:endParaRPr kumimoji="0" lang="en-US" alt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MS Gothic"/>
              </a:endParaRPr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>
              <a:off x="1762945" y="3818986"/>
              <a:ext cx="47942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t5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33" name="Rectangle 11"/>
            <p:cNvSpPr>
              <a:spLocks noChangeArrowheads="1"/>
            </p:cNvSpPr>
            <p:nvPr/>
          </p:nvSpPr>
          <p:spPr bwMode="auto">
            <a:xfrm>
              <a:off x="1771369" y="4094649"/>
              <a:ext cx="47942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t6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058432" y="2996952"/>
            <a:ext cx="119132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Max, say. 5 ms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 flipV="1">
            <a:off x="2923425" y="3913398"/>
            <a:ext cx="4839" cy="811746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 type="triangl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 rot="16200000" flipH="1">
            <a:off x="2584540" y="4144039"/>
            <a:ext cx="11323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Max, say, 5 ms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93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Erik Lindskog, Qualcomm, et al.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ED748A3C-0D63-48EA-BAEA-64C69261FE54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5C880F8-9C7D-4760-B738-53F7D567743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834B604-4657-4FD9-8F03-463D74A6E530}"/>
              </a:ext>
            </a:extLst>
          </p:cNvPr>
          <p:cNvSpPr txBox="1"/>
          <p:nvPr/>
        </p:nvSpPr>
        <p:spPr>
          <a:xfrm>
            <a:off x="193705" y="835442"/>
            <a:ext cx="8831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Example Passive TB Ranging AP RSTAs and Client Anchor ISTAs Deployment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836793" y="1629695"/>
            <a:ext cx="5273069" cy="3672408"/>
            <a:chOff x="1100556" y="1213307"/>
            <a:chExt cx="7269649" cy="4481820"/>
          </a:xfrm>
        </p:grpSpPr>
        <p:sp>
          <p:nvSpPr>
            <p:cNvPr id="4" name="Oval 3">
              <a:extLst>
                <a:ext uri="{FF2B5EF4-FFF2-40B4-BE49-F238E27FC236}">
                  <a16:creationId xmlns="" xmlns:a16="http://schemas.microsoft.com/office/drawing/2014/main" id="{B4B1D668-BF49-4CFD-9CE2-3F95C4058EF6}"/>
                </a:ext>
              </a:extLst>
            </p:cNvPr>
            <p:cNvSpPr/>
            <p:nvPr/>
          </p:nvSpPr>
          <p:spPr bwMode="auto">
            <a:xfrm>
              <a:off x="5354731" y="1860521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="" xmlns:a16="http://schemas.microsoft.com/office/drawing/2014/main" id="{B77A3748-D66B-4480-952C-68E8E824ED37}"/>
                </a:ext>
              </a:extLst>
            </p:cNvPr>
            <p:cNvSpPr/>
            <p:nvPr/>
          </p:nvSpPr>
          <p:spPr bwMode="auto">
            <a:xfrm>
              <a:off x="4224098" y="3545299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B65859AF-2E91-45F2-A4C6-9C765F31E8AF}"/>
                </a:ext>
              </a:extLst>
            </p:cNvPr>
            <p:cNvSpPr/>
            <p:nvPr/>
          </p:nvSpPr>
          <p:spPr bwMode="auto">
            <a:xfrm>
              <a:off x="5586646" y="5140588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="" xmlns:a16="http://schemas.microsoft.com/office/drawing/2014/main" id="{650779F5-91B7-4180-9FC4-47C28D6CE568}"/>
                </a:ext>
              </a:extLst>
            </p:cNvPr>
            <p:cNvSpPr/>
            <p:nvPr/>
          </p:nvSpPr>
          <p:spPr bwMode="auto">
            <a:xfrm>
              <a:off x="2328494" y="287721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="" xmlns:a16="http://schemas.microsoft.com/office/drawing/2014/main" id="{401EDB67-5FD9-42A7-BE48-C01A966A660F}"/>
                </a:ext>
              </a:extLst>
            </p:cNvPr>
            <p:cNvSpPr/>
            <p:nvPr/>
          </p:nvSpPr>
          <p:spPr bwMode="auto">
            <a:xfrm>
              <a:off x="2910865" y="382478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" name="Isosceles Triangle 8">
              <a:extLst>
                <a:ext uri="{FF2B5EF4-FFF2-40B4-BE49-F238E27FC236}">
                  <a16:creationId xmlns="" xmlns:a16="http://schemas.microsoft.com/office/drawing/2014/main" id="{FD92FC36-E17B-4314-A483-640E902E6ACD}"/>
                </a:ext>
              </a:extLst>
            </p:cNvPr>
            <p:cNvSpPr/>
            <p:nvPr/>
          </p:nvSpPr>
          <p:spPr bwMode="auto">
            <a:xfrm>
              <a:off x="2665146" y="222077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3839011" y="2258481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="" xmlns:a16="http://schemas.microsoft.com/office/drawing/2014/main" id="{88BDE3DC-B4E0-4E9E-B106-6D2ED092409B}"/>
                </a:ext>
              </a:extLst>
            </p:cNvPr>
            <p:cNvSpPr/>
            <p:nvPr/>
          </p:nvSpPr>
          <p:spPr bwMode="auto">
            <a:xfrm>
              <a:off x="5015254" y="5377522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="" xmlns:a16="http://schemas.microsoft.com/office/drawing/2014/main" id="{A3D9646F-BC05-44C0-897D-22327D2DF338}"/>
                </a:ext>
              </a:extLst>
            </p:cNvPr>
            <p:cNvSpPr/>
            <p:nvPr/>
          </p:nvSpPr>
          <p:spPr bwMode="auto">
            <a:xfrm>
              <a:off x="6271097" y="5391564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10576880-13E6-4151-8DD2-3E79D4C48C02}"/>
                </a:ext>
              </a:extLst>
            </p:cNvPr>
            <p:cNvSpPr txBox="1"/>
            <p:nvPr/>
          </p:nvSpPr>
          <p:spPr>
            <a:xfrm>
              <a:off x="1100556" y="1526508"/>
              <a:ext cx="1078180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AP </a:t>
              </a:r>
              <a:r>
                <a:rPr kumimoji="0" lang="en-US" sz="1600" b="1" i="0" u="none" strike="noStrike" kern="1200" cap="none" spc="0" normalizeH="0" noProof="0" dirty="0" smtClean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 </a:t>
              </a: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RSTA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="" xmlns:a16="http://schemas.microsoft.com/office/drawing/2014/main" id="{DE028C54-B44D-4CD2-861E-8292DE030F66}"/>
                </a:ext>
              </a:extLst>
            </p:cNvPr>
            <p:cNvSpPr txBox="1"/>
            <p:nvPr/>
          </p:nvSpPr>
          <p:spPr>
            <a:xfrm>
              <a:off x="6778118" y="1213307"/>
              <a:ext cx="1592087" cy="101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Client Anchor ISTA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="" xmlns:a16="http://schemas.microsoft.com/office/drawing/2014/main" id="{6F389B7F-0785-4CBE-9D78-AB5CAB47308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169243" y="1791309"/>
              <a:ext cx="562997" cy="4294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ysDash"/>
              <a:round/>
              <a:headEnd type="triangl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Oval 56">
              <a:extLst>
                <a:ext uri="{FF2B5EF4-FFF2-40B4-BE49-F238E27FC236}">
                  <a16:creationId xmlns="" xmlns:a16="http://schemas.microsoft.com/office/drawing/2014/main" id="{B4B1D668-BF49-4CFD-9CE2-3F95C4058EF6}"/>
                </a:ext>
              </a:extLst>
            </p:cNvPr>
            <p:cNvSpPr/>
            <p:nvPr/>
          </p:nvSpPr>
          <p:spPr bwMode="auto">
            <a:xfrm>
              <a:off x="3256459" y="1791309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="" xmlns:a16="http://schemas.microsoft.com/office/drawing/2014/main" id="{B4B1D668-BF49-4CFD-9CE2-3F95C4058EF6}"/>
                </a:ext>
              </a:extLst>
            </p:cNvPr>
            <p:cNvSpPr/>
            <p:nvPr/>
          </p:nvSpPr>
          <p:spPr bwMode="auto">
            <a:xfrm>
              <a:off x="2358705" y="3423342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="" xmlns:a16="http://schemas.microsoft.com/office/drawing/2014/main" id="{B4B1D668-BF49-4CFD-9CE2-3F95C4058EF6}"/>
                </a:ext>
              </a:extLst>
            </p:cNvPr>
            <p:cNvSpPr/>
            <p:nvPr/>
          </p:nvSpPr>
          <p:spPr bwMode="auto">
            <a:xfrm>
              <a:off x="3131840" y="5085184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="" xmlns:a16="http://schemas.microsoft.com/office/drawing/2014/main" id="{B4B1D668-BF49-4CFD-9CE2-3F95C4058EF6}"/>
                </a:ext>
              </a:extLst>
            </p:cNvPr>
            <p:cNvSpPr/>
            <p:nvPr/>
          </p:nvSpPr>
          <p:spPr bwMode="auto">
            <a:xfrm>
              <a:off x="6588224" y="3516608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3" name="Isosceles Triangle 62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3256459" y="1251233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5" name="Isosceles Triangle 64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5341635" y="1309188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6" name="Isosceles Triangle 65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5881211" y="2277815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7" name="Isosceles Triangle 66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4902193" y="2258044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0" name="Isosceles Triangle 69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5570513" y="4589255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2" name="Isosceles Triangle 71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2505491" y="542879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4" name="Isosceles Triangle 73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3711612" y="542879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3141711" y="4556251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6" name="Isosceles Triangle 75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1724967" y="3804640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7" name="Isosceles Triangle 76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4200972" y="290669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8" name="Isosceles Triangle 77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3694994" y="3971837"/>
              <a:ext cx="288032" cy="266327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6559129" y="3010383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0" name="Isosceles Triangle 79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4799260" y="3948888"/>
              <a:ext cx="288032" cy="266327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1" name="Isosceles Triangle 80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6030865" y="3880651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2" name="Isosceles Triangle 81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7092514" y="3916764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>
              <a:off x="2615675" y="1783219"/>
              <a:ext cx="583153" cy="8866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3834B604-4657-4FD9-8F03-463D74A6E530}"/>
              </a:ext>
            </a:extLst>
          </p:cNvPr>
          <p:cNvSpPr txBox="1"/>
          <p:nvPr/>
        </p:nvSpPr>
        <p:spPr>
          <a:xfrm>
            <a:off x="199619" y="5574934"/>
            <a:ext cx="8552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noProof="0" dirty="0" smtClean="0">
                <a:solidFill>
                  <a:srgbClr val="FF0000"/>
                </a:solidFill>
              </a:rPr>
              <a:t>When an AP runs its Passive TB Ranging, all 21 ISTAs and 1 RSTA exchange NDPs.</a:t>
            </a:r>
          </a:p>
          <a:p>
            <a:pPr lvl="0" algn="ctr">
              <a:defRPr/>
            </a:pPr>
            <a:r>
              <a: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=&gt; </a:t>
            </a:r>
            <a:r>
              <a:rPr lang="en-US" sz="1800" b="1" u="sng" dirty="0" smtClean="0">
                <a:solidFill>
                  <a:srgbClr val="FF0000"/>
                </a:solidFill>
              </a:rPr>
              <a:t>903</a:t>
            </a:r>
            <a:r>
              <a:rPr kumimoji="0" lang="en-US" sz="1800" b="1" i="0" u="sng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en-US" sz="1800" b="1" i="0" u="sng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TOA </a:t>
            </a:r>
            <a:r>
              <a:rPr kumimoji="0" lang="en-US" sz="1800" b="1" i="0" u="sng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OR 1785 TOA+PSTOA </a:t>
            </a:r>
            <a:r>
              <a:rPr lang="en-US" sz="1800" b="1" u="sng" dirty="0">
                <a:solidFill>
                  <a:srgbClr val="FF0000"/>
                </a:solidFill>
              </a:rPr>
              <a:t>timestamps to report!!!,</a:t>
            </a:r>
            <a:r>
              <a:rPr kumimoji="0" lang="en-US" sz="1800" b="1" i="0" u="sng" strike="noStrike" kern="1200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endParaRPr kumimoji="0" lang="en-US" sz="18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86" name="Line 6"/>
          <p:cNvSpPr>
            <a:spLocks noChangeShapeType="1"/>
          </p:cNvSpPr>
          <p:nvPr/>
        </p:nvSpPr>
        <p:spPr bwMode="auto">
          <a:xfrm flipV="1">
            <a:off x="4321686" y="2877810"/>
            <a:ext cx="837771" cy="71531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87" name="Line 6"/>
          <p:cNvSpPr>
            <a:spLocks noChangeShapeType="1"/>
          </p:cNvSpPr>
          <p:nvPr/>
        </p:nvSpPr>
        <p:spPr bwMode="auto">
          <a:xfrm flipV="1">
            <a:off x="4344988" y="3295139"/>
            <a:ext cx="1334239" cy="40069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88" name="Line 6"/>
          <p:cNvSpPr>
            <a:spLocks noChangeShapeType="1"/>
          </p:cNvSpPr>
          <p:nvPr/>
        </p:nvSpPr>
        <p:spPr bwMode="auto">
          <a:xfrm>
            <a:off x="5422940" y="2883525"/>
            <a:ext cx="256288" cy="32509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89" name="Line 6"/>
          <p:cNvSpPr>
            <a:spLocks noChangeShapeType="1"/>
          </p:cNvSpPr>
          <p:nvPr/>
        </p:nvSpPr>
        <p:spPr bwMode="auto">
          <a:xfrm flipH="1">
            <a:off x="5679226" y="2845599"/>
            <a:ext cx="1053014" cy="184574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DE028C54-B44D-4CD2-861E-8292DE030F66}"/>
              </a:ext>
            </a:extLst>
          </p:cNvPr>
          <p:cNvSpPr txBox="1"/>
          <p:nvPr/>
        </p:nvSpPr>
        <p:spPr>
          <a:xfrm>
            <a:off x="6656698" y="2347162"/>
            <a:ext cx="1154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/>
              <a:t>Example NDP exchanges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81799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Timestamp </a:t>
            </a:r>
            <a:r>
              <a:rPr lang="en-US" dirty="0" smtClean="0"/>
              <a:t>Reporting Overheads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613506"/>
              </p:ext>
            </p:extLst>
          </p:nvPr>
        </p:nvGraphicFramePr>
        <p:xfrm>
          <a:off x="737301" y="3144807"/>
          <a:ext cx="7772399" cy="3024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147"/>
                <a:gridCol w="936104"/>
                <a:gridCol w="720080"/>
                <a:gridCol w="1512168"/>
                <a:gridCol w="2024738"/>
                <a:gridCol w="1731162"/>
              </a:tblGrid>
              <a:tr h="54283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N_ISTA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BW</a:t>
                      </a:r>
                      <a:r>
                        <a:rPr lang="en-US" sz="1400" baseline="0" dirty="0" smtClean="0"/>
                        <a:t> [MHz]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N_bits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 preambles length [ms]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Timestamp</a:t>
                      </a:r>
                      <a:r>
                        <a:rPr lang="en-US" sz="1400" baseline="0" dirty="0" smtClean="0"/>
                        <a:t> reporting o</a:t>
                      </a:r>
                      <a:r>
                        <a:rPr lang="en-US" sz="1400" dirty="0" smtClean="0"/>
                        <a:t>verhead</a:t>
                      </a:r>
                      <a:r>
                        <a:rPr lang="en-US" sz="1400" baseline="0" dirty="0" smtClean="0"/>
                        <a:t> [ms]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Overhead over preambles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1.99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63%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1.36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43%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33%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23%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4.10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133%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2.84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90%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69%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48%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30860" y="1332873"/>
            <a:ext cx="755847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Approximate timestamp overhead in ms and percentage of the complete Passive TB Ranging exchange.</a:t>
            </a:r>
          </a:p>
          <a:p>
            <a:endParaRPr lang="en-US" dirty="0"/>
          </a:p>
          <a:p>
            <a:r>
              <a:rPr lang="en-US" dirty="0" smtClean="0"/>
              <a:t>Parameters used:</a:t>
            </a:r>
          </a:p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Broadcast MCS   -    BPSK rate 1/2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Unicast MCS       -    16QAM rate ¾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All ISTA report TOAs for the NDPs from all other ISTAs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For the percentage overhead, only the preambles and the SIFS for the frames in the sequence has been used as the base.</a:t>
            </a:r>
          </a:p>
        </p:txBody>
      </p:sp>
    </p:spTree>
    <p:extLst>
      <p:ext uri="{BB962C8B-B14F-4D97-AF65-F5344CB8AC3E}">
        <p14:creationId xmlns:p14="http://schemas.microsoft.com/office/powerpoint/2010/main" val="972001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7" y="685800"/>
            <a:ext cx="8220397" cy="582960"/>
          </a:xfrm>
        </p:spPr>
        <p:txBody>
          <a:bodyPr/>
          <a:lstStyle/>
          <a:p>
            <a:r>
              <a:rPr lang="en-US" dirty="0" smtClean="0"/>
              <a:t>Timestamp </a:t>
            </a:r>
            <a:r>
              <a:rPr lang="en-US" dirty="0" smtClean="0"/>
              <a:t>Reporting </a:t>
            </a:r>
            <a:r>
              <a:rPr lang="en-US" dirty="0" smtClean="0"/>
              <a:t>Overheads – w PSTOA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823104"/>
              </p:ext>
            </p:extLst>
          </p:nvPr>
        </p:nvGraphicFramePr>
        <p:xfrm>
          <a:off x="723899" y="3356992"/>
          <a:ext cx="7772399" cy="3024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147"/>
                <a:gridCol w="936104"/>
                <a:gridCol w="720080"/>
                <a:gridCol w="1512168"/>
                <a:gridCol w="2024738"/>
                <a:gridCol w="1731162"/>
              </a:tblGrid>
              <a:tr h="54283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N_ISTA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BW</a:t>
                      </a:r>
                      <a:r>
                        <a:rPr lang="en-US" sz="1400" baseline="0" dirty="0" smtClean="0"/>
                        <a:t> [MHz]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N_bits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 preambles length [ms]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Timestamp</a:t>
                      </a:r>
                      <a:r>
                        <a:rPr lang="en-US" sz="1400" baseline="0" dirty="0" smtClean="0"/>
                        <a:t> reporting o</a:t>
                      </a:r>
                      <a:r>
                        <a:rPr lang="en-US" sz="1400" dirty="0" smtClean="0"/>
                        <a:t>verhead</a:t>
                      </a:r>
                      <a:r>
                        <a:rPr lang="en-US" sz="1400" baseline="0" dirty="0" smtClean="0"/>
                        <a:t> [ms]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Overhead over preambles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3.82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122%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2.56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83%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63</a:t>
                      </a:r>
                      <a:r>
                        <a:rPr lang="en-US" sz="1400" dirty="0" smtClean="0"/>
                        <a:t>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1.33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43</a:t>
                      </a:r>
                      <a:r>
                        <a:rPr lang="en-US" sz="1400" dirty="0" smtClean="0"/>
                        <a:t>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7.94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254%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5.36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171%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4.07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130%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2.78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88</a:t>
                      </a:r>
                      <a:r>
                        <a:rPr lang="en-US" sz="1400" dirty="0" smtClean="0"/>
                        <a:t>%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30860" y="1268760"/>
            <a:ext cx="755847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Approximate timestamp overhead in ms and percentage of the complete Passive TB Ranging exchange.</a:t>
            </a:r>
          </a:p>
          <a:p>
            <a:endParaRPr lang="en-US" dirty="0"/>
          </a:p>
          <a:p>
            <a:r>
              <a:rPr lang="en-US" dirty="0" smtClean="0"/>
              <a:t>Parameters used:</a:t>
            </a:r>
          </a:p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PSTOA feedback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Broadcast </a:t>
            </a:r>
            <a:r>
              <a:rPr lang="en-US" dirty="0" smtClean="0"/>
              <a:t>MCS   -    BPSK rate 1/2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Unicast MCS       -    16QAM rate ¾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All ISTA report TOAs for the NDPs from all other ISTAs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For the percentage overhead, only the preambles and the SIFS for the frames in the sequence has been used as the base.</a:t>
            </a:r>
          </a:p>
        </p:txBody>
      </p:sp>
    </p:spTree>
    <p:extLst>
      <p:ext uri="{BB962C8B-B14F-4D97-AF65-F5344CB8AC3E}">
        <p14:creationId xmlns:p14="http://schemas.microsoft.com/office/powerpoint/2010/main" val="197619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556792"/>
            <a:ext cx="7772400" cy="424847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many bits in the Passive TB Ranging TOA timestamps </a:t>
            </a:r>
            <a:r>
              <a:rPr lang="en-US" dirty="0" smtClean="0"/>
              <a:t>do </a:t>
            </a:r>
            <a:r>
              <a:rPr lang="en-US" dirty="0" smtClean="0"/>
              <a:t>you support?</a:t>
            </a:r>
          </a:p>
          <a:p>
            <a:r>
              <a:rPr lang="en-US" dirty="0" smtClean="0"/>
              <a:t>Option 1: 32 bits - Spanning </a:t>
            </a:r>
            <a:r>
              <a:rPr lang="en-US" dirty="0" smtClean="0"/>
              <a:t>69 </a:t>
            </a:r>
            <a:r>
              <a:rPr lang="en-US" dirty="0" smtClean="0"/>
              <a:t>ms.</a:t>
            </a:r>
          </a:p>
          <a:p>
            <a:r>
              <a:rPr lang="en-US" dirty="0" smtClean="0"/>
              <a:t>Option 2: 48 bits - Spanning 218 seconds.</a:t>
            </a:r>
          </a:p>
          <a:p>
            <a:r>
              <a:rPr lang="en-US" dirty="0" smtClean="0"/>
              <a:t>Abstain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097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840786" y="6504741"/>
            <a:ext cx="3960440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Erik Lindskog, Samsung </a:t>
            </a:r>
            <a:endParaRPr lang="en-GB" altLang="en-US" dirty="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/>
              <a:t>Slide </a:t>
            </a:r>
            <a:fld id="{180A7CBB-D779-47FF-8121-3D1EAC5BC8AA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>
          <a:xfrm>
            <a:off x="3131840" y="2780928"/>
            <a:ext cx="3292773" cy="720080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1871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208857</TotalTime>
  <Words>605</Words>
  <Application>Microsoft Office PowerPoint</Application>
  <PresentationFormat>On-screen Show (4:3)</PresentationFormat>
  <Paragraphs>191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MS Gothic</vt:lpstr>
      <vt:lpstr>Arial</vt:lpstr>
      <vt:lpstr>Times New Roman</vt:lpstr>
      <vt:lpstr>ACcord-Submission</vt:lpstr>
      <vt:lpstr>Document</vt:lpstr>
      <vt:lpstr>Passive TB Ranging TOA Timestamp Bit Savings</vt:lpstr>
      <vt:lpstr>Issue with current Passive TB Ranging time-stamp reporting</vt:lpstr>
      <vt:lpstr>Passive TB Ranging Timestamps</vt:lpstr>
      <vt:lpstr>PowerPoint Presentation</vt:lpstr>
      <vt:lpstr>Timestamp Reporting Overheads</vt:lpstr>
      <vt:lpstr>Timestamp Reporting Overheads – w PSTOA</vt:lpstr>
      <vt:lpstr>Strawpoll</vt:lpstr>
      <vt:lpstr>PowerPoint Presentation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FTM Timestamp Optimization</dc:title>
  <dc:subject>Optimization of Wi-Fi FTM timestamp reporting.</dc:subject>
  <dc:creator>Erik Lindskog, Samsung</dc:creator>
  <cp:keywords/>
  <cp:lastModifiedBy>Erik Lindskog</cp:lastModifiedBy>
  <cp:revision>1790</cp:revision>
  <cp:lastPrinted>2019-02-07T19:32:22Z</cp:lastPrinted>
  <dcterms:created xsi:type="dcterms:W3CDTF">2009-11-13T19:11:16Z</dcterms:created>
  <dcterms:modified xsi:type="dcterms:W3CDTF">2020-11-03T18:40:49Z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0b7e9515-6d8a-4695-953d-65cf463980f9</vt:lpwstr>
  </property>
  <property fmtid="{D5CDD505-2E9C-101B-9397-08002B2CF9AE}" pid="4" name="CTP_TimeStamp">
    <vt:lpwstr>2016-10-11 04:54:41Z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  <property fmtid="{D5CDD505-2E9C-101B-9397-08002B2CF9AE}" pid="9" name="NSCPROP_SA">
    <vt:lpwstr>C:\Users\e.lindskog\AppData\Local\Microsoft\Windows\INetCache\Content.Outlook\LIZA4BMM\20180507_R0_Qualcomm_LMR_Reporting_Formats_for_Passive_Location_obs modified by Ali (003).pptx</vt:lpwstr>
  </property>
</Properties>
</file>