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9" r:id="rId3"/>
    <p:sldId id="603" r:id="rId4"/>
    <p:sldId id="609" r:id="rId5"/>
    <p:sldId id="628" r:id="rId6"/>
    <p:sldId id="607" r:id="rId7"/>
    <p:sldId id="629" r:id="rId8"/>
    <p:sldId id="632" r:id="rId9"/>
    <p:sldId id="631" r:id="rId10"/>
    <p:sldId id="608" r:id="rId11"/>
    <p:sldId id="606" r:id="rId12"/>
    <p:sldId id="627" r:id="rId13"/>
    <p:sldId id="634" r:id="rId14"/>
    <p:sldId id="292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FF9900"/>
    <a:srgbClr val="FFCCFF"/>
    <a:srgbClr val="FFFFFF"/>
    <a:srgbClr val="FFCC99"/>
    <a:srgbClr val="FF0000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802.11-20/1747r2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16793" y="891478"/>
            <a:ext cx="6992938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EHT NDPA Partial BW Info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2020-10-30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29851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905140"/>
              </p:ext>
            </p:extLst>
          </p:nvPr>
        </p:nvGraphicFramePr>
        <p:xfrm>
          <a:off x="938213" y="3662104"/>
          <a:ext cx="7604125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6" name="Document" r:id="rId4" imgW="8647874" imgH="3313143" progId="Word.Document.8">
                  <p:embed/>
                </p:oleObj>
              </mc:Choice>
              <mc:Fallback>
                <p:oleObj name="Document" r:id="rId4" imgW="8647874" imgH="3313143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3662104"/>
                        <a:ext cx="7604125" cy="2916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8A979-A46E-4C68-B28A-5C86D4A9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6F416-39E5-4778-8B60-9ACAEED71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use 9-bit to signal NDPA partial BW info field as below?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bit indicates bitmap resolution: 20MHz or 40MHz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0 for 20MHz for NDP BW&lt;320MHz.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1 for 40MHz for NDP BW=320MHz.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8-bit bitmap to indicate the request for each resolution size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A0E29-D485-483D-A9DE-C42AEAC780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B0962-5A2C-4212-9B7B-9F4EC8E436B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CDF739-11B1-4DFC-83A7-39314FF0311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ADD678-B432-4D2D-9A87-DED6AF865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37776"/>
              </p:ext>
            </p:extLst>
          </p:nvPr>
        </p:nvGraphicFramePr>
        <p:xfrm>
          <a:off x="2133600" y="2893287"/>
          <a:ext cx="3733800" cy="52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40436626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774842943"/>
                    </a:ext>
                  </a:extLst>
                </a:gridCol>
              </a:tblGrid>
              <a:tr h="5248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Resolution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Feedback Bitmap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49968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D2BE23B-0A8B-483A-A4BF-A21AADDB0F48}"/>
              </a:ext>
            </a:extLst>
          </p:cNvPr>
          <p:cNvSpPr txBox="1"/>
          <p:nvPr/>
        </p:nvSpPr>
        <p:spPr>
          <a:xfrm>
            <a:off x="2490782" y="2556071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3976639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E9A71-8345-4C6B-B79F-61E28D47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A6484-32ED-4800-BC02-CAFC61CD3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72" y="1751013"/>
            <a:ext cx="8005128" cy="4113213"/>
          </a:xfrm>
        </p:spPr>
        <p:txBody>
          <a:bodyPr/>
          <a:lstStyle/>
          <a:p>
            <a:pPr marL="0" indent="0"/>
            <a:r>
              <a:rPr lang="en-US" sz="1800" dirty="0"/>
              <a:t>[1] Eunsung Jeon and etc., “Partial Bandwidth Feedback for Multi-RU”, 11-20/950.</a:t>
            </a:r>
          </a:p>
          <a:p>
            <a:pPr marL="0" indent="0"/>
            <a:r>
              <a:rPr lang="en-US" sz="1800" dirty="0"/>
              <a:t>[2] </a:t>
            </a:r>
            <a:r>
              <a:rPr lang="en-US" sz="1800" dirty="0" err="1"/>
              <a:t>Chenchen</a:t>
            </a:r>
            <a:r>
              <a:rPr lang="en-US" sz="1800" dirty="0"/>
              <a:t> Liu and etc., “</a:t>
            </a:r>
            <a:r>
              <a:rPr lang="it-IT" sz="1800" dirty="0"/>
              <a:t>EHT NDPA Frame Design </a:t>
            </a:r>
            <a:r>
              <a:rPr lang="it-IT" sz="1800" dirty="0" err="1"/>
              <a:t>Discussion</a:t>
            </a:r>
            <a:r>
              <a:rPr lang="en-US" sz="1800" dirty="0"/>
              <a:t>”, 11-20/1015.</a:t>
            </a:r>
          </a:p>
          <a:p>
            <a:pPr marL="0" indent="0"/>
            <a:r>
              <a:rPr lang="en-US" sz="1800" dirty="0"/>
              <a:t>[3] Cheng Chen and etc., “EHT NDPA frame design</a:t>
            </a:r>
            <a:r>
              <a:rPr lang="en-GB" altLang="en-US" sz="1800" dirty="0"/>
              <a:t>”, 11-20/1435.</a:t>
            </a:r>
            <a:r>
              <a:rPr lang="en-US" sz="1800" dirty="0"/>
              <a:t> </a:t>
            </a:r>
          </a:p>
          <a:p>
            <a:r>
              <a:rPr lang="en-US" sz="1800" dirty="0"/>
              <a:t>[4] Sameer Vermani and etc., “NDPA and MIMO Control Field Design for EHT”, 11-20/1436.</a:t>
            </a:r>
          </a:p>
          <a:p>
            <a:r>
              <a:rPr lang="en-US" sz="1800" dirty="0"/>
              <a:t>[5] Bin Tian and etc., “EHT Punctured NDP and Partial Bandwidth feedback”, 11-20/1161</a:t>
            </a:r>
          </a:p>
          <a:p>
            <a:r>
              <a:rPr lang="en-US" sz="1800" dirty="0"/>
              <a:t>[6] Eunsung Park and etc. “Partial BW Info Field Design in NDPA”, 11-20/1814.</a:t>
            </a:r>
          </a:p>
          <a:p>
            <a:r>
              <a:rPr lang="en-US" sz="1800" dirty="0"/>
              <a:t>[7] Rui Cao and etc. “EHT </a:t>
            </a:r>
            <a:r>
              <a:rPr lang="en-US" sz="1800" dirty="0" err="1"/>
              <a:t>beamformee</a:t>
            </a:r>
            <a:r>
              <a:rPr lang="en-US" sz="1800" dirty="0"/>
              <a:t> NDP and partial BW feedback support”, 11-20/1807r0</a:t>
            </a:r>
          </a:p>
          <a:p>
            <a:r>
              <a:rPr lang="en-US" sz="1800" dirty="0"/>
              <a:t>[8] Steve Shellhammer and etc., “backward-compatible-trigger-frame-</a:t>
            </a:r>
            <a:r>
              <a:rPr lang="en-US" sz="1800" dirty="0" err="1"/>
              <a:t>ru</a:t>
            </a:r>
            <a:r>
              <a:rPr lang="en-US" sz="1800" dirty="0"/>
              <a:t>-allocation-table”, 11-20/1703r6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335BC0-BC20-42FE-90A0-747C29A991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B41CF-3217-470B-AB3C-8AF579C8F40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ED6C9-97BD-4E7B-B76D-82BE8FE519F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888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9B6AC-78C3-46C8-B411-5E1F4198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1E529-6224-4EEB-92AC-510E87D9FF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01B17-3D9F-4EE9-B5BC-026E72926A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E3977B-C863-412B-A238-3B5AFCC758D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EA285A-75D9-4886-9229-89EE5DEB8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86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9B6AC-78C3-46C8-B411-5E1F4198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1E529-6224-4EEB-92AC-510E87D9FF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01B17-3D9F-4EE9-B5BC-026E72926A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E3977B-C863-412B-A238-3B5AFCC758D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DCEFA03-A3D6-4092-A95C-2065494C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108" y="1676400"/>
            <a:ext cx="8345091" cy="4648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Valid RU/MRU Example :</a:t>
            </a: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8-bit map: </a:t>
            </a:r>
            <a:r>
              <a:rPr lang="en-US" sz="1800" dirty="0">
                <a:solidFill>
                  <a:schemeClr val="tx1"/>
                </a:solidFill>
              </a:rPr>
              <a:t>B1B2B3B4B5B6B7B8</a:t>
            </a:r>
            <a:endParaRPr lang="en-US" sz="1800" dirty="0"/>
          </a:p>
          <a:p>
            <a:pPr marL="457200" lvl="1" indent="0"/>
            <a:endParaRPr lang="en-US" sz="18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If  (C0+C1==0 || D0==1 || D1==1), disallowed;  // 0000, 1001, 0110, 1010, 0101.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elseif (</a:t>
            </a:r>
            <a:r>
              <a:rPr lang="en-US" sz="1400" dirty="0"/>
              <a:t>C0+C1=8);                                     	   // No puncture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elseif (</a:t>
            </a:r>
            <a:r>
              <a:rPr lang="en-US" sz="1400" dirty="0"/>
              <a:t>C0+C1=7);                                     	   // 20 punctured in 160MHz or 40 punctured in 320MHz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elseif (C0+C1=6 &amp;&amp; (C0==4 || C1==4));    	   // 40 punctured in 160MHz or 80 punctured in 320MHz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elseif (C0+C1=5 &amp;&amp; (B1B2=00 || B7B8==00));   // (996*2+484): special two-hole cases in 320MHz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elseif </a:t>
            </a:r>
            <a:r>
              <a:rPr lang="en-US" sz="1400" dirty="0"/>
              <a:t>(C0==0 || C1==0);                            	   //</a:t>
            </a:r>
            <a:r>
              <a:rPr lang="en-US" sz="1400" dirty="0">
                <a:sym typeface="Wingdings" panose="05000000000000000000" pitchFamily="2" charset="2"/>
              </a:rPr>
              <a:t> RU/MRU &lt;=80MHz: 996, 484+242, 484, 242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else </a:t>
            </a:r>
            <a:r>
              <a:rPr lang="en-US" sz="1400" dirty="0">
                <a:sym typeface="Wingdings" panose="05000000000000000000" pitchFamily="2" charset="2"/>
              </a:rPr>
              <a:t> disallowed</a:t>
            </a:r>
          </a:p>
          <a:p>
            <a:pPr marL="457200" lvl="1" indent="0"/>
            <a:endParaRPr lang="en-US" sz="1600" dirty="0">
              <a:sym typeface="Wingdings" panose="05000000000000000000" pitchFamily="2" charset="2"/>
            </a:endParaRPr>
          </a:p>
          <a:p>
            <a:pPr marL="457200" lvl="1" indent="0"/>
            <a:endParaRPr lang="en-US" sz="1600" dirty="0">
              <a:sym typeface="Wingdings" panose="05000000000000000000" pitchFamily="2" charset="2"/>
            </a:endParaRPr>
          </a:p>
          <a:p>
            <a:pPr marL="457200" lvl="1" indent="0"/>
            <a:endParaRPr lang="en-US" sz="1600" dirty="0">
              <a:sym typeface="Wingdings" panose="05000000000000000000" pitchFamily="2" charset="2"/>
            </a:endParaRPr>
          </a:p>
          <a:p>
            <a:pPr marL="457200" lvl="1" indent="0"/>
            <a:r>
              <a:rPr lang="en-US" sz="1600" dirty="0">
                <a:sym typeface="Wingdings" panose="05000000000000000000" pitchFamily="2" charset="2"/>
              </a:rPr>
              <a:t>Note: ^ is XOR operation, &amp; is AND operation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973DF0-8BFC-4901-B76A-D8F0EE250957}"/>
              </a:ext>
            </a:extLst>
          </p:cNvPr>
          <p:cNvSpPr txBox="1"/>
          <p:nvPr/>
        </p:nvSpPr>
        <p:spPr>
          <a:xfrm>
            <a:off x="1067290" y="5027711"/>
            <a:ext cx="358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C0 = (B1+B2+B3+B4), C1= (B5+B6+B7+B8)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905F9F-EB55-4734-A5E6-7491BFA04887}"/>
              </a:ext>
            </a:extLst>
          </p:cNvPr>
          <p:cNvSpPr/>
          <p:nvPr/>
        </p:nvSpPr>
        <p:spPr>
          <a:xfrm>
            <a:off x="1058731" y="5347802"/>
            <a:ext cx="41504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D0 = ((B1^B2)&amp;(B3^B4)), D1= ((B5^B6)&amp;(B7^B8))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19863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A510D-33C0-49EE-A280-8C2C38074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2"/>
            <a:ext cx="7770814" cy="468305"/>
          </a:xfrm>
        </p:spPr>
        <p:txBody>
          <a:bodyPr/>
          <a:lstStyle/>
          <a:p>
            <a:r>
              <a:rPr lang="en-US" sz="3000" dirty="0"/>
              <a:t>Straw Poll #10 in </a:t>
            </a:r>
            <a:r>
              <a:rPr lang="en-US" dirty="0"/>
              <a:t>11-20/1703r6</a:t>
            </a:r>
            <a:r>
              <a:rPr lang="en-US" sz="3000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457623-BD9A-48BF-A9BC-707E56ECB5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285875"/>
                <a:ext cx="8643938" cy="2200081"/>
              </a:xfrm>
            </p:spPr>
            <p:txBody>
              <a:bodyPr/>
              <a:lstStyle/>
              <a:p>
                <a:r>
                  <a:rPr lang="en-US" sz="1875" dirty="0"/>
                  <a:t>Do you support the following formula and tables for the parameter </a:t>
                </a:r>
                <a14:m>
                  <m:oMath xmlns:m="http://schemas.openxmlformats.org/officeDocument/2006/math">
                    <m:r>
                      <a:rPr lang="en-US" sz="1875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75" dirty="0"/>
                  <a:t> in the Trigger Frame RU Allocation Table?</a:t>
                </a:r>
              </a:p>
              <a:p>
                <a:endParaRPr lang="en-US" sz="1875" dirty="0"/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75" dirty="0">
                    <a:latin typeface="Calibri" panose="020F0502020204030204" pitchFamily="34" charset="0"/>
                    <a:ea typeface="Calibri" panose="020F0502020204030204" pitchFamily="34" charset="0"/>
                  </a:rPr>
                  <a:t>N=2×X1+X0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75" dirty="0">
                    <a:latin typeface="Calibri" panose="020F0502020204030204" pitchFamily="34" charset="0"/>
                    <a:ea typeface="Calibri" panose="020F0502020204030204" pitchFamily="34" charset="0"/>
                  </a:rPr>
                  <a:t>For UL BW </a:t>
                </a:r>
                <a14:m>
                  <m:oMath xmlns:m="http://schemas.openxmlformats.org/officeDocument/2006/math">
                    <m:r>
                      <a:rPr lang="en-US" sz="1875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≤</m:t>
                    </m:r>
                  </m:oMath>
                </a14:m>
                <a:r>
                  <a:rPr lang="en-US" sz="1875" dirty="0">
                    <a:latin typeface="Calibri" panose="020F0502020204030204" pitchFamily="34" charset="0"/>
                    <a:ea typeface="Calibri" panose="020F0502020204030204" pitchFamily="34" charset="0"/>
                  </a:rPr>
                  <a:t> 80MHz </a:t>
                </a:r>
                <a14:m>
                  <m:oMath xmlns:m="http://schemas.openxmlformats.org/officeDocument/2006/math">
                    <m:r>
                      <a:rPr lang="en-US" sz="1875" i="1" dirty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en-US" sz="1875" dirty="0">
                    <a:latin typeface="Calibri" panose="020F0502020204030204" pitchFamily="34" charset="0"/>
                    <a:ea typeface="Calibri" panose="020F0502020204030204" pitchFamily="34" charset="0"/>
                  </a:rPr>
                  <a:t> PS160, B0, X0 and X1 are 0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875" dirty="0"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75" dirty="0">
                    <a:latin typeface="Calibri" panose="020F0502020204030204" pitchFamily="34" charset="0"/>
                    <a:ea typeface="Calibri" panose="020F0502020204030204" pitchFamily="34" charset="0"/>
                  </a:rPr>
                  <a:t>For UL BW = 160MHz </a:t>
                </a:r>
                <a14:m>
                  <m:oMath xmlns:m="http://schemas.openxmlformats.org/officeDocument/2006/math">
                    <m:r>
                      <a:rPr lang="en-US" sz="1875" i="1" dirty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en-US" sz="1875" dirty="0">
                    <a:latin typeface="Calibri" panose="020F0502020204030204" pitchFamily="34" charset="0"/>
                    <a:ea typeface="Calibri" panose="020F0502020204030204" pitchFamily="34" charset="0"/>
                  </a:rPr>
                  <a:t>  PS160 and X1 = 0.   X0 is specified in the following table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875" dirty="0">
                  <a:ea typeface="Calibri" panose="020F0502020204030204" pitchFamily="34" charset="0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875" dirty="0"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875" dirty="0">
                  <a:ea typeface="Calibri" panose="020F0502020204030204" pitchFamily="34" charset="0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875" dirty="0"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875" dirty="0"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457623-BD9A-48BF-A9BC-707E56ECB5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285875"/>
                <a:ext cx="8643938" cy="2200081"/>
              </a:xfrm>
              <a:blipFill>
                <a:blip r:embed="rId2"/>
                <a:stretch>
                  <a:fillRect l="-564" t="-1385" b="-27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8706F-29DC-4DE4-876B-FE5C84E927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932CF-9F20-4C81-A60C-71A7B57D4321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6F80510-2968-4512-A1D6-F9E496D11C9D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46B455C-FEF1-40D0-8F55-043DC0F35A57}"/>
              </a:ext>
            </a:extLst>
          </p:cNvPr>
          <p:cNvGraphicFramePr>
            <a:graphicFrameLocks noGrp="1"/>
          </p:cNvGraphicFramePr>
          <p:nvPr/>
        </p:nvGraphicFramePr>
        <p:xfrm>
          <a:off x="357188" y="3429000"/>
          <a:ext cx="8098929" cy="685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9643">
                  <a:extLst>
                    <a:ext uri="{9D8B030D-6E8A-4147-A177-3AD203B41FA5}">
                      <a16:colId xmlns:a16="http://schemas.microsoft.com/office/drawing/2014/main" val="3828791375"/>
                    </a:ext>
                  </a:extLst>
                </a:gridCol>
                <a:gridCol w="2699643">
                  <a:extLst>
                    <a:ext uri="{9D8B030D-6E8A-4147-A177-3AD203B41FA5}">
                      <a16:colId xmlns:a16="http://schemas.microsoft.com/office/drawing/2014/main" val="66161420"/>
                    </a:ext>
                  </a:extLst>
                </a:gridCol>
                <a:gridCol w="2699643">
                  <a:extLst>
                    <a:ext uri="{9D8B030D-6E8A-4147-A177-3AD203B41FA5}">
                      <a16:colId xmlns:a16="http://schemas.microsoft.com/office/drawing/2014/main" val="1048291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160MHz channelization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836" marR="598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80MHz (B0 = 0)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836" marR="598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80MHz (B0 = 1)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836" marR="59836" marT="0" marB="0"/>
                </a:tc>
                <a:extLst>
                  <a:ext uri="{0D108BD9-81ED-4DB2-BD59-A6C34878D82A}">
                    <a16:rowId xmlns:a16="http://schemas.microsoft.com/office/drawing/2014/main" val="395128233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[P80 S80]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836" marR="598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0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836" marR="598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1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836" marR="59836" marT="0" marB="0"/>
                </a:tc>
                <a:extLst>
                  <a:ext uri="{0D108BD9-81ED-4DB2-BD59-A6C34878D82A}">
                    <a16:rowId xmlns:a16="http://schemas.microsoft.com/office/drawing/2014/main" val="37187154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[S80 P80]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836" marR="598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1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836" marR="598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0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836" marR="59836" marT="0" marB="0"/>
                </a:tc>
                <a:extLst>
                  <a:ext uri="{0D108BD9-81ED-4DB2-BD59-A6C34878D82A}">
                    <a16:rowId xmlns:a16="http://schemas.microsoft.com/office/drawing/2014/main" val="234954228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16D3221-D47E-456C-AF70-74729BFAA4D6}"/>
              </a:ext>
            </a:extLst>
          </p:cNvPr>
          <p:cNvGraphicFramePr>
            <a:graphicFrameLocks noGrp="1"/>
          </p:cNvGraphicFramePr>
          <p:nvPr/>
        </p:nvGraphicFramePr>
        <p:xfrm>
          <a:off x="357188" y="4786313"/>
          <a:ext cx="8098930" cy="1571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8750">
                  <a:extLst>
                    <a:ext uri="{9D8B030D-6E8A-4147-A177-3AD203B41FA5}">
                      <a16:colId xmlns:a16="http://schemas.microsoft.com/office/drawing/2014/main" val="2477615224"/>
                    </a:ext>
                  </a:extLst>
                </a:gridCol>
                <a:gridCol w="1643063">
                  <a:extLst>
                    <a:ext uri="{9D8B030D-6E8A-4147-A177-3AD203B41FA5}">
                      <a16:colId xmlns:a16="http://schemas.microsoft.com/office/drawing/2014/main" val="878451531"/>
                    </a:ext>
                  </a:extLst>
                </a:gridCol>
                <a:gridCol w="1785938">
                  <a:extLst>
                    <a:ext uri="{9D8B030D-6E8A-4147-A177-3AD203B41FA5}">
                      <a16:colId xmlns:a16="http://schemas.microsoft.com/office/drawing/2014/main" val="22172736"/>
                    </a:ext>
                  </a:extLst>
                </a:gridCol>
                <a:gridCol w="1643063">
                  <a:extLst>
                    <a:ext uri="{9D8B030D-6E8A-4147-A177-3AD203B41FA5}">
                      <a16:colId xmlns:a16="http://schemas.microsoft.com/office/drawing/2014/main" val="415528859"/>
                    </a:ext>
                  </a:extLst>
                </a:gridCol>
                <a:gridCol w="1598116">
                  <a:extLst>
                    <a:ext uri="{9D8B030D-6E8A-4147-A177-3AD203B41FA5}">
                      <a16:colId xmlns:a16="http://schemas.microsoft.com/office/drawing/2014/main" val="1814116463"/>
                    </a:ext>
                  </a:extLst>
                </a:gridCol>
              </a:tblGrid>
              <a:tr h="200025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320MHz Channelization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160MHz (PS160 = 0)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160MHz (PS160 = 1)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63163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0)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1)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0)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Higher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1)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extLst>
                  <a:ext uri="{0D108BD9-81ED-4DB2-BD59-A6C34878D82A}">
                    <a16:rowId xmlns:a16="http://schemas.microsoft.com/office/drawing/2014/main" val="41209264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[P80 S80 S160]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extLst>
                  <a:ext uri="{0D108BD9-81ED-4DB2-BD59-A6C34878D82A}">
                    <a16:rowId xmlns:a16="http://schemas.microsoft.com/office/drawing/2014/main" val="42783612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[S80 P80 S160]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extLst>
                  <a:ext uri="{0D108BD9-81ED-4DB2-BD59-A6C34878D82A}">
                    <a16:rowId xmlns:a16="http://schemas.microsoft.com/office/drawing/2014/main" val="211923048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[S160 P80 S80]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extLst>
                  <a:ext uri="{0D108BD9-81ED-4DB2-BD59-A6C34878D82A}">
                    <a16:rowId xmlns:a16="http://schemas.microsoft.com/office/drawing/2014/main" val="142024302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[S160 S80 P80]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/>
                </a:tc>
                <a:extLst>
                  <a:ext uri="{0D108BD9-81ED-4DB2-BD59-A6C34878D82A}">
                    <a16:rowId xmlns:a16="http://schemas.microsoft.com/office/drawing/2014/main" val="3479997269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01BE3C2-697D-4B27-8C08-A005B65789D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46906" y="4429125"/>
                <a:ext cx="7770814" cy="36353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86400" tIns="43200" rIns="86400" bIns="4320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1875" kern="0" dirty="0">
                    <a:ea typeface="Calibri" panose="020F0502020204030204" pitchFamily="34" charset="0"/>
                  </a:rPr>
                  <a:t>For UL BW = 320 MHz </a:t>
                </a:r>
                <a14:m>
                  <m:oMath xmlns:m="http://schemas.openxmlformats.org/officeDocument/2006/math">
                    <m:r>
                      <a:rPr lang="en-US" sz="1875" i="1" kern="0" dirty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en-US" sz="1875" kern="0" dirty="0">
                    <a:ea typeface="Calibri" panose="020F0502020204030204" pitchFamily="34" charset="0"/>
                  </a:rPr>
                  <a:t>  X0 and X1 are specified in the following table</a:t>
                </a:r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01BE3C2-697D-4B27-8C08-A005B6578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6906" y="4429125"/>
                <a:ext cx="7770814" cy="363538"/>
              </a:xfrm>
              <a:prstGeom prst="rect">
                <a:avLst/>
              </a:prstGeom>
              <a:blipFill>
                <a:blip r:embed="rId3"/>
                <a:stretch>
                  <a:fillRect l="-627" t="-10169" b="-3220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098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6015"/>
            <a:ext cx="8305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is agreed that EHT NDPA frame reuses the same structure as HE NDPA [1, 2, 3, 4].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STA Info field has 4 bytes.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lvl="1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Partial BW Info field uses 7~9 bits.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11be feedback resolution increases from RU26 to RU242 [5], to reduce complexity and modes.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11be has much better support of channel puncturing.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[RU start, RU end] design does not support puncturing cases well.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8BAD414-6DAB-428C-97DC-6182B04E79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0"/>
            <a:ext cx="7709962" cy="1289904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DEC857B-4290-47C3-80FE-5B6310A94F4D}"/>
              </a:ext>
            </a:extLst>
          </p:cNvPr>
          <p:cNvSpPr/>
          <p:nvPr/>
        </p:nvSpPr>
        <p:spPr bwMode="auto">
          <a:xfrm>
            <a:off x="1778727" y="3056709"/>
            <a:ext cx="819135" cy="1160418"/>
          </a:xfrm>
          <a:prstGeom prst="roundRect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A03-9D70-4DAD-A7FB-AE201AC54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Partial BW Info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DF03-DEC7-48AA-8E48-D10D7EF0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1676400"/>
            <a:ext cx="8313738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Table-based designs: proposed [1, 2, 4, 6]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~7 bit table to include all allowed large RU/MRUs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new table needs to be designed.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TB RU table (TBD 9-bit)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entries corresponds to RU/MRU&gt;=242 are valid.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feedback index parsing is more complex than 11ax.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Table entry </a:t>
            </a:r>
            <a:r>
              <a:rPr lang="en-US" dirty="0">
                <a:sym typeface="Wingdings" panose="05000000000000000000" pitchFamily="2" charset="2"/>
              </a:rPr>
              <a:t> RU/MRU  feedback tone indices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Bitmap is a natural way to signal punctured feedback request.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bitmap </a:t>
            </a:r>
            <a:r>
              <a:rPr lang="en-US" dirty="0">
                <a:sym typeface="Wingdings" panose="05000000000000000000" pitchFamily="2" charset="2"/>
              </a:rPr>
              <a:t> feedback tone indices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[6] provides a two-level bitmap design, a little sophisticated.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748D-8D7D-4A4D-8311-4121F605A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38B5-F644-4CDF-A1D9-C21868B0C0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82177D-D02B-4F9D-9266-DD6B9F7CA6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9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A03-9D70-4DAD-A7FB-AE201AC54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Bitmap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DF03-DEC7-48AA-8E48-D10D7EF0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Partial BW Info using bitmap: 9 bits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bit indicates bitmap resolution: 20MHz or 40MHz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0 for 20MHz for NDP BW&lt;320MHz.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1 for 40MHz for NDP BW=320MHz.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Note: 320MHz NDP only allows puncturing granularity of 40MHz.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8-bit bitmap to indicate the request for each resolution size</a:t>
            </a:r>
            <a:endParaRPr lang="en-US" dirty="0">
              <a:highlight>
                <a:srgbClr val="FFFFCC"/>
              </a:highlight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B0=0: 8-bit bitmap signals feedback request for each 20MHz subchannel within 160MHz.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B0=1: 8-bit bitmap signals feedback request for each 40MHz subchannel within 320MHz.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748D-8D7D-4A4D-8311-4121F605A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38B5-F644-4CDF-A1D9-C21868B0C0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82177D-D02B-4F9D-9266-DD6B9F7CA6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01B9C24-3AAC-40B0-842E-D051EF97E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603880"/>
              </p:ext>
            </p:extLst>
          </p:nvPr>
        </p:nvGraphicFramePr>
        <p:xfrm>
          <a:off x="2133600" y="2394616"/>
          <a:ext cx="3733800" cy="52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40436626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774842943"/>
                    </a:ext>
                  </a:extLst>
                </a:gridCol>
              </a:tblGrid>
              <a:tr h="5248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Resolution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Feedback Bitmap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49968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22EB571-CA5A-44D5-B564-C96D965BAF72}"/>
              </a:ext>
            </a:extLst>
          </p:cNvPr>
          <p:cNvSpPr txBox="1"/>
          <p:nvPr/>
        </p:nvSpPr>
        <p:spPr>
          <a:xfrm>
            <a:off x="2490782" y="2057400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276090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7976C-05EA-4E5A-9A0A-86BCA216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BW Info Bitmap: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C48CA-1B54-46DE-ACA9-D7487C67C9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89D56-4189-4BE0-B931-EDDD2414D10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F1CD8B-DAE5-4948-89BC-B226AC32DBA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586C4EE-1EEB-437D-9ED5-F8ABB88F3C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109715"/>
              </p:ext>
            </p:extLst>
          </p:nvPr>
        </p:nvGraphicFramePr>
        <p:xfrm>
          <a:off x="930583" y="1981200"/>
          <a:ext cx="7357446" cy="2569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" name="Worksheet" r:id="rId3" imgW="5478588" imgH="1912787" progId="Excel.Sheet.12">
                  <p:embed/>
                </p:oleObj>
              </mc:Choice>
              <mc:Fallback>
                <p:oleObj name="Worksheet" r:id="rId3" imgW="5478588" imgH="191278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0583" y="1981200"/>
                        <a:ext cx="7357446" cy="25690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4021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8A979-A46E-4C68-B28A-5C86D4A9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on Bitmap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6F416-39E5-4778-8B60-9ACAEED71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570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implementation for both beamformer and </a:t>
            </a:r>
            <a:r>
              <a:rPr lang="en-US" dirty="0" err="1"/>
              <a:t>beamformee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8-bit bitmap, no table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Beamformer: indicate which 20MHz/40MHz to feedback.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Beamformee</a:t>
            </a:r>
            <a:r>
              <a:rPr lang="en-US" dirty="0"/>
              <a:t>: directly map the bitmap to feedback tone indices.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 flexibility of feedback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Partial BW feedback not necessarily one-to-one mapping with RU/MRU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R1: mainly for supporting OFDMA beamforming, can limit the allowed modes to valid RU/MRU [1,2,4].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other beamforming overhead reduction usage and R2 MRU extension, more flexibility can be needed.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Bitmap based design be easily relaxed to support for the extension.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Table based design is limited by the number of Reserved entries.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A0E29-D485-483D-A9DE-C42AEAC780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B0962-5A2C-4212-9B7B-9F4EC8E436B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CDF739-11B1-4DFC-83A7-39314FF0311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889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1FC80-675F-4A96-B76F-D4085C77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on Bitmap Proposal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C9738-1E93-45AA-BDAD-7992DC1DC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266" y="1830388"/>
            <a:ext cx="8077200" cy="4113213"/>
          </a:xfrm>
        </p:spPr>
        <p:txBody>
          <a:bodyPr/>
          <a:lstStyle/>
          <a:p>
            <a:pPr fontAlgn="ctr">
              <a:buFont typeface="Arial" panose="020B0604020202020204" pitchFamily="34" charset="0"/>
              <a:buChar char="•"/>
            </a:pPr>
            <a:r>
              <a:rPr lang="en-US" dirty="0"/>
              <a:t>20MHz resolution for 320MHz NDP. [2, 6]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The goal is to support 20MHz STAs. 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No 20MHz-only STA in 6GHz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20MHz-operating STA: may not be interested in partial BW feedback. 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320MHz NDP to sound 20MHz STA need to be defined. [7]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320MHz NDP puncturing granularity is 40MHz.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320MHz OFDMA based on 20MHz resolution is also challenging.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The proposed bitmap design may be extended to support 20MHz.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We don’t see the necessity for that.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6EBD-0A20-4749-8C07-26D390066C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AD608-13D0-46B7-944B-C292C9D27DC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CE5A84-7DDC-40BD-97BC-D86E93ABFDE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49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1FC80-675F-4A96-B76F-D4085C77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ctr"/>
            <a:r>
              <a:rPr lang="en-US" dirty="0"/>
              <a:t>Discussion: Partial BW feedback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C9738-1E93-45AA-BDAD-7992DC1DC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8113713" cy="4724400"/>
          </a:xfrm>
        </p:spPr>
        <p:txBody>
          <a:bodyPr/>
          <a:lstStyle/>
          <a:p>
            <a:pPr fontAlgn="ctr">
              <a:buFont typeface="Arial" panose="020B0604020202020204" pitchFamily="34" charset="0"/>
              <a:buChar char="•"/>
            </a:pPr>
            <a:r>
              <a:rPr lang="en-US" dirty="0"/>
              <a:t>Partial BW feedback 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The feature was defined in 11ax, but not very popular in products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11be simplifies the definition and make it mandatory support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dirty="0"/>
              <a:t>Prefer to have the feedback indication to be simple and intuitive for implementation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dirty="0"/>
              <a:t>Partial BW feedback is mostly to support DL-OFDMA with steering for R1.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DL-OFDMA RU table is based on physical frequency order.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Partial BW feedback is preferable to have similar structure with physical frequency mapping to match OFDMA resource allocation.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dirty="0"/>
              <a:t>Good extendibility to allow further optimization in future.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6EBD-0A20-4749-8C07-26D390066C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AD608-13D0-46B7-944B-C292C9D27DC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CE5A84-7DDC-40BD-97BC-D86E93ABFDE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265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1FC80-675F-4A96-B76F-D4085C77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Bitmap vs TB RU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C9738-1E93-45AA-BDAD-7992DC1DC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420100" cy="4113213"/>
          </a:xfrm>
        </p:spPr>
        <p:txBody>
          <a:bodyPr/>
          <a:lstStyle/>
          <a:p>
            <a:pPr fontAlgn="ctr">
              <a:buFont typeface="Arial" panose="020B0604020202020204" pitchFamily="34" charset="0"/>
              <a:buChar char="•"/>
            </a:pPr>
            <a:r>
              <a:rPr lang="en-US" dirty="0"/>
              <a:t>TB RU Table [8] Based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Need to map physical RU location to logical RU entries. 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P160</a:t>
            </a:r>
            <a:r>
              <a:rPr lang="en-US" dirty="0">
                <a:sym typeface="Wingdings" panose="05000000000000000000" pitchFamily="2" charset="2"/>
              </a:rPr>
              <a:t>, B0</a:t>
            </a:r>
            <a:r>
              <a:rPr lang="en-US" dirty="0"/>
              <a:t>P/S 80MHz, S160</a:t>
            </a:r>
            <a:r>
              <a:rPr lang="en-US" dirty="0">
                <a:sym typeface="Wingdings" panose="05000000000000000000" pitchFamily="2" charset="2"/>
              </a:rPr>
              <a:t>, B0</a:t>
            </a:r>
            <a:r>
              <a:rPr lang="en-US" dirty="0"/>
              <a:t>L/U 80MHz (SP#10 in 11-20/1703r6)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PS160, B0 bits are repurposed to physical location for RU&gt;996.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Limited entries for future extension.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~ 10 patterns left, and only entries with RU&gt;=242 are valid.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If to repurpose small RU entries, it will complicate the design.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dirty="0"/>
              <a:t>Bitmap Based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Direct translation between feedback frequency subchannels and bitmap.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Indicated in physical frequency order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Facilitate simple implementation from DL-OFDMA resource allocation to partial BW feedback request.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Good flexibility for future extension: bitmap covers almost </a:t>
            </a:r>
            <a:r>
              <a:rPr lang="en-US"/>
              <a:t>all cases.</a:t>
            </a:r>
            <a:endParaRPr lang="en-US" dirty="0"/>
          </a:p>
          <a:p>
            <a:pPr lvl="2" fontAlgn="ctr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6EBD-0A20-4749-8C07-26D390066C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AD608-13D0-46B7-944B-C292C9D27DC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CE5A84-7DDC-40BD-97BC-D86E93ABFDE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919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1631</Words>
  <Application>Microsoft Office PowerPoint</Application>
  <PresentationFormat>On-screen Show (4:3)</PresentationFormat>
  <Paragraphs>221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Office Theme</vt:lpstr>
      <vt:lpstr>Document</vt:lpstr>
      <vt:lpstr>Worksheet</vt:lpstr>
      <vt:lpstr>EHT NDPA Partial BW Info Design</vt:lpstr>
      <vt:lpstr>Introduction</vt:lpstr>
      <vt:lpstr>NDPA Partial BW Info Design</vt:lpstr>
      <vt:lpstr>Bitmap Design</vt:lpstr>
      <vt:lpstr>Partial BW Info Bitmap: examples</vt:lpstr>
      <vt:lpstr>Discussions on Bitmap Proposal</vt:lpstr>
      <vt:lpstr>Discussions on Bitmap Proposal (2)</vt:lpstr>
      <vt:lpstr>Discussion: Partial BW feedback </vt:lpstr>
      <vt:lpstr>Bitmap vs TB RU Table</vt:lpstr>
      <vt:lpstr>SP</vt:lpstr>
      <vt:lpstr>References</vt:lpstr>
      <vt:lpstr>Appendix</vt:lpstr>
      <vt:lpstr>PowerPoint Presentation</vt:lpstr>
      <vt:lpstr>Straw Poll #10 in 11-20/1703r6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2659</cp:revision>
  <cp:lastPrinted>1601-01-01T00:00:00Z</cp:lastPrinted>
  <dcterms:created xsi:type="dcterms:W3CDTF">2015-10-31T00:33:08Z</dcterms:created>
  <dcterms:modified xsi:type="dcterms:W3CDTF">2021-01-06T00:21:40Z</dcterms:modified>
</cp:coreProperties>
</file>