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92" r:id="rId3"/>
    <p:sldId id="313" r:id="rId4"/>
    <p:sldId id="316" r:id="rId5"/>
    <p:sldId id="324" r:id="rId6"/>
    <p:sldId id="325" r:id="rId7"/>
    <p:sldId id="326" r:id="rId8"/>
    <p:sldId id="322" r:id="rId9"/>
    <p:sldId id="323"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CCD1DA-F7AB-461E-957E-121B6CB4F49C}" v="5" dt="2020-12-01T01:18:38.0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85" autoAdjust="0"/>
    <p:restoredTop sz="96086" autoAdjust="0"/>
  </p:normalViewPr>
  <p:slideViewPr>
    <p:cSldViewPr>
      <p:cViewPr varScale="1">
        <p:scale>
          <a:sx n="110" d="100"/>
          <a:sy n="110" d="100"/>
        </p:scale>
        <p:origin x="1014"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rk, Minyoung" userId="127d513f-da54-4474-846e-76202393764d" providerId="ADAL" clId="{E148CC27-98E2-4297-9332-E2C8FF8126B0}"/>
    <pc:docChg chg="custSel addSld delSld modSld modMainMaster">
      <pc:chgData name="Park, Minyoung" userId="127d513f-da54-4474-846e-76202393764d" providerId="ADAL" clId="{E148CC27-98E2-4297-9332-E2C8FF8126B0}" dt="2020-12-01T21:46:30.572" v="597" actId="20577"/>
      <pc:docMkLst>
        <pc:docMk/>
      </pc:docMkLst>
      <pc:sldChg chg="modSp">
        <pc:chgData name="Park, Minyoung" userId="127d513f-da54-4474-846e-76202393764d" providerId="ADAL" clId="{E148CC27-98E2-4297-9332-E2C8FF8126B0}" dt="2020-12-01T21:46:30.572" v="597" actId="20577"/>
        <pc:sldMkLst>
          <pc:docMk/>
          <pc:sldMk cId="0" sldId="256"/>
        </pc:sldMkLst>
        <pc:spChg chg="mod">
          <ac:chgData name="Park, Minyoung" userId="127d513f-da54-4474-846e-76202393764d" providerId="ADAL" clId="{E148CC27-98E2-4297-9332-E2C8FF8126B0}" dt="2020-12-01T21:46:30.572" v="597" actId="20577"/>
          <ac:spMkLst>
            <pc:docMk/>
            <pc:sldMk cId="0" sldId="256"/>
            <ac:spMk id="3074" creationId="{00000000-0000-0000-0000-000000000000}"/>
          </ac:spMkLst>
        </pc:spChg>
      </pc:sldChg>
      <pc:sldChg chg="modSp">
        <pc:chgData name="Park, Minyoung" userId="127d513f-da54-4474-846e-76202393764d" providerId="ADAL" clId="{E148CC27-98E2-4297-9332-E2C8FF8126B0}" dt="2020-12-01T01:37:07.483" v="191" actId="115"/>
        <pc:sldMkLst>
          <pc:docMk/>
          <pc:sldMk cId="3535476901" sldId="322"/>
        </pc:sldMkLst>
        <pc:spChg chg="mod">
          <ac:chgData name="Park, Minyoung" userId="127d513f-da54-4474-846e-76202393764d" providerId="ADAL" clId="{E148CC27-98E2-4297-9332-E2C8FF8126B0}" dt="2020-12-01T01:37:07.483" v="191" actId="115"/>
          <ac:spMkLst>
            <pc:docMk/>
            <pc:sldMk cId="3535476901" sldId="322"/>
            <ac:spMk id="3" creationId="{3CF6F7C0-BCB4-43FA-8C90-2E46797823B5}"/>
          </ac:spMkLst>
        </pc:spChg>
      </pc:sldChg>
      <pc:sldChg chg="modSp">
        <pc:chgData name="Park, Minyoung" userId="127d513f-da54-4474-846e-76202393764d" providerId="ADAL" clId="{E148CC27-98E2-4297-9332-E2C8FF8126B0}" dt="2020-12-01T21:46:11.492" v="592" actId="6549"/>
        <pc:sldMkLst>
          <pc:docMk/>
          <pc:sldMk cId="2471101893" sldId="323"/>
        </pc:sldMkLst>
        <pc:spChg chg="mod">
          <ac:chgData name="Park, Minyoung" userId="127d513f-da54-4474-846e-76202393764d" providerId="ADAL" clId="{E148CC27-98E2-4297-9332-E2C8FF8126B0}" dt="2020-12-01T21:46:11.492" v="592" actId="6549"/>
          <ac:spMkLst>
            <pc:docMk/>
            <pc:sldMk cId="2471101893" sldId="323"/>
            <ac:spMk id="3" creationId="{9C4F42EB-4B40-4E93-976B-05230239B7F1}"/>
          </ac:spMkLst>
        </pc:spChg>
      </pc:sldChg>
      <pc:sldChg chg="modSp">
        <pc:chgData name="Park, Minyoung" userId="127d513f-da54-4474-846e-76202393764d" providerId="ADAL" clId="{E148CC27-98E2-4297-9332-E2C8FF8126B0}" dt="2020-12-01T01:46:41.370" v="588" actId="13926"/>
        <pc:sldMkLst>
          <pc:docMk/>
          <pc:sldMk cId="1144072305" sldId="324"/>
        </pc:sldMkLst>
        <pc:spChg chg="mod">
          <ac:chgData name="Park, Minyoung" userId="127d513f-da54-4474-846e-76202393764d" providerId="ADAL" clId="{E148CC27-98E2-4297-9332-E2C8FF8126B0}" dt="2020-12-01T01:46:41.370" v="588" actId="13926"/>
          <ac:spMkLst>
            <pc:docMk/>
            <pc:sldMk cId="1144072305" sldId="324"/>
            <ac:spMk id="2" creationId="{A9C37703-66A2-43EE-B5F2-0FC03D5ACA32}"/>
          </ac:spMkLst>
        </pc:spChg>
        <pc:spChg chg="mod">
          <ac:chgData name="Park, Minyoung" userId="127d513f-da54-4474-846e-76202393764d" providerId="ADAL" clId="{E148CC27-98E2-4297-9332-E2C8FF8126B0}" dt="2020-12-01T01:34:37.024" v="186" actId="13926"/>
          <ac:spMkLst>
            <pc:docMk/>
            <pc:sldMk cId="1144072305" sldId="324"/>
            <ac:spMk id="3" creationId="{A4248D10-27CB-4913-9780-3768F0DCEA46}"/>
          </ac:spMkLst>
        </pc:spChg>
      </pc:sldChg>
      <pc:sldChg chg="modSp">
        <pc:chgData name="Park, Minyoung" userId="127d513f-da54-4474-846e-76202393764d" providerId="ADAL" clId="{E148CC27-98E2-4297-9332-E2C8FF8126B0}" dt="2020-12-01T01:41:56.765" v="388" actId="403"/>
        <pc:sldMkLst>
          <pc:docMk/>
          <pc:sldMk cId="1945830543" sldId="325"/>
        </pc:sldMkLst>
        <pc:spChg chg="mod">
          <ac:chgData name="Park, Minyoung" userId="127d513f-da54-4474-846e-76202393764d" providerId="ADAL" clId="{E148CC27-98E2-4297-9332-E2C8FF8126B0}" dt="2020-12-01T01:41:56.765" v="388" actId="403"/>
          <ac:spMkLst>
            <pc:docMk/>
            <pc:sldMk cId="1945830543" sldId="325"/>
            <ac:spMk id="3" creationId="{A4248D10-27CB-4913-9780-3768F0DCEA46}"/>
          </ac:spMkLst>
        </pc:spChg>
      </pc:sldChg>
      <pc:sldChg chg="modSp add">
        <pc:chgData name="Park, Minyoung" userId="127d513f-da54-4474-846e-76202393764d" providerId="ADAL" clId="{E148CC27-98E2-4297-9332-E2C8FF8126B0}" dt="2020-12-01T21:44:38.669" v="590" actId="404"/>
        <pc:sldMkLst>
          <pc:docMk/>
          <pc:sldMk cId="1212589656" sldId="326"/>
        </pc:sldMkLst>
        <pc:spChg chg="mod">
          <ac:chgData name="Park, Minyoung" userId="127d513f-da54-4474-846e-76202393764d" providerId="ADAL" clId="{E148CC27-98E2-4297-9332-E2C8FF8126B0}" dt="2020-12-01T01:41:31.961" v="381" actId="20577"/>
          <ac:spMkLst>
            <pc:docMk/>
            <pc:sldMk cId="1212589656" sldId="326"/>
            <ac:spMk id="2" creationId="{F30FEE13-D74B-4505-9D45-16550B898B8B}"/>
          </ac:spMkLst>
        </pc:spChg>
        <pc:spChg chg="mod">
          <ac:chgData name="Park, Minyoung" userId="127d513f-da54-4474-846e-76202393764d" providerId="ADAL" clId="{E148CC27-98E2-4297-9332-E2C8FF8126B0}" dt="2020-12-01T21:44:38.669" v="590" actId="404"/>
          <ac:spMkLst>
            <pc:docMk/>
            <pc:sldMk cId="1212589656" sldId="326"/>
            <ac:spMk id="3" creationId="{6BAEAB3C-61E9-41CF-961F-BD121974BE64}"/>
          </ac:spMkLst>
        </pc:spChg>
      </pc:sldChg>
      <pc:sldChg chg="modSp add del">
        <pc:chgData name="Park, Minyoung" userId="127d513f-da54-4474-846e-76202393764d" providerId="ADAL" clId="{E148CC27-98E2-4297-9332-E2C8FF8126B0}" dt="2020-12-01T01:16:56.588" v="105" actId="2696"/>
        <pc:sldMkLst>
          <pc:docMk/>
          <pc:sldMk cId="3363001896" sldId="326"/>
        </pc:sldMkLst>
        <pc:spChg chg="mod">
          <ac:chgData name="Park, Minyoung" userId="127d513f-da54-4474-846e-76202393764d" providerId="ADAL" clId="{E148CC27-98E2-4297-9332-E2C8FF8126B0}" dt="2020-12-01T01:15:32.588" v="104" actId="20577"/>
          <ac:spMkLst>
            <pc:docMk/>
            <pc:sldMk cId="3363001896" sldId="326"/>
            <ac:spMk id="2" creationId="{B7726C64-2DD4-4DB6-80C2-ECBC1460C0F2}"/>
          </ac:spMkLst>
        </pc:spChg>
      </pc:sldChg>
      <pc:sldMasterChg chg="modSp">
        <pc:chgData name="Park, Minyoung" userId="127d513f-da54-4474-846e-76202393764d" providerId="ADAL" clId="{E148CC27-98E2-4297-9332-E2C8FF8126B0}" dt="2020-12-01T01:07:51.924" v="1" actId="20577"/>
        <pc:sldMasterMkLst>
          <pc:docMk/>
          <pc:sldMasterMk cId="0" sldId="2147483648"/>
        </pc:sldMasterMkLst>
        <pc:spChg chg="mod">
          <ac:chgData name="Park, Minyoung" userId="127d513f-da54-4474-846e-76202393764d" providerId="ADAL" clId="{E148CC27-98E2-4297-9332-E2C8FF8126B0}" dt="2020-12-01T01:07:51.924"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11/30/2020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December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Minyoung Park,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December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December 2020</a:t>
            </a:r>
            <a:endParaRPr lang="en-GB"/>
          </a:p>
        </p:txBody>
      </p:sp>
      <p:sp>
        <p:nvSpPr>
          <p:cNvPr id="6" name="Footer Placeholder 5"/>
          <p:cNvSpPr>
            <a:spLocks noGrp="1"/>
          </p:cNvSpPr>
          <p:nvPr>
            <p:ph type="ftr" idx="11"/>
          </p:nvPr>
        </p:nvSpPr>
        <p:spPr/>
        <p:txBody>
          <a:bodyPr/>
          <a:lstStyle>
            <a:lvl1pPr>
              <a:defRPr/>
            </a:lvl1pPr>
          </a:lstStyle>
          <a:p>
            <a:r>
              <a:rPr lang="en-GB"/>
              <a:t>Minyoung Park,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December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Minyoung Park,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December 2020</a:t>
            </a:r>
            <a:endParaRPr lang="en-GB"/>
          </a:p>
        </p:txBody>
      </p:sp>
      <p:sp>
        <p:nvSpPr>
          <p:cNvPr id="4" name="Footer Placeholder 3"/>
          <p:cNvSpPr>
            <a:spLocks noGrp="1"/>
          </p:cNvSpPr>
          <p:nvPr>
            <p:ph type="ftr" idx="11"/>
          </p:nvPr>
        </p:nvSpPr>
        <p:spPr/>
        <p:txBody>
          <a:bodyPr/>
          <a:lstStyle>
            <a:lvl1pPr>
              <a:defRPr/>
            </a:lvl1pPr>
          </a:lstStyle>
          <a:p>
            <a:r>
              <a:rPr lang="en-GB"/>
              <a:t>Minyoung Park,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December 2020</a:t>
            </a:r>
            <a:endParaRPr lang="en-GB"/>
          </a:p>
        </p:txBody>
      </p:sp>
      <p:sp>
        <p:nvSpPr>
          <p:cNvPr id="3" name="Footer Placeholder 2"/>
          <p:cNvSpPr>
            <a:spLocks noGrp="1"/>
          </p:cNvSpPr>
          <p:nvPr>
            <p:ph type="ftr" idx="11"/>
          </p:nvPr>
        </p:nvSpPr>
        <p:spPr/>
        <p:txBody>
          <a:bodyPr/>
          <a:lstStyle>
            <a:lvl1pPr>
              <a:defRPr/>
            </a:lvl1pPr>
          </a:lstStyle>
          <a:p>
            <a:r>
              <a:rPr lang="en-GB"/>
              <a:t>Minyoung Park,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December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December 2020</a:t>
            </a:r>
            <a:endParaRPr lang="en-GB"/>
          </a:p>
        </p:txBody>
      </p:sp>
      <p:sp>
        <p:nvSpPr>
          <p:cNvPr id="5" name="Footer Placeholder 4"/>
          <p:cNvSpPr>
            <a:spLocks noGrp="1"/>
          </p:cNvSpPr>
          <p:nvPr>
            <p:ph type="ftr" idx="11"/>
          </p:nvPr>
        </p:nvSpPr>
        <p:spPr/>
        <p:txBody>
          <a:bodyPr/>
          <a:lstStyle>
            <a:lvl1pPr>
              <a:defRPr/>
            </a:lvl1pPr>
          </a:lstStyle>
          <a:p>
            <a:r>
              <a:rPr lang="en-GB"/>
              <a:t>Minyoung Park,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December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Minyoung Park,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802.11-20/1743r3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PDT-TBD-EMLSR mode operation</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2020-12-01</a:t>
            </a:r>
          </a:p>
        </p:txBody>
      </p:sp>
      <p:sp>
        <p:nvSpPr>
          <p:cNvPr id="6" name="Date Placeholder 3"/>
          <p:cNvSpPr>
            <a:spLocks noGrp="1"/>
          </p:cNvSpPr>
          <p:nvPr>
            <p:ph type="dt" idx="10"/>
          </p:nvPr>
        </p:nvSpPr>
        <p:spPr/>
        <p:txBody>
          <a:bodyPr/>
          <a:lstStyle/>
          <a:p>
            <a:r>
              <a:rPr lang="en-US"/>
              <a:t>December 2020</a:t>
            </a:r>
            <a:endParaRPr lang="en-GB" dirty="0"/>
          </a:p>
        </p:txBody>
      </p:sp>
      <p:sp>
        <p:nvSpPr>
          <p:cNvPr id="7" name="Footer Placeholder 4"/>
          <p:cNvSpPr>
            <a:spLocks noGrp="1"/>
          </p:cNvSpPr>
          <p:nvPr>
            <p:ph type="ftr" idx="11"/>
          </p:nvPr>
        </p:nvSpPr>
        <p:spPr/>
        <p:txBody>
          <a:bodyPr/>
          <a:lstStyle/>
          <a:p>
            <a:r>
              <a:rPr lang="en-GB"/>
              <a:t>Minyoung Park,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63522739"/>
              </p:ext>
            </p:extLst>
          </p:nvPr>
        </p:nvGraphicFramePr>
        <p:xfrm>
          <a:off x="989013" y="2382838"/>
          <a:ext cx="9817100" cy="3232150"/>
        </p:xfrm>
        <a:graphic>
          <a:graphicData uri="http://schemas.openxmlformats.org/presentationml/2006/ole">
            <mc:AlternateContent xmlns:mc="http://schemas.openxmlformats.org/markup-compatibility/2006">
              <mc:Choice xmlns:v="urn:schemas-microsoft-com:vml" Requires="v">
                <p:oleObj spid="_x0000_s1026" name="Document" r:id="rId4" imgW="10466184" imgH="3440753" progId="Word.Document.8">
                  <p:embed/>
                </p:oleObj>
              </mc:Choice>
              <mc:Fallback>
                <p:oleObj name="Document" r:id="rId4" imgW="10466184" imgH="3440753" progId="Word.Document.8">
                  <p:embed/>
                  <p:pic>
                    <p:nvPicPr>
                      <p:cNvPr id="3075" name="Object 3"/>
                      <p:cNvPicPr>
                        <a:picLocks noChangeAspect="1" noChangeArrowheads="1"/>
                      </p:cNvPicPr>
                      <p:nvPr/>
                    </p:nvPicPr>
                    <p:blipFill>
                      <a:blip r:embed="rId5"/>
                      <a:srcRect/>
                      <a:stretch>
                        <a:fillRect/>
                      </a:stretch>
                    </p:blipFill>
                    <p:spPr bwMode="auto">
                      <a:xfrm>
                        <a:off x="989013" y="2382838"/>
                        <a:ext cx="9817100" cy="3232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2D212-028C-493F-A226-BA5D86A03204}"/>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7BD9F5E7-459A-4271-BDCB-A81FE1AA17BC}"/>
              </a:ext>
            </a:extLst>
          </p:cNvPr>
          <p:cNvSpPr>
            <a:spLocks noGrp="1"/>
          </p:cNvSpPr>
          <p:nvPr>
            <p:ph idx="1"/>
          </p:nvPr>
        </p:nvSpPr>
        <p:spPr/>
        <p:txBody>
          <a:bodyPr/>
          <a:lstStyle/>
          <a:p>
            <a:pPr>
              <a:buFont typeface="Arial" panose="020B0604020202020204" pitchFamily="34" charset="0"/>
              <a:buChar char="•"/>
            </a:pPr>
            <a:r>
              <a:rPr lang="en-US" dirty="0"/>
              <a:t>In 802.11be D0.1, the following details of the EMLSR mode operation were not decided and left as TBDs:</a:t>
            </a:r>
          </a:p>
          <a:p>
            <a:pPr lvl="1">
              <a:buFont typeface="Arial" panose="020B0604020202020204" pitchFamily="34" charset="0"/>
              <a:buChar char="•"/>
            </a:pPr>
            <a:r>
              <a:rPr lang="en-US" dirty="0"/>
              <a:t>Indication of the limitations of the initial Control frame of a frame exchange sequence</a:t>
            </a:r>
          </a:p>
          <a:p>
            <a:pPr lvl="2">
              <a:buFont typeface="Arial" panose="020B0604020202020204" pitchFamily="34" charset="0"/>
              <a:buChar char="•"/>
            </a:pPr>
            <a:r>
              <a:rPr lang="en-US" i="1" dirty="0"/>
              <a:t>“The initial Control frame of a frame exchange sequence may have one or more limitations for the following parameters: </a:t>
            </a:r>
            <a:r>
              <a:rPr lang="en-US" i="1" dirty="0">
                <a:highlight>
                  <a:srgbClr val="FFFF00"/>
                </a:highlight>
              </a:rPr>
              <a:t>the number of spatial streams</a:t>
            </a:r>
            <a:r>
              <a:rPr lang="en-US" i="1" dirty="0"/>
              <a:t>, </a:t>
            </a:r>
            <a:r>
              <a:rPr lang="en-US" i="1" dirty="0">
                <a:highlight>
                  <a:srgbClr val="FFFF00"/>
                </a:highlight>
              </a:rPr>
              <a:t>MCS(s) (or data rate(s) for non-HT PPDU)</a:t>
            </a:r>
            <a:r>
              <a:rPr lang="en-US" i="1" dirty="0"/>
              <a:t>, </a:t>
            </a:r>
            <a:r>
              <a:rPr lang="en-US" i="1" dirty="0">
                <a:highlight>
                  <a:srgbClr val="FFFF00"/>
                </a:highlight>
              </a:rPr>
              <a:t>PPDU type(s), </a:t>
            </a:r>
            <a:r>
              <a:rPr lang="en-US" i="1" dirty="0"/>
              <a:t>and </a:t>
            </a:r>
            <a:r>
              <a:rPr lang="en-US" i="1" dirty="0">
                <a:highlight>
                  <a:srgbClr val="FFFF00"/>
                </a:highlight>
              </a:rPr>
              <a:t>frame type(s)</a:t>
            </a:r>
            <a:r>
              <a:rPr lang="en-US" i="1" dirty="0"/>
              <a:t>.”</a:t>
            </a:r>
          </a:p>
          <a:p>
            <a:pPr lvl="1">
              <a:buFont typeface="Arial" panose="020B0604020202020204" pitchFamily="34" charset="0"/>
              <a:buChar char="•"/>
            </a:pPr>
            <a:r>
              <a:rPr lang="en-US" dirty="0"/>
              <a:t>Link switch delay signaling and values</a:t>
            </a:r>
          </a:p>
          <a:p>
            <a:pPr lvl="2">
              <a:buFont typeface="Arial" panose="020B0604020202020204" pitchFamily="34" charset="0"/>
              <a:buChar char="•"/>
            </a:pPr>
            <a:r>
              <a:rPr lang="en-US" i="1" dirty="0"/>
              <a:t>“The non-AP MLD may indicate its link switch delay in a TBD management frame”</a:t>
            </a:r>
          </a:p>
          <a:p>
            <a:pPr lvl="2">
              <a:buFont typeface="Arial" panose="020B0604020202020204" pitchFamily="34" charset="0"/>
              <a:buChar char="•"/>
            </a:pPr>
            <a:endParaRPr lang="en-US" i="1" dirty="0"/>
          </a:p>
          <a:p>
            <a:pPr>
              <a:buFont typeface="Arial" panose="020B0604020202020204" pitchFamily="34" charset="0"/>
              <a:buChar char="•"/>
            </a:pPr>
            <a:r>
              <a:rPr lang="en-US" dirty="0"/>
              <a:t>In this presentation, we propose details for the TBDs in Subclause 35.3.13 Enhanced multi-link single radio operation of 802.11be Draft 0.1</a:t>
            </a:r>
          </a:p>
          <a:p>
            <a:pPr lvl="1">
              <a:buFont typeface="Arial" panose="020B0604020202020204" pitchFamily="34" charset="0"/>
              <a:buChar char="•"/>
            </a:pPr>
            <a:endParaRPr lang="en-US" i="1" dirty="0"/>
          </a:p>
        </p:txBody>
      </p:sp>
      <p:sp>
        <p:nvSpPr>
          <p:cNvPr id="4" name="Slide Number Placeholder 3">
            <a:extLst>
              <a:ext uri="{FF2B5EF4-FFF2-40B4-BE49-F238E27FC236}">
                <a16:creationId xmlns:a16="http://schemas.microsoft.com/office/drawing/2014/main" id="{A9B756BC-A2DB-48BB-9546-8D40369C6A2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5B50DE42-9A59-47A9-9AD5-BD37C1DDDD2B}"/>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E7B1E003-B5B2-4DE1-BD08-9DF3C9344C12}"/>
              </a:ext>
            </a:extLst>
          </p:cNvPr>
          <p:cNvSpPr>
            <a:spLocks noGrp="1"/>
          </p:cNvSpPr>
          <p:nvPr>
            <p:ph type="dt" idx="15"/>
          </p:nvPr>
        </p:nvSpPr>
        <p:spPr/>
        <p:txBody>
          <a:bodyPr/>
          <a:lstStyle/>
          <a:p>
            <a:r>
              <a:rPr lang="en-US"/>
              <a:t>December 2020</a:t>
            </a:r>
            <a:endParaRPr lang="en-GB" dirty="0"/>
          </a:p>
        </p:txBody>
      </p:sp>
    </p:spTree>
    <p:extLst>
      <p:ext uri="{BB962C8B-B14F-4D97-AF65-F5344CB8AC3E}">
        <p14:creationId xmlns:p14="http://schemas.microsoft.com/office/powerpoint/2010/main" val="3872094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CB769-474A-47AC-8830-A3757F53A790}"/>
              </a:ext>
            </a:extLst>
          </p:cNvPr>
          <p:cNvSpPr>
            <a:spLocks noGrp="1"/>
          </p:cNvSpPr>
          <p:nvPr>
            <p:ph type="title"/>
          </p:nvPr>
        </p:nvSpPr>
        <p:spPr/>
        <p:txBody>
          <a:bodyPr/>
          <a:lstStyle/>
          <a:p>
            <a:r>
              <a:rPr lang="en-US" dirty="0"/>
              <a:t>Indication of the limitations of the initial Control frame </a:t>
            </a:r>
          </a:p>
        </p:txBody>
      </p:sp>
      <p:sp>
        <p:nvSpPr>
          <p:cNvPr id="3" name="Content Placeholder 2">
            <a:extLst>
              <a:ext uri="{FF2B5EF4-FFF2-40B4-BE49-F238E27FC236}">
                <a16:creationId xmlns:a16="http://schemas.microsoft.com/office/drawing/2014/main" id="{63B21DC4-AD12-4822-BB12-24C950461784}"/>
              </a:ext>
            </a:extLst>
          </p:cNvPr>
          <p:cNvSpPr>
            <a:spLocks noGrp="1"/>
          </p:cNvSpPr>
          <p:nvPr>
            <p:ph idx="1"/>
          </p:nvPr>
        </p:nvSpPr>
        <p:spPr>
          <a:xfrm>
            <a:off x="929216" y="1751014"/>
            <a:ext cx="10957983" cy="4724400"/>
          </a:xfrm>
        </p:spPr>
        <p:txBody>
          <a:bodyPr/>
          <a:lstStyle/>
          <a:p>
            <a:pPr>
              <a:buFont typeface="Arial" panose="020B0604020202020204" pitchFamily="34" charset="0"/>
              <a:buChar char="•"/>
            </a:pPr>
            <a:r>
              <a:rPr lang="en-US" dirty="0"/>
              <a:t>Discussions during the D0.1 PDT writing</a:t>
            </a:r>
          </a:p>
          <a:p>
            <a:pPr lvl="1">
              <a:buFont typeface="Arial" panose="020B0604020202020204" pitchFamily="34" charset="0"/>
              <a:buChar char="•"/>
            </a:pPr>
            <a:r>
              <a:rPr lang="en-US" dirty="0"/>
              <a:t>For a simple implementation and clear operation of the EMLSR mode, instead of each non-AP MLD indicating the limitations to an AP MLD, it is better to have a set of limitations defined in the spec</a:t>
            </a:r>
          </a:p>
          <a:p>
            <a:pPr lvl="1">
              <a:buFont typeface="Arial" panose="020B0604020202020204" pitchFamily="34" charset="0"/>
              <a:buChar char="•"/>
            </a:pPr>
            <a:r>
              <a:rPr lang="en-US" dirty="0"/>
              <a:t>Link switch delay should be considered and frames that can accommodate MAC padding should be used </a:t>
            </a:r>
          </a:p>
          <a:p>
            <a:pPr>
              <a:buFont typeface="Arial" panose="020B0604020202020204" pitchFamily="34" charset="0"/>
              <a:buChar char="•"/>
            </a:pPr>
            <a:r>
              <a:rPr lang="en-US" dirty="0"/>
              <a:t>Proposed set of limitations for the initial Control frame</a:t>
            </a:r>
          </a:p>
          <a:p>
            <a:pPr lvl="1">
              <a:buFont typeface="Arial" panose="020B0604020202020204" pitchFamily="34" charset="0"/>
              <a:buChar char="•"/>
            </a:pPr>
            <a:endParaRPr lang="en-US" b="1" dirty="0"/>
          </a:p>
        </p:txBody>
      </p:sp>
      <p:sp>
        <p:nvSpPr>
          <p:cNvPr id="4" name="Slide Number Placeholder 3">
            <a:extLst>
              <a:ext uri="{FF2B5EF4-FFF2-40B4-BE49-F238E27FC236}">
                <a16:creationId xmlns:a16="http://schemas.microsoft.com/office/drawing/2014/main" id="{AC79D9E8-0007-4712-8DA7-F3749E5F080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24E637-89E1-4110-B502-DA104843CD94}"/>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BA138006-F8BB-4BBF-8B91-19F50C095D7F}"/>
              </a:ext>
            </a:extLst>
          </p:cNvPr>
          <p:cNvSpPr>
            <a:spLocks noGrp="1"/>
          </p:cNvSpPr>
          <p:nvPr>
            <p:ph type="dt" idx="15"/>
          </p:nvPr>
        </p:nvSpPr>
        <p:spPr/>
        <p:txBody>
          <a:bodyPr/>
          <a:lstStyle/>
          <a:p>
            <a:r>
              <a:rPr lang="en-US"/>
              <a:t>December 2020</a:t>
            </a:r>
            <a:endParaRPr lang="en-GB" dirty="0"/>
          </a:p>
        </p:txBody>
      </p:sp>
      <p:graphicFrame>
        <p:nvGraphicFramePr>
          <p:cNvPr id="7" name="Table 7">
            <a:extLst>
              <a:ext uri="{FF2B5EF4-FFF2-40B4-BE49-F238E27FC236}">
                <a16:creationId xmlns:a16="http://schemas.microsoft.com/office/drawing/2014/main" id="{84AA37B9-BEA9-4A90-AEDC-6F530884D3FA}"/>
              </a:ext>
            </a:extLst>
          </p:cNvPr>
          <p:cNvGraphicFramePr>
            <a:graphicFrameLocks noGrp="1"/>
          </p:cNvGraphicFramePr>
          <p:nvPr>
            <p:extLst>
              <p:ext uri="{D42A27DB-BD31-4B8C-83A1-F6EECF244321}">
                <p14:modId xmlns:p14="http://schemas.microsoft.com/office/powerpoint/2010/main" val="1063959389"/>
              </p:ext>
            </p:extLst>
          </p:nvPr>
        </p:nvGraphicFramePr>
        <p:xfrm>
          <a:off x="1743381" y="4317365"/>
          <a:ext cx="8086419" cy="2072640"/>
        </p:xfrm>
        <a:graphic>
          <a:graphicData uri="http://schemas.openxmlformats.org/drawingml/2006/table">
            <a:tbl>
              <a:tblPr firstRow="1" bandRow="1">
                <a:tableStyleId>{00A15C55-8517-42AA-B614-E9B94910E393}</a:tableStyleId>
              </a:tblPr>
              <a:tblGrid>
                <a:gridCol w="2211335">
                  <a:extLst>
                    <a:ext uri="{9D8B030D-6E8A-4147-A177-3AD203B41FA5}">
                      <a16:colId xmlns:a16="http://schemas.microsoft.com/office/drawing/2014/main" val="4143040994"/>
                    </a:ext>
                  </a:extLst>
                </a:gridCol>
                <a:gridCol w="5875084">
                  <a:extLst>
                    <a:ext uri="{9D8B030D-6E8A-4147-A177-3AD203B41FA5}">
                      <a16:colId xmlns:a16="http://schemas.microsoft.com/office/drawing/2014/main" val="1143772251"/>
                    </a:ext>
                  </a:extLst>
                </a:gridCol>
              </a:tblGrid>
              <a:tr h="275572">
                <a:tc>
                  <a:txBody>
                    <a:bodyPr/>
                    <a:lstStyle/>
                    <a:p>
                      <a:r>
                        <a:rPr lang="en-US" sz="1400" dirty="0"/>
                        <a:t>Parameters</a:t>
                      </a:r>
                    </a:p>
                  </a:txBody>
                  <a:tcPr/>
                </a:tc>
                <a:tc>
                  <a:txBody>
                    <a:bodyPr/>
                    <a:lstStyle/>
                    <a:p>
                      <a:r>
                        <a:rPr lang="en-US" sz="1400" dirty="0"/>
                        <a:t>Limitations</a:t>
                      </a:r>
                    </a:p>
                  </a:txBody>
                  <a:tcPr/>
                </a:tc>
                <a:extLst>
                  <a:ext uri="{0D108BD9-81ED-4DB2-BD59-A6C34878D82A}">
                    <a16:rowId xmlns:a16="http://schemas.microsoft.com/office/drawing/2014/main" val="4048305882"/>
                  </a:ext>
                </a:extLst>
              </a:tr>
              <a:tr h="275572">
                <a:tc>
                  <a:txBody>
                    <a:bodyPr/>
                    <a:lstStyle/>
                    <a:p>
                      <a:r>
                        <a:rPr lang="en-US" sz="1400" dirty="0"/>
                        <a:t>Number of spatial streams</a:t>
                      </a:r>
                    </a:p>
                  </a:txBody>
                  <a:tcPr/>
                </a:tc>
                <a:tc>
                  <a:txBody>
                    <a:bodyPr/>
                    <a:lstStyle/>
                    <a:p>
                      <a:r>
                        <a:rPr lang="en-US" sz="1400" dirty="0"/>
                        <a:t>1</a:t>
                      </a:r>
                    </a:p>
                  </a:txBody>
                  <a:tcPr/>
                </a:tc>
                <a:extLst>
                  <a:ext uri="{0D108BD9-81ED-4DB2-BD59-A6C34878D82A}">
                    <a16:rowId xmlns:a16="http://schemas.microsoft.com/office/drawing/2014/main" val="1123559746"/>
                  </a:ext>
                </a:extLst>
              </a:tr>
              <a:tr h="275572">
                <a:tc>
                  <a:txBody>
                    <a:bodyPr/>
                    <a:lstStyle/>
                    <a:p>
                      <a:r>
                        <a:rPr lang="en-US" sz="1400" dirty="0"/>
                        <a:t>PPDU type</a:t>
                      </a:r>
                    </a:p>
                  </a:txBody>
                  <a:tcPr/>
                </a:tc>
                <a:tc>
                  <a:txBody>
                    <a:bodyPr/>
                    <a:lstStyle/>
                    <a:p>
                      <a:r>
                        <a:rPr lang="en-US" sz="1400" dirty="0"/>
                        <a:t>OFDM PPDU </a:t>
                      </a:r>
                      <a:r>
                        <a:rPr lang="en-US" sz="1400" strike="sngStrike" dirty="0"/>
                        <a:t>Non-HT </a:t>
                      </a:r>
                      <a:r>
                        <a:rPr lang="en-US" sz="1400" dirty="0"/>
                        <a:t>or non-HT duplicate PPDU</a:t>
                      </a:r>
                    </a:p>
                  </a:txBody>
                  <a:tcPr/>
                </a:tc>
                <a:extLst>
                  <a:ext uri="{0D108BD9-81ED-4DB2-BD59-A6C34878D82A}">
                    <a16:rowId xmlns:a16="http://schemas.microsoft.com/office/drawing/2014/main" val="2960046778"/>
                  </a:ext>
                </a:extLst>
              </a:tr>
              <a:tr h="275572">
                <a:tc>
                  <a:txBody>
                    <a:bodyPr/>
                    <a:lstStyle/>
                    <a:p>
                      <a:r>
                        <a:rPr lang="en-US" sz="1400" dirty="0"/>
                        <a:t>Data rate</a:t>
                      </a:r>
                    </a:p>
                  </a:txBody>
                  <a:tcPr/>
                </a:tc>
                <a:tc>
                  <a:txBody>
                    <a:bodyPr/>
                    <a:lstStyle/>
                    <a:p>
                      <a:r>
                        <a:rPr lang="en-US" sz="1400" dirty="0"/>
                        <a:t>6, 12, 24 Mbps</a:t>
                      </a:r>
                    </a:p>
                  </a:txBody>
                  <a:tcPr/>
                </a:tc>
                <a:extLst>
                  <a:ext uri="{0D108BD9-81ED-4DB2-BD59-A6C34878D82A}">
                    <a16:rowId xmlns:a16="http://schemas.microsoft.com/office/drawing/2014/main" val="2713983939"/>
                  </a:ext>
                </a:extLst>
              </a:tr>
              <a:tr h="726509">
                <a:tc>
                  <a:txBody>
                    <a:bodyPr/>
                    <a:lstStyle/>
                    <a:p>
                      <a:r>
                        <a:rPr lang="en-US" sz="1400" dirty="0"/>
                        <a:t>Frame type</a:t>
                      </a:r>
                    </a:p>
                  </a:txBody>
                  <a:tcPr/>
                </a:tc>
                <a:tc>
                  <a:txBody>
                    <a:bodyPr/>
                    <a:lstStyle/>
                    <a:p>
                      <a:pPr marL="0" indent="0">
                        <a:buFont typeface="+mj-lt"/>
                        <a:buNone/>
                      </a:pPr>
                      <a:r>
                        <a:rPr lang="en-US" sz="1400" dirty="0"/>
                        <a:t>MU-RTS and BSRP Trigger frames</a:t>
                      </a:r>
                      <a:br>
                        <a:rPr lang="en-US" sz="1400" dirty="0"/>
                      </a:br>
                      <a:r>
                        <a:rPr lang="en-US" sz="1200" dirty="0"/>
                        <a:t>(Note 1: mandatory or optional support for the non-AP MLD of reception of MU-RTS and BSRP Trigger frames is TBD)</a:t>
                      </a:r>
                    </a:p>
                    <a:p>
                      <a:pPr marL="0" indent="0">
                        <a:buFont typeface="+mj-lt"/>
                        <a:buNone/>
                      </a:pPr>
                      <a:r>
                        <a:rPr lang="en-US" sz="1200" dirty="0"/>
                        <a:t>(Note 2: optional support for the non-AP MLD of reception of Basic Trigger frame is TBD)</a:t>
                      </a:r>
                      <a:endParaRPr lang="en-US" sz="1600" dirty="0"/>
                    </a:p>
                  </a:txBody>
                  <a:tcPr/>
                </a:tc>
                <a:extLst>
                  <a:ext uri="{0D108BD9-81ED-4DB2-BD59-A6C34878D82A}">
                    <a16:rowId xmlns:a16="http://schemas.microsoft.com/office/drawing/2014/main" val="3826745442"/>
                  </a:ext>
                </a:extLst>
              </a:tr>
            </a:tbl>
          </a:graphicData>
        </a:graphic>
      </p:graphicFrame>
    </p:spTree>
    <p:extLst>
      <p:ext uri="{BB962C8B-B14F-4D97-AF65-F5344CB8AC3E}">
        <p14:creationId xmlns:p14="http://schemas.microsoft.com/office/powerpoint/2010/main" val="1930783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BBCDF-DBCB-423E-960D-F3D373257256}"/>
              </a:ext>
            </a:extLst>
          </p:cNvPr>
          <p:cNvSpPr>
            <a:spLocks noGrp="1"/>
          </p:cNvSpPr>
          <p:nvPr>
            <p:ph type="title"/>
          </p:nvPr>
        </p:nvSpPr>
        <p:spPr>
          <a:xfrm>
            <a:off x="914401" y="685802"/>
            <a:ext cx="10361084" cy="627064"/>
          </a:xfrm>
        </p:spPr>
        <p:txBody>
          <a:bodyPr/>
          <a:lstStyle/>
          <a:p>
            <a:r>
              <a:rPr lang="en-US" dirty="0"/>
              <a:t>Link switch delay signaling and values</a:t>
            </a:r>
          </a:p>
        </p:txBody>
      </p:sp>
      <p:sp>
        <p:nvSpPr>
          <p:cNvPr id="3" name="Content Placeholder 2">
            <a:extLst>
              <a:ext uri="{FF2B5EF4-FFF2-40B4-BE49-F238E27FC236}">
                <a16:creationId xmlns:a16="http://schemas.microsoft.com/office/drawing/2014/main" id="{2AFD80BF-9C4A-4617-B059-F4D7EA4D396F}"/>
              </a:ext>
            </a:extLst>
          </p:cNvPr>
          <p:cNvSpPr>
            <a:spLocks noGrp="1"/>
          </p:cNvSpPr>
          <p:nvPr>
            <p:ph idx="1"/>
          </p:nvPr>
        </p:nvSpPr>
        <p:spPr>
          <a:xfrm>
            <a:off x="914401" y="1752601"/>
            <a:ext cx="10475384" cy="4722814"/>
          </a:xfrm>
        </p:spPr>
        <p:txBody>
          <a:bodyPr/>
          <a:lstStyle/>
          <a:p>
            <a:pPr>
              <a:buFont typeface="Arial" panose="020B0604020202020204" pitchFamily="34" charset="0"/>
              <a:buChar char="•"/>
            </a:pPr>
            <a:r>
              <a:rPr lang="en-US" sz="2000" dirty="0"/>
              <a:t>The Padding field in a Trigger frame can be used to add the additional time needed by the non-AP MLD to operate in the EMLSR mode</a:t>
            </a:r>
          </a:p>
          <a:p>
            <a:pPr>
              <a:buFont typeface="Arial" panose="020B0604020202020204" pitchFamily="34" charset="0"/>
              <a:buChar char="•"/>
            </a:pPr>
            <a:endParaRPr lang="en-US" sz="2000" dirty="0"/>
          </a:p>
          <a:p>
            <a:pPr>
              <a:buFont typeface="Arial" panose="020B0604020202020204" pitchFamily="34" charset="0"/>
              <a:buChar char="•"/>
            </a:pPr>
            <a:r>
              <a:rPr lang="en-US" sz="2000" dirty="0"/>
              <a:t>We propose to define a field (EMLSR Delay field) in a TBD (MLD-level) element </a:t>
            </a:r>
          </a:p>
          <a:p>
            <a:pPr lvl="1">
              <a:buFont typeface="Arial" panose="020B0604020202020204" pitchFamily="34" charset="0"/>
              <a:buChar char="•"/>
            </a:pPr>
            <a:r>
              <a:rPr lang="en-US" sz="1800" dirty="0"/>
              <a:t>The field indicates the MAC padding duration of the Padding field for the initial Control frame for the additional time needed by the non-AP MLD when operating in the EMLSR mode</a:t>
            </a:r>
          </a:p>
          <a:p>
            <a:pPr lvl="1">
              <a:buFont typeface="Arial" panose="020B0604020202020204" pitchFamily="34" charset="0"/>
              <a:buChar char="•"/>
            </a:pPr>
            <a:endParaRPr lang="en-US" sz="1800" dirty="0"/>
          </a:p>
          <a:p>
            <a:pPr>
              <a:buFont typeface="Arial" panose="020B0604020202020204" pitchFamily="34" charset="0"/>
              <a:buChar char="•"/>
            </a:pPr>
            <a:r>
              <a:rPr lang="en-US" sz="2000" dirty="0"/>
              <a:t>The EMLSR Delay field is 3 bits and encoded as follows</a:t>
            </a:r>
          </a:p>
          <a:p>
            <a:pPr lvl="1">
              <a:buFont typeface="Arial" panose="020B0604020202020204" pitchFamily="34" charset="0"/>
              <a:buChar char="•"/>
            </a:pPr>
            <a:r>
              <a:rPr lang="en-US" sz="1600" dirty="0"/>
              <a:t>0: 0 </a:t>
            </a:r>
            <a:r>
              <a:rPr lang="en-US" sz="1600" dirty="0" err="1"/>
              <a:t>usec</a:t>
            </a:r>
            <a:endParaRPr lang="en-US" sz="1600" dirty="0"/>
          </a:p>
          <a:p>
            <a:pPr lvl="1">
              <a:buFont typeface="Arial" panose="020B0604020202020204" pitchFamily="34" charset="0"/>
              <a:buChar char="•"/>
            </a:pPr>
            <a:r>
              <a:rPr lang="en-US" sz="1600" dirty="0"/>
              <a:t>1: 32 </a:t>
            </a:r>
            <a:r>
              <a:rPr lang="en-US" sz="1600" dirty="0" err="1"/>
              <a:t>usec</a:t>
            </a:r>
            <a:endParaRPr lang="en-US" sz="1600" dirty="0"/>
          </a:p>
          <a:p>
            <a:pPr lvl="1">
              <a:buFont typeface="Arial" panose="020B0604020202020204" pitchFamily="34" charset="0"/>
              <a:buChar char="•"/>
            </a:pPr>
            <a:r>
              <a:rPr lang="en-US" sz="1600" dirty="0"/>
              <a:t>2: 64 </a:t>
            </a:r>
            <a:r>
              <a:rPr lang="en-US" sz="1600" dirty="0" err="1"/>
              <a:t>usec</a:t>
            </a:r>
            <a:endParaRPr lang="en-US" sz="1600" dirty="0"/>
          </a:p>
          <a:p>
            <a:pPr lvl="1">
              <a:buFont typeface="Arial" panose="020B0604020202020204" pitchFamily="34" charset="0"/>
              <a:buChar char="•"/>
            </a:pPr>
            <a:r>
              <a:rPr lang="en-US" sz="1600" dirty="0"/>
              <a:t>3: 128 </a:t>
            </a:r>
            <a:r>
              <a:rPr lang="en-US" sz="1600" dirty="0" err="1"/>
              <a:t>usec</a:t>
            </a:r>
            <a:endParaRPr lang="en-US" sz="1600" dirty="0"/>
          </a:p>
          <a:p>
            <a:pPr lvl="1">
              <a:buFont typeface="Arial" panose="020B0604020202020204" pitchFamily="34" charset="0"/>
              <a:buChar char="•"/>
            </a:pPr>
            <a:r>
              <a:rPr lang="en-US" sz="1600" dirty="0"/>
              <a:t>4: 256 </a:t>
            </a:r>
            <a:r>
              <a:rPr lang="en-US" sz="1600" dirty="0" err="1"/>
              <a:t>usec</a:t>
            </a:r>
            <a:endParaRPr lang="en-US" sz="1600" dirty="0"/>
          </a:p>
          <a:p>
            <a:pPr lvl="1">
              <a:buFont typeface="Arial" panose="020B0604020202020204" pitchFamily="34" charset="0"/>
              <a:buChar char="•"/>
            </a:pPr>
            <a:r>
              <a:rPr lang="en-US" sz="1600" dirty="0"/>
              <a:t>5-7: reserved</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sz="2000" dirty="0"/>
          </a:p>
          <a:p>
            <a:pPr lvl="1">
              <a:buFont typeface="Arial" panose="020B0604020202020204" pitchFamily="34" charset="0"/>
              <a:buChar char="•"/>
            </a:pPr>
            <a:endParaRPr lang="en-US"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p:txBody>
      </p:sp>
      <p:sp>
        <p:nvSpPr>
          <p:cNvPr id="4" name="Slide Number Placeholder 3">
            <a:extLst>
              <a:ext uri="{FF2B5EF4-FFF2-40B4-BE49-F238E27FC236}">
                <a16:creationId xmlns:a16="http://schemas.microsoft.com/office/drawing/2014/main" id="{0140EE93-D8AD-45EA-8D32-1B4598B21A49}"/>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FFFB7549-919A-4C0B-BCB1-1A13ED49BF07}"/>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9A2B9CE5-51D8-43AF-A9C4-257EE2A29530}"/>
              </a:ext>
            </a:extLst>
          </p:cNvPr>
          <p:cNvSpPr>
            <a:spLocks noGrp="1"/>
          </p:cNvSpPr>
          <p:nvPr>
            <p:ph type="dt" idx="15"/>
          </p:nvPr>
        </p:nvSpPr>
        <p:spPr/>
        <p:txBody>
          <a:bodyPr/>
          <a:lstStyle/>
          <a:p>
            <a:r>
              <a:rPr lang="en-US"/>
              <a:t>December 2020</a:t>
            </a:r>
            <a:endParaRPr lang="en-GB" dirty="0"/>
          </a:p>
        </p:txBody>
      </p:sp>
    </p:spTree>
    <p:extLst>
      <p:ext uri="{BB962C8B-B14F-4D97-AF65-F5344CB8AC3E}">
        <p14:creationId xmlns:p14="http://schemas.microsoft.com/office/powerpoint/2010/main" val="870577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37703-66A2-43EE-B5F2-0FC03D5ACA32}"/>
              </a:ext>
            </a:extLst>
          </p:cNvPr>
          <p:cNvSpPr>
            <a:spLocks noGrp="1"/>
          </p:cNvSpPr>
          <p:nvPr>
            <p:ph type="title"/>
          </p:nvPr>
        </p:nvSpPr>
        <p:spPr/>
        <p:txBody>
          <a:bodyPr/>
          <a:lstStyle/>
          <a:p>
            <a:r>
              <a:rPr lang="en-US" dirty="0"/>
              <a:t>Comment/resolution 1</a:t>
            </a:r>
          </a:p>
        </p:txBody>
      </p:sp>
      <p:sp>
        <p:nvSpPr>
          <p:cNvPr id="3" name="Content Placeholder 2">
            <a:extLst>
              <a:ext uri="{FF2B5EF4-FFF2-40B4-BE49-F238E27FC236}">
                <a16:creationId xmlns:a16="http://schemas.microsoft.com/office/drawing/2014/main" id="{A4248D10-27CB-4913-9780-3768F0DCEA46}"/>
              </a:ext>
            </a:extLst>
          </p:cNvPr>
          <p:cNvSpPr>
            <a:spLocks noGrp="1"/>
          </p:cNvSpPr>
          <p:nvPr>
            <p:ph idx="1"/>
          </p:nvPr>
        </p:nvSpPr>
        <p:spPr>
          <a:xfrm>
            <a:off x="914401" y="1981201"/>
            <a:ext cx="10361084" cy="4343399"/>
          </a:xfrm>
        </p:spPr>
        <p:txBody>
          <a:bodyPr/>
          <a:lstStyle/>
          <a:p>
            <a:pPr marL="457200" indent="-457200">
              <a:buFont typeface="Arial" panose="020B0604020202020204" pitchFamily="34" charset="0"/>
              <a:buChar char="•"/>
            </a:pPr>
            <a:r>
              <a:rPr lang="en-US" sz="1600" dirty="0"/>
              <a:t>Comment 1</a:t>
            </a:r>
            <a:r>
              <a:rPr lang="en-US" sz="1600" b="0" dirty="0"/>
              <a:t>: non-HT PPDU includes not only Clause 17 but also Clause 15, 16, and 18 </a:t>
            </a:r>
            <a:r>
              <a:rPr lang="en-US" sz="1600" b="0" dirty="0" err="1"/>
              <a:t>PHYs.</a:t>
            </a:r>
            <a:r>
              <a:rPr lang="en-US" sz="1600" b="0" dirty="0"/>
              <a:t> Is this the intention?</a:t>
            </a:r>
          </a:p>
          <a:p>
            <a:pPr marL="457200" indent="-457200">
              <a:buFont typeface="Arial" panose="020B0604020202020204" pitchFamily="34" charset="0"/>
              <a:buChar char="•"/>
            </a:pPr>
            <a:r>
              <a:rPr lang="en-US" sz="1600" dirty="0"/>
              <a:t>Response 1</a:t>
            </a:r>
            <a:r>
              <a:rPr lang="en-US" sz="1600" b="0" dirty="0"/>
              <a:t>:  The intention was to support the OFDM PPDU defined in Clause 17. Suggested change is to replace the non-HT PPDU with the OFDM PPDU. Non-HT duplicate PPDU doesn’t have this issue. Please see below definitions in 802.11md D5.0.</a:t>
            </a:r>
          </a:p>
          <a:p>
            <a:pPr marL="0" indent="0"/>
            <a:r>
              <a:rPr lang="en-US" sz="1600" b="0" dirty="0"/>
              <a:t> </a:t>
            </a:r>
          </a:p>
          <a:p>
            <a:pPr marL="457200" indent="-457200">
              <a:buFont typeface="Arial" panose="020B0604020202020204" pitchFamily="34" charset="0"/>
              <a:buChar char="•"/>
            </a:pPr>
            <a:r>
              <a:rPr lang="en-US" sz="1600" dirty="0"/>
              <a:t>Definitions in 802.11md D5.0:</a:t>
            </a:r>
          </a:p>
          <a:p>
            <a:pPr marL="857250" lvl="1" indent="-457200">
              <a:buFont typeface="Arial" panose="020B0604020202020204" pitchFamily="34" charset="0"/>
              <a:buChar char="•"/>
            </a:pPr>
            <a:r>
              <a:rPr lang="en-US" sz="1400" b="1" dirty="0"/>
              <a:t>non-high-throughput (</a:t>
            </a:r>
            <a:r>
              <a:rPr lang="en-US" sz="1400" b="1" dirty="0">
                <a:highlight>
                  <a:srgbClr val="FFFF00"/>
                </a:highlight>
              </a:rPr>
              <a:t>non-HT</a:t>
            </a:r>
            <a:r>
              <a:rPr lang="en-US" sz="1400" b="1" dirty="0"/>
              <a:t>) physical layer (PHY) protocol data unit (</a:t>
            </a:r>
            <a:r>
              <a:rPr lang="en-US" sz="1400" b="1" dirty="0">
                <a:highlight>
                  <a:srgbClr val="FFFF00"/>
                </a:highlight>
              </a:rPr>
              <a:t>PPDU</a:t>
            </a:r>
            <a:r>
              <a:rPr lang="en-US" sz="1400" b="1" dirty="0"/>
              <a:t>)</a:t>
            </a:r>
            <a:r>
              <a:rPr lang="en-US" sz="1400" dirty="0"/>
              <a:t>: </a:t>
            </a:r>
            <a:r>
              <a:rPr lang="en-US" sz="1400" b="0" dirty="0"/>
              <a:t>A PPDU that is transmitted by (#1455)a Clause 15 (DSSS PHY specification for the 2.4 GHz band designated for ISM applications), Clause 16 (High rate direct sequence spread spectrum (HR/DSSS) PHY specification), Clause 17 (Orthogonal frequency division multiplexing (OFDM) PHY specification), or Clause 18 (Extended Rate PHY (ERP) specification) PHY, or not using a TXVECTOR FORMAT parameter equal to HT_MF, HT_GF or VHT.</a:t>
            </a:r>
          </a:p>
          <a:p>
            <a:pPr marL="857250" lvl="1" indent="-457200">
              <a:buFont typeface="Arial" panose="020B0604020202020204" pitchFamily="34" charset="0"/>
              <a:buChar char="•"/>
            </a:pPr>
            <a:r>
              <a:rPr lang="en-US" sz="1400" b="1" dirty="0"/>
              <a:t>non-high-throughput (</a:t>
            </a:r>
            <a:r>
              <a:rPr lang="en-US" sz="1400" b="1" dirty="0">
                <a:highlight>
                  <a:srgbClr val="FFFF00"/>
                </a:highlight>
              </a:rPr>
              <a:t>non-HT</a:t>
            </a:r>
            <a:r>
              <a:rPr lang="en-US" sz="1400" b="1" dirty="0"/>
              <a:t>) </a:t>
            </a:r>
            <a:r>
              <a:rPr lang="en-US" sz="1400" b="1" dirty="0">
                <a:highlight>
                  <a:srgbClr val="FFFF00"/>
                </a:highlight>
              </a:rPr>
              <a:t>duplicate</a:t>
            </a:r>
            <a:r>
              <a:rPr lang="en-US" sz="1400" b="1" dirty="0"/>
              <a:t> physical layer (PHY) protocol data unit (</a:t>
            </a:r>
            <a:r>
              <a:rPr lang="en-US" sz="1400" b="1" dirty="0">
                <a:highlight>
                  <a:srgbClr val="FFFF00"/>
                </a:highlight>
              </a:rPr>
              <a:t>PPDU</a:t>
            </a:r>
            <a:r>
              <a:rPr lang="en-US" sz="1400" b="1" dirty="0"/>
              <a:t>)</a:t>
            </a:r>
            <a:r>
              <a:rPr lang="en-US" sz="1400" b="0" dirty="0"/>
              <a:t>: A PPDU transmitted by a Clause 19 (High-throughput (HT) PHY specification) or Clause 21 (Very high throughput (VHT) PHY specification) PHY with the TXVECTOR FORMAT parameter equal to NON_HT and the CH_BANDWIDTH parameter equal to NON_HT_CBW40, CBW40, CBW80, CBW160, or CBW80+80.</a:t>
            </a:r>
          </a:p>
          <a:p>
            <a:pPr marL="857250" lvl="1" indent="-457200">
              <a:buFont typeface="Arial" panose="020B0604020202020204" pitchFamily="34" charset="0"/>
              <a:buChar char="•"/>
            </a:pPr>
            <a:r>
              <a:rPr lang="en-US" sz="1400" b="1" dirty="0"/>
              <a:t>orthogonal frequency division multiplexing (</a:t>
            </a:r>
            <a:r>
              <a:rPr lang="en-US" sz="1400" b="1" dirty="0">
                <a:highlight>
                  <a:srgbClr val="00FFFF"/>
                </a:highlight>
              </a:rPr>
              <a:t>OFDM</a:t>
            </a:r>
            <a:r>
              <a:rPr lang="en-US" sz="1400" b="1" dirty="0"/>
              <a:t>) physical layer (PHY) protocol data unit (</a:t>
            </a:r>
            <a:r>
              <a:rPr lang="en-US" sz="1400" b="1" dirty="0">
                <a:highlight>
                  <a:srgbClr val="00FFFF"/>
                </a:highlight>
              </a:rPr>
              <a:t>PPDU</a:t>
            </a:r>
            <a:r>
              <a:rPr lang="en-US" sz="1400" b="1" dirty="0"/>
              <a:t>)</a:t>
            </a:r>
            <a:r>
              <a:rPr lang="en-US" sz="1400" b="0" dirty="0"/>
              <a:t>: </a:t>
            </a:r>
            <a:r>
              <a:rPr lang="en-US" sz="1400" b="0" dirty="0">
                <a:highlight>
                  <a:srgbClr val="FFFF00"/>
                </a:highlight>
              </a:rPr>
              <a:t>A Clause 17 (Orthogonal frequency division multiplexing (OFDM) PHY specification) PPDU.</a:t>
            </a:r>
          </a:p>
          <a:p>
            <a:pPr marL="457200" indent="-457200">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B34B3044-4D6D-4B4E-B146-0AF3E084BCB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2F2AB5A-3A5F-408F-915F-D480018B214B}"/>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608B3435-5E06-4B23-8D92-CB802996A6C5}"/>
              </a:ext>
            </a:extLst>
          </p:cNvPr>
          <p:cNvSpPr>
            <a:spLocks noGrp="1"/>
          </p:cNvSpPr>
          <p:nvPr>
            <p:ph type="dt" idx="15"/>
          </p:nvPr>
        </p:nvSpPr>
        <p:spPr/>
        <p:txBody>
          <a:bodyPr/>
          <a:lstStyle/>
          <a:p>
            <a:r>
              <a:rPr lang="en-US"/>
              <a:t>December 2020</a:t>
            </a:r>
            <a:endParaRPr lang="en-GB" dirty="0"/>
          </a:p>
        </p:txBody>
      </p:sp>
    </p:spTree>
    <p:extLst>
      <p:ext uri="{BB962C8B-B14F-4D97-AF65-F5344CB8AC3E}">
        <p14:creationId xmlns:p14="http://schemas.microsoft.com/office/powerpoint/2010/main" val="1144072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37703-66A2-43EE-B5F2-0FC03D5ACA32}"/>
              </a:ext>
            </a:extLst>
          </p:cNvPr>
          <p:cNvSpPr>
            <a:spLocks noGrp="1"/>
          </p:cNvSpPr>
          <p:nvPr>
            <p:ph type="title"/>
          </p:nvPr>
        </p:nvSpPr>
        <p:spPr/>
        <p:txBody>
          <a:bodyPr/>
          <a:lstStyle/>
          <a:p>
            <a:r>
              <a:rPr lang="en-US" dirty="0"/>
              <a:t>Comment/resolution 2</a:t>
            </a:r>
          </a:p>
        </p:txBody>
      </p:sp>
      <p:sp>
        <p:nvSpPr>
          <p:cNvPr id="3" name="Content Placeholder 2">
            <a:extLst>
              <a:ext uri="{FF2B5EF4-FFF2-40B4-BE49-F238E27FC236}">
                <a16:creationId xmlns:a16="http://schemas.microsoft.com/office/drawing/2014/main" id="{A4248D10-27CB-4913-9780-3768F0DCEA46}"/>
              </a:ext>
            </a:extLst>
          </p:cNvPr>
          <p:cNvSpPr>
            <a:spLocks noGrp="1"/>
          </p:cNvSpPr>
          <p:nvPr>
            <p:ph idx="1"/>
          </p:nvPr>
        </p:nvSpPr>
        <p:spPr>
          <a:xfrm>
            <a:off x="914401" y="1981201"/>
            <a:ext cx="10361084" cy="4343399"/>
          </a:xfrm>
        </p:spPr>
        <p:txBody>
          <a:bodyPr/>
          <a:lstStyle/>
          <a:p>
            <a:pPr marL="457200" indent="-457200">
              <a:buFont typeface="Arial" panose="020B0604020202020204" pitchFamily="34" charset="0"/>
              <a:buChar char="•"/>
            </a:pPr>
            <a:r>
              <a:rPr lang="en-US" sz="1800" dirty="0"/>
              <a:t>Comment 2</a:t>
            </a:r>
            <a:r>
              <a:rPr lang="en-US" sz="1800" b="0" dirty="0"/>
              <a:t>: Shouldn’t the rate be one of the rates in the </a:t>
            </a:r>
            <a:r>
              <a:rPr lang="en-US" sz="1800" b="0" dirty="0" err="1"/>
              <a:t>BSSBasicRate</a:t>
            </a:r>
            <a:r>
              <a:rPr lang="en-US" sz="1800" b="0" dirty="0"/>
              <a:t> parameter?</a:t>
            </a:r>
          </a:p>
          <a:p>
            <a:pPr marL="457200" indent="-457200">
              <a:buFont typeface="Arial" panose="020B0604020202020204" pitchFamily="34" charset="0"/>
              <a:buChar char="•"/>
            </a:pPr>
            <a:r>
              <a:rPr lang="en-US" sz="1800" dirty="0"/>
              <a:t>Response 2</a:t>
            </a:r>
            <a:r>
              <a:rPr lang="en-US" sz="1800" b="0" dirty="0"/>
              <a:t>:  The baseline standard (802.11md D5.0) already defines the rate selection rules for Control frames as shown below and doesn’t need to duplicate the same behavior in the </a:t>
            </a:r>
            <a:r>
              <a:rPr lang="en-US" sz="1800" b="0" dirty="0" err="1"/>
              <a:t>eMLSR</a:t>
            </a:r>
            <a:r>
              <a:rPr lang="en-US" sz="1800" b="0" dirty="0"/>
              <a:t> operation. </a:t>
            </a:r>
          </a:p>
          <a:p>
            <a:pPr marL="0" indent="0"/>
            <a:r>
              <a:rPr lang="en-US" sz="1800" b="0" dirty="0"/>
              <a:t> </a:t>
            </a:r>
          </a:p>
          <a:p>
            <a:pPr marL="457200" indent="-457200">
              <a:buFont typeface="Arial" panose="020B0604020202020204" pitchFamily="34" charset="0"/>
              <a:buChar char="•"/>
            </a:pPr>
            <a:r>
              <a:rPr lang="en-US" sz="1800" dirty="0"/>
              <a:t>Definitions in 802.11md D5.0:</a:t>
            </a:r>
          </a:p>
          <a:p>
            <a:pPr marL="857250" lvl="1" indent="-457200">
              <a:buFont typeface="Arial" panose="020B0604020202020204" pitchFamily="34" charset="0"/>
              <a:buChar char="•"/>
            </a:pPr>
            <a:r>
              <a:rPr lang="en-US" sz="1600" dirty="0"/>
              <a:t>“</a:t>
            </a:r>
            <a:r>
              <a:rPr lang="en-US" sz="1600" b="1" dirty="0"/>
              <a:t>10.6.6.2 Rate selection for Control frames that initiate a TXOP</a:t>
            </a:r>
            <a:br>
              <a:rPr lang="en-US" sz="1600" dirty="0"/>
            </a:br>
            <a:r>
              <a:rPr lang="en-US" sz="1600" dirty="0"/>
              <a:t>…</a:t>
            </a:r>
            <a:br>
              <a:rPr lang="en-US" sz="1600" dirty="0"/>
            </a:br>
            <a:r>
              <a:rPr lang="en-US" sz="1600" dirty="0"/>
              <a:t>If a Control frame is(#57) carried in a non-HT PPDU, the transmitting STA shall transmit the frame using one of the rates in the </a:t>
            </a:r>
            <a:r>
              <a:rPr lang="en-US" sz="1600" dirty="0" err="1"/>
              <a:t>BSSBasicRateSet</a:t>
            </a:r>
            <a:r>
              <a:rPr lang="en-US" sz="1600" dirty="0"/>
              <a:t> parameter or a rate from the mandatory rate set of the attached PHY if the </a:t>
            </a:r>
            <a:r>
              <a:rPr lang="en-US" sz="1600" dirty="0" err="1"/>
              <a:t>BSSBasicRateSet</a:t>
            </a:r>
            <a:r>
              <a:rPr lang="en-US" sz="1600" dirty="0"/>
              <a:t> is empty(#57).”</a:t>
            </a:r>
          </a:p>
          <a:p>
            <a:pPr marL="457200" indent="-457200">
              <a:buFont typeface="Arial" panose="020B0604020202020204" pitchFamily="34" charset="0"/>
              <a:buChar char="•"/>
            </a:pPr>
            <a:endParaRPr lang="en-US" sz="1800" b="0" dirty="0"/>
          </a:p>
        </p:txBody>
      </p:sp>
      <p:sp>
        <p:nvSpPr>
          <p:cNvPr id="4" name="Slide Number Placeholder 3">
            <a:extLst>
              <a:ext uri="{FF2B5EF4-FFF2-40B4-BE49-F238E27FC236}">
                <a16:creationId xmlns:a16="http://schemas.microsoft.com/office/drawing/2014/main" id="{B34B3044-4D6D-4B4E-B146-0AF3E084BCB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F2F2AB5A-3A5F-408F-915F-D480018B214B}"/>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608B3435-5E06-4B23-8D92-CB802996A6C5}"/>
              </a:ext>
            </a:extLst>
          </p:cNvPr>
          <p:cNvSpPr>
            <a:spLocks noGrp="1"/>
          </p:cNvSpPr>
          <p:nvPr>
            <p:ph type="dt" idx="15"/>
          </p:nvPr>
        </p:nvSpPr>
        <p:spPr/>
        <p:txBody>
          <a:bodyPr/>
          <a:lstStyle/>
          <a:p>
            <a:r>
              <a:rPr lang="en-US"/>
              <a:t>December 2020</a:t>
            </a:r>
            <a:endParaRPr lang="en-GB" dirty="0"/>
          </a:p>
        </p:txBody>
      </p:sp>
    </p:spTree>
    <p:extLst>
      <p:ext uri="{BB962C8B-B14F-4D97-AF65-F5344CB8AC3E}">
        <p14:creationId xmlns:p14="http://schemas.microsoft.com/office/powerpoint/2010/main" val="1945830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FEE13-D74B-4505-9D45-16550B898B8B}"/>
              </a:ext>
            </a:extLst>
          </p:cNvPr>
          <p:cNvSpPr>
            <a:spLocks noGrp="1"/>
          </p:cNvSpPr>
          <p:nvPr>
            <p:ph type="title"/>
          </p:nvPr>
        </p:nvSpPr>
        <p:spPr/>
        <p:txBody>
          <a:bodyPr/>
          <a:lstStyle/>
          <a:p>
            <a:r>
              <a:rPr lang="en-US" dirty="0"/>
              <a:t>The EMLSR Mode subfield defined in the common part of the basic ML element in SP2 of [11-20/1085r5]</a:t>
            </a:r>
          </a:p>
        </p:txBody>
      </p:sp>
      <p:sp>
        <p:nvSpPr>
          <p:cNvPr id="3" name="Content Placeholder 2">
            <a:extLst>
              <a:ext uri="{FF2B5EF4-FFF2-40B4-BE49-F238E27FC236}">
                <a16:creationId xmlns:a16="http://schemas.microsoft.com/office/drawing/2014/main" id="{6BAEAB3C-61E9-41CF-961F-BD121974BE64}"/>
              </a:ext>
            </a:extLst>
          </p:cNvPr>
          <p:cNvSpPr>
            <a:spLocks noGrp="1"/>
          </p:cNvSpPr>
          <p:nvPr>
            <p:ph idx="1"/>
          </p:nvPr>
        </p:nvSpPr>
        <p:spPr/>
        <p:txBody>
          <a:bodyPr/>
          <a:lstStyle/>
          <a:p>
            <a:pPr>
              <a:buFont typeface="Arial" panose="020B0604020202020204" pitchFamily="34" charset="0"/>
              <a:buChar char="•"/>
            </a:pPr>
            <a:r>
              <a:rPr lang="en-US" sz="2000" dirty="0"/>
              <a:t>In SP2 of 11-20/1085r5, the following was agreed:</a:t>
            </a:r>
            <a:br>
              <a:rPr lang="en-US" sz="2000" dirty="0"/>
            </a:br>
            <a:r>
              <a:rPr lang="en-US" sz="2000" dirty="0"/>
              <a:t>“</a:t>
            </a:r>
            <a:r>
              <a:rPr lang="en-US" sz="2000" dirty="0">
                <a:highlight>
                  <a:srgbClr val="00FF00"/>
                </a:highlight>
              </a:rPr>
              <a:t>The common part of the basic ML element </a:t>
            </a:r>
            <a:r>
              <a:rPr lang="en-US" sz="2000" dirty="0"/>
              <a:t>transmitted by an MLD contains an </a:t>
            </a:r>
            <a:r>
              <a:rPr lang="en-US" sz="2000" dirty="0">
                <a:highlight>
                  <a:srgbClr val="00FF00"/>
                </a:highlight>
              </a:rPr>
              <a:t>EMLSR Mode subfield </a:t>
            </a:r>
            <a:r>
              <a:rPr lang="en-US" sz="2000" dirty="0"/>
              <a:t>and an EMLMR Support subfield”</a:t>
            </a:r>
          </a:p>
          <a:p>
            <a:pPr>
              <a:buFont typeface="Arial" panose="020B0604020202020204" pitchFamily="34" charset="0"/>
              <a:buChar char="•"/>
            </a:pPr>
            <a:endParaRPr lang="en-US" sz="2000" dirty="0"/>
          </a:p>
          <a:p>
            <a:pPr>
              <a:buFont typeface="Arial" panose="020B0604020202020204" pitchFamily="34" charset="0"/>
              <a:buChar char="•"/>
            </a:pPr>
            <a:r>
              <a:rPr lang="en-US" sz="2000" dirty="0"/>
              <a:t>Propose to define </a:t>
            </a:r>
            <a:r>
              <a:rPr lang="en-US" sz="2000" dirty="0">
                <a:highlight>
                  <a:srgbClr val="00FF00"/>
                </a:highlight>
              </a:rPr>
              <a:t>the EMLSR Delay field in the common part of the basic ML element</a:t>
            </a:r>
          </a:p>
          <a:p>
            <a:pPr>
              <a:buFont typeface="Arial" panose="020B0604020202020204" pitchFamily="34" charset="0"/>
              <a:buChar char="•"/>
            </a:pPr>
            <a:endParaRPr lang="en-US" sz="2000" dirty="0"/>
          </a:p>
          <a:p>
            <a:pPr marL="0" indent="0"/>
            <a:r>
              <a:rPr lang="en-US" sz="2000" dirty="0"/>
              <a:t> </a:t>
            </a:r>
          </a:p>
        </p:txBody>
      </p:sp>
      <p:sp>
        <p:nvSpPr>
          <p:cNvPr id="4" name="Slide Number Placeholder 3">
            <a:extLst>
              <a:ext uri="{FF2B5EF4-FFF2-40B4-BE49-F238E27FC236}">
                <a16:creationId xmlns:a16="http://schemas.microsoft.com/office/drawing/2014/main" id="{26BF9F8F-30C9-4E98-A9E9-3C5C8DC1400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2151EB4-E634-4EC0-9553-5D765AD96EA3}"/>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675187B0-C3EE-44BE-8D21-10A2106EEB5E}"/>
              </a:ext>
            </a:extLst>
          </p:cNvPr>
          <p:cNvSpPr>
            <a:spLocks noGrp="1"/>
          </p:cNvSpPr>
          <p:nvPr>
            <p:ph type="dt" idx="15"/>
          </p:nvPr>
        </p:nvSpPr>
        <p:spPr/>
        <p:txBody>
          <a:bodyPr/>
          <a:lstStyle/>
          <a:p>
            <a:r>
              <a:rPr lang="en-US"/>
              <a:t>December 2020</a:t>
            </a:r>
            <a:endParaRPr lang="en-GB" dirty="0"/>
          </a:p>
        </p:txBody>
      </p:sp>
    </p:spTree>
    <p:extLst>
      <p:ext uri="{BB962C8B-B14F-4D97-AF65-F5344CB8AC3E}">
        <p14:creationId xmlns:p14="http://schemas.microsoft.com/office/powerpoint/2010/main" val="1212589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CF427-B579-4A98-814C-EA8ECD13660E}"/>
              </a:ext>
            </a:extLst>
          </p:cNvPr>
          <p:cNvSpPr>
            <a:spLocks noGrp="1"/>
          </p:cNvSpPr>
          <p:nvPr>
            <p:ph type="title"/>
          </p:nvPr>
        </p:nvSpPr>
        <p:spPr>
          <a:xfrm>
            <a:off x="914401" y="621665"/>
            <a:ext cx="10361084" cy="761999"/>
          </a:xfrm>
        </p:spPr>
        <p:txBody>
          <a:bodyPr/>
          <a:lstStyle/>
          <a:p>
            <a:pPr algn="l"/>
            <a:r>
              <a:rPr lang="en-US" sz="2400" dirty="0"/>
              <a:t>Proposed changes to the draft text in 35.3.13 Enhanced multi-link single radio operation of 802.11be Draft 0.1</a:t>
            </a:r>
          </a:p>
        </p:txBody>
      </p:sp>
      <p:sp>
        <p:nvSpPr>
          <p:cNvPr id="3" name="Content Placeholder 2">
            <a:extLst>
              <a:ext uri="{FF2B5EF4-FFF2-40B4-BE49-F238E27FC236}">
                <a16:creationId xmlns:a16="http://schemas.microsoft.com/office/drawing/2014/main" id="{3CF6F7C0-BCB4-43FA-8C90-2E46797823B5}"/>
              </a:ext>
            </a:extLst>
          </p:cNvPr>
          <p:cNvSpPr>
            <a:spLocks noGrp="1"/>
          </p:cNvSpPr>
          <p:nvPr>
            <p:ph idx="1"/>
          </p:nvPr>
        </p:nvSpPr>
        <p:spPr>
          <a:xfrm>
            <a:off x="929217" y="1524000"/>
            <a:ext cx="10475382" cy="4951414"/>
          </a:xfrm>
          <a:ln>
            <a:solidFill>
              <a:schemeClr val="tx1"/>
            </a:solidFill>
          </a:ln>
        </p:spPr>
        <p:txBody>
          <a:bodyPr/>
          <a:lstStyle/>
          <a:p>
            <a:r>
              <a:rPr lang="en-GB" sz="1300" i="1" dirty="0" err="1">
                <a:highlight>
                  <a:srgbClr val="FFFF00"/>
                </a:highlight>
                <a:latin typeface="Times New Roman" panose="02020603050405020304" pitchFamily="18" charset="0"/>
                <a:ea typeface="Malgun Gothic" panose="020B0503020000020004" pitchFamily="34" charset="-127"/>
              </a:rPr>
              <a:t>TGbe</a:t>
            </a:r>
            <a:r>
              <a:rPr lang="en-GB" sz="1300" i="1" dirty="0">
                <a:highlight>
                  <a:srgbClr val="FFFF00"/>
                </a:highlight>
                <a:latin typeface="Times New Roman" panose="02020603050405020304" pitchFamily="18" charset="0"/>
                <a:ea typeface="Malgun Gothic" panose="020B0503020000020004" pitchFamily="34" charset="-127"/>
              </a:rPr>
              <a:t> editor: make the following changes to the paragraphs in P104L1 and P104L6 of subclause 35.3.13 Enhanced multi-link single-radio in 802.11be Draft 0.1:</a:t>
            </a:r>
            <a:endParaRPr lang="en-US" sz="1300" dirty="0"/>
          </a:p>
          <a:p>
            <a:r>
              <a:rPr lang="en-US" sz="1300" dirty="0"/>
              <a:t>35.3.13 Enhanced multi-link single radio operation</a:t>
            </a:r>
          </a:p>
          <a:p>
            <a:r>
              <a:rPr lang="en-US" sz="1300" b="0" dirty="0"/>
              <a:t>…</a:t>
            </a:r>
          </a:p>
          <a:p>
            <a:pPr marL="0"/>
            <a:r>
              <a:rPr lang="en-US" sz="1300" b="0" dirty="0"/>
              <a:t>An MLD with dot11EHTEMLSROptionImplemented equal to true shall set the EMLSR mode subfield of the </a:t>
            </a:r>
            <a:r>
              <a:rPr lang="en-US" sz="1300" b="0" u="sng" dirty="0">
                <a:solidFill>
                  <a:srgbClr val="FF0000"/>
                </a:solidFill>
                <a:highlight>
                  <a:srgbClr val="00FF00"/>
                </a:highlight>
              </a:rPr>
              <a:t>common part of the basic ML</a:t>
            </a:r>
            <a:r>
              <a:rPr lang="en-US" sz="1300" b="0" strike="sngStrike" dirty="0">
                <a:highlight>
                  <a:srgbClr val="00FF00"/>
                </a:highlight>
              </a:rPr>
              <a:t>TBD Capabilities</a:t>
            </a:r>
            <a:r>
              <a:rPr lang="en-US" sz="1300" b="0" dirty="0">
                <a:highlight>
                  <a:srgbClr val="00FF00"/>
                </a:highlight>
              </a:rPr>
              <a:t> </a:t>
            </a:r>
            <a:r>
              <a:rPr lang="en-US" sz="1300" b="0" dirty="0"/>
              <a:t>element, which is an MLD level capabilities element, to 1; otherwise, the MLD shall set the EMLSR mode subfield to 0.</a:t>
            </a:r>
          </a:p>
          <a:p>
            <a:pPr marL="0"/>
            <a:endParaRPr lang="en-US" sz="1300" b="0" dirty="0"/>
          </a:p>
          <a:p>
            <a:r>
              <a:rPr lang="en-US" sz="1300" b="0" dirty="0"/>
              <a:t>When a non-AP MLD is operating in the EMLSR mode with an AP MLD supporting the EMLSR mode the following applies:</a:t>
            </a:r>
          </a:p>
          <a:p>
            <a:r>
              <a:rPr lang="en-US" sz="1300" b="0" dirty="0"/>
              <a:t>—  The non-AP MLD shall be able to listen on the enabled links, by having its affiliated STA(s) corresponding to those links in the awake state. The listening operation includes CCA and receiving the initial Control frame of a frame exchange sequence that is initiated by an AP MLD.</a:t>
            </a:r>
          </a:p>
          <a:p>
            <a:r>
              <a:rPr lang="en-US" sz="1300" b="0" dirty="0"/>
              <a:t>—   The initial Control frame of a frame exchange sequence </a:t>
            </a:r>
            <a:r>
              <a:rPr lang="en-US" sz="1300" b="0" u="sng" dirty="0">
                <a:solidFill>
                  <a:srgbClr val="FF0000"/>
                </a:solidFill>
              </a:rPr>
              <a:t>shall be sent in the </a:t>
            </a:r>
            <a:r>
              <a:rPr lang="en-US" sz="1300" b="0" u="sng" dirty="0">
                <a:solidFill>
                  <a:srgbClr val="FF0000"/>
                </a:solidFill>
                <a:highlight>
                  <a:srgbClr val="00FFFF"/>
                </a:highlight>
              </a:rPr>
              <a:t>OFDM </a:t>
            </a:r>
            <a:r>
              <a:rPr lang="en-US" sz="1300" b="0" u="sng" dirty="0" err="1">
                <a:solidFill>
                  <a:srgbClr val="FF0000"/>
                </a:solidFill>
                <a:highlight>
                  <a:srgbClr val="00FFFF"/>
                </a:highlight>
              </a:rPr>
              <a:t>PPDU</a:t>
            </a:r>
            <a:r>
              <a:rPr lang="en-US" sz="1300" b="0" u="sng" strike="sngStrike" dirty="0" err="1">
                <a:solidFill>
                  <a:srgbClr val="FF0000"/>
                </a:solidFill>
                <a:highlight>
                  <a:srgbClr val="00FFFF"/>
                </a:highlight>
              </a:rPr>
              <a:t>non</a:t>
            </a:r>
            <a:r>
              <a:rPr lang="en-US" sz="1300" b="0" u="sng" strike="sngStrike" dirty="0">
                <a:solidFill>
                  <a:srgbClr val="FF0000"/>
                </a:solidFill>
                <a:highlight>
                  <a:srgbClr val="00FFFF"/>
                </a:highlight>
              </a:rPr>
              <a:t>-HT</a:t>
            </a:r>
            <a:r>
              <a:rPr lang="en-US" sz="1300" b="0" u="sng" dirty="0">
                <a:solidFill>
                  <a:srgbClr val="FF0000"/>
                </a:solidFill>
              </a:rPr>
              <a:t> or non-HT duplicate PPDU format using a rate of 6 Mbps, 12 Mbps, or 24 Mbps. </a:t>
            </a:r>
          </a:p>
          <a:p>
            <a:r>
              <a:rPr lang="en-US" sz="1300" b="0" dirty="0">
                <a:solidFill>
                  <a:srgbClr val="FF0000"/>
                </a:solidFill>
              </a:rPr>
              <a:t>—   </a:t>
            </a:r>
            <a:r>
              <a:rPr lang="en-US" sz="1300" b="0" u="sng" dirty="0">
                <a:solidFill>
                  <a:srgbClr val="FF0000"/>
                </a:solidFill>
              </a:rPr>
              <a:t>The initial Control frame shall be an MU-RTS Trigger frame or a BSRP Trigger frame. </a:t>
            </a:r>
            <a:br>
              <a:rPr lang="en-US" sz="1300" b="0" u="sng" dirty="0">
                <a:solidFill>
                  <a:srgbClr val="FF0000"/>
                </a:solidFill>
              </a:rPr>
            </a:br>
            <a:r>
              <a:rPr lang="en-US" sz="1300" b="0" u="sng" dirty="0">
                <a:solidFill>
                  <a:srgbClr val="FF0000"/>
                </a:solidFill>
              </a:rPr>
              <a:t>(Note 1: mandatory or optional support for the non-AP MLD of reception of MU-RTS and BSRP Trigger frames is TBD)</a:t>
            </a:r>
            <a:br>
              <a:rPr lang="en-US" sz="1300" b="0" u="sng" dirty="0">
                <a:solidFill>
                  <a:srgbClr val="FF0000"/>
                </a:solidFill>
              </a:rPr>
            </a:br>
            <a:r>
              <a:rPr lang="en-US" sz="1300" b="0" u="sng" dirty="0">
                <a:solidFill>
                  <a:srgbClr val="FF0000"/>
                </a:solidFill>
              </a:rPr>
              <a:t>(Note 2: optional support for the non-AP MLD of reception of Basic Trigger frame is TBD)</a:t>
            </a:r>
            <a:br>
              <a:rPr lang="en-US" sz="1300" b="0" u="sng" dirty="0">
                <a:solidFill>
                  <a:srgbClr val="FF0000"/>
                </a:solidFill>
              </a:rPr>
            </a:br>
            <a:r>
              <a:rPr lang="en-US" sz="1300" b="0" u="sng" dirty="0">
                <a:solidFill>
                  <a:srgbClr val="FF0000"/>
                </a:solidFill>
              </a:rPr>
              <a:t> </a:t>
            </a:r>
            <a:r>
              <a:rPr lang="en-US" sz="1300" b="0" strike="sngStrike" dirty="0">
                <a:solidFill>
                  <a:srgbClr val="FF0000"/>
                </a:solidFill>
              </a:rPr>
              <a:t>may have one or more limitations for the following parameters: the number of spatial streams, MCS(s) (or data rate(s) for non-HT PPDU), PPDU type(s), and frame type(s).</a:t>
            </a:r>
            <a:r>
              <a:rPr lang="en-US" sz="1300" b="0" dirty="0">
                <a:solidFill>
                  <a:srgbClr val="FF0000"/>
                </a:solidFill>
              </a:rPr>
              <a:t> </a:t>
            </a:r>
          </a:p>
          <a:p>
            <a:r>
              <a:rPr lang="en-US" sz="1300" b="0" dirty="0">
                <a:solidFill>
                  <a:srgbClr val="FF0000"/>
                </a:solidFill>
              </a:rPr>
              <a:t>—   </a:t>
            </a:r>
            <a:r>
              <a:rPr lang="en-US" sz="1300" b="0" u="sng" dirty="0">
                <a:solidFill>
                  <a:srgbClr val="FF0000"/>
                </a:solidFill>
              </a:rPr>
              <a:t>The non-AP MLD may indicate the </a:t>
            </a:r>
            <a:r>
              <a:rPr lang="en-US" sz="1300" b="0" u="sng" dirty="0">
                <a:solidFill>
                  <a:srgbClr val="FF0000"/>
                </a:solidFill>
                <a:highlight>
                  <a:srgbClr val="00FFFF"/>
                </a:highlight>
              </a:rPr>
              <a:t>delay</a:t>
            </a:r>
            <a:r>
              <a:rPr lang="en-US" sz="1300" b="0" u="sng" dirty="0">
                <a:solidFill>
                  <a:srgbClr val="FF0000"/>
                </a:solidFill>
              </a:rPr>
              <a:t> time needed by the non-AP MLD in the EMLSR Delay field in the </a:t>
            </a:r>
            <a:r>
              <a:rPr lang="en-US" sz="1300" b="0" u="sng" dirty="0">
                <a:solidFill>
                  <a:srgbClr val="FF0000"/>
                </a:solidFill>
                <a:highlight>
                  <a:srgbClr val="00FF00"/>
                </a:highlight>
              </a:rPr>
              <a:t>common part of the basic ML </a:t>
            </a:r>
            <a:r>
              <a:rPr lang="en-US" sz="1300" b="0" u="sng" strike="sngStrike" dirty="0">
                <a:solidFill>
                  <a:srgbClr val="FF0000"/>
                </a:solidFill>
                <a:highlight>
                  <a:srgbClr val="00FF00"/>
                </a:highlight>
              </a:rPr>
              <a:t>TBD</a:t>
            </a:r>
            <a:r>
              <a:rPr lang="en-US" sz="1300" b="0" u="sng" dirty="0">
                <a:solidFill>
                  <a:srgbClr val="FF0000"/>
                </a:solidFill>
              </a:rPr>
              <a:t> element</a:t>
            </a:r>
            <a:r>
              <a:rPr lang="en-US" sz="1300" b="0" u="sng" strike="sngStrike" dirty="0">
                <a:solidFill>
                  <a:srgbClr val="FF0000"/>
                </a:solidFill>
                <a:highlight>
                  <a:srgbClr val="00FF00"/>
                </a:highlight>
              </a:rPr>
              <a:t>, which is the MLD level capabilities element</a:t>
            </a:r>
            <a:r>
              <a:rPr lang="en-US" sz="1300" b="0" u="sng" dirty="0">
                <a:solidFill>
                  <a:srgbClr val="FF0000"/>
                </a:solidFill>
              </a:rPr>
              <a:t>.</a:t>
            </a:r>
            <a:r>
              <a:rPr lang="en-US" sz="1300" b="0" dirty="0">
                <a:solidFill>
                  <a:srgbClr val="FF0000"/>
                </a:solidFill>
              </a:rPr>
              <a:t> </a:t>
            </a:r>
            <a:r>
              <a:rPr lang="en-US" sz="1300" b="0" strike="sngStrike" dirty="0">
                <a:solidFill>
                  <a:srgbClr val="FF0000"/>
                </a:solidFill>
              </a:rPr>
              <a:t>its link switch delay in a TBD management frame. </a:t>
            </a:r>
            <a:r>
              <a:rPr lang="en-US" sz="1300" b="0" u="sng" dirty="0">
                <a:solidFill>
                  <a:srgbClr val="FF0000"/>
                </a:solidFill>
              </a:rPr>
              <a:t>The value in the EMLSR Delay field indicates the MAC padding duration of the Padding field of the initial Control frame. The EMLSR Delay field is 3 bits and set to 0 for 0 µsec, set to 1 for 32 µsec, set to 2 for 64 µsec, set to 3 for 128 µsec, set to 4 for 256 µsec, and the values 5 to 7 are reserved.</a:t>
            </a:r>
          </a:p>
        </p:txBody>
      </p:sp>
      <p:sp>
        <p:nvSpPr>
          <p:cNvPr id="4" name="Slide Number Placeholder 3">
            <a:extLst>
              <a:ext uri="{FF2B5EF4-FFF2-40B4-BE49-F238E27FC236}">
                <a16:creationId xmlns:a16="http://schemas.microsoft.com/office/drawing/2014/main" id="{3C84C0C5-F8C1-4BC1-A034-7BA634D1965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9223E61C-A94E-4B15-82C2-1BF50FF9AF46}"/>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60EACB0C-684E-43AF-BDCB-E4538A530433}"/>
              </a:ext>
            </a:extLst>
          </p:cNvPr>
          <p:cNvSpPr>
            <a:spLocks noGrp="1"/>
          </p:cNvSpPr>
          <p:nvPr>
            <p:ph type="dt" idx="15"/>
          </p:nvPr>
        </p:nvSpPr>
        <p:spPr/>
        <p:txBody>
          <a:bodyPr/>
          <a:lstStyle/>
          <a:p>
            <a:r>
              <a:rPr lang="en-US"/>
              <a:t>December 2020</a:t>
            </a:r>
            <a:endParaRPr lang="en-GB" dirty="0"/>
          </a:p>
        </p:txBody>
      </p:sp>
    </p:spTree>
    <p:extLst>
      <p:ext uri="{BB962C8B-B14F-4D97-AF65-F5344CB8AC3E}">
        <p14:creationId xmlns:p14="http://schemas.microsoft.com/office/powerpoint/2010/main" val="35354769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48E61-0AC5-42A3-AB9E-71448AB357E5}"/>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9C4F42EB-4B40-4E93-976B-05230239B7F1}"/>
              </a:ext>
            </a:extLst>
          </p:cNvPr>
          <p:cNvSpPr>
            <a:spLocks noGrp="1"/>
          </p:cNvSpPr>
          <p:nvPr>
            <p:ph idx="1"/>
          </p:nvPr>
        </p:nvSpPr>
        <p:spPr/>
        <p:txBody>
          <a:bodyPr/>
          <a:lstStyle/>
          <a:p>
            <a:r>
              <a:rPr lang="en-US" dirty="0"/>
              <a:t>Do you support the text changes proposed in Slide 8 of this presentation [11-20/1743r3] for the next revision of 802.11be draft?</a:t>
            </a:r>
          </a:p>
        </p:txBody>
      </p:sp>
      <p:sp>
        <p:nvSpPr>
          <p:cNvPr id="4" name="Slide Number Placeholder 3">
            <a:extLst>
              <a:ext uri="{FF2B5EF4-FFF2-40B4-BE49-F238E27FC236}">
                <a16:creationId xmlns:a16="http://schemas.microsoft.com/office/drawing/2014/main" id="{95D904B0-B2B7-4542-8FF2-05F4F69AA550}"/>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8D6197AC-9B02-4997-81A1-E8EC5CE3AB73}"/>
              </a:ext>
            </a:extLst>
          </p:cNvPr>
          <p:cNvSpPr>
            <a:spLocks noGrp="1"/>
          </p:cNvSpPr>
          <p:nvPr>
            <p:ph type="ftr" idx="14"/>
          </p:nvPr>
        </p:nvSpPr>
        <p:spPr/>
        <p:txBody>
          <a:bodyPr/>
          <a:lstStyle/>
          <a:p>
            <a:r>
              <a:rPr lang="en-GB"/>
              <a:t>Minyoung Park, Intel Corporation</a:t>
            </a:r>
            <a:endParaRPr lang="en-GB" dirty="0"/>
          </a:p>
        </p:txBody>
      </p:sp>
      <p:sp>
        <p:nvSpPr>
          <p:cNvPr id="6" name="Date Placeholder 5">
            <a:extLst>
              <a:ext uri="{FF2B5EF4-FFF2-40B4-BE49-F238E27FC236}">
                <a16:creationId xmlns:a16="http://schemas.microsoft.com/office/drawing/2014/main" id="{22304264-7DC2-4C1D-A052-DE6948B67CD3}"/>
              </a:ext>
            </a:extLst>
          </p:cNvPr>
          <p:cNvSpPr>
            <a:spLocks noGrp="1"/>
          </p:cNvSpPr>
          <p:nvPr>
            <p:ph type="dt" idx="15"/>
          </p:nvPr>
        </p:nvSpPr>
        <p:spPr/>
        <p:txBody>
          <a:bodyPr/>
          <a:lstStyle/>
          <a:p>
            <a:r>
              <a:rPr lang="en-US"/>
              <a:t>December 2020</a:t>
            </a:r>
            <a:endParaRPr lang="en-GB" dirty="0"/>
          </a:p>
        </p:txBody>
      </p:sp>
    </p:spTree>
    <p:extLst>
      <p:ext uri="{BB962C8B-B14F-4D97-AF65-F5344CB8AC3E}">
        <p14:creationId xmlns:p14="http://schemas.microsoft.com/office/powerpoint/2010/main" val="247110189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110086</TotalTime>
  <Words>1462</Words>
  <Application>Microsoft Office PowerPoint</Application>
  <PresentationFormat>Widescreen</PresentationFormat>
  <Paragraphs>111</Paragraphs>
  <Slides>9</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Times New Roman</vt:lpstr>
      <vt:lpstr>Office Theme</vt:lpstr>
      <vt:lpstr>Document</vt:lpstr>
      <vt:lpstr>PDT-TBD-EMLSR mode operation</vt:lpstr>
      <vt:lpstr>Introduction</vt:lpstr>
      <vt:lpstr>Indication of the limitations of the initial Control frame </vt:lpstr>
      <vt:lpstr>Link switch delay signaling and values</vt:lpstr>
      <vt:lpstr>Comment/resolution 1</vt:lpstr>
      <vt:lpstr>Comment/resolution 2</vt:lpstr>
      <vt:lpstr>The EMLSR Mode subfield defined in the common part of the basic ML element in SP2 of [11-20/1085r5]</vt:lpstr>
      <vt:lpstr>Proposed changes to the draft text in 35.3.13 Enhanced multi-link single radio operation of 802.11be Draft 0.1</vt:lpstr>
      <vt:lpstr>Straw Poll 1</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11-20/1743r2</dc:title>
  <dc:creator>Park, Minyoung</dc:creator>
  <cp:keywords>CTPClassification=CTP_NT</cp:keywords>
  <cp:lastModifiedBy>Minyoung</cp:lastModifiedBy>
  <cp:revision>705</cp:revision>
  <cp:lastPrinted>1601-01-01T00:00:00Z</cp:lastPrinted>
  <dcterms:created xsi:type="dcterms:W3CDTF">2019-10-14T21:51:06Z</dcterms:created>
  <dcterms:modified xsi:type="dcterms:W3CDTF">2020-12-01T21:47:10Z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1866a77e-50c0-4245-a0e5-8b1465fac0bd</vt:lpwstr>
  </property>
  <property fmtid="{D5CDD505-2E9C-101B-9397-08002B2CF9AE}" pid="3" name="CTP_TimeStamp">
    <vt:lpwstr>2020-07-17 17:44:53Z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