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09" autoAdjust="0"/>
    <p:restoredTop sz="94224" autoAdjust="0"/>
  </p:normalViewPr>
  <p:slideViewPr>
    <p:cSldViewPr>
      <p:cViewPr varScale="1">
        <p:scale>
          <a:sx n="116" d="100"/>
          <a:sy n="116" d="100"/>
        </p:scale>
        <p:origin x="708" y="9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802.11-20/xxxxr0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dirty="0"/>
              <a:t>November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Anthony Pesin, InterDigital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802.11-20/xxxxr0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r-FR" dirty="0"/>
              <a:t>November 2020</a:t>
            </a: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Anthony Pesin, InterDigital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 dirty="0"/>
              <a:t>November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Anthony Pesin, InterDigital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 dirty="0"/>
              <a:t>November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Anthony Pesin, InterDigital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50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 dirty="0"/>
              <a:t>November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Anthony Pesin, InterDigital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254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 dirty="0"/>
              <a:t>November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Anthony Pesin, InterDigital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88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 dirty="0"/>
              <a:t>November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Anthony Pesin, InterDigital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5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 dirty="0"/>
              <a:t>November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Anthony Pesin, InterDigital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94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 dirty="0"/>
              <a:t>November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Anthony Pesin, InterDigital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47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 dirty="0"/>
              <a:t>November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Anthony Pesin, InterDigital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80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 dirty="0"/>
              <a:t>November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Anthony Pesin, InterDigital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86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 dirty="0"/>
              <a:t>November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Anthony Pesin, InterDigital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71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 dirty="0"/>
              <a:t>November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Anthony Pesin, InterDigital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19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 dirty="0"/>
              <a:t>November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Anthony Pesin, InterDigital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29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 dirty="0"/>
              <a:t>November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Anthony Pesin, InterDigital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18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 dirty="0"/>
              <a:t>November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Anthony Pesin, InterDigital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 dirty="0"/>
              <a:t>November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Anthony Pesin, InterDigital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81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 dirty="0"/>
              <a:t>November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Anthony Pesin, InterDigital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98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 dirty="0"/>
              <a:t>November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Anthony Pesin, InterDigital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480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 dirty="0"/>
              <a:t>November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Anthony Pesin, InterDigital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770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 dirty="0"/>
              <a:t>November 2020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Anthony Pesin, InterDigital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8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Anthony Pesin et al., InterDigital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nb-NO"/>
              <a:t>Anthony Pesin et al., InterDigital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Anthony Pesin et al., InterDigital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Anthony Pesin et al., InterDigital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November 2020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Anthony Pesin et al., InterDigital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November 2020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Anthony Pesin et al., InterDigital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November 2020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Anthony Pesin et al., InterDigital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November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Anthony Pesin et al., InterDigital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November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Anthony Pesin et al., InterDigital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nb-NO" dirty="0"/>
              <a:t>Anthony Pesin (InterDigital)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802.11-20/1742r0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60F910C-F7AD-442F-B451-BDDDA3F2239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42765" y="316707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fr-FR" sz="1800" b="1" dirty="0">
                <a:solidFill>
                  <a:schemeClr val="tx1"/>
                </a:solidFill>
              </a:rPr>
              <a:t>November 2020</a:t>
            </a:r>
            <a:endParaRPr lang="en-GB" sz="1800" b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096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116888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Study on the Impact of Radar Range Resolution in Different Use Cases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114550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2020-11-06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nb-NO" dirty="0"/>
              <a:t>Anthony Pesin et al., InterDigital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84250" y="2954338"/>
          <a:ext cx="10220325" cy="304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4" imgW="10465794" imgH="3120120" progId="Word.Document.8">
                  <p:embed/>
                </p:oleObj>
              </mc:Choice>
              <mc:Fallback>
                <p:oleObj name="Document" r:id="rId4" imgW="10465794" imgH="312012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2954338"/>
                        <a:ext cx="10220325" cy="3046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84250" y="254642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AEEFCA4-EFAF-497F-B580-ED65FB06627B}"/>
              </a:ext>
            </a:extLst>
          </p:cNvPr>
          <p:cNvCxnSpPr>
            <a:cxnSpLocks/>
          </p:cNvCxnSpPr>
          <p:nvPr/>
        </p:nvCxnSpPr>
        <p:spPr bwMode="auto">
          <a:xfrm>
            <a:off x="929217" y="609600"/>
            <a:ext cx="1027535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Gestures recognition 1/3 – Scene setup and gestures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706026"/>
            <a:ext cx="10361084" cy="835854"/>
          </a:xfrm>
          <a:ln/>
        </p:spPr>
        <p:txBody>
          <a:bodyPr/>
          <a:lstStyle/>
          <a:p>
            <a:pPr algn="just">
              <a:buFont typeface="Times New Roman" pitchFamily="16" charset="0"/>
              <a:buChar char="•"/>
            </a:pPr>
            <a:r>
              <a:rPr lang="en-GB" sz="2200" b="0" dirty="0">
                <a:solidFill>
                  <a:schemeClr val="tx1"/>
                </a:solidFill>
              </a:rPr>
              <a:t>Using same sub-6GHz module equipped with three antennas: one Tx antenna in the middle and two Rx antennas on both sides (for spatial diversity)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nb-NO"/>
              <a:t>Anthony Pesin et al., InterDigital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813A118-2B66-4A4B-8299-05C4AD3329AE}"/>
              </a:ext>
            </a:extLst>
          </p:cNvPr>
          <p:cNvGrpSpPr/>
          <p:nvPr/>
        </p:nvGrpSpPr>
        <p:grpSpPr>
          <a:xfrm>
            <a:off x="5943600" y="2667000"/>
            <a:ext cx="4104828" cy="3399183"/>
            <a:chOff x="5943600" y="2667000"/>
            <a:chExt cx="4104828" cy="3399183"/>
          </a:xfrm>
        </p:grpSpPr>
        <p:pic>
          <p:nvPicPr>
            <p:cNvPr id="15" name="Picture 14" descr="A room with a large window&#10;&#10;Description automatically generated">
              <a:extLst>
                <a:ext uri="{FF2B5EF4-FFF2-40B4-BE49-F238E27FC236}">
                  <a16:creationId xmlns:a16="http://schemas.microsoft.com/office/drawing/2014/main" id="{3C31EF68-D8A6-4590-B617-6E1A8240A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2667000"/>
              <a:ext cx="4104828" cy="3078621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7F37B36-A2B9-4D20-BCD1-14CCC020C03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260215" y="4480705"/>
              <a:ext cx="2667000" cy="447362"/>
            </a:xfrm>
            <a:prstGeom prst="straightConnector1">
              <a:avLst/>
            </a:prstGeom>
            <a:solidFill>
              <a:srgbClr val="00B8FF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3F872E-66C2-4EA5-8DF9-1296D959DA21}"/>
                </a:ext>
              </a:extLst>
            </p:cNvPr>
            <p:cNvSpPr txBox="1"/>
            <p:nvPr/>
          </p:nvSpPr>
          <p:spPr>
            <a:xfrm>
              <a:off x="7539033" y="4714633"/>
              <a:ext cx="6779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/>
                <a:t>3.5m</a:t>
              </a:r>
              <a:endParaRPr lang="fr-FR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80A148-0399-4728-B5E1-FB63AACC6E9A}"/>
                </a:ext>
              </a:extLst>
            </p:cNvPr>
            <p:cNvSpPr txBox="1"/>
            <p:nvPr/>
          </p:nvSpPr>
          <p:spPr>
            <a:xfrm>
              <a:off x="8746655" y="4151666"/>
              <a:ext cx="457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/>
                <a:t>Tx</a:t>
              </a:r>
              <a:endParaRPr lang="fr-FR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C40906-A021-4C53-8246-C93E99171E8C}"/>
                </a:ext>
              </a:extLst>
            </p:cNvPr>
            <p:cNvSpPr txBox="1"/>
            <p:nvPr/>
          </p:nvSpPr>
          <p:spPr>
            <a:xfrm>
              <a:off x="8300830" y="4206310"/>
              <a:ext cx="457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/>
                <a:t>Rx1</a:t>
              </a:r>
              <a:endParaRPr lang="fr-FR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E71A4B-7F13-4290-8627-47D83FE228E1}"/>
                </a:ext>
              </a:extLst>
            </p:cNvPr>
            <p:cNvSpPr txBox="1"/>
            <p:nvPr/>
          </p:nvSpPr>
          <p:spPr>
            <a:xfrm>
              <a:off x="9276522" y="4366659"/>
              <a:ext cx="457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/>
                <a:t>Rx2</a:t>
              </a:r>
              <a:endParaRPr lang="fr-FR" b="1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10A153C-E01F-4553-9D53-8A60E2953835}"/>
                </a:ext>
              </a:extLst>
            </p:cNvPr>
            <p:cNvSpPr txBox="1"/>
            <p:nvPr/>
          </p:nvSpPr>
          <p:spPr>
            <a:xfrm>
              <a:off x="5943600" y="5758406"/>
              <a:ext cx="41048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TV scenario application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79A0AD-1E83-4D46-AB62-C7351AFD5ABE}"/>
              </a:ext>
            </a:extLst>
          </p:cNvPr>
          <p:cNvGrpSpPr/>
          <p:nvPr/>
        </p:nvGrpSpPr>
        <p:grpSpPr>
          <a:xfrm>
            <a:off x="1270537" y="2667000"/>
            <a:ext cx="4104828" cy="3584377"/>
            <a:chOff x="1270537" y="2667000"/>
            <a:chExt cx="4104828" cy="35843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72FCBB2-C125-4BFB-BF12-9A20F7C35911}"/>
                </a:ext>
              </a:extLst>
            </p:cNvPr>
            <p:cNvGrpSpPr/>
            <p:nvPr/>
          </p:nvGrpSpPr>
          <p:grpSpPr>
            <a:xfrm>
              <a:off x="1576278" y="2667000"/>
              <a:ext cx="3391630" cy="3415378"/>
              <a:chOff x="1576278" y="3208323"/>
              <a:chExt cx="3391630" cy="3415378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B1CC8D3-46C9-4F9D-B2EB-0F381A8BB8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79836" y="3208323"/>
                <a:ext cx="935049" cy="1453379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7DE0440-9B67-44FD-AA89-258ADC76F45E}"/>
                  </a:ext>
                </a:extLst>
              </p:cNvPr>
              <p:cNvSpPr txBox="1"/>
              <p:nvPr/>
            </p:nvSpPr>
            <p:spPr>
              <a:xfrm>
                <a:off x="1576278" y="4615716"/>
                <a:ext cx="1157884" cy="376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tx1"/>
                    </a:solidFill>
                  </a:rPr>
                  <a:t>Sitting down</a:t>
                </a:r>
              </a:p>
            </p:txBody>
          </p:sp>
          <p:pic>
            <p:nvPicPr>
              <p:cNvPr id="20" name="Content Placeholder 6">
                <a:extLst>
                  <a:ext uri="{FF2B5EF4-FFF2-40B4-BE49-F238E27FC236}">
                    <a16:creationId xmlns:a16="http://schemas.microsoft.com/office/drawing/2014/main" id="{8794A57C-110E-4164-864A-A889D08D73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56090" y="3208323"/>
                <a:ext cx="935048" cy="1453379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40D1A9C-D95F-4827-BFED-3D6CE76D0149}"/>
                  </a:ext>
                </a:extLst>
              </p:cNvPr>
              <p:cNvSpPr txBox="1"/>
              <p:nvPr/>
            </p:nvSpPr>
            <p:spPr>
              <a:xfrm>
                <a:off x="2763776" y="4618109"/>
                <a:ext cx="1120673" cy="376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tx1"/>
                    </a:solidFill>
                  </a:rPr>
                  <a:t>Standing up</a:t>
                </a: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B449CC71-A437-4AA5-98B7-FED7628263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81887" y="3208324"/>
                <a:ext cx="899031" cy="1444426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4EE9057-50BE-4E08-9467-C4889E319A6D}"/>
                  </a:ext>
                </a:extLst>
              </p:cNvPr>
              <p:cNvSpPr txBox="1"/>
              <p:nvPr/>
            </p:nvSpPr>
            <p:spPr>
              <a:xfrm>
                <a:off x="3956361" y="4616328"/>
                <a:ext cx="975742" cy="376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tx1"/>
                    </a:solidFill>
                  </a:rPr>
                  <a:t>Sweep left</a:t>
                </a: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B5696CC5-9FF7-4A28-AD65-F5C1BC18BE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73378" y="4853066"/>
                <a:ext cx="941507" cy="1596072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2A5060F-EF76-4680-B92D-8EEBCED33E20}"/>
                  </a:ext>
                </a:extLst>
              </p:cNvPr>
              <p:cNvSpPr txBox="1"/>
              <p:nvPr/>
            </p:nvSpPr>
            <p:spPr>
              <a:xfrm>
                <a:off x="1607430" y="6225500"/>
                <a:ext cx="1101087" cy="376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tx1"/>
                    </a:solidFill>
                  </a:rPr>
                  <a:t>Sweep right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991940A-5210-4C9E-A7A0-46EF665AF728}"/>
                  </a:ext>
                </a:extLst>
              </p:cNvPr>
              <p:cNvSpPr txBox="1"/>
              <p:nvPr/>
            </p:nvSpPr>
            <p:spPr>
              <a:xfrm>
                <a:off x="2831655" y="6247676"/>
                <a:ext cx="1046249" cy="376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tx1"/>
                    </a:solidFill>
                  </a:rPr>
                  <a:t>Hand up</a:t>
                </a: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D0E0DF83-03AA-4FED-8CE0-1BD0042D19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54764" y="4877193"/>
                <a:ext cx="936374" cy="1414177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976FE33-CEF5-4BDA-B8F6-ADBA0FF15406}"/>
                  </a:ext>
                </a:extLst>
              </p:cNvPr>
              <p:cNvSpPr txBox="1"/>
              <p:nvPr/>
            </p:nvSpPr>
            <p:spPr>
              <a:xfrm>
                <a:off x="3884449" y="6238058"/>
                <a:ext cx="1083459" cy="376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chemeClr val="tx1"/>
                    </a:solidFill>
                  </a:rPr>
                  <a:t>Hand down</a:t>
                </a:r>
              </a:p>
            </p:txBody>
          </p:sp>
          <p:pic>
            <p:nvPicPr>
              <p:cNvPr id="29" name="Content Placeholder 6">
                <a:extLst>
                  <a:ext uri="{FF2B5EF4-FFF2-40B4-BE49-F238E27FC236}">
                    <a16:creationId xmlns:a16="http://schemas.microsoft.com/office/drawing/2014/main" id="{AB68081E-2E3B-48CC-87C7-ADD18FFDB6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79823" y="4870465"/>
                <a:ext cx="901096" cy="1390010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BD38042-C5E2-4E52-B3DB-B13BE2D428AB}"/>
                </a:ext>
              </a:extLst>
            </p:cNvPr>
            <p:cNvSpPr txBox="1"/>
            <p:nvPr/>
          </p:nvSpPr>
          <p:spPr>
            <a:xfrm>
              <a:off x="1270537" y="5943600"/>
              <a:ext cx="41048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List of gestures</a:t>
              </a: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2AE0A93-74BE-4654-9FBF-77766FBB1412}"/>
              </a:ext>
            </a:extLst>
          </p:cNvPr>
          <p:cNvCxnSpPr>
            <a:cxnSpLocks/>
          </p:cNvCxnSpPr>
          <p:nvPr/>
        </p:nvCxnSpPr>
        <p:spPr bwMode="auto">
          <a:xfrm>
            <a:off x="929217" y="609600"/>
            <a:ext cx="1027535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760926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906" y="685800"/>
            <a:ext cx="10604187" cy="1065213"/>
          </a:xfrm>
        </p:spPr>
        <p:txBody>
          <a:bodyPr/>
          <a:lstStyle/>
          <a:p>
            <a:r>
              <a:rPr lang="en-GB" dirty="0"/>
              <a:t>Gestures recognition 2/3 – Examples of captured signatures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nb-NO"/>
              <a:t>Anthony Pesin et al., InterDigital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7A44479-1990-4313-904E-B8BCF9759F8B}"/>
              </a:ext>
            </a:extLst>
          </p:cNvPr>
          <p:cNvGrpSpPr/>
          <p:nvPr/>
        </p:nvGrpSpPr>
        <p:grpSpPr>
          <a:xfrm>
            <a:off x="1057275" y="1997925"/>
            <a:ext cx="3130922" cy="2707601"/>
            <a:chOff x="1057275" y="2531325"/>
            <a:chExt cx="3130922" cy="27076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1B5A686-3A87-4992-83D1-278D35CB0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800" y="2531325"/>
              <a:ext cx="3121397" cy="218438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F301DB1-FCBC-4703-B72E-48220858B7EC}"/>
                </a:ext>
              </a:extLst>
            </p:cNvPr>
            <p:cNvSpPr txBox="1"/>
            <p:nvPr/>
          </p:nvSpPr>
          <p:spPr>
            <a:xfrm>
              <a:off x="1057275" y="4715706"/>
              <a:ext cx="31213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Range-time-power heatmaps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of </a:t>
              </a:r>
              <a:r>
                <a:rPr lang="en-US" sz="1400" b="1" dirty="0">
                  <a:solidFill>
                    <a:schemeClr val="tx1"/>
                  </a:solidFill>
                </a:rPr>
                <a:t>sweep-left gesture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4BF910-6E34-4C0D-9EC1-9A1661767F43}"/>
              </a:ext>
            </a:extLst>
          </p:cNvPr>
          <p:cNvGrpSpPr/>
          <p:nvPr/>
        </p:nvGrpSpPr>
        <p:grpSpPr>
          <a:xfrm>
            <a:off x="4758747" y="1997925"/>
            <a:ext cx="3126401" cy="2707601"/>
            <a:chOff x="4758747" y="1997925"/>
            <a:chExt cx="3126401" cy="27076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E3DF285-A1AF-4D7B-BDAA-86E112832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1248" y="1997925"/>
              <a:ext cx="3123900" cy="218438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604F134-B47E-472A-AA07-9F734376AB07}"/>
                </a:ext>
              </a:extLst>
            </p:cNvPr>
            <p:cNvSpPr txBox="1"/>
            <p:nvPr/>
          </p:nvSpPr>
          <p:spPr>
            <a:xfrm>
              <a:off x="4758747" y="4182306"/>
              <a:ext cx="3068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Range-time-power heatmaps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of </a:t>
              </a:r>
              <a:r>
                <a:rPr lang="en-US" sz="1400" b="1" dirty="0">
                  <a:solidFill>
                    <a:schemeClr val="tx1"/>
                  </a:solidFill>
                </a:rPr>
                <a:t>hand-up gesture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957EC9-21BE-48BC-BA9F-3A257DE3E056}"/>
              </a:ext>
            </a:extLst>
          </p:cNvPr>
          <p:cNvGrpSpPr/>
          <p:nvPr/>
        </p:nvGrpSpPr>
        <p:grpSpPr>
          <a:xfrm>
            <a:off x="8455697" y="1981200"/>
            <a:ext cx="3077707" cy="2724326"/>
            <a:chOff x="8455697" y="1981200"/>
            <a:chExt cx="3077707" cy="27243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083FCEE-C454-4A29-B241-2FDD57D5D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5221" y="1981200"/>
              <a:ext cx="3068183" cy="2184381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EC7DC3E-B052-4A4B-9AC0-FBDCCB631B20}"/>
                </a:ext>
              </a:extLst>
            </p:cNvPr>
            <p:cNvSpPr txBox="1"/>
            <p:nvPr/>
          </p:nvSpPr>
          <p:spPr>
            <a:xfrm>
              <a:off x="8455697" y="4182306"/>
              <a:ext cx="3068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Range-time-power heatmaps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of </a:t>
              </a:r>
              <a:r>
                <a:rPr lang="en-US" sz="1400" b="1" dirty="0">
                  <a:solidFill>
                    <a:schemeClr val="tx1"/>
                  </a:solidFill>
                </a:rPr>
                <a:t>sitting-down event</a:t>
              </a:r>
            </a:p>
          </p:txBody>
        </p:sp>
      </p:grpSp>
      <p:sp>
        <p:nvSpPr>
          <p:cNvPr id="17" name="Rectangle 2">
            <a:extLst>
              <a:ext uri="{FF2B5EF4-FFF2-40B4-BE49-F238E27FC236}">
                <a16:creationId xmlns:a16="http://schemas.microsoft.com/office/drawing/2014/main" id="{CBADF0A6-5B7B-4A09-AEF3-F591D0663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217" y="4968819"/>
            <a:ext cx="10604187" cy="96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just">
              <a:buFont typeface="Wingdings" panose="05000000000000000000" pitchFamily="2" charset="2"/>
              <a:buChar char="à"/>
            </a:pPr>
            <a:r>
              <a:rPr lang="en-GB" sz="2200" b="0" kern="0" dirty="0">
                <a:solidFill>
                  <a:schemeClr val="tx1"/>
                </a:solidFill>
              </a:rPr>
              <a:t>The different gestures signatures are visually different and can then be discriminated through post-processing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A9D473-16CA-49EC-90C6-CE9C0614D5F0}"/>
              </a:ext>
            </a:extLst>
          </p:cNvPr>
          <p:cNvCxnSpPr>
            <a:cxnSpLocks/>
          </p:cNvCxnSpPr>
          <p:nvPr/>
        </p:nvCxnSpPr>
        <p:spPr bwMode="auto">
          <a:xfrm>
            <a:off x="929217" y="609600"/>
            <a:ext cx="1027535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888943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Gestures recognition 3/3 – Classification Results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706025"/>
            <a:ext cx="10361084" cy="732375"/>
          </a:xfrm>
          <a:ln/>
        </p:spPr>
        <p:txBody>
          <a:bodyPr/>
          <a:lstStyle/>
          <a:p>
            <a:pPr algn="just">
              <a:buFont typeface="Times New Roman" pitchFamily="16" charset="0"/>
              <a:buChar char="•"/>
            </a:pPr>
            <a:r>
              <a:rPr lang="en-GB" sz="2200" b="0" dirty="0">
                <a:solidFill>
                  <a:schemeClr val="tx1"/>
                </a:solidFill>
              </a:rPr>
              <a:t>After background subtraction, and cross-correlation applied as a post-processing: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nb-NO"/>
              <a:t>Anthony Pesin et al., InterDigital</a:t>
            </a:r>
            <a:endParaRPr lang="en-GB" dirty="0"/>
          </a:p>
        </p:txBody>
      </p:sp>
      <p:graphicFrame>
        <p:nvGraphicFramePr>
          <p:cNvPr id="17" name="Table 7">
            <a:extLst>
              <a:ext uri="{FF2B5EF4-FFF2-40B4-BE49-F238E27FC236}">
                <a16:creationId xmlns:a16="http://schemas.microsoft.com/office/drawing/2014/main" id="{1B778614-B03A-4B69-B9D8-16A78514A2E6}"/>
              </a:ext>
            </a:extLst>
          </p:cNvPr>
          <p:cNvGraphicFramePr>
            <a:graphicFrameLocks noGrp="1"/>
          </p:cNvGraphicFramePr>
          <p:nvPr/>
        </p:nvGraphicFramePr>
        <p:xfrm>
          <a:off x="3617384" y="2590800"/>
          <a:ext cx="7772400" cy="3646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455">
                  <a:extLst>
                    <a:ext uri="{9D8B030D-6E8A-4147-A177-3AD203B41FA5}">
                      <a16:colId xmlns:a16="http://schemas.microsoft.com/office/drawing/2014/main" val="63166428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4024411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01191978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071081759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76812495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55250727"/>
                    </a:ext>
                  </a:extLst>
                </a:gridCol>
                <a:gridCol w="1065745">
                  <a:extLst>
                    <a:ext uri="{9D8B030D-6E8A-4147-A177-3AD203B41FA5}">
                      <a16:colId xmlns:a16="http://schemas.microsoft.com/office/drawing/2014/main" val="1884627649"/>
                    </a:ext>
                  </a:extLst>
                </a:gridCol>
              </a:tblGrid>
              <a:tr h="534682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Detected </a:t>
                      </a:r>
                      <a:r>
                        <a:rPr lang="fr-FR" sz="1200" dirty="0" err="1">
                          <a:solidFill>
                            <a:schemeClr val="bg1"/>
                          </a:solidFill>
                        </a:rPr>
                        <a:t>activity</a:t>
                      </a:r>
                      <a:endParaRPr lang="fr-FR" sz="1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fr-FR" sz="1200" dirty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Ground </a:t>
                      </a:r>
                      <a:r>
                        <a:rPr lang="fr-FR" sz="1200" dirty="0" err="1">
                          <a:solidFill>
                            <a:schemeClr val="bg1"/>
                          </a:solidFill>
                        </a:rPr>
                        <a:t>truth</a:t>
                      </a:r>
                      <a:endParaRPr lang="fr-FR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Hand-Down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Hand-Up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Sitting-Down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Standing-Up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/>
                        <a:t>Sweep-Left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/>
                        <a:t>Sweep</a:t>
                      </a:r>
                      <a:r>
                        <a:rPr lang="fr-FR" sz="1200" dirty="0"/>
                        <a:t>-Right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0221412"/>
                  </a:ext>
                </a:extLst>
              </a:tr>
              <a:tr h="515532">
                <a:tc>
                  <a:txBody>
                    <a:bodyPr/>
                    <a:lstStyle/>
                    <a:p>
                      <a:r>
                        <a:rPr lang="fr-FR" sz="1200" dirty="0"/>
                        <a:t>Hand-Down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86.25%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3.75%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0202364"/>
                  </a:ext>
                </a:extLst>
              </a:tr>
              <a:tr h="472186">
                <a:tc>
                  <a:txBody>
                    <a:bodyPr/>
                    <a:lstStyle/>
                    <a:p>
                      <a:r>
                        <a:rPr lang="fr-FR" sz="1200" dirty="0"/>
                        <a:t>Hand-Up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7.5%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92.5%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3966925"/>
                  </a:ext>
                </a:extLst>
              </a:tr>
              <a:tr h="528487">
                <a:tc>
                  <a:txBody>
                    <a:bodyPr/>
                    <a:lstStyle/>
                    <a:p>
                      <a:r>
                        <a:rPr lang="fr-FR" sz="1200" dirty="0"/>
                        <a:t>Sitting-Down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8267243"/>
                  </a:ext>
                </a:extLst>
              </a:tr>
              <a:tr h="471415">
                <a:tc>
                  <a:txBody>
                    <a:bodyPr/>
                    <a:lstStyle/>
                    <a:p>
                      <a:r>
                        <a:rPr lang="fr-FR" sz="1200" dirty="0"/>
                        <a:t>Standing-Up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220274"/>
                  </a:ext>
                </a:extLst>
              </a:tr>
              <a:tr h="471415">
                <a:tc>
                  <a:txBody>
                    <a:bodyPr/>
                    <a:lstStyle/>
                    <a:p>
                      <a:r>
                        <a:rPr lang="fr-FR" sz="1200" dirty="0" err="1"/>
                        <a:t>Sweep-Left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7.5%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61.25%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6.25%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2004905"/>
                  </a:ext>
                </a:extLst>
              </a:tr>
              <a:tr h="471415">
                <a:tc>
                  <a:txBody>
                    <a:bodyPr/>
                    <a:lstStyle/>
                    <a:p>
                      <a:r>
                        <a:rPr lang="fr-FR" sz="1200" dirty="0" err="1"/>
                        <a:t>Sweep</a:t>
                      </a:r>
                      <a:r>
                        <a:rPr lang="fr-FR" sz="1200" dirty="0"/>
                        <a:t>-Right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28.75%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31.25%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40%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153456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46CEAEAF-310A-4061-8439-E6AE3B736A1D}"/>
              </a:ext>
            </a:extLst>
          </p:cNvPr>
          <p:cNvSpPr txBox="1"/>
          <p:nvPr/>
        </p:nvSpPr>
        <p:spPr>
          <a:xfrm>
            <a:off x="702753" y="4191000"/>
            <a:ext cx="2895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Confusion matrix in </a:t>
            </a:r>
            <a:r>
              <a:rPr lang="en-US" sz="1400" b="1" dirty="0">
                <a:solidFill>
                  <a:schemeClr val="tx1"/>
                </a:solidFill>
              </a:rPr>
              <a:t>sub-6GHz band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Average result = 80%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DC7C67-9086-42E9-B34B-BF53342E8752}"/>
              </a:ext>
            </a:extLst>
          </p:cNvPr>
          <p:cNvCxnSpPr>
            <a:cxnSpLocks/>
          </p:cNvCxnSpPr>
          <p:nvPr/>
        </p:nvCxnSpPr>
        <p:spPr bwMode="auto">
          <a:xfrm>
            <a:off x="929217" y="609600"/>
            <a:ext cx="1027535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6840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Vital sign recognition 1/4 - Scene setup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706025"/>
            <a:ext cx="10361084" cy="855519"/>
          </a:xfrm>
          <a:ln/>
        </p:spPr>
        <p:txBody>
          <a:bodyPr/>
          <a:lstStyle/>
          <a:p>
            <a:pPr algn="just">
              <a:buFont typeface="Times New Roman" pitchFamily="16" charset="0"/>
              <a:buChar char="•"/>
            </a:pPr>
            <a:r>
              <a:rPr lang="en-GB" sz="2200" b="0" dirty="0">
                <a:solidFill>
                  <a:schemeClr val="tx1"/>
                </a:solidFill>
              </a:rPr>
              <a:t>Another use case with same sub-6GHz radar module monitoring a stream of live human heart beating and breathing data is demonstrated</a:t>
            </a:r>
          </a:p>
          <a:p>
            <a:pPr algn="just">
              <a:buFont typeface="Times New Roman" pitchFamily="16" charset="0"/>
              <a:buChar char="•"/>
            </a:pPr>
            <a:r>
              <a:rPr lang="en-US" sz="2200" b="0" dirty="0">
                <a:solidFill>
                  <a:schemeClr val="tx1"/>
                </a:solidFill>
              </a:rPr>
              <a:t>Similar studies were conducted by others, including the work in [6]</a:t>
            </a:r>
            <a:endParaRPr lang="en-GB" sz="2200" b="0" dirty="0">
              <a:solidFill>
                <a:schemeClr val="tx1"/>
              </a:solidFill>
            </a:endParaRPr>
          </a:p>
          <a:p>
            <a:pPr algn="just">
              <a:buFont typeface="Times New Roman" pitchFamily="16" charset="0"/>
              <a:buChar char="•"/>
            </a:pPr>
            <a:r>
              <a:rPr lang="en-GB" sz="2200" b="0" dirty="0">
                <a:solidFill>
                  <a:schemeClr val="tx1"/>
                </a:solidFill>
              </a:rPr>
              <a:t>People is sitting in front of radar module at a distance of 1m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nb-NO"/>
              <a:t>Anthony Pesin et al., InterDigital</a:t>
            </a:r>
            <a:endParaRPr lang="en-GB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20C317-345F-40DF-88E2-E09786714940}"/>
              </a:ext>
            </a:extLst>
          </p:cNvPr>
          <p:cNvCxnSpPr>
            <a:cxnSpLocks/>
          </p:cNvCxnSpPr>
          <p:nvPr/>
        </p:nvCxnSpPr>
        <p:spPr bwMode="auto">
          <a:xfrm>
            <a:off x="929217" y="609600"/>
            <a:ext cx="1027535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8A09E19C-B9DF-457C-A87A-27593007E3B0}"/>
              </a:ext>
            </a:extLst>
          </p:cNvPr>
          <p:cNvGrpSpPr/>
          <p:nvPr/>
        </p:nvGrpSpPr>
        <p:grpSpPr>
          <a:xfrm>
            <a:off x="2537174" y="3124200"/>
            <a:ext cx="6302026" cy="3276600"/>
            <a:chOff x="2537174" y="2774947"/>
            <a:chExt cx="7217136" cy="3625853"/>
          </a:xfrm>
        </p:grpSpPr>
        <p:pic>
          <p:nvPicPr>
            <p:cNvPr id="8" name="Graphic 7" descr="Person eating">
              <a:extLst>
                <a:ext uri="{FF2B5EF4-FFF2-40B4-BE49-F238E27FC236}">
                  <a16:creationId xmlns:a16="http://schemas.microsoft.com/office/drawing/2014/main" id="{5760E0DB-75DF-4AC8-BDD8-BDA4DED06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37174" y="3868948"/>
              <a:ext cx="2324119" cy="232411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A5F131D-A72C-4C03-8E6C-8C9AF59914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593" t="5224" r="4568" b="5224"/>
            <a:stretch/>
          </p:blipFill>
          <p:spPr>
            <a:xfrm>
              <a:off x="7544510" y="3720280"/>
              <a:ext cx="2209800" cy="141051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4B69B0C-ACCA-4F46-A5E8-789FA87FEC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153" t="5725" r="4615" b="4376"/>
            <a:stretch/>
          </p:blipFill>
          <p:spPr>
            <a:xfrm>
              <a:off x="6184761" y="3230312"/>
              <a:ext cx="1059821" cy="126488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4CD5958-890F-4894-9980-E8C3E4051F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153" t="5725" r="4615" b="4376"/>
            <a:stretch/>
          </p:blipFill>
          <p:spPr>
            <a:xfrm>
              <a:off x="6201972" y="4789681"/>
              <a:ext cx="1025397" cy="1223802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045DAD1-D2C0-4D34-B69A-DD8E2BBAA222}"/>
                </a:ext>
              </a:extLst>
            </p:cNvPr>
            <p:cNvSpPr/>
            <p:nvPr/>
          </p:nvSpPr>
          <p:spPr bwMode="auto">
            <a:xfrm>
              <a:off x="7156884" y="3895043"/>
              <a:ext cx="993913" cy="1135965"/>
            </a:xfrm>
            <a:custGeom>
              <a:avLst/>
              <a:gdLst>
                <a:gd name="connsiteX0" fmla="*/ 993913 w 993913"/>
                <a:gd name="connsiteY0" fmla="*/ 894735 h 1135965"/>
                <a:gd name="connsiteX1" fmla="*/ 327991 w 993913"/>
                <a:gd name="connsiteY1" fmla="*/ 1093517 h 1135965"/>
                <a:gd name="connsiteX2" fmla="*/ 218661 w 993913"/>
                <a:gd name="connsiteY2" fmla="*/ 169178 h 1135965"/>
                <a:gd name="connsiteX3" fmla="*/ 0 w 993913"/>
                <a:gd name="connsiteY3" fmla="*/ 213 h 1135965"/>
                <a:gd name="connsiteX4" fmla="*/ 0 w 993913"/>
                <a:gd name="connsiteY4" fmla="*/ 213 h 113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913" h="1135965">
                  <a:moveTo>
                    <a:pt x="993913" y="894735"/>
                  </a:moveTo>
                  <a:cubicBezTo>
                    <a:pt x="725556" y="1054589"/>
                    <a:pt x="457200" y="1214443"/>
                    <a:pt x="327991" y="1093517"/>
                  </a:cubicBezTo>
                  <a:cubicBezTo>
                    <a:pt x="198782" y="972591"/>
                    <a:pt x="273326" y="351395"/>
                    <a:pt x="218661" y="169178"/>
                  </a:cubicBezTo>
                  <a:cubicBezTo>
                    <a:pt x="163996" y="-13039"/>
                    <a:pt x="0" y="213"/>
                    <a:pt x="0" y="213"/>
                  </a:cubicBezTo>
                  <a:lnTo>
                    <a:pt x="0" y="213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66A8130-B5AD-4E9E-9646-BE70CD76BD54}"/>
                </a:ext>
              </a:extLst>
            </p:cNvPr>
            <p:cNvSpPr/>
            <p:nvPr/>
          </p:nvSpPr>
          <p:spPr bwMode="auto">
            <a:xfrm>
              <a:off x="7176762" y="4859352"/>
              <a:ext cx="1202635" cy="701029"/>
            </a:xfrm>
            <a:custGeom>
              <a:avLst/>
              <a:gdLst>
                <a:gd name="connsiteX0" fmla="*/ 1202635 w 1202635"/>
                <a:gd name="connsiteY0" fmla="*/ 0 h 701029"/>
                <a:gd name="connsiteX1" fmla="*/ 705678 w 1202635"/>
                <a:gd name="connsiteY1" fmla="*/ 626165 h 701029"/>
                <a:gd name="connsiteX2" fmla="*/ 0 w 1202635"/>
                <a:gd name="connsiteY2" fmla="*/ 665921 h 701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2635" h="701029">
                  <a:moveTo>
                    <a:pt x="1202635" y="0"/>
                  </a:moveTo>
                  <a:cubicBezTo>
                    <a:pt x="1054376" y="257589"/>
                    <a:pt x="906117" y="515178"/>
                    <a:pt x="705678" y="626165"/>
                  </a:cubicBezTo>
                  <a:cubicBezTo>
                    <a:pt x="505239" y="737152"/>
                    <a:pt x="252619" y="701536"/>
                    <a:pt x="0" y="665921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87603D6-D3AD-41EE-9851-5BF655A80AEB}"/>
                </a:ext>
              </a:extLst>
            </p:cNvPr>
            <p:cNvSpPr txBox="1"/>
            <p:nvPr/>
          </p:nvSpPr>
          <p:spPr>
            <a:xfrm>
              <a:off x="6298883" y="2774947"/>
              <a:ext cx="831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tx1"/>
                  </a:solidFill>
                </a:rPr>
                <a:t>T</a:t>
              </a:r>
              <a:r>
                <a:rPr lang="fr-FR" b="1" baseline="-250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42C011D-93F4-4E82-9E8B-C80B884E8CAC}"/>
                </a:ext>
              </a:extLst>
            </p:cNvPr>
            <p:cNvSpPr txBox="1"/>
            <p:nvPr/>
          </p:nvSpPr>
          <p:spPr>
            <a:xfrm>
              <a:off x="6302273" y="5939135"/>
              <a:ext cx="831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tx1"/>
                  </a:solidFill>
                </a:rPr>
                <a:t>R</a:t>
              </a:r>
              <a:r>
                <a:rPr lang="fr-FR" b="1" baseline="-25000" dirty="0">
                  <a:solidFill>
                    <a:schemeClr val="tx1"/>
                  </a:solidFill>
                </a:rPr>
                <a:t>x</a:t>
              </a:r>
            </a:p>
          </p:txBody>
        </p:sp>
        <p:pic>
          <p:nvPicPr>
            <p:cNvPr id="19" name="Graphic 18" descr="Wireless">
              <a:extLst>
                <a:ext uri="{FF2B5EF4-FFF2-40B4-BE49-F238E27FC236}">
                  <a16:creationId xmlns:a16="http://schemas.microsoft.com/office/drawing/2014/main" id="{39420FC4-A15F-4665-8D77-2BA0C1B02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8836649">
              <a:off x="5430383" y="3937300"/>
              <a:ext cx="704849" cy="704849"/>
            </a:xfrm>
            <a:prstGeom prst="rect">
              <a:avLst/>
            </a:prstGeom>
          </p:spPr>
        </p:pic>
        <p:pic>
          <p:nvPicPr>
            <p:cNvPr id="29" name="Graphic 28" descr="Wireless">
              <a:extLst>
                <a:ext uri="{FF2B5EF4-FFF2-40B4-BE49-F238E27FC236}">
                  <a16:creationId xmlns:a16="http://schemas.microsoft.com/office/drawing/2014/main" id="{685FB1A9-845D-4B68-9E35-E26598F59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8027523">
              <a:off x="5588980" y="4872939"/>
              <a:ext cx="704849" cy="704849"/>
            </a:xfrm>
            <a:prstGeom prst="rect">
              <a:avLst/>
            </a:prstGeom>
          </p:spPr>
        </p:pic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6577DE0-7320-46F5-B4B2-D5EEA961C34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151619" y="4672955"/>
              <a:ext cx="2537419" cy="10792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D3437D2-1DCC-44DF-9CE1-904C9032BA78}"/>
                </a:ext>
              </a:extLst>
            </p:cNvPr>
            <p:cNvSpPr txBox="1"/>
            <p:nvPr/>
          </p:nvSpPr>
          <p:spPr>
            <a:xfrm>
              <a:off x="4780618" y="4671775"/>
              <a:ext cx="8315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1m</a:t>
              </a:r>
              <a:endParaRPr lang="fr-FR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BBE0260-65EB-42AB-97FD-B07468782471}"/>
                </a:ext>
              </a:extLst>
            </p:cNvPr>
            <p:cNvSpPr/>
            <p:nvPr/>
          </p:nvSpPr>
          <p:spPr bwMode="auto">
            <a:xfrm>
              <a:off x="6498167" y="3352800"/>
              <a:ext cx="436033" cy="97215"/>
            </a:xfrm>
            <a:prstGeom prst="rect">
              <a:avLst/>
            </a:prstGeom>
            <a:solidFill>
              <a:srgbClr val="A0A6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A807353-6D5C-43A3-A57A-357F8F3A821A}"/>
                </a:ext>
              </a:extLst>
            </p:cNvPr>
            <p:cNvSpPr/>
            <p:nvPr/>
          </p:nvSpPr>
          <p:spPr bwMode="auto">
            <a:xfrm>
              <a:off x="6498167" y="4908521"/>
              <a:ext cx="436033" cy="97215"/>
            </a:xfrm>
            <a:prstGeom prst="rect">
              <a:avLst/>
            </a:prstGeom>
            <a:solidFill>
              <a:srgbClr val="A0A59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EEA1AE8-4FFD-4B89-82DA-BBF74C08444C}"/>
                </a:ext>
              </a:extLst>
            </p:cNvPr>
            <p:cNvSpPr/>
            <p:nvPr/>
          </p:nvSpPr>
          <p:spPr bwMode="auto">
            <a:xfrm rot="1285601">
              <a:off x="7717342" y="4458118"/>
              <a:ext cx="371678" cy="97215"/>
            </a:xfrm>
            <a:prstGeom prst="rect">
              <a:avLst/>
            </a:prstGeom>
            <a:solidFill>
              <a:srgbClr val="B5B4B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A6A87E4-7E26-43DE-835C-11EBB3303D77}"/>
                </a:ext>
              </a:extLst>
            </p:cNvPr>
            <p:cNvSpPr/>
            <p:nvPr/>
          </p:nvSpPr>
          <p:spPr bwMode="auto">
            <a:xfrm rot="1285601">
              <a:off x="8372431" y="4715115"/>
              <a:ext cx="253508" cy="85827"/>
            </a:xfrm>
            <a:prstGeom prst="rect">
              <a:avLst/>
            </a:prstGeom>
            <a:solidFill>
              <a:srgbClr val="B6B1A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58070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Vital sign recognition 2/4 – Heart beating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706026"/>
            <a:ext cx="10361084" cy="823892"/>
          </a:xfrm>
          <a:ln/>
        </p:spPr>
        <p:txBody>
          <a:bodyPr/>
          <a:lstStyle/>
          <a:p>
            <a:pPr algn="just">
              <a:buFont typeface="Times New Roman" pitchFamily="16" charset="0"/>
              <a:buChar char="•"/>
            </a:pPr>
            <a:r>
              <a:rPr lang="en-GB" sz="2200" b="0" dirty="0">
                <a:solidFill>
                  <a:schemeClr val="tx1"/>
                </a:solidFill>
              </a:rPr>
              <a:t>Useful signal is extracted from the range where the target is detected (max power)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nb-NO"/>
              <a:t>Anthony Pesin et al., InterDigital</a:t>
            </a:r>
            <a:endParaRPr lang="en-GB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61A7F9-CADF-49CE-850E-75F6D4B45A87}"/>
              </a:ext>
            </a:extLst>
          </p:cNvPr>
          <p:cNvCxnSpPr>
            <a:cxnSpLocks/>
          </p:cNvCxnSpPr>
          <p:nvPr/>
        </p:nvCxnSpPr>
        <p:spPr bwMode="auto">
          <a:xfrm>
            <a:off x="929217" y="609600"/>
            <a:ext cx="1027535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FB7B002-240E-4683-B539-5208CEDC40B3}"/>
              </a:ext>
            </a:extLst>
          </p:cNvPr>
          <p:cNvGrpSpPr/>
          <p:nvPr/>
        </p:nvGrpSpPr>
        <p:grpSpPr>
          <a:xfrm>
            <a:off x="1317709" y="2137116"/>
            <a:ext cx="9458718" cy="4225017"/>
            <a:chOff x="1317709" y="2137116"/>
            <a:chExt cx="9458718" cy="422501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F95713F-1703-42EC-8B40-C53A2D2CD5C8}"/>
                </a:ext>
              </a:extLst>
            </p:cNvPr>
            <p:cNvSpPr txBox="1"/>
            <p:nvPr/>
          </p:nvSpPr>
          <p:spPr>
            <a:xfrm>
              <a:off x="1362083" y="3804863"/>
              <a:ext cx="425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Example of range-time-power heatmap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of heart beating/breathing event in the </a:t>
              </a:r>
              <a:r>
                <a:rPr lang="en-US" sz="1400" b="1" dirty="0">
                  <a:solidFill>
                    <a:schemeClr val="tx1"/>
                  </a:solidFill>
                </a:rPr>
                <a:t>sub-6GHz band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A2F8581-3A5F-4840-A7BE-3B08ADD7EB07}"/>
                </a:ext>
              </a:extLst>
            </p:cNvPr>
            <p:cNvSpPr txBox="1"/>
            <p:nvPr/>
          </p:nvSpPr>
          <p:spPr>
            <a:xfrm>
              <a:off x="6392948" y="3799508"/>
              <a:ext cx="43385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Band Pass filter [0.9Hz – 1.2Hz]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14BC41F-C5B7-45F3-9979-80032486737B}"/>
                </a:ext>
              </a:extLst>
            </p:cNvPr>
            <p:cNvSpPr txBox="1"/>
            <p:nvPr/>
          </p:nvSpPr>
          <p:spPr>
            <a:xfrm>
              <a:off x="1359012" y="6054355"/>
              <a:ext cx="4255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Heatmap of heart beating event after filtering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9A6D44B-D1C3-4C7D-952D-C2AF6DE0D2F6}"/>
                </a:ext>
              </a:extLst>
            </p:cNvPr>
            <p:cNvSpPr txBox="1"/>
            <p:nvPr/>
          </p:nvSpPr>
          <p:spPr>
            <a:xfrm>
              <a:off x="6416676" y="6054356"/>
              <a:ext cx="4314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Heart beating event after Band Pass filtering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C259306-7B84-4ACC-A484-A60D0B3FE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8900" y="2137116"/>
              <a:ext cx="4338501" cy="1703000"/>
            </a:xfrm>
            <a:prstGeom prst="rect">
              <a:avLst/>
            </a:prstGeom>
          </p:spPr>
        </p:pic>
        <p:pic>
          <p:nvPicPr>
            <p:cNvPr id="13" name="Picture 12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626BE67D-63A3-4F41-8D0A-ABFD32106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709" y="4389628"/>
              <a:ext cx="4338501" cy="1677501"/>
            </a:xfrm>
            <a:prstGeom prst="rect">
              <a:avLst/>
            </a:prstGeom>
          </p:spPr>
        </p:pic>
        <p:pic>
          <p:nvPicPr>
            <p:cNvPr id="15" name="Picture 14" descr="Graphical user interface, diagram&#10;&#10;Description automatically generated">
              <a:extLst>
                <a:ext uri="{FF2B5EF4-FFF2-40B4-BE49-F238E27FC236}">
                  <a16:creationId xmlns:a16="http://schemas.microsoft.com/office/drawing/2014/main" id="{CCB71D83-B1E3-4EAB-B636-6747F9D34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5371" y="2137116"/>
              <a:ext cx="4390045" cy="1703000"/>
            </a:xfrm>
            <a:prstGeom prst="rect">
              <a:avLst/>
            </a:prstGeom>
          </p:spPr>
        </p:pic>
        <p:pic>
          <p:nvPicPr>
            <p:cNvPr id="24" name="Picture 23" descr="Chart, histogram&#10;&#10;Description automatically generated">
              <a:extLst>
                <a:ext uri="{FF2B5EF4-FFF2-40B4-BE49-F238E27FC236}">
                  <a16:creationId xmlns:a16="http://schemas.microsoft.com/office/drawing/2014/main" id="{7BE5117C-E24D-4493-80B7-381BF741A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5371" y="4386312"/>
              <a:ext cx="4401056" cy="1703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77344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Vital sign recognition 3/4 - Breathing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706025"/>
            <a:ext cx="10361084" cy="675799"/>
          </a:xfrm>
          <a:ln/>
        </p:spPr>
        <p:txBody>
          <a:bodyPr/>
          <a:lstStyle/>
          <a:p>
            <a:pPr algn="just">
              <a:buFont typeface="Times New Roman" pitchFamily="16" charset="0"/>
              <a:buChar char="•"/>
            </a:pPr>
            <a:r>
              <a:rPr lang="en-GB" sz="2200" b="0" dirty="0">
                <a:solidFill>
                  <a:schemeClr val="tx1"/>
                </a:solidFill>
              </a:rPr>
              <a:t>Useful signal is extracted from the range where the target is detected (max power)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nb-NO"/>
              <a:t>Anthony Pesin et al., InterDigital</a:t>
            </a:r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DC8122B-FA95-4998-97EA-916B070648B8}"/>
              </a:ext>
            </a:extLst>
          </p:cNvPr>
          <p:cNvCxnSpPr>
            <a:cxnSpLocks/>
          </p:cNvCxnSpPr>
          <p:nvPr/>
        </p:nvCxnSpPr>
        <p:spPr bwMode="auto">
          <a:xfrm>
            <a:off x="929217" y="609600"/>
            <a:ext cx="1027535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E51CB0-D421-465D-9C4D-82ECE707D0E8}"/>
              </a:ext>
            </a:extLst>
          </p:cNvPr>
          <p:cNvGrpSpPr/>
          <p:nvPr/>
        </p:nvGrpSpPr>
        <p:grpSpPr>
          <a:xfrm>
            <a:off x="1316608" y="2137116"/>
            <a:ext cx="9451801" cy="4171555"/>
            <a:chOff x="1316608" y="2137116"/>
            <a:chExt cx="9451801" cy="417155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F95713F-1703-42EC-8B40-C53A2D2CD5C8}"/>
                </a:ext>
              </a:extLst>
            </p:cNvPr>
            <p:cNvSpPr txBox="1"/>
            <p:nvPr/>
          </p:nvSpPr>
          <p:spPr>
            <a:xfrm>
              <a:off x="1367316" y="3806168"/>
              <a:ext cx="42558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Same example of range-time-power heatmap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of heart beating/breathing event in the </a:t>
              </a:r>
              <a:r>
                <a:rPr lang="en-US" sz="1400" b="1" dirty="0">
                  <a:solidFill>
                    <a:schemeClr val="tx1"/>
                  </a:solidFill>
                </a:rPr>
                <a:t>sub-6GHz band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A2F8581-3A5F-4840-A7BE-3B08ADD7EB07}"/>
                </a:ext>
              </a:extLst>
            </p:cNvPr>
            <p:cNvSpPr txBox="1"/>
            <p:nvPr/>
          </p:nvSpPr>
          <p:spPr>
            <a:xfrm>
              <a:off x="6460953" y="3801405"/>
              <a:ext cx="43074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Low Pass filter [0.9Hz]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14BC41F-C5B7-45F3-9979-80032486737B}"/>
                </a:ext>
              </a:extLst>
            </p:cNvPr>
            <p:cNvSpPr txBox="1"/>
            <p:nvPr/>
          </p:nvSpPr>
          <p:spPr>
            <a:xfrm>
              <a:off x="1354070" y="6000894"/>
              <a:ext cx="42691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Heatmap of Breathing event after filtering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9A6D44B-D1C3-4C7D-952D-C2AF6DE0D2F6}"/>
                </a:ext>
              </a:extLst>
            </p:cNvPr>
            <p:cNvSpPr txBox="1"/>
            <p:nvPr/>
          </p:nvSpPr>
          <p:spPr>
            <a:xfrm>
              <a:off x="6460953" y="6000893"/>
              <a:ext cx="43013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Breathing event after Low Pass filtering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4423431-4167-4894-AB84-03AF5B477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8900" y="2137116"/>
              <a:ext cx="4338501" cy="1703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00C1F65-690D-4BBF-B576-C1F38B11A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6608" y="4382331"/>
              <a:ext cx="4349188" cy="1641493"/>
            </a:xfrm>
            <a:prstGeom prst="rect">
              <a:avLst/>
            </a:prstGeom>
          </p:spPr>
        </p:pic>
        <p:pic>
          <p:nvPicPr>
            <p:cNvPr id="4" name="Picture 3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C06E385C-2E28-4A01-8878-DB75E1C6F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5685" y="2137116"/>
              <a:ext cx="4349188" cy="1703000"/>
            </a:xfrm>
            <a:prstGeom prst="rect">
              <a:avLst/>
            </a:prstGeom>
          </p:spPr>
        </p:pic>
        <p:pic>
          <p:nvPicPr>
            <p:cNvPr id="10" name="Picture 9" descr="Chart, histogram&#10;&#10;Description automatically generated">
              <a:extLst>
                <a:ext uri="{FF2B5EF4-FFF2-40B4-BE49-F238E27FC236}">
                  <a16:creationId xmlns:a16="http://schemas.microsoft.com/office/drawing/2014/main" id="{49C04703-95D4-4D61-A024-5BA525D34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5685" y="4362499"/>
              <a:ext cx="4366654" cy="1655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56825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Vital sign recognition 4/4 - Results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706025"/>
            <a:ext cx="10361084" cy="851429"/>
          </a:xfrm>
          <a:ln/>
        </p:spPr>
        <p:txBody>
          <a:bodyPr/>
          <a:lstStyle/>
          <a:p>
            <a:pPr algn="just">
              <a:buFont typeface="Times New Roman" pitchFamily="16" charset="0"/>
              <a:buChar char="•"/>
            </a:pPr>
            <a:r>
              <a:rPr lang="en-GB" sz="2200" b="0" dirty="0">
                <a:solidFill>
                  <a:schemeClr val="tx1"/>
                </a:solidFill>
              </a:rPr>
              <a:t>Results after processing to get the pace of the two heart beating and breathing events</a:t>
            </a:r>
          </a:p>
          <a:p>
            <a:pPr algn="just">
              <a:buFont typeface="Times New Roman" pitchFamily="16" charset="0"/>
              <a:buChar char="•"/>
            </a:pPr>
            <a:r>
              <a:rPr lang="en-GB" sz="2200" b="0" dirty="0">
                <a:solidFill>
                  <a:schemeClr val="tx1"/>
                </a:solidFill>
              </a:rPr>
              <a:t>Measured frequency corresponds to the max frequency in the spectrogram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nb-NO"/>
              <a:t>Anthony Pesin et al., InterDigital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46F2C6-2595-4712-90A1-9600046B4AE4}"/>
              </a:ext>
            </a:extLst>
          </p:cNvPr>
          <p:cNvCxnSpPr>
            <a:cxnSpLocks/>
          </p:cNvCxnSpPr>
          <p:nvPr/>
        </p:nvCxnSpPr>
        <p:spPr bwMode="auto">
          <a:xfrm>
            <a:off x="929217" y="609600"/>
            <a:ext cx="1027535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1082739-D7F0-4979-943A-C2B6C6ADD829}"/>
              </a:ext>
            </a:extLst>
          </p:cNvPr>
          <p:cNvGrpSpPr/>
          <p:nvPr/>
        </p:nvGrpSpPr>
        <p:grpSpPr>
          <a:xfrm>
            <a:off x="1311791" y="2542636"/>
            <a:ext cx="9568418" cy="3819271"/>
            <a:chOff x="1311791" y="2542636"/>
            <a:chExt cx="9568418" cy="381927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2C7EA4B-2E4D-40BC-87CD-41D51CF8E21A}"/>
                </a:ext>
              </a:extLst>
            </p:cNvPr>
            <p:cNvSpPr txBox="1"/>
            <p:nvPr/>
          </p:nvSpPr>
          <p:spPr>
            <a:xfrm>
              <a:off x="1311791" y="5838687"/>
              <a:ext cx="43576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Heart beating signal in frequency domain</a:t>
              </a:r>
            </a:p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Frequency = 1.38Hz (~ 83 beats per minute)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E9EB3E8-68FD-4D27-A1EB-EA6F3B8E0481}"/>
                </a:ext>
              </a:extLst>
            </p:cNvPr>
            <p:cNvSpPr txBox="1"/>
            <p:nvPr/>
          </p:nvSpPr>
          <p:spPr>
            <a:xfrm>
              <a:off x="6612657" y="5838687"/>
              <a:ext cx="42460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Breathing signal in frequency domain</a:t>
              </a:r>
            </a:p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Frequency = 0.40Hz (24 breaths per minute)</a:t>
              </a:r>
            </a:p>
          </p:txBody>
        </p:sp>
        <p:pic>
          <p:nvPicPr>
            <p:cNvPr id="7" name="Picture 6" descr="Chart&#10;&#10;Description automatically generated">
              <a:extLst>
                <a:ext uri="{FF2B5EF4-FFF2-40B4-BE49-F238E27FC236}">
                  <a16:creationId xmlns:a16="http://schemas.microsoft.com/office/drawing/2014/main" id="{747F6782-272C-4A98-8934-148B46C44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791" y="2551526"/>
              <a:ext cx="4357648" cy="3293089"/>
            </a:xfrm>
            <a:prstGeom prst="rect">
              <a:avLst/>
            </a:prstGeom>
          </p:spPr>
        </p:pic>
        <p:pic>
          <p:nvPicPr>
            <p:cNvPr id="11" name="Picture 10" descr="Chart&#10;&#10;Description automatically generated">
              <a:extLst>
                <a:ext uri="{FF2B5EF4-FFF2-40B4-BE49-F238E27FC236}">
                  <a16:creationId xmlns:a16="http://schemas.microsoft.com/office/drawing/2014/main" id="{DC83217B-3703-49E0-9B0D-6AAA5F0BD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2177" y="2542636"/>
              <a:ext cx="4298032" cy="33042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1400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09600"/>
            <a:ext cx="10361084" cy="1065213"/>
          </a:xfrm>
        </p:spPr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515788"/>
            <a:ext cx="10361084" cy="5030787"/>
          </a:xfrm>
          <a:ln/>
        </p:spPr>
        <p:txBody>
          <a:bodyPr/>
          <a:lstStyle/>
          <a:p>
            <a:pPr algn="just">
              <a:buFont typeface="Times New Roman" pitchFamily="16" charset="0"/>
              <a:buChar char="•"/>
            </a:pPr>
            <a:r>
              <a:rPr lang="en-US" sz="2000" b="0" dirty="0"/>
              <a:t>Wireless sensing of human activity were performed using radar modules operating </a:t>
            </a:r>
            <a:r>
              <a:rPr lang="en-US" sz="2000" dirty="0"/>
              <a:t>in sub-6GHz and </a:t>
            </a:r>
            <a:r>
              <a:rPr lang="en-US" sz="2000" dirty="0" err="1"/>
              <a:t>mmWave</a:t>
            </a:r>
            <a:r>
              <a:rPr lang="en-US" sz="2000" dirty="0"/>
              <a:t> bands.</a:t>
            </a:r>
          </a:p>
          <a:p>
            <a:pPr algn="just">
              <a:buFont typeface="Times New Roman" pitchFamily="16" charset="0"/>
              <a:buChar char="•"/>
            </a:pPr>
            <a:r>
              <a:rPr lang="en-US" sz="2000" b="0" dirty="0"/>
              <a:t>Promising results were obtained in </a:t>
            </a:r>
            <a:r>
              <a:rPr lang="en-US" sz="2000" dirty="0"/>
              <a:t>sub-6GHz band</a:t>
            </a:r>
            <a:r>
              <a:rPr lang="en-US" sz="2000" b="0" dirty="0"/>
              <a:t>, with detection performances </a:t>
            </a:r>
            <a:r>
              <a:rPr lang="en-US" sz="2000" dirty="0"/>
              <a:t>similar to </a:t>
            </a:r>
            <a:r>
              <a:rPr lang="en-US" sz="2000" dirty="0" err="1"/>
              <a:t>mmWave</a:t>
            </a:r>
            <a:r>
              <a:rPr lang="en-US" sz="2000" dirty="0"/>
              <a:t> band.</a:t>
            </a:r>
          </a:p>
          <a:p>
            <a:pPr algn="just">
              <a:buFont typeface="Times New Roman" pitchFamily="16" charset="0"/>
              <a:buChar char="•"/>
            </a:pPr>
            <a:r>
              <a:rPr lang="en-US" sz="2000" b="0" dirty="0"/>
              <a:t>Other use cases in the </a:t>
            </a:r>
            <a:r>
              <a:rPr lang="en-US" sz="2000" dirty="0"/>
              <a:t>sub-6GHz band</a:t>
            </a:r>
            <a:r>
              <a:rPr lang="en-US" sz="2000" b="0" dirty="0"/>
              <a:t> have been demonstrated like </a:t>
            </a:r>
            <a:r>
              <a:rPr lang="en-US" sz="2000" dirty="0"/>
              <a:t>gestures recognition</a:t>
            </a:r>
            <a:r>
              <a:rPr lang="en-US" sz="2000" b="0" dirty="0"/>
              <a:t> for TV scenarios and </a:t>
            </a:r>
            <a:r>
              <a:rPr lang="en-US" sz="2000" dirty="0"/>
              <a:t>vital sign recognition</a:t>
            </a:r>
            <a:r>
              <a:rPr lang="en-US" sz="2000" b="0" dirty="0"/>
              <a:t> like heart beating and breathing detection for which we also had promising results.</a:t>
            </a:r>
          </a:p>
          <a:p>
            <a:pPr algn="just">
              <a:buFont typeface="Times New Roman" pitchFamily="16" charset="0"/>
              <a:buChar char="•"/>
            </a:pPr>
            <a:r>
              <a:rPr lang="en-US" sz="2000" b="0" dirty="0"/>
              <a:t>All these use cases, which are very common in our daily life, lead to the conclusion that the</a:t>
            </a:r>
            <a:r>
              <a:rPr lang="en-US" sz="2000" dirty="0"/>
              <a:t> lower range resolution</a:t>
            </a:r>
            <a:r>
              <a:rPr lang="en-US" sz="2000" b="0" dirty="0"/>
              <a:t> provided by the </a:t>
            </a:r>
            <a:r>
              <a:rPr lang="en-US" sz="2000" dirty="0"/>
              <a:t>sub-6GHz band</a:t>
            </a:r>
            <a:r>
              <a:rPr lang="en-US" sz="2000" b="0" dirty="0"/>
              <a:t> could be sufficient to achieve promising classification results.</a:t>
            </a:r>
          </a:p>
          <a:p>
            <a:pPr algn="just">
              <a:buFont typeface="Times New Roman" pitchFamily="16" charset="0"/>
              <a:buChar char="•"/>
            </a:pPr>
            <a:r>
              <a:rPr lang="en-US" sz="2000" b="0" dirty="0"/>
              <a:t>Some other use cases may require a </a:t>
            </a:r>
            <a:r>
              <a:rPr lang="en-US" sz="2000" dirty="0"/>
              <a:t>high resolution</a:t>
            </a:r>
            <a:r>
              <a:rPr lang="en-US" sz="2000" b="0" dirty="0"/>
              <a:t> where </a:t>
            </a:r>
            <a:r>
              <a:rPr lang="en-US" sz="2000" dirty="0" err="1"/>
              <a:t>mmWave</a:t>
            </a:r>
            <a:r>
              <a:rPr lang="en-US" sz="2000" dirty="0"/>
              <a:t> band is needed</a:t>
            </a:r>
            <a:r>
              <a:rPr lang="en-US" sz="2000" b="0" dirty="0"/>
              <a:t>, for example </a:t>
            </a:r>
            <a:r>
              <a:rPr lang="en-US" sz="2000" dirty="0"/>
              <a:t>short range gesture recognition (finger movement)</a:t>
            </a:r>
            <a:r>
              <a:rPr lang="en-US" sz="2000" b="0" dirty="0"/>
              <a:t>, </a:t>
            </a:r>
            <a:r>
              <a:rPr lang="en-US" sz="2000" dirty="0"/>
              <a:t>face/body recognition</a:t>
            </a:r>
            <a:r>
              <a:rPr lang="en-US" sz="2000" b="0" dirty="0"/>
              <a:t>, </a:t>
            </a:r>
            <a:r>
              <a:rPr lang="en-US" sz="2000" dirty="0"/>
              <a:t>autonomous robotics </a:t>
            </a:r>
            <a:r>
              <a:rPr lang="en-US" sz="2000" b="0" dirty="0"/>
              <a:t>or </a:t>
            </a:r>
            <a:r>
              <a:rPr lang="en-US" sz="2000" dirty="0"/>
              <a:t>automotive</a:t>
            </a:r>
            <a:r>
              <a:rPr lang="en-US" sz="2000" b="0" dirty="0"/>
              <a:t> safety applications.</a:t>
            </a:r>
          </a:p>
          <a:p>
            <a:pPr algn="just">
              <a:buFont typeface="Times New Roman" pitchFamily="16" charset="0"/>
              <a:buChar char="•"/>
            </a:pPr>
            <a:r>
              <a:rPr lang="en-US" sz="2000" b="0" dirty="0"/>
              <a:t>Therefore, we think that lower cost and narrower bandwidth </a:t>
            </a:r>
            <a:r>
              <a:rPr lang="en-US" sz="2000" dirty="0"/>
              <a:t>sub-6GHz band</a:t>
            </a:r>
            <a:r>
              <a:rPr lang="en-US" sz="2000" b="0" dirty="0"/>
              <a:t> radar is </a:t>
            </a:r>
            <a:r>
              <a:rPr lang="en-US" sz="2000" dirty="0"/>
              <a:t>well suited in numerous sensing applications</a:t>
            </a:r>
            <a:r>
              <a:rPr lang="en-US" sz="2000" b="0" dirty="0"/>
              <a:t> for which </a:t>
            </a:r>
            <a:r>
              <a:rPr lang="en-US" sz="2000" dirty="0"/>
              <a:t>high range resolution</a:t>
            </a:r>
            <a:r>
              <a:rPr lang="en-US" sz="2000" b="0" dirty="0"/>
              <a:t> is not paramount.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nb-NO"/>
              <a:t>Anthony Pesin et al., InterDigital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D505B6-E67F-48BD-B4C7-08948C43BB30}"/>
              </a:ext>
            </a:extLst>
          </p:cNvPr>
          <p:cNvCxnSpPr>
            <a:cxnSpLocks/>
          </p:cNvCxnSpPr>
          <p:nvPr/>
        </p:nvCxnSpPr>
        <p:spPr bwMode="auto">
          <a:xfrm>
            <a:off x="929217" y="609600"/>
            <a:ext cx="1027535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075755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Backup slide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706025"/>
            <a:ext cx="10361084" cy="827377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200" b="0" dirty="0">
                <a:solidFill>
                  <a:schemeClr val="tx1"/>
                </a:solidFill>
              </a:rPr>
              <a:t>Pros &amp; Cons of Sub-6GHz vs mmWave bands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nb-NO"/>
              <a:t>Anthony Pesin et al., InterDigital</a:t>
            </a:r>
            <a:endParaRPr lang="en-GB" dirty="0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C682313C-F0B0-4EAD-BB3A-DA05D79CDC12}"/>
              </a:ext>
            </a:extLst>
          </p:cNvPr>
          <p:cNvGraphicFramePr>
            <a:graphicFrameLocks noGrp="1"/>
          </p:cNvGraphicFramePr>
          <p:nvPr/>
        </p:nvGraphicFramePr>
        <p:xfrm>
          <a:off x="929217" y="2209800"/>
          <a:ext cx="10361084" cy="4071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119">
                  <a:extLst>
                    <a:ext uri="{9D8B030D-6E8A-4147-A177-3AD203B41FA5}">
                      <a16:colId xmlns:a16="http://schemas.microsoft.com/office/drawing/2014/main" val="3916564287"/>
                    </a:ext>
                  </a:extLst>
                </a:gridCol>
                <a:gridCol w="4461464">
                  <a:extLst>
                    <a:ext uri="{9D8B030D-6E8A-4147-A177-3AD203B41FA5}">
                      <a16:colId xmlns:a16="http://schemas.microsoft.com/office/drawing/2014/main" val="1854654845"/>
                    </a:ext>
                  </a:extLst>
                </a:gridCol>
                <a:gridCol w="4127501">
                  <a:extLst>
                    <a:ext uri="{9D8B030D-6E8A-4147-A177-3AD203B41FA5}">
                      <a16:colId xmlns:a16="http://schemas.microsoft.com/office/drawing/2014/main" val="2778513787"/>
                    </a:ext>
                  </a:extLst>
                </a:gridCol>
              </a:tblGrid>
              <a:tr h="329367">
                <a:tc>
                  <a:txBody>
                    <a:bodyPr/>
                    <a:lstStyle/>
                    <a:p>
                      <a:pPr algn="ctr"/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Sub-6GHz band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mmWave band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6562164"/>
                  </a:ext>
                </a:extLst>
              </a:tr>
              <a:tr h="322361">
                <a:tc rowSpan="4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Low </a:t>
                      </a:r>
                      <a:r>
                        <a:rPr lang="fr-FR" sz="1400" b="1" dirty="0" err="1"/>
                        <a:t>path-loss</a:t>
                      </a:r>
                      <a:r>
                        <a:rPr lang="fr-FR" sz="1400" dirty="0"/>
                        <a:t> (long range/large </a:t>
                      </a:r>
                      <a:r>
                        <a:rPr lang="fr-FR" sz="1400" dirty="0" err="1"/>
                        <a:t>coverage</a:t>
                      </a:r>
                      <a:r>
                        <a:rPr lang="fr-FR" sz="1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High </a:t>
                      </a:r>
                      <a:r>
                        <a:rPr lang="fr-FR" sz="1400" b="1" dirty="0" err="1"/>
                        <a:t>bandwidth</a:t>
                      </a:r>
                      <a:r>
                        <a:rPr lang="fr-FR" sz="1400" dirty="0"/>
                        <a:t> (high range </a:t>
                      </a:r>
                      <a:r>
                        <a:rPr lang="fr-FR" sz="1400" dirty="0" err="1"/>
                        <a:t>resolution</a:t>
                      </a:r>
                      <a:r>
                        <a:rPr lang="fr-FR" sz="14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0886010"/>
                  </a:ext>
                </a:extLst>
              </a:tr>
              <a:tr h="44913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Low </a:t>
                      </a:r>
                      <a:r>
                        <a:rPr lang="fr-FR" sz="1400" b="1" dirty="0" err="1"/>
                        <a:t>penetration</a:t>
                      </a:r>
                      <a:r>
                        <a:rPr lang="fr-FR" sz="1400" b="1" dirty="0"/>
                        <a:t> </a:t>
                      </a:r>
                      <a:r>
                        <a:rPr lang="fr-FR" sz="1400" b="1" dirty="0" err="1"/>
                        <a:t>loss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through</a:t>
                      </a:r>
                      <a:r>
                        <a:rPr lang="fr-FR" sz="1400" dirty="0"/>
                        <a:t> non-</a:t>
                      </a:r>
                      <a:r>
                        <a:rPr lang="fr-FR" sz="1400" dirty="0" err="1"/>
                        <a:t>metallic</a:t>
                      </a:r>
                      <a:r>
                        <a:rPr lang="fr-FR" sz="1400" dirty="0"/>
                        <a:t> obstacles (Non Line Of </a:t>
                      </a:r>
                      <a:r>
                        <a:rPr lang="fr-FR" sz="1400" dirty="0" err="1"/>
                        <a:t>Sight</a:t>
                      </a:r>
                      <a:r>
                        <a:rPr lang="fr-FR" sz="1400" dirty="0"/>
                        <a:t> possible) [7]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Small size of</a:t>
                      </a:r>
                      <a:r>
                        <a:rPr lang="fr-FR" sz="1400" dirty="0"/>
                        <a:t> high gain/</a:t>
                      </a:r>
                      <a:r>
                        <a:rPr lang="fr-FR" sz="1400" dirty="0" err="1"/>
                        <a:t>beamforming</a:t>
                      </a:r>
                      <a:r>
                        <a:rPr lang="fr-FR" sz="1400" dirty="0"/>
                        <a:t> </a:t>
                      </a:r>
                      <a:r>
                        <a:rPr lang="fr-FR" sz="1400" b="1" dirty="0" err="1"/>
                        <a:t>antenna</a:t>
                      </a:r>
                      <a:r>
                        <a:rPr lang="fr-FR" sz="1400" b="1" dirty="0"/>
                        <a:t> </a:t>
                      </a:r>
                      <a:r>
                        <a:rPr lang="fr-FR" sz="1400" b="1" dirty="0" err="1"/>
                        <a:t>arrays</a:t>
                      </a:r>
                      <a:r>
                        <a:rPr lang="fr-FR" sz="1400" dirty="0"/>
                        <a:t> (high </a:t>
                      </a:r>
                      <a:r>
                        <a:rPr lang="fr-FR" sz="1400" dirty="0" err="1"/>
                        <a:t>angular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resolution</a:t>
                      </a:r>
                      <a:r>
                        <a:rPr lang="fr-FR" sz="14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1193238"/>
                  </a:ext>
                </a:extLst>
              </a:tr>
              <a:tr h="44913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Low power </a:t>
                      </a:r>
                      <a:r>
                        <a:rPr lang="fr-FR" sz="1400" b="1" dirty="0" err="1"/>
                        <a:t>consumption</a:t>
                      </a:r>
                      <a:r>
                        <a:rPr lang="fr-FR" sz="1400" dirty="0"/>
                        <a:t> (high power efficient components, </a:t>
                      </a:r>
                      <a:r>
                        <a:rPr lang="fr-FR" sz="1400" dirty="0" err="1"/>
                        <a:t>lower</a:t>
                      </a:r>
                      <a:r>
                        <a:rPr lang="fr-FR" sz="1400" dirty="0"/>
                        <a:t> rate </a:t>
                      </a:r>
                      <a:r>
                        <a:rPr lang="fr-FR" sz="1400" dirty="0" err="1"/>
                        <a:t>ADCs</a:t>
                      </a:r>
                      <a:r>
                        <a:rPr lang="fr-FR" sz="1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A lot of COTS</a:t>
                      </a:r>
                      <a:r>
                        <a:rPr lang="fr-FR" sz="1400" dirty="0"/>
                        <a:t> mmWave radar modules </a:t>
                      </a:r>
                      <a:r>
                        <a:rPr lang="fr-FR" sz="1400" dirty="0" err="1"/>
                        <a:t>with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relatively</a:t>
                      </a:r>
                      <a:r>
                        <a:rPr lang="fr-FR" sz="1400" dirty="0"/>
                        <a:t> </a:t>
                      </a:r>
                      <a:r>
                        <a:rPr lang="fr-FR" sz="1400" b="1" dirty="0" err="1"/>
                        <a:t>small</a:t>
                      </a:r>
                      <a:r>
                        <a:rPr lang="fr-FR" sz="1400" b="1" dirty="0"/>
                        <a:t> </a:t>
                      </a:r>
                      <a:r>
                        <a:rPr lang="fr-FR" sz="1400" b="1" dirty="0" err="1"/>
                        <a:t>form</a:t>
                      </a:r>
                      <a:r>
                        <a:rPr lang="fr-FR" sz="1400" b="1" dirty="0"/>
                        <a:t> factor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available</a:t>
                      </a:r>
                      <a:r>
                        <a:rPr lang="fr-FR" sz="1400" dirty="0"/>
                        <a:t> on the </a:t>
                      </a:r>
                      <a:r>
                        <a:rPr lang="fr-FR" sz="1400" dirty="0" err="1"/>
                        <a:t>market</a:t>
                      </a:r>
                      <a:endParaRPr lang="fr-F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4145825"/>
                  </a:ext>
                </a:extLst>
              </a:tr>
              <a:tr h="122869">
                <a:tc vMerge="1"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Low </a:t>
                      </a:r>
                      <a:r>
                        <a:rPr lang="fr-FR" sz="1400" b="1" dirty="0" err="1"/>
                        <a:t>cost</a:t>
                      </a:r>
                      <a:r>
                        <a:rPr lang="fr-FR" sz="1400" dirty="0"/>
                        <a:t> (</a:t>
                      </a:r>
                      <a:r>
                        <a:rPr lang="fr-FR" sz="1400" dirty="0" err="1"/>
                        <a:t>proven</a:t>
                      </a:r>
                      <a:r>
                        <a:rPr lang="fr-FR" sz="1400" dirty="0"/>
                        <a:t> high volume, mass-</a:t>
                      </a:r>
                      <a:r>
                        <a:rPr lang="fr-FR" sz="1400" dirty="0" err="1"/>
                        <a:t>market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technology</a:t>
                      </a:r>
                      <a:r>
                        <a:rPr lang="fr-FR" sz="1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6633034"/>
                  </a:ext>
                </a:extLst>
              </a:tr>
              <a:tr h="269482">
                <a:tc rowSpan="4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Cons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Narrow </a:t>
                      </a:r>
                      <a:r>
                        <a:rPr lang="fr-FR" sz="1400" b="1" dirty="0" err="1"/>
                        <a:t>bandwidth</a:t>
                      </a:r>
                      <a:r>
                        <a:rPr lang="fr-FR" sz="1400" dirty="0"/>
                        <a:t> (</a:t>
                      </a:r>
                      <a:r>
                        <a:rPr lang="fr-FR" sz="1400" dirty="0" err="1"/>
                        <a:t>low</a:t>
                      </a:r>
                      <a:r>
                        <a:rPr lang="fr-FR" sz="1400" dirty="0"/>
                        <a:t> range </a:t>
                      </a:r>
                      <a:r>
                        <a:rPr lang="fr-FR" sz="1400" dirty="0" err="1"/>
                        <a:t>resolution</a:t>
                      </a:r>
                      <a:r>
                        <a:rPr lang="fr-FR" sz="1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High </a:t>
                      </a:r>
                      <a:r>
                        <a:rPr lang="fr-FR" sz="1400" b="1" dirty="0" err="1"/>
                        <a:t>path-loss</a:t>
                      </a:r>
                      <a:r>
                        <a:rPr lang="fr-FR" sz="1400" dirty="0"/>
                        <a:t> (short range/</a:t>
                      </a:r>
                      <a:r>
                        <a:rPr lang="fr-FR" sz="1400" dirty="0" err="1"/>
                        <a:t>small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coverage</a:t>
                      </a:r>
                      <a:r>
                        <a:rPr lang="fr-FR" sz="1400" dirty="0"/>
                        <a:t>) [8, 9]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6044576"/>
                  </a:ext>
                </a:extLst>
              </a:tr>
              <a:tr h="449137">
                <a:tc vMerge="1"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High </a:t>
                      </a:r>
                      <a:r>
                        <a:rPr lang="fr-FR" sz="1400" b="1" dirty="0" err="1"/>
                        <a:t>risk</a:t>
                      </a:r>
                      <a:r>
                        <a:rPr lang="fr-FR" sz="1400" b="1" dirty="0"/>
                        <a:t> of </a:t>
                      </a:r>
                      <a:r>
                        <a:rPr lang="fr-FR" sz="1400" b="1" dirty="0" err="1"/>
                        <a:t>interferences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with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existing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products</a:t>
                      </a:r>
                      <a:r>
                        <a:rPr lang="fr-FR" sz="1400" dirty="0"/>
                        <a:t> in the </a:t>
                      </a:r>
                      <a:r>
                        <a:rPr lang="fr-FR" sz="1400" dirty="0" err="1"/>
                        <a:t>crowded</a:t>
                      </a:r>
                      <a:r>
                        <a:rPr lang="fr-FR" sz="1400" dirty="0"/>
                        <a:t> Sub-6GHz bands (</a:t>
                      </a:r>
                      <a:r>
                        <a:rPr lang="fr-FR" sz="1400" dirty="0" err="1"/>
                        <a:t>WiFi</a:t>
                      </a:r>
                      <a:r>
                        <a:rPr lang="fr-FR" sz="1400" dirty="0"/>
                        <a:t>, Cellular, etc…)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err="1"/>
                        <a:t>Severe</a:t>
                      </a:r>
                      <a:r>
                        <a:rPr lang="fr-FR" sz="1400" b="1" dirty="0"/>
                        <a:t> </a:t>
                      </a:r>
                      <a:r>
                        <a:rPr lang="fr-FR" sz="1400" b="1" dirty="0" err="1"/>
                        <a:t>penetration</a:t>
                      </a:r>
                      <a:r>
                        <a:rPr lang="fr-FR" sz="1400" b="1" dirty="0"/>
                        <a:t> </a:t>
                      </a:r>
                      <a:r>
                        <a:rPr lang="fr-FR" sz="1400" b="1" dirty="0" err="1"/>
                        <a:t>loss</a:t>
                      </a:r>
                      <a:r>
                        <a:rPr lang="fr-FR" sz="1400" dirty="0"/>
                        <a:t> (</a:t>
                      </a:r>
                      <a:r>
                        <a:rPr lang="fr-FR" sz="1400" dirty="0" err="1"/>
                        <a:t>through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walls</a:t>
                      </a:r>
                      <a:r>
                        <a:rPr lang="fr-FR" sz="1400" dirty="0"/>
                        <a:t>, </a:t>
                      </a:r>
                      <a:r>
                        <a:rPr lang="fr-FR" sz="1400" dirty="0" err="1"/>
                        <a:t>ceiling</a:t>
                      </a:r>
                      <a:r>
                        <a:rPr lang="fr-FR" sz="1400" dirty="0"/>
                        <a:t>, </a:t>
                      </a:r>
                      <a:r>
                        <a:rPr lang="fr-FR" sz="1400" dirty="0" err="1"/>
                        <a:t>furniture</a:t>
                      </a:r>
                      <a:r>
                        <a:rPr lang="fr-FR" sz="1400" dirty="0"/>
                        <a:t>, people, </a:t>
                      </a:r>
                      <a:r>
                        <a:rPr lang="fr-FR" sz="1400" dirty="0" err="1"/>
                        <a:t>product</a:t>
                      </a:r>
                      <a:r>
                        <a:rPr lang="fr-FR" sz="1400" dirty="0"/>
                        <a:t> cases, hands, etc… </a:t>
                      </a:r>
                      <a:r>
                        <a:rPr lang="fr-FR" sz="1400" dirty="0" err="1"/>
                        <a:t>almost</a:t>
                      </a:r>
                      <a:r>
                        <a:rPr lang="fr-FR" sz="1400" dirty="0"/>
                        <a:t> Line Of </a:t>
                      </a:r>
                      <a:r>
                        <a:rPr lang="fr-FR" sz="1400" dirty="0" err="1"/>
                        <a:t>Sight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mandatory</a:t>
                      </a:r>
                      <a:r>
                        <a:rPr lang="fr-FR" sz="14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0243156"/>
                  </a:ext>
                </a:extLst>
              </a:tr>
              <a:tr h="359310">
                <a:tc vMerge="1"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Large size of</a:t>
                      </a:r>
                      <a:r>
                        <a:rPr lang="fr-FR" sz="1400" dirty="0"/>
                        <a:t> high gain/</a:t>
                      </a:r>
                      <a:r>
                        <a:rPr lang="fr-FR" sz="1400" dirty="0" err="1"/>
                        <a:t>beamforming</a:t>
                      </a:r>
                      <a:r>
                        <a:rPr lang="fr-FR" sz="1400" dirty="0"/>
                        <a:t> </a:t>
                      </a:r>
                      <a:r>
                        <a:rPr lang="fr-FR" sz="1400" b="1" dirty="0" err="1"/>
                        <a:t>antenna</a:t>
                      </a:r>
                      <a:r>
                        <a:rPr lang="fr-FR" sz="1400" b="1" dirty="0"/>
                        <a:t> </a:t>
                      </a:r>
                      <a:r>
                        <a:rPr lang="fr-FR" sz="1400" b="1" dirty="0" err="1"/>
                        <a:t>arrays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High power </a:t>
                      </a:r>
                      <a:r>
                        <a:rPr lang="fr-FR" sz="1400" b="1" dirty="0" err="1"/>
                        <a:t>consumption</a:t>
                      </a:r>
                      <a:r>
                        <a:rPr lang="fr-FR" sz="1400" dirty="0"/>
                        <a:t> (</a:t>
                      </a:r>
                      <a:r>
                        <a:rPr lang="fr-FR" sz="1400" dirty="0" err="1"/>
                        <a:t>poor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efficiency</a:t>
                      </a:r>
                      <a:r>
                        <a:rPr lang="fr-FR" sz="1400" dirty="0"/>
                        <a:t> of mmWave Power Amplifier [10], high rate </a:t>
                      </a:r>
                      <a:r>
                        <a:rPr lang="fr-FR" sz="1400" dirty="0" err="1"/>
                        <a:t>ADCs</a:t>
                      </a:r>
                      <a:r>
                        <a:rPr lang="fr-FR" sz="14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709953"/>
                  </a:ext>
                </a:extLst>
              </a:tr>
              <a:tr h="449137">
                <a:tc vMerge="1"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Not </a:t>
                      </a:r>
                      <a:r>
                        <a:rPr lang="fr-FR" sz="1400" b="1" dirty="0" err="1"/>
                        <a:t>so</a:t>
                      </a:r>
                      <a:r>
                        <a:rPr lang="fr-FR" sz="1400" b="1" dirty="0"/>
                        <a:t> </a:t>
                      </a:r>
                      <a:r>
                        <a:rPr lang="fr-FR" sz="1400" b="1" dirty="0" err="1"/>
                        <a:t>much</a:t>
                      </a:r>
                      <a:r>
                        <a:rPr lang="fr-FR" sz="1400" b="1" dirty="0"/>
                        <a:t> COTS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complete</a:t>
                      </a:r>
                      <a:r>
                        <a:rPr lang="fr-FR" sz="1400" dirty="0"/>
                        <a:t> radar solutions on the </a:t>
                      </a:r>
                      <a:r>
                        <a:rPr lang="fr-FR" sz="1400" dirty="0" err="1"/>
                        <a:t>market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High </a:t>
                      </a:r>
                      <a:r>
                        <a:rPr lang="fr-FR" sz="1400" b="1" dirty="0" err="1"/>
                        <a:t>cost</a:t>
                      </a:r>
                      <a:r>
                        <a:rPr lang="fr-FR" sz="1400" dirty="0"/>
                        <a:t> (</a:t>
                      </a:r>
                      <a:r>
                        <a:rPr lang="fr-FR" sz="1400" dirty="0" err="1"/>
                        <a:t>expensive</a:t>
                      </a:r>
                      <a:r>
                        <a:rPr lang="fr-FR" sz="1400" dirty="0"/>
                        <a:t> high rate </a:t>
                      </a:r>
                      <a:r>
                        <a:rPr lang="fr-FR" sz="1400" dirty="0" err="1"/>
                        <a:t>ADCs</a:t>
                      </a:r>
                      <a:r>
                        <a:rPr lang="fr-FR" sz="1400" dirty="0"/>
                        <a:t>, mmWave </a:t>
                      </a:r>
                      <a:r>
                        <a:rPr lang="fr-FR" sz="1400" dirty="0" err="1"/>
                        <a:t>technology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cost</a:t>
                      </a:r>
                      <a:r>
                        <a:rPr lang="fr-FR" sz="1400" dirty="0"/>
                        <a:t> on components and </a:t>
                      </a:r>
                      <a:r>
                        <a:rPr lang="fr-FR" sz="1400" dirty="0" err="1"/>
                        <a:t>manufacturing</a:t>
                      </a:r>
                      <a:r>
                        <a:rPr lang="fr-FR" sz="14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4702361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ACC2B0-B212-44B7-BA08-5BD70290308C}"/>
              </a:ext>
            </a:extLst>
          </p:cNvPr>
          <p:cNvCxnSpPr>
            <a:cxnSpLocks/>
          </p:cNvCxnSpPr>
          <p:nvPr/>
        </p:nvCxnSpPr>
        <p:spPr bwMode="auto">
          <a:xfrm>
            <a:off x="929217" y="609600"/>
            <a:ext cx="1027535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588865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1" y="1600200"/>
            <a:ext cx="10361084" cy="4675188"/>
          </a:xfrm>
        </p:spPr>
        <p:txBody>
          <a:bodyPr/>
          <a:lstStyle/>
          <a:p>
            <a:r>
              <a:rPr lang="en-GB" sz="1400" b="0" dirty="0"/>
              <a:t>[1] 20/0936r0, SENS usage model document</a:t>
            </a:r>
          </a:p>
          <a:p>
            <a:r>
              <a:rPr lang="en-GB" sz="1400" b="0" dirty="0"/>
              <a:t>[2] 20/0937r0, SENS Introduction to usage model document</a:t>
            </a:r>
          </a:p>
          <a:p>
            <a:r>
              <a:rPr lang="en-GB" sz="1400" b="0" dirty="0"/>
              <a:t>[3] 20/1239r0, SENS Use Cases for Wireless LAN Sensing</a:t>
            </a:r>
          </a:p>
          <a:p>
            <a:r>
              <a:rPr lang="en-US" sz="1400" b="0" dirty="0"/>
              <a:t>[4] J. Fink, F. </a:t>
            </a:r>
            <a:r>
              <a:rPr lang="en-US" sz="1400" b="0" dirty="0" err="1"/>
              <a:t>Jondral</a:t>
            </a:r>
            <a:r>
              <a:rPr lang="en-US" sz="1400" b="0" dirty="0"/>
              <a:t>, "Comparison of OFDM Radar and Chirp Sequence Radar“, Communications Engineering Lab, Karlsruhe Institute of Technology Germany, 2015.</a:t>
            </a:r>
            <a:endParaRPr lang="en-GB" sz="1400" b="0" dirty="0"/>
          </a:p>
          <a:p>
            <a:r>
              <a:rPr lang="en-GB" sz="1400" b="0" dirty="0"/>
              <a:t>[5] A. Pesin, </a:t>
            </a:r>
            <a:r>
              <a:rPr lang="en-GB" sz="1400" b="0" dirty="0" err="1"/>
              <a:t>A.Louzir</a:t>
            </a:r>
            <a:r>
              <a:rPr lang="en-GB" sz="1400" b="0" dirty="0"/>
              <a:t>, A. Haskou, "</a:t>
            </a:r>
            <a:r>
              <a:rPr lang="en-US" sz="1400" b="0" dirty="0"/>
              <a:t>A Novel Approach for Radar-Based Human </a:t>
            </a:r>
            <a:r>
              <a:rPr lang="fr-FR" sz="1400" b="0" dirty="0"/>
              <a:t>Activity </a:t>
            </a:r>
            <a:r>
              <a:rPr lang="fr-FR" sz="1400" b="0" dirty="0" err="1"/>
              <a:t>Detection</a:t>
            </a:r>
            <a:r>
              <a:rPr lang="fr-FR" sz="1400" b="0" dirty="0"/>
              <a:t> and Classification", </a:t>
            </a:r>
            <a:r>
              <a:rPr lang="fr-FR" sz="1400" b="0" dirty="0" err="1"/>
              <a:t>accepted</a:t>
            </a:r>
            <a:r>
              <a:rPr lang="fr-FR" sz="1400" b="0" dirty="0"/>
              <a:t> </a:t>
            </a:r>
            <a:r>
              <a:rPr lang="fr-FR" sz="1400" b="0" dirty="0" err="1"/>
              <a:t>paper</a:t>
            </a:r>
            <a:r>
              <a:rPr lang="fr-FR" sz="1400" b="0" dirty="0"/>
              <a:t> in IEEE International Conference on Consumer Electronics, 2021.</a:t>
            </a:r>
            <a:endParaRPr lang="en-GB" sz="1400" b="0" dirty="0"/>
          </a:p>
          <a:p>
            <a:r>
              <a:rPr lang="en-US" sz="1400" b="0" dirty="0"/>
              <a:t>[6] F. </a:t>
            </a:r>
            <a:r>
              <a:rPr lang="en-US" sz="1400" b="0" dirty="0" err="1"/>
              <a:t>Adib</a:t>
            </a:r>
            <a:r>
              <a:rPr lang="en-US" sz="1400" b="0" dirty="0"/>
              <a:t>, H. Mao, Z. </a:t>
            </a:r>
            <a:r>
              <a:rPr lang="en-US" sz="1400" b="0" dirty="0" err="1"/>
              <a:t>Kabelac</a:t>
            </a:r>
            <a:r>
              <a:rPr lang="en-US" sz="1400" b="0" dirty="0"/>
              <a:t>, D. </a:t>
            </a:r>
            <a:r>
              <a:rPr lang="en-US" sz="1400" b="0" dirty="0" err="1"/>
              <a:t>Katabi</a:t>
            </a:r>
            <a:r>
              <a:rPr lang="en-US" sz="1400" b="0" dirty="0"/>
              <a:t>, R. C. Miller, "Smart Homes that Monitor Breathing and Heart Rate", Massachusetts Institute of Technology, 2015</a:t>
            </a:r>
            <a:endParaRPr lang="en-GB" sz="1400" b="0" dirty="0"/>
          </a:p>
          <a:p>
            <a:r>
              <a:rPr lang="en-GB" sz="1400" b="0" dirty="0"/>
              <a:t>[7] </a:t>
            </a:r>
            <a:r>
              <a:rPr lang="en-US" sz="1400" b="0" dirty="0"/>
              <a:t>Z. Zhong, J. Zhao, and Chao Li, "Outdoor-to-Indoor Channel Measurement and Coverage Analysis for 5G Typical Spectrums", International Journal of Antennas and Propagation, 2019.</a:t>
            </a:r>
            <a:endParaRPr lang="fr-FR" sz="1400" b="0" dirty="0"/>
          </a:p>
          <a:p>
            <a:r>
              <a:rPr lang="en-US" sz="1400" b="0" dirty="0"/>
              <a:t>[8] N. Al-</a:t>
            </a:r>
            <a:r>
              <a:rPr lang="en-US" sz="1400" b="0" dirty="0" err="1"/>
              <a:t>Falahy</a:t>
            </a:r>
            <a:r>
              <a:rPr lang="en-US" sz="1400" b="0" dirty="0"/>
              <a:t> and O. Y. Alani, "</a:t>
            </a:r>
            <a:r>
              <a:rPr lang="en-US" sz="1400" b="0" dirty="0" err="1"/>
              <a:t>Millimetre</a:t>
            </a:r>
            <a:r>
              <a:rPr lang="en-US" sz="1400" b="0" dirty="0"/>
              <a:t> wave frequency band as a candidate spectrum for 5g network architecture: A survey," ELSEVIER Physical Communication, pp. 120–144, November 2018.</a:t>
            </a:r>
            <a:endParaRPr lang="fr-FR" sz="1400" b="0" dirty="0"/>
          </a:p>
          <a:p>
            <a:r>
              <a:rPr lang="en-US" sz="1400" b="0" dirty="0"/>
              <a:t>[9] 3GPP TR 38.901 v15.0.0, "5G; Study on Channel Model for Frequencies from 0.5 to 100 GHz (Release 15)," July 2018.</a:t>
            </a:r>
          </a:p>
          <a:p>
            <a:r>
              <a:rPr lang="en-US" sz="1400" b="0" dirty="0"/>
              <a:t>[10] Y. Chang, Y. Wang, C. Chen, Y. Wu and H. Wang, "A V-Band Power Amplifier With 23.7-dBm Output Power, 22.1% PAE, and 29.7-dB Gain in 65-nm CMOS Technology," in IEEE Transactions on Microwave Theory and Techniques, vol. 67, no. 11, pp. 4418-4426, Nov. 2019.</a:t>
            </a:r>
          </a:p>
          <a:p>
            <a:endParaRPr lang="en-GB" sz="1400" b="0" dirty="0"/>
          </a:p>
          <a:p>
            <a:endParaRPr lang="fr-FR" sz="14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nb-NO"/>
              <a:t>Anthony Pesin et al., InterDigital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50EF4E-5F78-4BEB-AFE5-E00BA367CF1D}"/>
              </a:ext>
            </a:extLst>
          </p:cNvPr>
          <p:cNvCxnSpPr>
            <a:cxnSpLocks/>
          </p:cNvCxnSpPr>
          <p:nvPr/>
        </p:nvCxnSpPr>
        <p:spPr bwMode="auto">
          <a:xfrm>
            <a:off x="929217" y="609600"/>
            <a:ext cx="1027535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Abstract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600200"/>
            <a:ext cx="10475383" cy="4267200"/>
          </a:xfrm>
          <a:ln/>
        </p:spPr>
        <p:txBody>
          <a:bodyPr/>
          <a:lstStyle/>
          <a:p>
            <a:pPr algn="just">
              <a:buFont typeface="Times New Roman" pitchFamily="16" charset="0"/>
              <a:buChar char="•"/>
            </a:pPr>
            <a:r>
              <a:rPr lang="en-US" sz="2200" b="0" dirty="0"/>
              <a:t>In multiple previous contributions, the different authors presented some requirements (including the range resolution) for different use cases [1, 2, 3]</a:t>
            </a:r>
          </a:p>
          <a:p>
            <a:pPr algn="just">
              <a:buFont typeface="Times New Roman" pitchFamily="16" charset="0"/>
              <a:buChar char="•"/>
            </a:pPr>
            <a:endParaRPr lang="en-US" sz="2200" b="0" dirty="0"/>
          </a:p>
          <a:p>
            <a:pPr algn="just">
              <a:buFont typeface="Times New Roman" pitchFamily="16" charset="0"/>
              <a:buChar char="•"/>
            </a:pPr>
            <a:r>
              <a:rPr lang="en-US" sz="2200" b="0" dirty="0"/>
              <a:t>In this contribution, we present practical results using FMCW based radar instead of OFDM based waveform for sensing. With appropriate parametrization, both waveforms could perform the same as presented in [4]. </a:t>
            </a:r>
          </a:p>
          <a:p>
            <a:pPr algn="just">
              <a:buFont typeface="Times New Roman" pitchFamily="16" charset="0"/>
              <a:buChar char="•"/>
            </a:pPr>
            <a:endParaRPr lang="en-US" sz="2200" b="0" dirty="0"/>
          </a:p>
          <a:p>
            <a:pPr algn="just">
              <a:buFont typeface="Times New Roman" pitchFamily="16" charset="0"/>
              <a:buChar char="•"/>
            </a:pPr>
            <a:r>
              <a:rPr lang="en-US" sz="2200" b="0" dirty="0"/>
              <a:t>Multiple use cases were studied using two radar modules in </a:t>
            </a:r>
            <a:r>
              <a:rPr lang="en-US" sz="2200" b="0" dirty="0" err="1"/>
              <a:t>mmWave</a:t>
            </a:r>
            <a:r>
              <a:rPr lang="en-US" sz="2200" b="0" dirty="0"/>
              <a:t> and sub-6GHz frequency bands with two different range resolutions</a:t>
            </a:r>
          </a:p>
          <a:p>
            <a:pPr marL="0" indent="0" algn="just"/>
            <a:endParaRPr lang="en-US" sz="22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nb-NO" dirty="0"/>
              <a:t>Anthony Pesin et al., InterDigital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E28437-D2D9-4C51-B0B3-E6501C0DFBFC}"/>
              </a:ext>
            </a:extLst>
          </p:cNvPr>
          <p:cNvCxnSpPr>
            <a:cxnSpLocks/>
          </p:cNvCxnSpPr>
          <p:nvPr/>
        </p:nvCxnSpPr>
        <p:spPr bwMode="auto">
          <a:xfrm>
            <a:off x="929217" y="609600"/>
            <a:ext cx="1027535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955132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3640-62E9-4223-B04C-ED69437E8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F00A4-6718-4B64-B84A-562019BD4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agree to include “range resolution” as part of design metrics for 802.11bf?</a:t>
            </a:r>
          </a:p>
          <a:p>
            <a:endParaRPr lang="en-US" dirty="0"/>
          </a:p>
          <a:p>
            <a:pPr lvl="1"/>
            <a:r>
              <a:rPr lang="en-US" dirty="0"/>
              <a:t>Y:</a:t>
            </a:r>
          </a:p>
          <a:p>
            <a:pPr lvl="1"/>
            <a:r>
              <a:rPr lang="en-US" dirty="0"/>
              <a:t>N:</a:t>
            </a:r>
          </a:p>
          <a:p>
            <a:pPr lvl="1"/>
            <a:r>
              <a:rPr lang="en-US" dirty="0"/>
              <a:t>A: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67AC5-6750-48B5-9303-963C931C20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91582-DA52-4C41-923D-319D40AFBDF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nb-NO"/>
              <a:t>Anthony Pesin et al., InterDigital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52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600200"/>
            <a:ext cx="10361084" cy="4256377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200" b="0" dirty="0"/>
              <a:t>Introduction</a:t>
            </a:r>
          </a:p>
          <a:p>
            <a:pPr>
              <a:buFont typeface="Times New Roman" pitchFamily="16" charset="0"/>
              <a:buChar char="•"/>
            </a:pPr>
            <a:r>
              <a:rPr lang="en-GB" sz="2200" b="0" dirty="0"/>
              <a:t>Human activity detection use case study in both sub-6GHz and mmWave bands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Results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b="0" dirty="0"/>
              <a:t>Conclusion</a:t>
            </a:r>
          </a:p>
          <a:p>
            <a:pPr>
              <a:buFont typeface="Times New Roman" pitchFamily="16" charset="0"/>
              <a:buChar char="•"/>
            </a:pPr>
            <a:r>
              <a:rPr lang="en-GB" sz="2200" b="0" dirty="0"/>
              <a:t>Focus on other use cases using sub-6GHz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/>
              <a:t>Gestures recognition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Vital sign recognition</a:t>
            </a:r>
            <a:endParaRPr lang="en-GB" sz="2200" dirty="0">
              <a:solidFill>
                <a:schemeClr val="tx1"/>
              </a:solidFill>
            </a:endParaRPr>
          </a:p>
          <a:p>
            <a:pPr>
              <a:buFont typeface="Times New Roman" pitchFamily="16" charset="0"/>
              <a:buChar char="•"/>
            </a:pPr>
            <a:r>
              <a:rPr lang="en-GB" sz="2200" b="0" dirty="0"/>
              <a:t>Conclusions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nb-NO"/>
              <a:t>Anthony Pesin et al., InterDigital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DB1D9B4-3617-4A8B-AAC0-BBD4A23E11B1}"/>
              </a:ext>
            </a:extLst>
          </p:cNvPr>
          <p:cNvCxnSpPr>
            <a:cxnSpLocks/>
          </p:cNvCxnSpPr>
          <p:nvPr/>
        </p:nvCxnSpPr>
        <p:spPr bwMode="auto">
          <a:xfrm>
            <a:off x="929217" y="609600"/>
            <a:ext cx="1027535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059207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600200"/>
            <a:ext cx="10475383" cy="4800600"/>
          </a:xfrm>
          <a:ln/>
        </p:spPr>
        <p:txBody>
          <a:bodyPr/>
          <a:lstStyle/>
          <a:p>
            <a:pPr algn="just">
              <a:buFont typeface="Times New Roman" pitchFamily="16" charset="0"/>
              <a:buChar char="•"/>
            </a:pPr>
            <a:r>
              <a:rPr lang="en-US" sz="2200" b="0" dirty="0"/>
              <a:t>In the usage model Excel document [1], some of the use cases are only valid in the 60GHz </a:t>
            </a:r>
            <a:r>
              <a:rPr lang="en-US" sz="2200" b="0" dirty="0" err="1"/>
              <a:t>mmWave</a:t>
            </a:r>
            <a:r>
              <a:rPr lang="en-US" sz="2200" b="0" dirty="0"/>
              <a:t> band (e.g. Gesture recognition - medium range)</a:t>
            </a:r>
          </a:p>
          <a:p>
            <a:pPr algn="just">
              <a:buFont typeface="Times New Roman" pitchFamily="16" charset="0"/>
              <a:buChar char="•"/>
            </a:pPr>
            <a:endParaRPr lang="en-US" sz="2200" b="0" dirty="0"/>
          </a:p>
          <a:p>
            <a:pPr algn="just">
              <a:buFont typeface="Times New Roman" pitchFamily="16" charset="0"/>
              <a:buChar char="•"/>
            </a:pPr>
            <a:endParaRPr lang="en-US" sz="2200" b="0" dirty="0"/>
          </a:p>
          <a:p>
            <a:pPr algn="just">
              <a:buFont typeface="Times New Roman" pitchFamily="16" charset="0"/>
              <a:buChar char="•"/>
            </a:pPr>
            <a:endParaRPr lang="en-US" sz="2200" b="0" dirty="0"/>
          </a:p>
          <a:p>
            <a:pPr algn="just">
              <a:buFont typeface="Times New Roman" pitchFamily="16" charset="0"/>
              <a:buChar char="•"/>
            </a:pPr>
            <a:r>
              <a:rPr lang="en-US" sz="2200" b="0" dirty="0"/>
              <a:t>We then wanted to compare the results with two radar modules operating in </a:t>
            </a:r>
            <a:r>
              <a:rPr lang="en-US" sz="2200" b="0" dirty="0" err="1"/>
              <a:t>mmWave</a:t>
            </a:r>
            <a:r>
              <a:rPr lang="en-US" sz="2200" b="0" dirty="0"/>
              <a:t> (79GHz) and sub-6GHz (5.8GHz) frequency bands, respectively.</a:t>
            </a:r>
          </a:p>
          <a:p>
            <a:pPr algn="just">
              <a:buFont typeface="Times New Roman" pitchFamily="16" charset="0"/>
              <a:buChar char="•"/>
            </a:pPr>
            <a:r>
              <a:rPr lang="en-US" sz="2200" b="0" dirty="0"/>
              <a:t>After capturing real time radar signatures and data processing, we observe that the sub-6GHz band can provide accurate results for several use cases.</a:t>
            </a:r>
          </a:p>
          <a:p>
            <a:pPr algn="just">
              <a:buFont typeface="Times New Roman" pitchFamily="16" charset="0"/>
              <a:buChar char="•"/>
            </a:pPr>
            <a:r>
              <a:rPr lang="en-US" sz="2200" b="0" dirty="0"/>
              <a:t>We finally concluded that, our current demonstrations show promising results for sub-6GHz band, which motivates further studies on the capabilities of sub-6GHz band in additional use cases.</a:t>
            </a:r>
          </a:p>
          <a:p>
            <a:pPr algn="just">
              <a:buFont typeface="Times New Roman" pitchFamily="16" charset="0"/>
              <a:buChar char="•"/>
            </a:pPr>
            <a:endParaRPr lang="en-US" sz="2200" b="0" dirty="0"/>
          </a:p>
          <a:p>
            <a:pPr marL="0" indent="0" algn="just"/>
            <a:endParaRPr lang="en-US" sz="22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nb-NO"/>
              <a:t>Anthony Pesin et al., InterDigital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E93655-FC5A-4CA4-B758-5942CD0BB5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2" t="16593" r="1112" b="5275"/>
          <a:stretch/>
        </p:blipFill>
        <p:spPr>
          <a:xfrm>
            <a:off x="1219200" y="2514600"/>
            <a:ext cx="10056285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F414AA-FBFA-4018-94BF-FE8D94E58699}"/>
              </a:ext>
            </a:extLst>
          </p:cNvPr>
          <p:cNvSpPr/>
          <p:nvPr/>
        </p:nvSpPr>
        <p:spPr bwMode="auto">
          <a:xfrm>
            <a:off x="1219200" y="2895600"/>
            <a:ext cx="10056285" cy="60801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8E2754-32EB-4265-9C52-1E7DA1BE8566}"/>
              </a:ext>
            </a:extLst>
          </p:cNvPr>
          <p:cNvCxnSpPr>
            <a:cxnSpLocks/>
          </p:cNvCxnSpPr>
          <p:nvPr/>
        </p:nvCxnSpPr>
        <p:spPr bwMode="auto">
          <a:xfrm>
            <a:off x="929217" y="609600"/>
            <a:ext cx="1027535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Human Activity Detection 1/5 – Radar modules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706025"/>
            <a:ext cx="10361084" cy="1722975"/>
          </a:xfrm>
          <a:ln/>
        </p:spPr>
        <p:txBody>
          <a:bodyPr/>
          <a:lstStyle/>
          <a:p>
            <a:pPr algn="just">
              <a:buFont typeface="Times New Roman" pitchFamily="16" charset="0"/>
              <a:buChar char="•"/>
            </a:pPr>
            <a:r>
              <a:rPr lang="en-GB" sz="2200" b="0" dirty="0">
                <a:solidFill>
                  <a:schemeClr val="tx1"/>
                </a:solidFill>
              </a:rPr>
              <a:t>Two </a:t>
            </a:r>
            <a:r>
              <a:rPr lang="en-GB" sz="2200" dirty="0">
                <a:solidFill>
                  <a:schemeClr val="tx1"/>
                </a:solidFill>
              </a:rPr>
              <a:t>Commercial Off-The-Shelf (COTS) FMCW radar transceivers</a:t>
            </a:r>
            <a:r>
              <a:rPr lang="en-GB" sz="2200" b="0" dirty="0">
                <a:solidFill>
                  <a:schemeClr val="tx1"/>
                </a:solidFill>
              </a:rPr>
              <a:t>, one for sub-6GHz and one for </a:t>
            </a:r>
            <a:r>
              <a:rPr lang="en-GB" sz="2200" b="0" dirty="0" err="1">
                <a:solidFill>
                  <a:schemeClr val="tx1"/>
                </a:solidFill>
              </a:rPr>
              <a:t>mmWave</a:t>
            </a:r>
            <a:r>
              <a:rPr lang="en-GB" sz="2200" b="0" dirty="0">
                <a:solidFill>
                  <a:schemeClr val="tx1"/>
                </a:solidFill>
              </a:rPr>
              <a:t> are mounted on a room’s ceiling to detect the signatures of people performing different activities inside the room: </a:t>
            </a:r>
            <a:r>
              <a:rPr lang="en-GB" sz="2200" dirty="0">
                <a:solidFill>
                  <a:schemeClr val="tx1"/>
                </a:solidFill>
              </a:rPr>
              <a:t>walking, sitting and falling</a:t>
            </a:r>
          </a:p>
          <a:p>
            <a:pPr algn="just">
              <a:buFont typeface="Times New Roman" pitchFamily="16" charset="0"/>
              <a:buChar char="•"/>
            </a:pPr>
            <a:r>
              <a:rPr lang="en-GB" sz="2200" b="0" dirty="0">
                <a:solidFill>
                  <a:schemeClr val="tx1"/>
                </a:solidFill>
              </a:rPr>
              <a:t>Range resolution in </a:t>
            </a:r>
            <a:r>
              <a:rPr lang="en-GB" sz="2200" dirty="0">
                <a:solidFill>
                  <a:schemeClr val="tx1"/>
                </a:solidFill>
              </a:rPr>
              <a:t>sub-6GHz is 37.5cm</a:t>
            </a:r>
            <a:r>
              <a:rPr lang="en-GB" sz="2200" b="0" dirty="0">
                <a:solidFill>
                  <a:schemeClr val="tx1"/>
                </a:solidFill>
              </a:rPr>
              <a:t> and resolution in </a:t>
            </a:r>
            <a:r>
              <a:rPr lang="en-GB" sz="2200" dirty="0" err="1">
                <a:solidFill>
                  <a:schemeClr val="tx1"/>
                </a:solidFill>
              </a:rPr>
              <a:t>mmWave</a:t>
            </a:r>
            <a:r>
              <a:rPr lang="en-GB" sz="2200" dirty="0">
                <a:solidFill>
                  <a:schemeClr val="tx1"/>
                </a:solidFill>
              </a:rPr>
              <a:t> is 3.75cm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nb-NO"/>
              <a:t>Anthony Pesin et al., InterDigital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3458B15-3376-4E4F-A95B-57C1C6ACA8BA}"/>
              </a:ext>
            </a:extLst>
          </p:cNvPr>
          <p:cNvCxnSpPr>
            <a:cxnSpLocks/>
          </p:cNvCxnSpPr>
          <p:nvPr/>
        </p:nvCxnSpPr>
        <p:spPr bwMode="auto">
          <a:xfrm>
            <a:off x="929217" y="609600"/>
            <a:ext cx="1027535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09E82FFE-D66A-441B-B2A4-55A81431A71E}"/>
              </a:ext>
            </a:extLst>
          </p:cNvPr>
          <p:cNvGrpSpPr/>
          <p:nvPr/>
        </p:nvGrpSpPr>
        <p:grpSpPr>
          <a:xfrm>
            <a:off x="2590800" y="3657600"/>
            <a:ext cx="7516942" cy="2119534"/>
            <a:chOff x="2590800" y="3657600"/>
            <a:chExt cx="7516942" cy="2119534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C02A49A-F172-4FB6-8328-3C094BF754DD}"/>
                </a:ext>
              </a:extLst>
            </p:cNvPr>
            <p:cNvGrpSpPr/>
            <p:nvPr/>
          </p:nvGrpSpPr>
          <p:grpSpPr>
            <a:xfrm>
              <a:off x="6781800" y="3899905"/>
              <a:ext cx="3325942" cy="1877229"/>
              <a:chOff x="6781800" y="3899905"/>
              <a:chExt cx="3325942" cy="1877229"/>
            </a:xfrm>
          </p:grpSpPr>
          <p:pic>
            <p:nvPicPr>
              <p:cNvPr id="59" name="Picture 58" descr="A close up of electronics&#10;&#10;Description automatically generated">
                <a:extLst>
                  <a:ext uri="{FF2B5EF4-FFF2-40B4-BE49-F238E27FC236}">
                    <a16:creationId xmlns:a16="http://schemas.microsoft.com/office/drawing/2014/main" id="{BED19F37-4A2C-454B-9C4D-DAC215C0CC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650601" y="3899905"/>
                <a:ext cx="1447800" cy="914401"/>
              </a:xfrm>
              <a:prstGeom prst="rect">
                <a:avLst/>
              </a:prstGeom>
            </p:spPr>
          </p:pic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451F925-8D3A-4271-888C-3DC0481E518C}"/>
                  </a:ext>
                </a:extLst>
              </p:cNvPr>
              <p:cNvSpPr txBox="1"/>
              <p:nvPr/>
            </p:nvSpPr>
            <p:spPr>
              <a:xfrm>
                <a:off x="6781800" y="4823027"/>
                <a:ext cx="33259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Sub-6GHz</a:t>
                </a:r>
                <a:r>
                  <a:rPr lang="en-US" sz="1400" dirty="0">
                    <a:solidFill>
                      <a:schemeClr val="tx1"/>
                    </a:solidFill>
                  </a:rPr>
                  <a:t> reference design</a:t>
                </a: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1 Tx and 2 Rx antennas</a:t>
                </a: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Fc=5.8GHz – Pow=20dBm</a:t>
                </a:r>
              </a:p>
              <a:p>
                <a:pPr algn="ctr"/>
                <a:r>
                  <a:rPr lang="en-US" sz="1400" b="1" dirty="0" err="1">
                    <a:solidFill>
                      <a:schemeClr val="tx1"/>
                    </a:solidFill>
                  </a:rPr>
                  <a:t>Bw</a:t>
                </a:r>
                <a:r>
                  <a:rPr lang="en-US" sz="1400" b="1" dirty="0">
                    <a:solidFill>
                      <a:schemeClr val="tx1"/>
                    </a:solidFill>
                  </a:rPr>
                  <a:t>=400MHz – Res=37.5cm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CF22F5F-4BA8-4941-AF88-881C29F27CA5}"/>
                </a:ext>
              </a:extLst>
            </p:cNvPr>
            <p:cNvGrpSpPr/>
            <p:nvPr/>
          </p:nvGrpSpPr>
          <p:grpSpPr>
            <a:xfrm>
              <a:off x="2590800" y="3657600"/>
              <a:ext cx="3057086" cy="2119534"/>
              <a:chOff x="2590800" y="3657600"/>
              <a:chExt cx="3057086" cy="2119534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24E0D761-2473-4E97-BE06-92CE992E63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004" t="2034" r="1847" b="3354"/>
              <a:stretch/>
            </p:blipFill>
            <p:spPr>
              <a:xfrm>
                <a:off x="2782590" y="3657600"/>
                <a:ext cx="2253252" cy="1082138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80FC7B5-39F6-477B-B2AA-FA7CD5E2EE76}"/>
                  </a:ext>
                </a:extLst>
              </p:cNvPr>
              <p:cNvSpPr txBox="1"/>
              <p:nvPr/>
            </p:nvSpPr>
            <p:spPr>
              <a:xfrm>
                <a:off x="2590800" y="4823027"/>
                <a:ext cx="305708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chemeClr val="tx1"/>
                    </a:solidFill>
                  </a:rPr>
                  <a:t>mmWave</a:t>
                </a:r>
                <a:r>
                  <a:rPr lang="en-US" sz="1400" dirty="0">
                    <a:solidFill>
                      <a:schemeClr val="tx1"/>
                    </a:solidFill>
                  </a:rPr>
                  <a:t> reference design</a:t>
                </a: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2 Tx and 4 Rx antennas</a:t>
                </a: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Fc=79GHz – Pow=12.5dBm </a:t>
                </a:r>
              </a:p>
              <a:p>
                <a:pPr algn="ctr"/>
                <a:r>
                  <a:rPr lang="en-US" sz="1400" b="1" dirty="0" err="1">
                    <a:solidFill>
                      <a:schemeClr val="tx1"/>
                    </a:solidFill>
                  </a:rPr>
                  <a:t>Bw</a:t>
                </a:r>
                <a:r>
                  <a:rPr lang="en-US" sz="1400" b="1" dirty="0">
                    <a:solidFill>
                      <a:schemeClr val="tx1"/>
                    </a:solidFill>
                  </a:rPr>
                  <a:t>=4GHz – Res=3.75cm</a:t>
                </a: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2F9E332-60D8-4259-8363-CE7C8CEA96C1}"/>
              </a:ext>
            </a:extLst>
          </p:cNvPr>
          <p:cNvSpPr/>
          <p:nvPr/>
        </p:nvSpPr>
        <p:spPr bwMode="auto">
          <a:xfrm rot="898959">
            <a:off x="3886260" y="4522769"/>
            <a:ext cx="406273" cy="87549"/>
          </a:xfrm>
          <a:prstGeom prst="rect">
            <a:avLst/>
          </a:prstGeom>
          <a:solidFill>
            <a:srgbClr val="FD5C5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1DD231-54C8-46EE-ADC8-E573D8E0043A}"/>
              </a:ext>
            </a:extLst>
          </p:cNvPr>
          <p:cNvSpPr/>
          <p:nvPr/>
        </p:nvSpPr>
        <p:spPr bwMode="auto">
          <a:xfrm rot="1286814">
            <a:off x="7661123" y="4342454"/>
            <a:ext cx="304800" cy="76200"/>
          </a:xfrm>
          <a:prstGeom prst="rect">
            <a:avLst/>
          </a:prstGeom>
          <a:solidFill>
            <a:srgbClr val="B8B3A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F95CA20-14D4-4FCE-B536-4FF8701C4C7C}"/>
              </a:ext>
            </a:extLst>
          </p:cNvPr>
          <p:cNvSpPr/>
          <p:nvPr/>
        </p:nvSpPr>
        <p:spPr bwMode="auto">
          <a:xfrm rot="1286814">
            <a:off x="8161619" y="4515934"/>
            <a:ext cx="164986" cy="76200"/>
          </a:xfrm>
          <a:prstGeom prst="rect">
            <a:avLst/>
          </a:prstGeom>
          <a:solidFill>
            <a:srgbClr val="B6B3A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4064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Human Activity Detection 2/5 – Scene setup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nb-NO"/>
              <a:t>Anthony Pesin et al., InterDigital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8E3949-FA41-4BB0-9FF0-E5435CC217EE}"/>
              </a:ext>
            </a:extLst>
          </p:cNvPr>
          <p:cNvSpPr txBox="1"/>
          <p:nvPr/>
        </p:nvSpPr>
        <p:spPr>
          <a:xfrm>
            <a:off x="6400800" y="5185801"/>
            <a:ext cx="4765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(b) Modules are mounted on the ceiling (Tx and Rx collocated)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0FF44E-C455-4ED6-AAB7-93E6BA5EAF02}"/>
              </a:ext>
            </a:extLst>
          </p:cNvPr>
          <p:cNvSpPr txBox="1"/>
          <p:nvPr/>
        </p:nvSpPr>
        <p:spPr>
          <a:xfrm>
            <a:off x="6400800" y="2895600"/>
            <a:ext cx="3325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(a) Showroom for real testing environment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5C3407-6493-4597-9816-7A2F14DD3C96}"/>
              </a:ext>
            </a:extLst>
          </p:cNvPr>
          <p:cNvCxnSpPr>
            <a:cxnSpLocks/>
          </p:cNvCxnSpPr>
          <p:nvPr/>
        </p:nvCxnSpPr>
        <p:spPr bwMode="auto">
          <a:xfrm>
            <a:off x="929217" y="609600"/>
            <a:ext cx="1027535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3175E940-F9FA-4549-BDC6-991C4D7AFF2B}"/>
              </a:ext>
            </a:extLst>
          </p:cNvPr>
          <p:cNvGrpSpPr/>
          <p:nvPr/>
        </p:nvGrpSpPr>
        <p:grpSpPr>
          <a:xfrm>
            <a:off x="2179852" y="1649221"/>
            <a:ext cx="4318315" cy="4506581"/>
            <a:chOff x="2179852" y="1649221"/>
            <a:chExt cx="4318315" cy="450658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0D2848F-3792-4DBE-8AEF-70DF54BAC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9852" y="1649221"/>
              <a:ext cx="4318315" cy="450658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5AE99F7-5E38-4182-977B-A146F6046C53}"/>
                </a:ext>
              </a:extLst>
            </p:cNvPr>
            <p:cNvSpPr/>
            <p:nvPr/>
          </p:nvSpPr>
          <p:spPr bwMode="auto">
            <a:xfrm>
              <a:off x="3159918" y="2314576"/>
              <a:ext cx="116682" cy="123824"/>
            </a:xfrm>
            <a:prstGeom prst="rect">
              <a:avLst/>
            </a:prstGeom>
            <a:solidFill>
              <a:srgbClr val="ADADA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7D9C2F0-7FF9-45C8-888A-2D069CA5D971}"/>
                </a:ext>
              </a:extLst>
            </p:cNvPr>
            <p:cNvSpPr/>
            <p:nvPr/>
          </p:nvSpPr>
          <p:spPr bwMode="auto">
            <a:xfrm>
              <a:off x="5410201" y="2339182"/>
              <a:ext cx="188498" cy="99218"/>
            </a:xfrm>
            <a:prstGeom prst="rect">
              <a:avLst/>
            </a:prstGeom>
            <a:solidFill>
              <a:srgbClr val="A9AA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AE7E797-17C8-46D0-83F0-06F6E56669EE}"/>
                </a:ext>
              </a:extLst>
            </p:cNvPr>
            <p:cNvSpPr/>
            <p:nvPr/>
          </p:nvSpPr>
          <p:spPr bwMode="auto">
            <a:xfrm>
              <a:off x="5598699" y="2338390"/>
              <a:ext cx="268702" cy="100010"/>
            </a:xfrm>
            <a:prstGeom prst="rect">
              <a:avLst/>
            </a:prstGeom>
            <a:solidFill>
              <a:srgbClr val="95968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46917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Human Activity Detection 3/5 - Presentation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1706025"/>
            <a:ext cx="10591799" cy="1189575"/>
          </a:xfrm>
          <a:ln/>
        </p:spPr>
        <p:txBody>
          <a:bodyPr/>
          <a:lstStyle/>
          <a:p>
            <a:pPr algn="just">
              <a:buFont typeface="Times New Roman" pitchFamily="16" charset="0"/>
              <a:buChar char="•"/>
            </a:pPr>
            <a:r>
              <a:rPr lang="en-GB" sz="2200" b="0" dirty="0">
                <a:solidFill>
                  <a:schemeClr val="tx1"/>
                </a:solidFill>
              </a:rPr>
              <a:t>Range-time-power captured signatures for the three indoor human activities: (a) walking, (b) sitting and (c) falling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nb-NO"/>
              <a:t>Anthony Pesin et al., InterDigital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D455E1-FE4A-4CF2-B6FB-3FA721221292}"/>
              </a:ext>
            </a:extLst>
          </p:cNvPr>
          <p:cNvSpPr txBox="1"/>
          <p:nvPr/>
        </p:nvSpPr>
        <p:spPr>
          <a:xfrm>
            <a:off x="5739331" y="5399038"/>
            <a:ext cx="5650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Heatmaps of activities for </a:t>
            </a:r>
            <a:r>
              <a:rPr lang="en-US" sz="1400" b="1" dirty="0">
                <a:solidFill>
                  <a:schemeClr val="tx1"/>
                </a:solidFill>
              </a:rPr>
              <a:t>sub-6GHz band</a:t>
            </a:r>
          </a:p>
        </p:txBody>
      </p:sp>
      <p:pic>
        <p:nvPicPr>
          <p:cNvPr id="20" name="Picture 1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051A588-4D65-4236-B0C2-E5D17357D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083" y="2602541"/>
            <a:ext cx="5715465" cy="285452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E471A79-2F95-4B39-84C2-77316855646E}"/>
              </a:ext>
            </a:extLst>
          </p:cNvPr>
          <p:cNvSpPr txBox="1"/>
          <p:nvPr/>
        </p:nvSpPr>
        <p:spPr>
          <a:xfrm>
            <a:off x="940591" y="5399038"/>
            <a:ext cx="4435286" cy="310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Heatmaps of activities for </a:t>
            </a:r>
            <a:r>
              <a:rPr lang="en-US" sz="1400" b="1" dirty="0" err="1">
                <a:solidFill>
                  <a:schemeClr val="tx1"/>
                </a:solidFill>
              </a:rPr>
              <a:t>mmWave</a:t>
            </a:r>
            <a:r>
              <a:rPr lang="en-US" sz="1400" b="1" dirty="0">
                <a:solidFill>
                  <a:schemeClr val="tx1"/>
                </a:solidFill>
              </a:rPr>
              <a:t> band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BC5A3890-E49E-48B9-BDCB-0BE2F1928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773" y="5638800"/>
            <a:ext cx="10479009" cy="7253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just"/>
            <a:r>
              <a:rPr lang="en-GB" sz="2200" b="0" kern="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GB" sz="2200" b="0" kern="0" dirty="0">
                <a:solidFill>
                  <a:schemeClr val="tx1"/>
                </a:solidFill>
              </a:rPr>
              <a:t>Signatures in between the events are clearly different and are both visible in the mmWave and Sub-6GHz bands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AF9218-8BC1-4E39-8A84-8980E3DFD5C9}"/>
              </a:ext>
            </a:extLst>
          </p:cNvPr>
          <p:cNvSpPr txBox="1"/>
          <p:nvPr/>
        </p:nvSpPr>
        <p:spPr>
          <a:xfrm>
            <a:off x="875506" y="5122014"/>
            <a:ext cx="435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(a)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719821-1838-4976-A77B-9C042630345E}"/>
              </a:ext>
            </a:extLst>
          </p:cNvPr>
          <p:cNvSpPr txBox="1"/>
          <p:nvPr/>
        </p:nvSpPr>
        <p:spPr>
          <a:xfrm>
            <a:off x="2188266" y="5122014"/>
            <a:ext cx="435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(b)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4B5D5D-8699-45F3-B5BE-37D07B3889FE}"/>
              </a:ext>
            </a:extLst>
          </p:cNvPr>
          <p:cNvSpPr txBox="1"/>
          <p:nvPr/>
        </p:nvSpPr>
        <p:spPr>
          <a:xfrm>
            <a:off x="3496896" y="5122014"/>
            <a:ext cx="435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(c)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611B5E-050F-409F-A5C2-56D24414B36E}"/>
              </a:ext>
            </a:extLst>
          </p:cNvPr>
          <p:cNvSpPr txBox="1"/>
          <p:nvPr/>
        </p:nvSpPr>
        <p:spPr>
          <a:xfrm>
            <a:off x="5659256" y="5118317"/>
            <a:ext cx="435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(a)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9DDE53-4824-445B-AB14-09EED710BAE4}"/>
              </a:ext>
            </a:extLst>
          </p:cNvPr>
          <p:cNvSpPr txBox="1"/>
          <p:nvPr/>
        </p:nvSpPr>
        <p:spPr>
          <a:xfrm>
            <a:off x="7427844" y="5119736"/>
            <a:ext cx="435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(b)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64F7ED-35C6-478E-93B6-BF523E58E85F}"/>
              </a:ext>
            </a:extLst>
          </p:cNvPr>
          <p:cNvSpPr txBox="1"/>
          <p:nvPr/>
        </p:nvSpPr>
        <p:spPr>
          <a:xfrm>
            <a:off x="9197197" y="5103925"/>
            <a:ext cx="435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(c)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2C6B323-90C3-4AD8-9EDD-D7A06F48F2AE}"/>
              </a:ext>
            </a:extLst>
          </p:cNvPr>
          <p:cNvGrpSpPr/>
          <p:nvPr/>
        </p:nvGrpSpPr>
        <p:grpSpPr>
          <a:xfrm>
            <a:off x="910774" y="2602540"/>
            <a:ext cx="4471255" cy="2854523"/>
            <a:chOff x="910774" y="2602540"/>
            <a:chExt cx="4471255" cy="2854523"/>
          </a:xfrm>
        </p:grpSpPr>
        <p:pic>
          <p:nvPicPr>
            <p:cNvPr id="7" name="Picture 6" descr="Bar chart&#10;&#10;Description automatically generated">
              <a:extLst>
                <a:ext uri="{FF2B5EF4-FFF2-40B4-BE49-F238E27FC236}">
                  <a16:creationId xmlns:a16="http://schemas.microsoft.com/office/drawing/2014/main" id="{BD0586AF-FEA8-496F-B300-0106B4BE2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74" y="2602540"/>
              <a:ext cx="4465103" cy="285452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C275C9-16E4-45D2-9987-86B548EC3C52}"/>
                </a:ext>
              </a:extLst>
            </p:cNvPr>
            <p:cNvSpPr txBox="1"/>
            <p:nvPr/>
          </p:nvSpPr>
          <p:spPr>
            <a:xfrm rot="5400000">
              <a:off x="4899761" y="3297301"/>
              <a:ext cx="71831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/>
                <a:t>Relative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2DEB23E-ECEB-4126-BF9D-BA5493CD1DA7}"/>
              </a:ext>
            </a:extLst>
          </p:cNvPr>
          <p:cNvSpPr txBox="1"/>
          <p:nvPr/>
        </p:nvSpPr>
        <p:spPr>
          <a:xfrm>
            <a:off x="875506" y="5119110"/>
            <a:ext cx="435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(a)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6CDE96-5753-4BB6-A677-EE67DEECB90E}"/>
              </a:ext>
            </a:extLst>
          </p:cNvPr>
          <p:cNvSpPr txBox="1"/>
          <p:nvPr/>
        </p:nvSpPr>
        <p:spPr>
          <a:xfrm>
            <a:off x="2176262" y="5123779"/>
            <a:ext cx="435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(b)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6B9107-4D84-43AB-ACC4-7F579FCF7658}"/>
              </a:ext>
            </a:extLst>
          </p:cNvPr>
          <p:cNvSpPr txBox="1"/>
          <p:nvPr/>
        </p:nvSpPr>
        <p:spPr>
          <a:xfrm>
            <a:off x="3484979" y="5113502"/>
            <a:ext cx="435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(c)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1B5B637-4C58-47A7-848B-7B985E1910CA}"/>
              </a:ext>
            </a:extLst>
          </p:cNvPr>
          <p:cNvCxnSpPr>
            <a:cxnSpLocks/>
          </p:cNvCxnSpPr>
          <p:nvPr/>
        </p:nvCxnSpPr>
        <p:spPr bwMode="auto">
          <a:xfrm>
            <a:off x="929217" y="609600"/>
            <a:ext cx="1027535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315984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Human Activity Detection 4/5 - Results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706025"/>
            <a:ext cx="10361084" cy="1189575"/>
          </a:xfrm>
          <a:ln/>
        </p:spPr>
        <p:txBody>
          <a:bodyPr/>
          <a:lstStyle/>
          <a:p>
            <a:pPr algn="just">
              <a:buFont typeface="Times New Roman" pitchFamily="16" charset="0"/>
              <a:buChar char="•"/>
            </a:pPr>
            <a:r>
              <a:rPr lang="en-GB" sz="2200" b="0" dirty="0">
                <a:solidFill>
                  <a:schemeClr val="tx1"/>
                </a:solidFill>
              </a:rPr>
              <a:t>Classification results of respective signatures, after background subtraction, and using Machine Learning (ML) / Support Vector Machine (SVM) classifier (*)</a:t>
            </a:r>
          </a:p>
          <a:p>
            <a:pPr algn="just">
              <a:buFont typeface="Times New Roman" pitchFamily="16" charset="0"/>
              <a:buChar char="•"/>
            </a:pPr>
            <a:r>
              <a:rPr lang="en-GB" sz="2200" b="0" dirty="0">
                <a:solidFill>
                  <a:schemeClr val="tx1"/>
                </a:solidFill>
              </a:rPr>
              <a:t>Reference to our accepted paper for IEEE ICCE 2021 [5]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nb-NO"/>
              <a:t>Anthony Pesin et al., InterDigital</a:t>
            </a:r>
            <a:endParaRPr lang="en-GB" dirty="0"/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3EFB9CAB-0040-478E-A589-0DC4B3A59A4B}"/>
              </a:ext>
            </a:extLst>
          </p:cNvPr>
          <p:cNvGraphicFramePr>
            <a:graphicFrameLocks noGrp="1"/>
          </p:cNvGraphicFramePr>
          <p:nvPr/>
        </p:nvGraphicFramePr>
        <p:xfrm>
          <a:off x="934508" y="2997332"/>
          <a:ext cx="4864100" cy="2413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586">
                  <a:extLst>
                    <a:ext uri="{9D8B030D-6E8A-4147-A177-3AD203B41FA5}">
                      <a16:colId xmlns:a16="http://schemas.microsoft.com/office/drawing/2014/main" val="631664288"/>
                    </a:ext>
                  </a:extLst>
                </a:gridCol>
                <a:gridCol w="1016098">
                  <a:extLst>
                    <a:ext uri="{9D8B030D-6E8A-4147-A177-3AD203B41FA5}">
                      <a16:colId xmlns:a16="http://schemas.microsoft.com/office/drawing/2014/main" val="3402441104"/>
                    </a:ext>
                  </a:extLst>
                </a:gridCol>
                <a:gridCol w="745139">
                  <a:extLst>
                    <a:ext uri="{9D8B030D-6E8A-4147-A177-3AD203B41FA5}">
                      <a16:colId xmlns:a16="http://schemas.microsoft.com/office/drawing/2014/main" val="3011919785"/>
                    </a:ext>
                  </a:extLst>
                </a:gridCol>
                <a:gridCol w="726160">
                  <a:extLst>
                    <a:ext uri="{9D8B030D-6E8A-4147-A177-3AD203B41FA5}">
                      <a16:colId xmlns:a16="http://schemas.microsoft.com/office/drawing/2014/main" val="4071081759"/>
                    </a:ext>
                  </a:extLst>
                </a:gridCol>
                <a:gridCol w="764117">
                  <a:extLst>
                    <a:ext uri="{9D8B030D-6E8A-4147-A177-3AD203B41FA5}">
                      <a16:colId xmlns:a16="http://schemas.microsoft.com/office/drawing/2014/main" val="3768124951"/>
                    </a:ext>
                  </a:extLst>
                </a:gridCol>
              </a:tblGrid>
              <a:tr h="809227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Detected </a:t>
                      </a:r>
                      <a:r>
                        <a:rPr lang="fr-FR" sz="1200" dirty="0" err="1">
                          <a:solidFill>
                            <a:schemeClr val="bg1"/>
                          </a:solidFill>
                        </a:rPr>
                        <a:t>activity</a:t>
                      </a:r>
                      <a:endParaRPr lang="fr-FR" sz="1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fr-FR" sz="1200" dirty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Ground </a:t>
                      </a:r>
                      <a:r>
                        <a:rPr lang="fr-FR" sz="1200" dirty="0" err="1">
                          <a:solidFill>
                            <a:schemeClr val="bg1"/>
                          </a:solidFill>
                        </a:rPr>
                        <a:t>truth</a:t>
                      </a:r>
                      <a:endParaRPr lang="fr-FR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Walking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Sitting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/>
                        <a:t>Falling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221412"/>
                  </a:ext>
                </a:extLst>
              </a:tr>
              <a:tr h="415975">
                <a:tc>
                  <a:txBody>
                    <a:bodyPr/>
                    <a:lstStyle/>
                    <a:p>
                      <a:r>
                        <a:rPr lang="fr-FR" sz="1200" dirty="0"/>
                        <a:t>Background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98%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020236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fr-FR" sz="1200" dirty="0"/>
                        <a:t>Walking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97%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3966925"/>
                  </a:ext>
                </a:extLst>
              </a:tr>
              <a:tr h="426428">
                <a:tc>
                  <a:txBody>
                    <a:bodyPr/>
                    <a:lstStyle/>
                    <a:p>
                      <a:r>
                        <a:rPr lang="fr-FR" sz="1200" dirty="0"/>
                        <a:t>Sitting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78%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8267243"/>
                  </a:ext>
                </a:extLst>
              </a:tr>
              <a:tr h="380378">
                <a:tc>
                  <a:txBody>
                    <a:bodyPr/>
                    <a:lstStyle/>
                    <a:p>
                      <a:r>
                        <a:rPr lang="fr-FR" sz="1200" dirty="0" err="1"/>
                        <a:t>Falling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86%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220274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94014569-EC1F-471C-81F9-9B5867E48E20}"/>
              </a:ext>
            </a:extLst>
          </p:cNvPr>
          <p:cNvSpPr txBox="1"/>
          <p:nvPr/>
        </p:nvSpPr>
        <p:spPr>
          <a:xfrm>
            <a:off x="1143000" y="5520967"/>
            <a:ext cx="4377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Confusion matrix in </a:t>
            </a:r>
            <a:r>
              <a:rPr lang="en-US" sz="1400" b="1" dirty="0" err="1">
                <a:solidFill>
                  <a:schemeClr val="tx1"/>
                </a:solidFill>
              </a:rPr>
              <a:t>mmWave</a:t>
            </a:r>
            <a:r>
              <a:rPr lang="en-US" sz="1400" b="1" dirty="0">
                <a:solidFill>
                  <a:schemeClr val="tx1"/>
                </a:solidFill>
              </a:rPr>
              <a:t> band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Average result = 89.8%</a:t>
            </a:r>
          </a:p>
        </p:txBody>
      </p:sp>
      <p:graphicFrame>
        <p:nvGraphicFramePr>
          <p:cNvPr id="29" name="Table 7">
            <a:extLst>
              <a:ext uri="{FF2B5EF4-FFF2-40B4-BE49-F238E27FC236}">
                <a16:creationId xmlns:a16="http://schemas.microsoft.com/office/drawing/2014/main" id="{CFE50770-B5CA-4DDA-BD39-8179B8A36E71}"/>
              </a:ext>
            </a:extLst>
          </p:cNvPr>
          <p:cNvGraphicFramePr>
            <a:graphicFrameLocks noGrp="1"/>
          </p:cNvGraphicFramePr>
          <p:nvPr/>
        </p:nvGraphicFramePr>
        <p:xfrm>
          <a:off x="6324600" y="3025907"/>
          <a:ext cx="4864100" cy="2413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586">
                  <a:extLst>
                    <a:ext uri="{9D8B030D-6E8A-4147-A177-3AD203B41FA5}">
                      <a16:colId xmlns:a16="http://schemas.microsoft.com/office/drawing/2014/main" val="631664288"/>
                    </a:ext>
                  </a:extLst>
                </a:gridCol>
                <a:gridCol w="1016098">
                  <a:extLst>
                    <a:ext uri="{9D8B030D-6E8A-4147-A177-3AD203B41FA5}">
                      <a16:colId xmlns:a16="http://schemas.microsoft.com/office/drawing/2014/main" val="3402441104"/>
                    </a:ext>
                  </a:extLst>
                </a:gridCol>
                <a:gridCol w="745139">
                  <a:extLst>
                    <a:ext uri="{9D8B030D-6E8A-4147-A177-3AD203B41FA5}">
                      <a16:colId xmlns:a16="http://schemas.microsoft.com/office/drawing/2014/main" val="3011919785"/>
                    </a:ext>
                  </a:extLst>
                </a:gridCol>
                <a:gridCol w="726160">
                  <a:extLst>
                    <a:ext uri="{9D8B030D-6E8A-4147-A177-3AD203B41FA5}">
                      <a16:colId xmlns:a16="http://schemas.microsoft.com/office/drawing/2014/main" val="4071081759"/>
                    </a:ext>
                  </a:extLst>
                </a:gridCol>
                <a:gridCol w="764117">
                  <a:extLst>
                    <a:ext uri="{9D8B030D-6E8A-4147-A177-3AD203B41FA5}">
                      <a16:colId xmlns:a16="http://schemas.microsoft.com/office/drawing/2014/main" val="3768124951"/>
                    </a:ext>
                  </a:extLst>
                </a:gridCol>
              </a:tblGrid>
              <a:tr h="809227"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Detected </a:t>
                      </a:r>
                      <a:r>
                        <a:rPr lang="fr-FR" sz="1200" dirty="0" err="1">
                          <a:solidFill>
                            <a:schemeClr val="bg1"/>
                          </a:solidFill>
                        </a:rPr>
                        <a:t>activity</a:t>
                      </a:r>
                      <a:endParaRPr lang="fr-FR" sz="12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fr-FR" sz="1200" dirty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fr-FR" sz="1200" dirty="0">
                          <a:solidFill>
                            <a:schemeClr val="bg1"/>
                          </a:solidFill>
                        </a:rPr>
                        <a:t>Ground </a:t>
                      </a:r>
                      <a:r>
                        <a:rPr lang="fr-FR" sz="1200" dirty="0" err="1">
                          <a:solidFill>
                            <a:schemeClr val="bg1"/>
                          </a:solidFill>
                        </a:rPr>
                        <a:t>truth</a:t>
                      </a:r>
                      <a:endParaRPr lang="fr-FR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Walking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Sitting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/>
                        <a:t>Falling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221412"/>
                  </a:ext>
                </a:extLst>
              </a:tr>
              <a:tr h="415975">
                <a:tc>
                  <a:txBody>
                    <a:bodyPr/>
                    <a:lstStyle/>
                    <a:p>
                      <a:r>
                        <a:rPr lang="fr-FR" sz="1200" dirty="0"/>
                        <a:t>Background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020236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fr-FR" sz="1200" dirty="0"/>
                        <a:t>Walking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3966925"/>
                  </a:ext>
                </a:extLst>
              </a:tr>
              <a:tr h="426428">
                <a:tc>
                  <a:txBody>
                    <a:bodyPr/>
                    <a:lstStyle/>
                    <a:p>
                      <a:r>
                        <a:rPr lang="fr-FR" sz="1200" dirty="0"/>
                        <a:t>Sitting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90%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8267243"/>
                  </a:ext>
                </a:extLst>
              </a:tr>
              <a:tr h="380378">
                <a:tc>
                  <a:txBody>
                    <a:bodyPr/>
                    <a:lstStyle/>
                    <a:p>
                      <a:r>
                        <a:rPr lang="fr-FR" sz="1200" dirty="0" err="1"/>
                        <a:t>Falling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83%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220274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D384D4EF-6073-461B-A6B1-45CFE6AC1F4D}"/>
              </a:ext>
            </a:extLst>
          </p:cNvPr>
          <p:cNvSpPr txBox="1"/>
          <p:nvPr/>
        </p:nvSpPr>
        <p:spPr>
          <a:xfrm>
            <a:off x="6533092" y="5549542"/>
            <a:ext cx="4377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Confusion matrix in </a:t>
            </a:r>
            <a:r>
              <a:rPr lang="en-US" sz="1400" b="1" dirty="0">
                <a:solidFill>
                  <a:schemeClr val="tx1"/>
                </a:solidFill>
              </a:rPr>
              <a:t>sub-6GHz band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Average result = 93.3%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92DDBA-BEF3-4050-8E2D-B2B36A0E17A1}"/>
              </a:ext>
            </a:extLst>
          </p:cNvPr>
          <p:cNvSpPr txBox="1"/>
          <p:nvPr/>
        </p:nvSpPr>
        <p:spPr>
          <a:xfrm>
            <a:off x="8044383" y="6103877"/>
            <a:ext cx="3383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(*) Using commercially available toolbox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DF38F03-1002-47CC-9C87-4AC830430F7C}"/>
              </a:ext>
            </a:extLst>
          </p:cNvPr>
          <p:cNvCxnSpPr>
            <a:cxnSpLocks/>
          </p:cNvCxnSpPr>
          <p:nvPr/>
        </p:nvCxnSpPr>
        <p:spPr bwMode="auto">
          <a:xfrm>
            <a:off x="929217" y="609600"/>
            <a:ext cx="1027535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076921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Human Activity Detection 5/5 - Conclusions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706025"/>
            <a:ext cx="10361084" cy="2180175"/>
          </a:xfrm>
          <a:ln/>
        </p:spPr>
        <p:txBody>
          <a:bodyPr/>
          <a:lstStyle/>
          <a:p>
            <a:pPr algn="just">
              <a:buFont typeface="Times New Roman" pitchFamily="16" charset="0"/>
              <a:buChar char="•"/>
            </a:pPr>
            <a:r>
              <a:rPr lang="en-GB" sz="2200" b="0" dirty="0">
                <a:solidFill>
                  <a:schemeClr val="tx1"/>
                </a:solidFill>
              </a:rPr>
              <a:t>Human activity detection performs well in both sub-6GHz and </a:t>
            </a:r>
            <a:r>
              <a:rPr lang="en-GB" sz="2200" b="0" dirty="0" err="1">
                <a:solidFill>
                  <a:schemeClr val="tx1"/>
                </a:solidFill>
              </a:rPr>
              <a:t>mmWave</a:t>
            </a:r>
            <a:r>
              <a:rPr lang="en-GB" sz="2200" b="0" dirty="0">
                <a:solidFill>
                  <a:schemeClr val="tx1"/>
                </a:solidFill>
              </a:rPr>
              <a:t> bands using two COTS radar modules with different configurations.</a:t>
            </a:r>
          </a:p>
          <a:p>
            <a:pPr algn="just">
              <a:buFont typeface="Times New Roman" pitchFamily="16" charset="0"/>
              <a:buChar char="•"/>
            </a:pPr>
            <a:endParaRPr lang="en-GB" sz="2200" b="0" dirty="0">
              <a:solidFill>
                <a:schemeClr val="tx1"/>
              </a:solidFill>
            </a:endParaRPr>
          </a:p>
          <a:p>
            <a:pPr algn="just">
              <a:buFont typeface="Times New Roman" pitchFamily="16" charset="0"/>
              <a:buChar char="•"/>
            </a:pPr>
            <a:r>
              <a:rPr lang="en-GB" sz="2200" b="0" dirty="0">
                <a:solidFill>
                  <a:schemeClr val="tx1"/>
                </a:solidFill>
              </a:rPr>
              <a:t>The measurement results in the given configurations demonstrate that sub-6GHz band is able to classify human activities with reasonable accuracies.</a:t>
            </a:r>
          </a:p>
          <a:p>
            <a:pPr algn="just">
              <a:buFont typeface="Times New Roman" pitchFamily="16" charset="0"/>
              <a:buChar char="•"/>
            </a:pPr>
            <a:endParaRPr lang="en-GB" sz="2200" b="0" dirty="0">
              <a:solidFill>
                <a:schemeClr val="tx1"/>
              </a:solidFill>
            </a:endParaRPr>
          </a:p>
          <a:p>
            <a:pPr algn="just">
              <a:buFont typeface="Times New Roman" pitchFamily="16" charset="0"/>
              <a:buChar char="•"/>
            </a:pPr>
            <a:endParaRPr lang="en-GB" sz="2200" b="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nb-NO"/>
              <a:t>Anthony Pesin et al., InterDigital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A3AB09-0EE4-4D6E-A441-E4820E1BEC6D}"/>
              </a:ext>
            </a:extLst>
          </p:cNvPr>
          <p:cNvCxnSpPr>
            <a:cxnSpLocks/>
          </p:cNvCxnSpPr>
          <p:nvPr/>
        </p:nvCxnSpPr>
        <p:spPr bwMode="auto">
          <a:xfrm>
            <a:off x="929217" y="609600"/>
            <a:ext cx="1027535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685676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1E0A386F04414296179155DABC8692" ma:contentTypeVersion="12" ma:contentTypeDescription="Create a new document." ma:contentTypeScope="" ma:versionID="985cba9d888d3f6694d2f19475d153d4">
  <xsd:schema xmlns:xsd="http://www.w3.org/2001/XMLSchema" xmlns:xs="http://www.w3.org/2001/XMLSchema" xmlns:p="http://schemas.microsoft.com/office/2006/metadata/properties" xmlns:ns2="3f88c41c-7e03-4279-8544-eff7bf1653ac" targetNamespace="http://schemas.microsoft.com/office/2006/metadata/properties" ma:root="true" ma:fieldsID="a301a44169d47ec8d7f3470fd658da2f" ns2:_="">
    <xsd:import namespace="3f88c41c-7e03-4279-8544-eff7bf1653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88c41c-7e03-4279-8544-eff7bf1653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E3578F-898C-4558-AB5C-4A7F9CD7EC3C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f88c41c-7e03-4279-8544-eff7bf1653ac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F6C4F86-881E-4425-A368-57CEDB5026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2C9C99-623E-459B-935F-05806F031A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88c41c-7e03-4279-8544-eff7bf1653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0</TotalTime>
  <Words>2280</Words>
  <Application>Microsoft Office PowerPoint</Application>
  <PresentationFormat>Widescreen</PresentationFormat>
  <Paragraphs>387</Paragraphs>
  <Slides>20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Wingdings</vt:lpstr>
      <vt:lpstr>Office Theme</vt:lpstr>
      <vt:lpstr>Document</vt:lpstr>
      <vt:lpstr>A Study on the Impact of Radar Range Resolution in Different Use Cases</vt:lpstr>
      <vt:lpstr>Abstract</vt:lpstr>
      <vt:lpstr>Outline</vt:lpstr>
      <vt:lpstr>Introduction</vt:lpstr>
      <vt:lpstr>Human Activity Detection 1/5 – Radar modules</vt:lpstr>
      <vt:lpstr>Human Activity Detection 2/5 – Scene setup</vt:lpstr>
      <vt:lpstr>Human Activity Detection 3/5 - Presentation</vt:lpstr>
      <vt:lpstr>Human Activity Detection 4/5 - Results</vt:lpstr>
      <vt:lpstr>Human Activity Detection 5/5 - Conclusions</vt:lpstr>
      <vt:lpstr>Gestures recognition 1/3 – Scene setup and gestures</vt:lpstr>
      <vt:lpstr>Gestures recognition 2/3 – Examples of captured signatures</vt:lpstr>
      <vt:lpstr>Gestures recognition 3/3 – Classification Results</vt:lpstr>
      <vt:lpstr>Vital sign recognition 1/4 - Scene setup</vt:lpstr>
      <vt:lpstr>Vital sign recognition 2/4 – Heart beating</vt:lpstr>
      <vt:lpstr>Vital sign recognition 3/4 - Breathing</vt:lpstr>
      <vt:lpstr>Vital sign recognition 4/4 - Results</vt:lpstr>
      <vt:lpstr>Conclusions</vt:lpstr>
      <vt:lpstr>Backup slide</vt:lpstr>
      <vt:lpstr>References</vt:lpstr>
      <vt:lpstr>SP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2020-11-02T16:50:39Z</dcterms:created>
  <dcterms:modified xsi:type="dcterms:W3CDTF">2020-11-04T17:28:30Z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0x010100011E0A386F04414296179155DABC8692</vt:lpwstr>
  </property>
</Properties>
</file>