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51" r:id="rId2"/>
  </p:sldMasterIdLst>
  <p:notesMasterIdLst>
    <p:notesMasterId r:id="rId21"/>
  </p:notesMasterIdLst>
  <p:handoutMasterIdLst>
    <p:handoutMasterId r:id="rId22"/>
  </p:handoutMasterIdLst>
  <p:sldIdLst>
    <p:sldId id="256" r:id="rId3"/>
    <p:sldId id="545" r:id="rId4"/>
    <p:sldId id="576" r:id="rId5"/>
    <p:sldId id="574" r:id="rId6"/>
    <p:sldId id="575" r:id="rId7"/>
    <p:sldId id="604" r:id="rId8"/>
    <p:sldId id="605" r:id="rId9"/>
    <p:sldId id="583" r:id="rId10"/>
    <p:sldId id="585" r:id="rId11"/>
    <p:sldId id="578" r:id="rId12"/>
    <p:sldId id="591" r:id="rId13"/>
    <p:sldId id="580" r:id="rId14"/>
    <p:sldId id="581" r:id="rId15"/>
    <p:sldId id="599" r:id="rId16"/>
    <p:sldId id="592" r:id="rId17"/>
    <p:sldId id="601" r:id="rId18"/>
    <p:sldId id="582" r:id="rId19"/>
    <p:sldId id="598" r:id="rId20"/>
  </p:sldIdLst>
  <p:sldSz cx="9144000" cy="6858000" type="screen4x3"/>
  <p:notesSz cx="6807200" cy="9939338"/>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84" userDrawn="1">
          <p15:clr>
            <a:srgbClr val="A4A3A4"/>
          </p15:clr>
        </p15:guide>
        <p15:guide id="2" pos="2120"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Namyeong Kim" initials="NMK" lastIdx="6" clrIdx="0">
    <p:extLst>
      <p:ext uri="{19B8F6BF-5375-455C-9EA6-DF929625EA0E}">
        <p15:presenceInfo xmlns:p15="http://schemas.microsoft.com/office/powerpoint/2012/main" userId="Namyeong Kim"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883" autoAdjust="0"/>
    <p:restoredTop sz="95383" autoAdjust="0"/>
  </p:normalViewPr>
  <p:slideViewPr>
    <p:cSldViewPr>
      <p:cViewPr varScale="1">
        <p:scale>
          <a:sx n="123" d="100"/>
          <a:sy n="123" d="100"/>
        </p:scale>
        <p:origin x="1258" y="96"/>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62" d="100"/>
          <a:sy n="62" d="100"/>
        </p:scale>
        <p:origin x="3235" y="346"/>
      </p:cViewPr>
      <p:guideLst>
        <p:guide orient="horz" pos="3084"/>
        <p:guide pos="212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commentAuthors" Target="commentAuthor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50099" cy="496457"/>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55543" y="0"/>
            <a:ext cx="2950099" cy="496457"/>
          </a:xfrm>
          <a:prstGeom prst="rect">
            <a:avLst/>
          </a:prstGeom>
        </p:spPr>
        <p:txBody>
          <a:bodyPr vert="horz" lIns="91440" tIns="45720" rIns="91440" bIns="45720" rtlCol="0"/>
          <a:lstStyle>
            <a:lvl1pPr algn="r">
              <a:defRPr sz="1200"/>
            </a:lvl1pPr>
          </a:lstStyle>
          <a:p>
            <a:fld id="{B87CCAAF-252C-4847-8D16-EDD6B40E4912}" type="datetimeFigureOut">
              <a:rPr lang="en-US" smtClean="0"/>
              <a:pPr/>
              <a:t>11/25/2020</a:t>
            </a:fld>
            <a:endParaRPr lang="en-US" dirty="0"/>
          </a:p>
        </p:txBody>
      </p:sp>
      <p:sp>
        <p:nvSpPr>
          <p:cNvPr id="4" name="Footer Placeholder 3"/>
          <p:cNvSpPr>
            <a:spLocks noGrp="1"/>
          </p:cNvSpPr>
          <p:nvPr>
            <p:ph type="ftr" sz="quarter" idx="2"/>
          </p:nvPr>
        </p:nvSpPr>
        <p:spPr>
          <a:xfrm>
            <a:off x="0" y="9441181"/>
            <a:ext cx="2950099" cy="496457"/>
          </a:xfrm>
          <a:prstGeom prst="rect">
            <a:avLst/>
          </a:prstGeom>
        </p:spPr>
        <p:txBody>
          <a:bodyPr vert="horz" lIns="91440" tIns="45720" rIns="91440" bIns="45720" rtlCol="0" anchor="b"/>
          <a:lstStyle>
            <a:lvl1pPr algn="l">
              <a:defRPr sz="1200"/>
            </a:lvl1pPr>
          </a:lstStyle>
          <a:p>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6807200" cy="9939338"/>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537084" y="103713"/>
            <a:ext cx="628045" cy="226125"/>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42071" y="103713"/>
            <a:ext cx="810381" cy="226125"/>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928688" y="750888"/>
            <a:ext cx="4948237" cy="3713162"/>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07004" y="4721442"/>
            <a:ext cx="4991635" cy="4471512"/>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259685" y="9623102"/>
            <a:ext cx="905444" cy="193822"/>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163603" y="9623102"/>
            <a:ext cx="501813" cy="38934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09084" y="9623102"/>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10642" y="9621402"/>
            <a:ext cx="5385916" cy="1700"/>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35838" y="317937"/>
            <a:ext cx="5535525" cy="1700"/>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32976" y="751486"/>
            <a:ext cx="4541250" cy="3714926"/>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07004" y="4721441"/>
            <a:ext cx="4993193" cy="4573524"/>
          </a:xfrm>
          <a:prstGeom prst="rect">
            <a:avLst/>
          </a:prstGeom>
          <a:noFill/>
          <a:ln>
            <a:round/>
            <a:headEnd/>
            <a:tailEnd/>
          </a:ln>
        </p:spPr>
        <p:txBody>
          <a:bodyPr wrap="none" anchor="ctr"/>
          <a:lstStyle/>
          <a:p>
            <a:pPr marL="0" indent="0">
              <a:buFontTx/>
              <a:buNone/>
            </a:pPr>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ko-KR" altLang="en-US" smtClean="0"/>
              <a:t>마스터 제목 스타일 편집</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en-GB"/>
          </a:p>
        </p:txBody>
      </p:sp>
      <p:sp>
        <p:nvSpPr>
          <p:cNvPr id="4" name="Date Placeholder 3"/>
          <p:cNvSpPr>
            <a:spLocks noGrp="1"/>
          </p:cNvSpPr>
          <p:nvPr>
            <p:ph type="dt" idx="10"/>
          </p:nvPr>
        </p:nvSpPr>
        <p:spPr/>
        <p:txBody>
          <a:bodyPr/>
          <a:lstStyle>
            <a:lvl1pPr>
              <a:defRPr/>
            </a:lvl1pPr>
          </a:lstStyle>
          <a:p>
            <a:r>
              <a:rPr lang="en-US" altLang="ko-KR" dirty="0" smtClean="0"/>
              <a:t>October 2020</a:t>
            </a:r>
            <a:endParaRPr lang="en-GB" altLang="ko-KR" dirty="0"/>
          </a:p>
        </p:txBody>
      </p:sp>
      <p:sp>
        <p:nvSpPr>
          <p:cNvPr id="5" name="Footer Placeholder 4"/>
          <p:cNvSpPr>
            <a:spLocks noGrp="1"/>
          </p:cNvSpPr>
          <p:nvPr>
            <p:ph type="ftr" idx="11"/>
          </p:nvPr>
        </p:nvSpPr>
        <p:spPr/>
        <p:txBody>
          <a:bodyPr/>
          <a:lstStyle>
            <a:lvl1pPr>
              <a:defRPr/>
            </a:lvl1pPr>
          </a:lstStyle>
          <a:p>
            <a:r>
              <a:rPr lang="en-GB" altLang="ko-KR" dirty="0" smtClean="0"/>
              <a:t>Namyeong Kim, LGE</a:t>
            </a:r>
            <a:endParaRPr lang="en-GB" altLang="ko-KR" dirty="0"/>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630238" y="457200"/>
            <a:ext cx="2949575" cy="1600200"/>
          </a:xfrm>
        </p:spPr>
        <p:txBody>
          <a:bodyPr anchor="b"/>
          <a:lstStyle>
            <a:lvl1pPr>
              <a:defRPr sz="3200"/>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ko-KR" altLang="en-US" smtClean="0"/>
              <a:t>마스터 텍스트 스타일을 편집합니다</a:t>
            </a:r>
          </a:p>
        </p:txBody>
      </p:sp>
      <p:sp>
        <p:nvSpPr>
          <p:cNvPr id="5" name="날짜 개체 틀 4"/>
          <p:cNvSpPr>
            <a:spLocks noGrp="1"/>
          </p:cNvSpPr>
          <p:nvPr>
            <p:ph type="dt" sz="half" idx="10"/>
          </p:nvPr>
        </p:nvSpPr>
        <p:spPr/>
        <p:txBody>
          <a:bodyPr/>
          <a:lstStyle/>
          <a:p>
            <a:fld id="{C15F39D8-0A92-4F05-8F02-3BE59873CCD3}" type="datetimeFigureOut">
              <a:rPr lang="ko-KR" altLang="en-US" smtClean="0"/>
              <a:t>2020-11-25</a:t>
            </a:fld>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51C3B84F-F788-4C3E-A87C-F8FC8B753499}" type="slidenum">
              <a:rPr lang="ko-KR" altLang="en-US" smtClean="0"/>
              <a:t>‹#›</a:t>
            </a:fld>
            <a:endParaRPr lang="ko-KR" altLang="en-US"/>
          </a:p>
        </p:txBody>
      </p:sp>
    </p:spTree>
    <p:extLst>
      <p:ext uri="{BB962C8B-B14F-4D97-AF65-F5344CB8AC3E}">
        <p14:creationId xmlns:p14="http://schemas.microsoft.com/office/powerpoint/2010/main" val="25854393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630238" y="457200"/>
            <a:ext cx="2949575" cy="1600200"/>
          </a:xfrm>
        </p:spPr>
        <p:txBody>
          <a:bodyPr anchor="b"/>
          <a:lstStyle>
            <a:lvl1pPr>
              <a:defRPr sz="3200"/>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ko-KR" altLang="en-US"/>
          </a:p>
        </p:txBody>
      </p:sp>
      <p:sp>
        <p:nvSpPr>
          <p:cNvPr id="4" name="텍스트 개체 틀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ko-KR" altLang="en-US" smtClean="0"/>
              <a:t>마스터 텍스트 스타일을 편집합니다</a:t>
            </a:r>
          </a:p>
        </p:txBody>
      </p:sp>
      <p:sp>
        <p:nvSpPr>
          <p:cNvPr id="5" name="날짜 개체 틀 4"/>
          <p:cNvSpPr>
            <a:spLocks noGrp="1"/>
          </p:cNvSpPr>
          <p:nvPr>
            <p:ph type="dt" sz="half" idx="10"/>
          </p:nvPr>
        </p:nvSpPr>
        <p:spPr/>
        <p:txBody>
          <a:bodyPr/>
          <a:lstStyle/>
          <a:p>
            <a:fld id="{C15F39D8-0A92-4F05-8F02-3BE59873CCD3}" type="datetimeFigureOut">
              <a:rPr lang="ko-KR" altLang="en-US" smtClean="0"/>
              <a:t>2020-11-25</a:t>
            </a:fld>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51C3B84F-F788-4C3E-A87C-F8FC8B753499}" type="slidenum">
              <a:rPr lang="ko-KR" altLang="en-US" smtClean="0"/>
              <a:t>‹#›</a:t>
            </a:fld>
            <a:endParaRPr lang="ko-KR" altLang="en-US"/>
          </a:p>
        </p:txBody>
      </p:sp>
    </p:spTree>
    <p:extLst>
      <p:ext uri="{BB962C8B-B14F-4D97-AF65-F5344CB8AC3E}">
        <p14:creationId xmlns:p14="http://schemas.microsoft.com/office/powerpoint/2010/main" val="104465000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p>
            <a:fld id="{C15F39D8-0A92-4F05-8F02-3BE59873CCD3}" type="datetimeFigureOut">
              <a:rPr lang="ko-KR" altLang="en-US" smtClean="0"/>
              <a:t>2020-11-25</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51C3B84F-F788-4C3E-A87C-F8FC8B753499}" type="slidenum">
              <a:rPr lang="ko-KR" altLang="en-US" smtClean="0"/>
              <a:t>‹#›</a:t>
            </a:fld>
            <a:endParaRPr lang="ko-KR" altLang="en-US"/>
          </a:p>
        </p:txBody>
      </p:sp>
    </p:spTree>
    <p:extLst>
      <p:ext uri="{BB962C8B-B14F-4D97-AF65-F5344CB8AC3E}">
        <p14:creationId xmlns:p14="http://schemas.microsoft.com/office/powerpoint/2010/main" val="402386970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43675" y="365125"/>
            <a:ext cx="1971675" cy="5811838"/>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628650" y="365125"/>
            <a:ext cx="5762625" cy="5811838"/>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p>
            <a:fld id="{C15F39D8-0A92-4F05-8F02-3BE59873CCD3}" type="datetimeFigureOut">
              <a:rPr lang="ko-KR" altLang="en-US" smtClean="0"/>
              <a:t>2020-11-25</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51C3B84F-F788-4C3E-A87C-F8FC8B753499}" type="slidenum">
              <a:rPr lang="ko-KR" altLang="en-US" smtClean="0"/>
              <a:t>‹#›</a:t>
            </a:fld>
            <a:endParaRPr lang="ko-KR" altLang="en-US"/>
          </a:p>
        </p:txBody>
      </p:sp>
    </p:spTree>
    <p:extLst>
      <p:ext uri="{BB962C8B-B14F-4D97-AF65-F5344CB8AC3E}">
        <p14:creationId xmlns:p14="http://schemas.microsoft.com/office/powerpoint/2010/main" val="5097775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dirty="0" smtClean="0"/>
              <a:t>마스터 제목 스타일 편집</a:t>
            </a:r>
            <a:endParaRPr lang="en-GB" dirty="0"/>
          </a:p>
        </p:txBody>
      </p:sp>
      <p:sp>
        <p:nvSpPr>
          <p:cNvPr id="3" name="Content Placeholder 2"/>
          <p:cNvSpPr>
            <a:spLocks noGrp="1"/>
          </p:cNvSpPr>
          <p:nvPr>
            <p:ph idx="1"/>
          </p:nvPr>
        </p:nvSpPr>
        <p:spPr/>
        <p:txBody>
          <a:body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ltLang="ko-KR" dirty="0" smtClean="0"/>
              <a:t>Namyeong Kim, LGE</a:t>
            </a:r>
            <a:endParaRPr lang="en-GB" altLang="ko-KR"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ko-KR" dirty="0" smtClean="0"/>
              <a:t>October 2020</a:t>
            </a:r>
            <a:endParaRPr lang="en-GB" altLang="ko-KR"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1143000" y="1122363"/>
            <a:ext cx="6858000" cy="2387600"/>
          </a:xfrm>
        </p:spPr>
        <p:txBody>
          <a:bodyPr anchor="b"/>
          <a:lstStyle>
            <a:lvl1pPr algn="ctr">
              <a:defRPr sz="6000"/>
            </a:lvl1pPr>
          </a:lstStyle>
          <a:p>
            <a:r>
              <a:rPr lang="ko-KR" altLang="en-US" smtClean="0"/>
              <a:t>마스터 제목 스타일 편집</a:t>
            </a:r>
            <a:endParaRPr lang="ko-KR" altLang="en-US"/>
          </a:p>
        </p:txBody>
      </p:sp>
      <p:sp>
        <p:nvSpPr>
          <p:cNvPr id="3" name="부제목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ko-KR" altLang="en-US" smtClean="0"/>
              <a:t>마스터 부제목 스타일 편집</a:t>
            </a:r>
            <a:endParaRPr lang="ko-KR" altLang="en-US"/>
          </a:p>
        </p:txBody>
      </p:sp>
      <p:sp>
        <p:nvSpPr>
          <p:cNvPr id="4" name="날짜 개체 틀 3"/>
          <p:cNvSpPr>
            <a:spLocks noGrp="1"/>
          </p:cNvSpPr>
          <p:nvPr>
            <p:ph type="dt" sz="half" idx="10"/>
          </p:nvPr>
        </p:nvSpPr>
        <p:spPr/>
        <p:txBody>
          <a:bodyPr/>
          <a:lstStyle/>
          <a:p>
            <a:fld id="{C15F39D8-0A92-4F05-8F02-3BE59873CCD3}" type="datetimeFigureOut">
              <a:rPr lang="ko-KR" altLang="en-US" smtClean="0"/>
              <a:t>2020-11-25</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51C3B84F-F788-4C3E-A87C-F8FC8B753499}" type="slidenum">
              <a:rPr lang="ko-KR" altLang="en-US" smtClean="0"/>
              <a:t>‹#›</a:t>
            </a:fld>
            <a:endParaRPr lang="ko-KR" altLang="en-US"/>
          </a:p>
        </p:txBody>
      </p:sp>
    </p:spTree>
    <p:extLst>
      <p:ext uri="{BB962C8B-B14F-4D97-AF65-F5344CB8AC3E}">
        <p14:creationId xmlns:p14="http://schemas.microsoft.com/office/powerpoint/2010/main" val="10604803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p>
            <a:fld id="{C15F39D8-0A92-4F05-8F02-3BE59873CCD3}" type="datetimeFigureOut">
              <a:rPr lang="ko-KR" altLang="en-US" smtClean="0"/>
              <a:t>2020-11-25</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51C3B84F-F788-4C3E-A87C-F8FC8B753499}" type="slidenum">
              <a:rPr lang="ko-KR" altLang="en-US" smtClean="0"/>
              <a:t>‹#›</a:t>
            </a:fld>
            <a:endParaRPr lang="ko-KR" altLang="en-US"/>
          </a:p>
        </p:txBody>
      </p:sp>
    </p:spTree>
    <p:extLst>
      <p:ext uri="{BB962C8B-B14F-4D97-AF65-F5344CB8AC3E}">
        <p14:creationId xmlns:p14="http://schemas.microsoft.com/office/powerpoint/2010/main" val="24287076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623888" y="1709738"/>
            <a:ext cx="7886700" cy="2852737"/>
          </a:xfrm>
        </p:spPr>
        <p:txBody>
          <a:bodyPr anchor="b"/>
          <a:lstStyle>
            <a:lvl1pPr>
              <a:defRPr sz="6000"/>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ko-KR" altLang="en-US" smtClean="0"/>
              <a:t>마스터 텍스트 스타일을 편집합니다</a:t>
            </a:r>
          </a:p>
        </p:txBody>
      </p:sp>
      <p:sp>
        <p:nvSpPr>
          <p:cNvPr id="4" name="날짜 개체 틀 3"/>
          <p:cNvSpPr>
            <a:spLocks noGrp="1"/>
          </p:cNvSpPr>
          <p:nvPr>
            <p:ph type="dt" sz="half" idx="10"/>
          </p:nvPr>
        </p:nvSpPr>
        <p:spPr/>
        <p:txBody>
          <a:bodyPr/>
          <a:lstStyle/>
          <a:p>
            <a:fld id="{C15F39D8-0A92-4F05-8F02-3BE59873CCD3}" type="datetimeFigureOut">
              <a:rPr lang="ko-KR" altLang="en-US" smtClean="0"/>
              <a:t>2020-11-25</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51C3B84F-F788-4C3E-A87C-F8FC8B753499}" type="slidenum">
              <a:rPr lang="ko-KR" altLang="en-US" smtClean="0"/>
              <a:t>‹#›</a:t>
            </a:fld>
            <a:endParaRPr lang="ko-KR" altLang="en-US"/>
          </a:p>
        </p:txBody>
      </p:sp>
    </p:spTree>
    <p:extLst>
      <p:ext uri="{BB962C8B-B14F-4D97-AF65-F5344CB8AC3E}">
        <p14:creationId xmlns:p14="http://schemas.microsoft.com/office/powerpoint/2010/main" val="41968454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28650" y="1825625"/>
            <a:ext cx="3867150" cy="4351338"/>
          </a:xfrm>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825625"/>
            <a:ext cx="3867150" cy="4351338"/>
          </a:xfrm>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날짜 개체 틀 4"/>
          <p:cNvSpPr>
            <a:spLocks noGrp="1"/>
          </p:cNvSpPr>
          <p:nvPr>
            <p:ph type="dt" sz="half" idx="10"/>
          </p:nvPr>
        </p:nvSpPr>
        <p:spPr/>
        <p:txBody>
          <a:bodyPr/>
          <a:lstStyle/>
          <a:p>
            <a:fld id="{C15F39D8-0A92-4F05-8F02-3BE59873CCD3}" type="datetimeFigureOut">
              <a:rPr lang="ko-KR" altLang="en-US" smtClean="0"/>
              <a:t>2020-11-25</a:t>
            </a:fld>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51C3B84F-F788-4C3E-A87C-F8FC8B753499}" type="slidenum">
              <a:rPr lang="ko-KR" altLang="en-US" smtClean="0"/>
              <a:t>‹#›</a:t>
            </a:fld>
            <a:endParaRPr lang="ko-KR" altLang="en-US"/>
          </a:p>
        </p:txBody>
      </p:sp>
    </p:spTree>
    <p:extLst>
      <p:ext uri="{BB962C8B-B14F-4D97-AF65-F5344CB8AC3E}">
        <p14:creationId xmlns:p14="http://schemas.microsoft.com/office/powerpoint/2010/main" val="27466640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630238" y="365125"/>
            <a:ext cx="7886700" cy="1325563"/>
          </a:xfrm>
        </p:spPr>
        <p:txBody>
          <a:body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630238" y="2505075"/>
            <a:ext cx="3868737" cy="3684588"/>
          </a:xfrm>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29150" y="2505075"/>
            <a:ext cx="3887788" cy="3684588"/>
          </a:xfrm>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날짜 개체 틀 6"/>
          <p:cNvSpPr>
            <a:spLocks noGrp="1"/>
          </p:cNvSpPr>
          <p:nvPr>
            <p:ph type="dt" sz="half" idx="10"/>
          </p:nvPr>
        </p:nvSpPr>
        <p:spPr/>
        <p:txBody>
          <a:bodyPr/>
          <a:lstStyle/>
          <a:p>
            <a:fld id="{C15F39D8-0A92-4F05-8F02-3BE59873CCD3}" type="datetimeFigureOut">
              <a:rPr lang="ko-KR" altLang="en-US" smtClean="0"/>
              <a:t>2020-11-25</a:t>
            </a:fld>
            <a:endParaRPr lang="ko-KR" altLang="en-US"/>
          </a:p>
        </p:txBody>
      </p:sp>
      <p:sp>
        <p:nvSpPr>
          <p:cNvPr id="8" name="바닥글 개체 틀 7"/>
          <p:cNvSpPr>
            <a:spLocks noGrp="1"/>
          </p:cNvSpPr>
          <p:nvPr>
            <p:ph type="ftr" sz="quarter" idx="11"/>
          </p:nvPr>
        </p:nvSpPr>
        <p:spPr/>
        <p:txBody>
          <a:bodyPr/>
          <a:lstStyle/>
          <a:p>
            <a:endParaRPr lang="ko-KR" altLang="en-US"/>
          </a:p>
        </p:txBody>
      </p:sp>
      <p:sp>
        <p:nvSpPr>
          <p:cNvPr id="9" name="슬라이드 번호 개체 틀 8"/>
          <p:cNvSpPr>
            <a:spLocks noGrp="1"/>
          </p:cNvSpPr>
          <p:nvPr>
            <p:ph type="sldNum" sz="quarter" idx="12"/>
          </p:nvPr>
        </p:nvSpPr>
        <p:spPr/>
        <p:txBody>
          <a:bodyPr/>
          <a:lstStyle/>
          <a:p>
            <a:fld id="{51C3B84F-F788-4C3E-A87C-F8FC8B753499}" type="slidenum">
              <a:rPr lang="ko-KR" altLang="en-US" smtClean="0"/>
              <a:t>‹#›</a:t>
            </a:fld>
            <a:endParaRPr lang="ko-KR" altLang="en-US"/>
          </a:p>
        </p:txBody>
      </p:sp>
    </p:spTree>
    <p:extLst>
      <p:ext uri="{BB962C8B-B14F-4D97-AF65-F5344CB8AC3E}">
        <p14:creationId xmlns:p14="http://schemas.microsoft.com/office/powerpoint/2010/main" val="11355109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날짜 개체 틀 2"/>
          <p:cNvSpPr>
            <a:spLocks noGrp="1"/>
          </p:cNvSpPr>
          <p:nvPr>
            <p:ph type="dt" sz="half" idx="10"/>
          </p:nvPr>
        </p:nvSpPr>
        <p:spPr/>
        <p:txBody>
          <a:bodyPr/>
          <a:lstStyle/>
          <a:p>
            <a:fld id="{C15F39D8-0A92-4F05-8F02-3BE59873CCD3}" type="datetimeFigureOut">
              <a:rPr lang="ko-KR" altLang="en-US" smtClean="0"/>
              <a:t>2020-11-25</a:t>
            </a:fld>
            <a:endParaRPr lang="ko-KR" altLang="en-US"/>
          </a:p>
        </p:txBody>
      </p:sp>
      <p:sp>
        <p:nvSpPr>
          <p:cNvPr id="4" name="바닥글 개체 틀 3"/>
          <p:cNvSpPr>
            <a:spLocks noGrp="1"/>
          </p:cNvSpPr>
          <p:nvPr>
            <p:ph type="ftr" sz="quarter" idx="11"/>
          </p:nvPr>
        </p:nvSpPr>
        <p:spPr/>
        <p:txBody>
          <a:bodyPr/>
          <a:lstStyle/>
          <a:p>
            <a:endParaRPr lang="ko-KR" altLang="en-US"/>
          </a:p>
        </p:txBody>
      </p:sp>
      <p:sp>
        <p:nvSpPr>
          <p:cNvPr id="5" name="슬라이드 번호 개체 틀 4"/>
          <p:cNvSpPr>
            <a:spLocks noGrp="1"/>
          </p:cNvSpPr>
          <p:nvPr>
            <p:ph type="sldNum" sz="quarter" idx="12"/>
          </p:nvPr>
        </p:nvSpPr>
        <p:spPr/>
        <p:txBody>
          <a:bodyPr/>
          <a:lstStyle/>
          <a:p>
            <a:fld id="{51C3B84F-F788-4C3E-A87C-F8FC8B753499}" type="slidenum">
              <a:rPr lang="ko-KR" altLang="en-US" smtClean="0"/>
              <a:t>‹#›</a:t>
            </a:fld>
            <a:endParaRPr lang="ko-KR" altLang="en-US"/>
          </a:p>
        </p:txBody>
      </p:sp>
    </p:spTree>
    <p:extLst>
      <p:ext uri="{BB962C8B-B14F-4D97-AF65-F5344CB8AC3E}">
        <p14:creationId xmlns:p14="http://schemas.microsoft.com/office/powerpoint/2010/main" val="3244045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fld id="{C15F39D8-0A92-4F05-8F02-3BE59873CCD3}" type="datetimeFigureOut">
              <a:rPr lang="ko-KR" altLang="en-US" smtClean="0"/>
              <a:t>2020-11-25</a:t>
            </a:fld>
            <a:endParaRPr lang="ko-KR" altLang="en-US"/>
          </a:p>
        </p:txBody>
      </p:sp>
      <p:sp>
        <p:nvSpPr>
          <p:cNvPr id="3" name="바닥글 개체 틀 2"/>
          <p:cNvSpPr>
            <a:spLocks noGrp="1"/>
          </p:cNvSpPr>
          <p:nvPr>
            <p:ph type="ftr" sz="quarter" idx="11"/>
          </p:nvPr>
        </p:nvSpPr>
        <p:spPr/>
        <p:txBody>
          <a:bodyPr/>
          <a:lstStyle/>
          <a:p>
            <a:endParaRPr lang="ko-KR" altLang="en-US"/>
          </a:p>
        </p:txBody>
      </p:sp>
      <p:sp>
        <p:nvSpPr>
          <p:cNvPr id="4" name="슬라이드 번호 개체 틀 3"/>
          <p:cNvSpPr>
            <a:spLocks noGrp="1"/>
          </p:cNvSpPr>
          <p:nvPr>
            <p:ph type="sldNum" sz="quarter" idx="12"/>
          </p:nvPr>
        </p:nvSpPr>
        <p:spPr/>
        <p:txBody>
          <a:bodyPr/>
          <a:lstStyle/>
          <a:p>
            <a:fld id="{51C3B84F-F788-4C3E-A87C-F8FC8B753499}" type="slidenum">
              <a:rPr lang="ko-KR" altLang="en-US" smtClean="0"/>
              <a:t>‹#›</a:t>
            </a:fld>
            <a:endParaRPr lang="ko-KR" altLang="en-US"/>
          </a:p>
        </p:txBody>
      </p:sp>
    </p:spTree>
    <p:extLst>
      <p:ext uri="{BB962C8B-B14F-4D97-AF65-F5344CB8AC3E}">
        <p14:creationId xmlns:p14="http://schemas.microsoft.com/office/powerpoint/2010/main" val="140053596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0.xml"/><Relationship Id="rId3" Type="http://schemas.openxmlformats.org/officeDocument/2006/relationships/slideLayout" Target="../slideLayouts/slideLayout5.xml"/><Relationship Id="rId7" Type="http://schemas.openxmlformats.org/officeDocument/2006/relationships/slideLayout" Target="../slideLayouts/slideLayout9.xml"/><Relationship Id="rId12" Type="http://schemas.openxmlformats.org/officeDocument/2006/relationships/theme" Target="../theme/theme2.xml"/><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slideLayout" Target="../slideLayouts/slideLayout8.xml"/><Relationship Id="rId11" Type="http://schemas.openxmlformats.org/officeDocument/2006/relationships/slideLayout" Target="../slideLayouts/slideLayout13.xml"/><Relationship Id="rId5" Type="http://schemas.openxmlformats.org/officeDocument/2006/relationships/slideLayout" Target="../slideLayouts/slideLayout7.xml"/><Relationship Id="rId10" Type="http://schemas.openxmlformats.org/officeDocument/2006/relationships/slideLayout" Target="../slideLayouts/slideLayout12.xml"/><Relationship Id="rId4" Type="http://schemas.openxmlformats.org/officeDocument/2006/relationships/slideLayout" Target="../slideLayouts/slideLayout6.xml"/><Relationship Id="rId9" Type="http://schemas.openxmlformats.org/officeDocument/2006/relationships/slideLayout" Target="../slideLayouts/slideLayout1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October 2020</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Namyeong Kim, LGE</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802.11-20/1737</a:t>
            </a:r>
            <a:r>
              <a:rPr kumimoji="0" lang="en-US"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r</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latinLnBrk="1"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latinLnBrk="1"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latinLnBrk="1"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제목 개체 틀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15F39D8-0A92-4F05-8F02-3BE59873CCD3}" type="datetimeFigureOut">
              <a:rPr lang="ko-KR" altLang="en-US" smtClean="0"/>
              <a:t>2020-11-25</a:t>
            </a:fld>
            <a:endParaRPr lang="ko-KR" altLang="en-US"/>
          </a:p>
        </p:txBody>
      </p:sp>
      <p:sp>
        <p:nvSpPr>
          <p:cNvPr id="5" name="바닥글 개체 틀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ko-KR" altLang="en-US"/>
          </a:p>
        </p:txBody>
      </p:sp>
      <p:sp>
        <p:nvSpPr>
          <p:cNvPr id="6" name="슬라이드 번호 개체 틀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1C3B84F-F788-4C3E-A87C-F8FC8B753499}" type="slidenum">
              <a:rPr lang="ko-KR" altLang="en-US" smtClean="0"/>
              <a:t>‹#›</a:t>
            </a:fld>
            <a:endParaRPr lang="ko-KR" altLang="en-US"/>
          </a:p>
        </p:txBody>
      </p:sp>
    </p:spTree>
    <p:extLst>
      <p:ext uri="{BB962C8B-B14F-4D97-AF65-F5344CB8AC3E}">
        <p14:creationId xmlns:p14="http://schemas.microsoft.com/office/powerpoint/2010/main" val="3133432560"/>
      </p:ext>
    </p:extLst>
  </p:cSld>
  <p:clrMap bg1="lt1" tx1="dk1" bg2="lt2" tx2="dk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Lst>
  <p:txStyles>
    <p:titleStyle>
      <a:lvl1pPr algn="l" defTabSz="914400" rtl="0" eaLnBrk="1" latinLnBrk="1"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1"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1"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1"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smtClean="0"/>
              <a:t>October 2020</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800" dirty="0" smtClean="0"/>
              <a:t>Solicited method </a:t>
            </a:r>
            <a:br>
              <a:rPr lang="en-US" sz="2800" dirty="0" smtClean="0"/>
            </a:br>
            <a:r>
              <a:rPr lang="en-US" sz="2800" dirty="0" smtClean="0"/>
              <a:t>for critical update in multi-link</a:t>
            </a:r>
            <a:endParaRPr lang="en-GB" sz="2800" dirty="0"/>
          </a:p>
        </p:txBody>
      </p:sp>
      <p:sp>
        <p:nvSpPr>
          <p:cNvPr id="3074" name="Rectangle 2"/>
          <p:cNvSpPr>
            <a:spLocks noGrp="1" noChangeArrowheads="1"/>
          </p:cNvSpPr>
          <p:nvPr>
            <p:ph type="body" idx="1"/>
          </p:nvPr>
        </p:nvSpPr>
        <p:spPr>
          <a:xfrm>
            <a:off x="685800" y="1663973"/>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
            </a:r>
            <a:r>
              <a:rPr lang="en-GB" sz="2000" dirty="0">
                <a:solidFill>
                  <a:schemeClr val="tx1"/>
                </a:solidFill>
              </a:rPr>
              <a:t>ate:</a:t>
            </a:r>
            <a:r>
              <a:rPr lang="en-GB" sz="2000" b="0" dirty="0">
                <a:solidFill>
                  <a:schemeClr val="tx1"/>
                </a:solidFill>
              </a:rPr>
              <a:t> </a:t>
            </a:r>
            <a:r>
              <a:rPr lang="en-GB" sz="2000" b="0" dirty="0" smtClean="0">
                <a:solidFill>
                  <a:schemeClr val="tx1"/>
                </a:solidFill>
              </a:rPr>
              <a:t>2020-10-26</a:t>
            </a:r>
            <a:endParaRPr lang="en-GB" sz="2000" b="0" dirty="0">
              <a:solidFill>
                <a:schemeClr val="tx1"/>
              </a:solidFill>
            </a:endParaRPr>
          </a:p>
        </p:txBody>
      </p:sp>
      <p:sp>
        <p:nvSpPr>
          <p:cNvPr id="3076" name="Rectangle 4"/>
          <p:cNvSpPr>
            <a:spLocks noChangeArrowheads="1"/>
          </p:cNvSpPr>
          <p:nvPr/>
        </p:nvSpPr>
        <p:spPr bwMode="auto">
          <a:xfrm>
            <a:off x="533400" y="2183904"/>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
        <p:nvSpPr>
          <p:cNvPr id="10" name="바닥글 개체 틀 4"/>
          <p:cNvSpPr>
            <a:spLocks noGrp="1"/>
          </p:cNvSpPr>
          <p:nvPr>
            <p:ph type="ftr" idx="14"/>
          </p:nvPr>
        </p:nvSpPr>
        <p:spPr>
          <a:xfrm>
            <a:off x="5357818" y="6475413"/>
            <a:ext cx="3184520" cy="180975"/>
          </a:xfrm>
        </p:spPr>
        <p:txBody>
          <a:bodyPr/>
          <a:lstStyle/>
          <a:p>
            <a:r>
              <a:rPr lang="en-GB" altLang="ko-KR" dirty="0" smtClean="0"/>
              <a:t>Namyeong Kim, LGE</a:t>
            </a:r>
            <a:endParaRPr lang="en-GB" altLang="ko-KR" dirty="0"/>
          </a:p>
        </p:txBody>
      </p:sp>
      <p:graphicFrame>
        <p:nvGraphicFramePr>
          <p:cNvPr id="11" name="Table 55"/>
          <p:cNvGraphicFramePr>
            <a:graphicFrameLocks noGrp="1"/>
          </p:cNvGraphicFramePr>
          <p:nvPr>
            <p:extLst>
              <p:ext uri="{D42A27DB-BD31-4B8C-83A1-F6EECF244321}">
                <p14:modId xmlns:p14="http://schemas.microsoft.com/office/powerpoint/2010/main" val="4099421818"/>
              </p:ext>
            </p:extLst>
          </p:nvPr>
        </p:nvGraphicFramePr>
        <p:xfrm>
          <a:off x="696912" y="2687960"/>
          <a:ext cx="7707386" cy="2505237"/>
        </p:xfrm>
        <a:graphic>
          <a:graphicData uri="http://schemas.openxmlformats.org/drawingml/2006/table">
            <a:tbl>
              <a:tblPr/>
              <a:tblGrid>
                <a:gridCol w="1573841"/>
                <a:gridCol w="1973829"/>
                <a:gridCol w="1866505"/>
                <a:gridCol w="2293211"/>
              </a:tblGrid>
              <a:tr h="420047">
                <a:tc>
                  <a:txBody>
                    <a:bodyPr/>
                    <a:lstStyle/>
                    <a:p>
                      <a:pPr marL="0" marR="0" algn="ctr">
                        <a:lnSpc>
                          <a:spcPct val="100000"/>
                        </a:lnSpc>
                        <a:spcBef>
                          <a:spcPts val="600"/>
                        </a:spcBef>
                        <a:spcAft>
                          <a:spcPts val="0"/>
                        </a:spcAft>
                      </a:pPr>
                      <a:r>
                        <a:rPr lang="en-US" sz="1200" b="1" kern="0" dirty="0">
                          <a:latin typeface="+mj-lt"/>
                          <a:ea typeface="Batang"/>
                        </a:rPr>
                        <a:t>Name</a:t>
                      </a: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600"/>
                        </a:spcBef>
                        <a:spcAft>
                          <a:spcPts val="0"/>
                        </a:spcAft>
                      </a:pPr>
                      <a:r>
                        <a:rPr lang="en-US" sz="1200" b="1" dirty="0">
                          <a:latin typeface="+mj-lt"/>
                          <a:ea typeface="Malgun Gothic"/>
                        </a:rPr>
                        <a:t>Affiliations</a:t>
                      </a:r>
                      <a:endParaRPr lang="en-US" sz="1200" dirty="0">
                        <a:latin typeface="+mj-lt"/>
                        <a:ea typeface="Malgun Gothic"/>
                      </a:endParaRP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600"/>
                        </a:spcBef>
                        <a:spcAft>
                          <a:spcPts val="0"/>
                        </a:spcAft>
                      </a:pPr>
                      <a:r>
                        <a:rPr lang="en-US" sz="1200" b="1" dirty="0">
                          <a:latin typeface="+mj-lt"/>
                          <a:ea typeface="Malgun Gothic"/>
                        </a:rPr>
                        <a:t>Address</a:t>
                      </a:r>
                      <a:endParaRPr lang="en-US" sz="1200" dirty="0">
                        <a:latin typeface="+mj-lt"/>
                        <a:ea typeface="Malgun Gothic"/>
                      </a:endParaRP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600"/>
                        </a:spcBef>
                        <a:spcAft>
                          <a:spcPts val="0"/>
                        </a:spcAft>
                      </a:pPr>
                      <a:r>
                        <a:rPr lang="en-US" sz="1200" b="1" dirty="0" smtClean="0">
                          <a:latin typeface="+mj-lt"/>
                          <a:ea typeface="Malgun Gothic"/>
                        </a:rPr>
                        <a:t>Email</a:t>
                      </a:r>
                      <a:endParaRPr lang="en-US" sz="1200" dirty="0">
                        <a:latin typeface="+mj-lt"/>
                        <a:ea typeface="Malgun Gothic"/>
                      </a:endParaRP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0047">
                <a:tc>
                  <a:txBody>
                    <a:bodyPr/>
                    <a:lstStyle/>
                    <a:p>
                      <a:pPr marL="0" marR="0" indent="0" algn="ctr" defTabSz="914400" rtl="0" eaLnBrk="1" fontAlgn="auto" latinLnBrk="0" hangingPunct="1">
                        <a:lnSpc>
                          <a:spcPct val="100000"/>
                        </a:lnSpc>
                        <a:spcBef>
                          <a:spcPts val="600"/>
                        </a:spcBef>
                        <a:spcAft>
                          <a:spcPts val="0"/>
                        </a:spcAft>
                        <a:buClrTx/>
                        <a:buSzTx/>
                        <a:buFontTx/>
                        <a:buNone/>
                        <a:tabLst/>
                        <a:defRPr/>
                      </a:pPr>
                      <a:r>
                        <a:rPr lang="en-US" altLang="ko-KR" sz="1200" kern="1200" dirty="0" smtClean="0">
                          <a:solidFill>
                            <a:schemeClr val="tx1"/>
                          </a:solidFill>
                          <a:latin typeface="+mn-lt"/>
                          <a:ea typeface="Malgun Gothic"/>
                          <a:cs typeface="+mn-cs"/>
                        </a:rPr>
                        <a:t>Namyeong</a:t>
                      </a:r>
                      <a:r>
                        <a:rPr lang="en-US" altLang="ko-KR" sz="1200" kern="1200" baseline="0" dirty="0" smtClean="0">
                          <a:solidFill>
                            <a:schemeClr val="tx1"/>
                          </a:solidFill>
                          <a:latin typeface="+mn-lt"/>
                          <a:ea typeface="Malgun Gothic"/>
                          <a:cs typeface="+mn-cs"/>
                        </a:rPr>
                        <a:t> Kim</a:t>
                      </a:r>
                      <a:endParaRPr lang="en-US" altLang="ko-KR" sz="1200" kern="1200" dirty="0" smtClean="0">
                        <a:solidFill>
                          <a:schemeClr val="tx1"/>
                        </a:solidFill>
                        <a:latin typeface="+mn-lt"/>
                        <a:ea typeface="Malgun Gothic"/>
                        <a:cs typeface="+mn-cs"/>
                      </a:endParaRP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5">
                  <a:txBody>
                    <a:bodyPr/>
                    <a:lstStyle/>
                    <a:p>
                      <a:pPr marL="0" marR="0" indent="0" algn="ctr" defTabSz="914400" rtl="0" eaLnBrk="1" fontAlgn="auto" latinLnBrk="0" hangingPunct="1">
                        <a:lnSpc>
                          <a:spcPct val="100000"/>
                        </a:lnSpc>
                        <a:spcBef>
                          <a:spcPts val="600"/>
                        </a:spcBef>
                        <a:spcAft>
                          <a:spcPts val="0"/>
                        </a:spcAft>
                        <a:buClrTx/>
                        <a:buSzTx/>
                        <a:buFontTx/>
                        <a:buNone/>
                        <a:tabLst/>
                        <a:defRPr/>
                      </a:pPr>
                      <a:r>
                        <a:rPr lang="en-US" altLang="ko-KR" sz="1200" kern="1200" dirty="0" smtClean="0">
                          <a:solidFill>
                            <a:schemeClr val="tx1"/>
                          </a:solidFill>
                          <a:latin typeface="+mn-lt"/>
                          <a:ea typeface="Malgun Gothic"/>
                          <a:cs typeface="+mn-cs"/>
                        </a:rPr>
                        <a:t>LG Electronics</a:t>
                      </a: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5">
                  <a:txBody>
                    <a:bodyPr/>
                    <a:lstStyle/>
                    <a:p>
                      <a:pPr marL="0" marR="0" indent="0" algn="ctr" defTabSz="914400" rtl="0" eaLnBrk="1" fontAlgn="auto" latinLnBrk="1" hangingPunct="1">
                        <a:lnSpc>
                          <a:spcPct val="100000"/>
                        </a:lnSpc>
                        <a:spcBef>
                          <a:spcPts val="600"/>
                        </a:spcBef>
                        <a:spcAft>
                          <a:spcPts val="0"/>
                        </a:spcAft>
                        <a:buClrTx/>
                        <a:buSzTx/>
                        <a:buFontTx/>
                        <a:buNone/>
                        <a:tabLst/>
                        <a:defRPr/>
                      </a:pPr>
                      <a:r>
                        <a:rPr lang="en-US" altLang="ko-KR" sz="1200" kern="1200" dirty="0" smtClean="0">
                          <a:solidFill>
                            <a:schemeClr val="tx1"/>
                          </a:solidFill>
                          <a:latin typeface="+mn-lt"/>
                          <a:ea typeface="Malgun Gothic"/>
                          <a:cs typeface="+mn-cs"/>
                        </a:rPr>
                        <a:t>LG Seocho</a:t>
                      </a:r>
                      <a:r>
                        <a:rPr lang="en-US" altLang="ko-KR" sz="1200" kern="1200" baseline="0" dirty="0" smtClean="0">
                          <a:solidFill>
                            <a:schemeClr val="tx1"/>
                          </a:solidFill>
                          <a:latin typeface="+mn-lt"/>
                          <a:ea typeface="Malgun Gothic"/>
                          <a:cs typeface="+mn-cs"/>
                        </a:rPr>
                        <a:t> R&amp;D Campus, Korea</a:t>
                      </a:r>
                      <a:endParaRPr lang="en-US" altLang="ko-KR" sz="1200" kern="1200" dirty="0" smtClean="0">
                        <a:solidFill>
                          <a:schemeClr val="tx1"/>
                        </a:solidFill>
                        <a:latin typeface="+mn-lt"/>
                        <a:ea typeface="Malgun Gothic"/>
                        <a:cs typeface="+mn-cs"/>
                      </a:endParaRPr>
                    </a:p>
                    <a:p>
                      <a:pPr marL="0" marR="0" algn="ctr">
                        <a:lnSpc>
                          <a:spcPct val="100000"/>
                        </a:lnSpc>
                        <a:spcBef>
                          <a:spcPts val="600"/>
                        </a:spcBef>
                        <a:spcAft>
                          <a:spcPts val="0"/>
                        </a:spcAft>
                      </a:pPr>
                      <a:endParaRPr lang="en-US" sz="1200" dirty="0">
                        <a:latin typeface="+mj-lt"/>
                        <a:ea typeface="Malgun Gothic"/>
                      </a:endParaRP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altLang="ko-KR" sz="1200" b="0" dirty="0" smtClean="0"/>
                        <a:t>namyeong.kim@lge.com</a:t>
                      </a: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5002">
                <a:tc>
                  <a:txBody>
                    <a:bodyPr/>
                    <a:lstStyle/>
                    <a:p>
                      <a:pPr marL="0" marR="0" indent="0" algn="ctr" defTabSz="914400" rtl="0" eaLnBrk="1" fontAlgn="auto" latinLnBrk="0" hangingPunct="1">
                        <a:lnSpc>
                          <a:spcPct val="100000"/>
                        </a:lnSpc>
                        <a:spcBef>
                          <a:spcPts val="600"/>
                        </a:spcBef>
                        <a:spcAft>
                          <a:spcPts val="0"/>
                        </a:spcAft>
                        <a:buClrTx/>
                        <a:buSzTx/>
                        <a:buFontTx/>
                        <a:buNone/>
                        <a:tabLst/>
                        <a:defRPr/>
                      </a:pPr>
                      <a:r>
                        <a:rPr lang="en-US" altLang="ko-KR" sz="1200" kern="1200" dirty="0" smtClean="0">
                          <a:solidFill>
                            <a:schemeClr val="tx1"/>
                          </a:solidFill>
                          <a:latin typeface="+mn-lt"/>
                          <a:ea typeface="Malgun Gothic"/>
                          <a:cs typeface="+mn-cs"/>
                        </a:rPr>
                        <a:t>Jeongki Kim</a:t>
                      </a: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indent="0" algn="ctr" defTabSz="914400" rtl="0" eaLnBrk="1" fontAlgn="auto" latinLnBrk="0" hangingPunct="1">
                        <a:lnSpc>
                          <a:spcPct val="100000"/>
                        </a:lnSpc>
                        <a:spcBef>
                          <a:spcPts val="600"/>
                        </a:spcBef>
                        <a:spcAft>
                          <a:spcPts val="0"/>
                        </a:spcAft>
                        <a:buClrTx/>
                        <a:buSzTx/>
                        <a:buFontTx/>
                        <a:buNone/>
                        <a:tabLst/>
                        <a:defRPr/>
                      </a:pPr>
                      <a:endParaRPr lang="en-US" altLang="ko-KR" sz="1200" kern="1200" dirty="0" smtClean="0">
                        <a:solidFill>
                          <a:schemeClr val="tx1"/>
                        </a:solidFill>
                        <a:latin typeface="+mn-lt"/>
                        <a:ea typeface="Malgun Gothic"/>
                        <a:cs typeface="+mn-cs"/>
                      </a:endParaRP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algn="ctr"/>
                      <a:r>
                        <a:rPr lang="en-US" altLang="ko-KR" sz="1200" b="0" dirty="0" smtClean="0"/>
                        <a:t>jeongki.kim@lge.com</a:t>
                      </a: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0047">
                <a:tc>
                  <a:txBody>
                    <a:bodyPr/>
                    <a:lstStyle/>
                    <a:p>
                      <a:pPr marL="0" marR="0" lvl="0" indent="0" algn="ctr" defTabSz="914400" rtl="0" eaLnBrk="1" fontAlgn="auto" latinLnBrk="0" hangingPunct="1">
                        <a:lnSpc>
                          <a:spcPct val="100000"/>
                        </a:lnSpc>
                        <a:spcBef>
                          <a:spcPts val="600"/>
                        </a:spcBef>
                        <a:spcAft>
                          <a:spcPts val="0"/>
                        </a:spcAft>
                        <a:buClrTx/>
                        <a:buSzTx/>
                        <a:buFontTx/>
                        <a:buNone/>
                        <a:tabLst/>
                        <a:defRPr/>
                      </a:pPr>
                      <a:r>
                        <a:rPr lang="en-US" altLang="ko-KR" sz="1200" dirty="0" smtClean="0">
                          <a:solidFill>
                            <a:schemeClr val="tx1"/>
                          </a:solidFill>
                        </a:rPr>
                        <a:t>Insun Jang</a:t>
                      </a: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indent="0" algn="ctr" defTabSz="914400" rtl="0" eaLnBrk="1" fontAlgn="auto" latinLnBrk="0" hangingPunct="1">
                        <a:lnSpc>
                          <a:spcPct val="100000"/>
                        </a:lnSpc>
                        <a:spcBef>
                          <a:spcPts val="600"/>
                        </a:spcBef>
                        <a:spcAft>
                          <a:spcPts val="0"/>
                        </a:spcAft>
                        <a:buClrTx/>
                        <a:buSzTx/>
                        <a:buFontTx/>
                        <a:buNone/>
                        <a:tabLst/>
                        <a:defRPr/>
                      </a:pPr>
                      <a:endParaRPr lang="en-US" altLang="ko-KR" sz="1200" kern="1200" dirty="0" smtClean="0">
                        <a:solidFill>
                          <a:schemeClr val="tx1"/>
                        </a:solidFill>
                        <a:latin typeface="+mn-lt"/>
                        <a:ea typeface="Malgun Gothic"/>
                        <a:cs typeface="+mn-cs"/>
                      </a:endParaRP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marL="0" marR="0" lvl="0" indent="0" algn="ctr" defTabSz="914400" rtl="0" eaLnBrk="1" fontAlgn="auto" latinLnBrk="1" hangingPunct="1">
                        <a:lnSpc>
                          <a:spcPct val="100000"/>
                        </a:lnSpc>
                        <a:spcBef>
                          <a:spcPts val="0"/>
                        </a:spcBef>
                        <a:spcAft>
                          <a:spcPts val="0"/>
                        </a:spcAft>
                        <a:buClrTx/>
                        <a:buSzTx/>
                        <a:buFontTx/>
                        <a:buNone/>
                        <a:tabLst/>
                        <a:defRPr/>
                      </a:pPr>
                      <a:r>
                        <a:rPr lang="en-US" altLang="ko-KR" sz="1200" dirty="0" smtClean="0">
                          <a:solidFill>
                            <a:prstClr val="black"/>
                          </a:solidFill>
                        </a:rPr>
                        <a:t>insun.jang@lge.com</a:t>
                      </a: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0047">
                <a:tc>
                  <a:txBody>
                    <a:bodyPr/>
                    <a:lstStyle/>
                    <a:p>
                      <a:pPr marL="0" marR="0" lvl="0" indent="0" algn="ctr" defTabSz="914400" rtl="0" eaLnBrk="1" fontAlgn="auto" latinLnBrk="0" hangingPunct="1">
                        <a:lnSpc>
                          <a:spcPct val="100000"/>
                        </a:lnSpc>
                        <a:spcBef>
                          <a:spcPts val="600"/>
                        </a:spcBef>
                        <a:spcAft>
                          <a:spcPts val="0"/>
                        </a:spcAft>
                        <a:buClrTx/>
                        <a:buSzTx/>
                        <a:buFontTx/>
                        <a:buNone/>
                        <a:tabLst/>
                        <a:defRPr/>
                      </a:pP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Sunhee Baek</a:t>
                      </a: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indent="0" algn="ctr" defTabSz="914400" rtl="0" eaLnBrk="1" fontAlgn="auto" latinLnBrk="0" hangingPunct="1">
                        <a:lnSpc>
                          <a:spcPct val="100000"/>
                        </a:lnSpc>
                        <a:spcBef>
                          <a:spcPts val="600"/>
                        </a:spcBef>
                        <a:spcAft>
                          <a:spcPts val="0"/>
                        </a:spcAft>
                        <a:buClrTx/>
                        <a:buSzTx/>
                        <a:buFontTx/>
                        <a:buNone/>
                        <a:tabLst/>
                        <a:defRPr/>
                      </a:pPr>
                      <a:endParaRPr lang="en-US" altLang="ko-KR" sz="1200" kern="1200" dirty="0" smtClean="0">
                        <a:solidFill>
                          <a:schemeClr val="tx1"/>
                        </a:solidFill>
                        <a:latin typeface="+mn-lt"/>
                        <a:ea typeface="Malgun Gothic"/>
                        <a:cs typeface="+mn-cs"/>
                      </a:endParaRP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algn="ctr">
                        <a:lnSpc>
                          <a:spcPct val="100000"/>
                        </a:lnSpc>
                        <a:spcBef>
                          <a:spcPts val="600"/>
                        </a:spcBef>
                        <a:spcAft>
                          <a:spcPts val="0"/>
                        </a:spcAft>
                      </a:pPr>
                      <a:endParaRPr lang="en-US" sz="1200" dirty="0">
                        <a:latin typeface="+mj-lt"/>
                        <a:ea typeface="Malgun Gothic"/>
                      </a:endParaRP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1" hangingPunct="1">
                        <a:lnSpc>
                          <a:spcPct val="100000"/>
                        </a:lnSpc>
                        <a:spcBef>
                          <a:spcPts val="0"/>
                        </a:spcBef>
                        <a:spcAft>
                          <a:spcPts val="0"/>
                        </a:spcAft>
                        <a:buClrTx/>
                        <a:buSzTx/>
                        <a:buFontTx/>
                        <a:buNone/>
                        <a:tabLst/>
                        <a:defRPr/>
                      </a:pP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sunhee.baek@lge.com</a:t>
                      </a: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0047">
                <a:tc>
                  <a:txBody>
                    <a:bodyPr/>
                    <a:lstStyle/>
                    <a:p>
                      <a:pPr marL="0" marR="0" lvl="0" indent="0" algn="ctr" defTabSz="914400" rtl="0" eaLnBrk="1" fontAlgn="auto" latinLnBrk="0" hangingPunct="1">
                        <a:lnSpc>
                          <a:spcPct val="100000"/>
                        </a:lnSpc>
                        <a:spcBef>
                          <a:spcPts val="600"/>
                        </a:spcBef>
                        <a:spcAft>
                          <a:spcPts val="0"/>
                        </a:spcAft>
                        <a:buClrTx/>
                        <a:buSzTx/>
                        <a:buFontTx/>
                        <a:buNone/>
                        <a:tabLst/>
                        <a:defRPr/>
                      </a:pPr>
                      <a:r>
                        <a:rPr lang="en-US" altLang="ko-KR" sz="1200" dirty="0" smtClean="0">
                          <a:solidFill>
                            <a:schemeClr val="tx1"/>
                          </a:solidFill>
                          <a:ea typeface="Malgun Gothic"/>
                        </a:rPr>
                        <a:t>Jinsoo Choi</a:t>
                      </a: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indent="0" algn="ctr" defTabSz="914400" rtl="0" eaLnBrk="1" fontAlgn="auto" latinLnBrk="0" hangingPunct="1">
                        <a:lnSpc>
                          <a:spcPct val="100000"/>
                        </a:lnSpc>
                        <a:spcBef>
                          <a:spcPts val="600"/>
                        </a:spcBef>
                        <a:spcAft>
                          <a:spcPts val="0"/>
                        </a:spcAft>
                        <a:buClrTx/>
                        <a:buSzTx/>
                        <a:buFontTx/>
                        <a:buNone/>
                        <a:tabLst/>
                        <a:defRPr/>
                      </a:pPr>
                      <a:endParaRPr lang="en-US" altLang="ko-KR" sz="1200" kern="1200" dirty="0" smtClean="0">
                        <a:solidFill>
                          <a:schemeClr val="tx1"/>
                        </a:solidFill>
                        <a:latin typeface="+mn-lt"/>
                        <a:ea typeface="Malgun Gothic"/>
                        <a:cs typeface="+mn-cs"/>
                      </a:endParaRP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algn="ctr">
                        <a:lnSpc>
                          <a:spcPct val="100000"/>
                        </a:lnSpc>
                        <a:spcBef>
                          <a:spcPts val="600"/>
                        </a:spcBef>
                        <a:spcAft>
                          <a:spcPts val="0"/>
                        </a:spcAft>
                      </a:pPr>
                      <a:endParaRPr lang="en-US" sz="1200" dirty="0">
                        <a:latin typeface="+mj-lt"/>
                        <a:ea typeface="Malgun Gothic"/>
                      </a:endParaRP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1" hangingPunct="1">
                        <a:lnSpc>
                          <a:spcPct val="100000"/>
                        </a:lnSpc>
                        <a:spcBef>
                          <a:spcPts val="0"/>
                        </a:spcBef>
                        <a:spcAft>
                          <a:spcPts val="0"/>
                        </a:spcAft>
                        <a:buClrTx/>
                        <a:buSzTx/>
                        <a:buFontTx/>
                        <a:buNone/>
                        <a:tabLst/>
                        <a:defRPr/>
                      </a:pPr>
                      <a:r>
                        <a:rPr lang="en-US" altLang="ko-KR" sz="1200" dirty="0" smtClean="0">
                          <a:solidFill>
                            <a:schemeClr val="tx1"/>
                          </a:solidFill>
                        </a:rPr>
                        <a:t>js.choi@lge.com</a:t>
                      </a:r>
                      <a:endParaRPr lang="ko-KR" altLang="en-US" sz="1200" smtClean="0">
                        <a:solidFill>
                          <a:schemeClr val="tx1"/>
                        </a:solidFill>
                      </a:endParaRP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solidFill>
                  <a:schemeClr val="tx1"/>
                </a:solidFill>
              </a:rPr>
              <a:t>Option 2: Use of Change Sequence field with a control </a:t>
            </a:r>
            <a:r>
              <a:rPr lang="en-US" altLang="ko-KR" dirty="0" smtClean="0">
                <a:solidFill>
                  <a:schemeClr val="tx1"/>
                </a:solidFill>
              </a:rPr>
              <a:t>field</a:t>
            </a:r>
            <a:endParaRPr lang="ko-KR" altLang="en-US">
              <a:solidFill>
                <a:schemeClr val="tx1"/>
              </a:solidFill>
            </a:endParaRPr>
          </a:p>
        </p:txBody>
      </p:sp>
      <p:sp>
        <p:nvSpPr>
          <p:cNvPr id="3" name="내용 개체 틀 2"/>
          <p:cNvSpPr>
            <a:spLocks noGrp="1"/>
          </p:cNvSpPr>
          <p:nvPr>
            <p:ph idx="1"/>
          </p:nvPr>
        </p:nvSpPr>
        <p:spPr/>
        <p:txBody>
          <a:bodyPr/>
          <a:lstStyle/>
          <a:p>
            <a:pPr>
              <a:buFont typeface="Arial" panose="020B0604020202020204" pitchFamily="34" charset="0"/>
              <a:buChar char="•"/>
            </a:pPr>
            <a:r>
              <a:rPr lang="en-US" altLang="ko-KR" sz="2000" dirty="0"/>
              <a:t>We can use a Change Sequence field to indicate the request of critical update information for other APs.</a:t>
            </a:r>
          </a:p>
          <a:p>
            <a:pPr lvl="1">
              <a:buFont typeface="Arial" panose="020B0604020202020204" pitchFamily="34" charset="0"/>
              <a:buChar char="•"/>
            </a:pPr>
            <a:r>
              <a:rPr lang="en-US" altLang="ko-KR" sz="1600" dirty="0"/>
              <a:t>For this, we also define a new control field </a:t>
            </a:r>
            <a:r>
              <a:rPr lang="en-US" altLang="ko-KR" sz="1600" dirty="0" smtClean="0"/>
              <a:t>to </a:t>
            </a:r>
            <a:r>
              <a:rPr lang="en-US" altLang="ko-KR" sz="1600" dirty="0"/>
              <a:t>indicate the presence of the Change Sequence field in </a:t>
            </a:r>
            <a:r>
              <a:rPr lang="en-US" altLang="ko-KR" sz="1600" dirty="0" smtClean="0"/>
              <a:t>ML element (i.e. </a:t>
            </a:r>
            <a:r>
              <a:rPr lang="en-GB" altLang="ko-KR" sz="1600" dirty="0" smtClean="0"/>
              <a:t>Probe </a:t>
            </a:r>
            <a:r>
              <a:rPr lang="en-GB" altLang="ko-KR" sz="1600" dirty="0"/>
              <a:t>Request variant Multi-Link </a:t>
            </a:r>
            <a:r>
              <a:rPr lang="en-GB" altLang="ko-KR" sz="1600" dirty="0" smtClean="0"/>
              <a:t>element)</a:t>
            </a:r>
            <a:r>
              <a:rPr lang="en-US" altLang="ko-KR" sz="1600" dirty="0" smtClean="0"/>
              <a:t>.</a:t>
            </a:r>
          </a:p>
          <a:p>
            <a:pPr lvl="2">
              <a:buFont typeface="Arial" panose="020B0604020202020204" pitchFamily="34" charset="0"/>
              <a:buChar char="•"/>
            </a:pPr>
            <a:r>
              <a:rPr lang="en-US" altLang="ko-KR" sz="1400" dirty="0" smtClean="0"/>
              <a:t>For ex</a:t>
            </a:r>
            <a:r>
              <a:rPr lang="en-US" altLang="ko-KR" sz="1400" dirty="0"/>
              <a:t>ample, the control field name may be “critical update request”. The exact name is TBD. </a:t>
            </a:r>
          </a:p>
          <a:p>
            <a:pPr lvl="1">
              <a:buFont typeface="Arial" panose="020B0604020202020204" pitchFamily="34" charset="0"/>
              <a:buChar char="•"/>
            </a:pPr>
            <a:r>
              <a:rPr lang="en-US" altLang="ko-KR" sz="1600" dirty="0"/>
              <a:t>A STA may request critical update information of other APs by sending a request message </a:t>
            </a:r>
            <a:r>
              <a:rPr lang="en-US" altLang="ko-KR" sz="1600" u="sng" dirty="0"/>
              <a:t>including a </a:t>
            </a:r>
            <a:r>
              <a:rPr lang="en-US" altLang="ko-KR" sz="1600" u="sng" dirty="0" smtClean="0"/>
              <a:t>Change </a:t>
            </a:r>
            <a:r>
              <a:rPr lang="en-US" altLang="ko-KR" sz="1600" u="sng" dirty="0"/>
              <a:t>Sequence field with a control field</a:t>
            </a:r>
            <a:r>
              <a:rPr lang="en-US" altLang="ko-KR" sz="1600" dirty="0"/>
              <a:t>.</a:t>
            </a:r>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바닥글 개체 틀 4"/>
          <p:cNvSpPr>
            <a:spLocks noGrp="1"/>
          </p:cNvSpPr>
          <p:nvPr>
            <p:ph type="ftr" idx="14"/>
          </p:nvPr>
        </p:nvSpPr>
        <p:spPr/>
        <p:txBody>
          <a:bodyPr/>
          <a:lstStyle/>
          <a:p>
            <a:r>
              <a:rPr lang="en-GB" altLang="ko-KR" smtClean="0"/>
              <a:t>Namyeong Kim, LGE</a:t>
            </a:r>
            <a:endParaRPr lang="en-GB" altLang="ko-KR" dirty="0"/>
          </a:p>
        </p:txBody>
      </p:sp>
      <p:sp>
        <p:nvSpPr>
          <p:cNvPr id="6" name="날짜 개체 틀 5"/>
          <p:cNvSpPr>
            <a:spLocks noGrp="1"/>
          </p:cNvSpPr>
          <p:nvPr>
            <p:ph type="dt" idx="15"/>
          </p:nvPr>
        </p:nvSpPr>
        <p:spPr/>
        <p:txBody>
          <a:bodyPr/>
          <a:lstStyle/>
          <a:p>
            <a:r>
              <a:rPr lang="en-US" altLang="ko-KR" dirty="0"/>
              <a:t>October 2020</a:t>
            </a:r>
            <a:endParaRPr lang="en-GB" altLang="ko-KR" dirty="0"/>
          </a:p>
        </p:txBody>
      </p:sp>
      <p:pic>
        <p:nvPicPr>
          <p:cNvPr id="8" name="그림 7"/>
          <p:cNvPicPr>
            <a:picLocks noChangeAspect="1"/>
          </p:cNvPicPr>
          <p:nvPr/>
        </p:nvPicPr>
        <p:blipFill>
          <a:blip r:embed="rId2"/>
          <a:stretch>
            <a:fillRect/>
          </a:stretch>
        </p:blipFill>
        <p:spPr>
          <a:xfrm>
            <a:off x="1634323" y="4346916"/>
            <a:ext cx="5577355" cy="2040173"/>
          </a:xfrm>
          <a:prstGeom prst="rect">
            <a:avLst/>
          </a:prstGeom>
        </p:spPr>
      </p:pic>
      <p:sp>
        <p:nvSpPr>
          <p:cNvPr id="9" name="文本框 29"/>
          <p:cNvSpPr txBox="1"/>
          <p:nvPr/>
        </p:nvSpPr>
        <p:spPr>
          <a:xfrm>
            <a:off x="755576" y="4365104"/>
            <a:ext cx="1119001" cy="523220"/>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1400" b="0" i="0" u="none" strike="noStrike" kern="0" cap="none" spc="0" normalizeH="0" baseline="0" noProof="0" dirty="0" smtClean="0">
                <a:ln>
                  <a:noFill/>
                </a:ln>
                <a:solidFill>
                  <a:srgbClr val="000000"/>
                </a:solidFill>
                <a:effectLst/>
                <a:uLnTx/>
                <a:uFillTx/>
              </a:rPr>
              <a:t>MLD</a:t>
            </a:r>
            <a:r>
              <a:rPr kumimoji="0" lang="en-US" altLang="zh-CN" sz="1400" b="0" i="0" u="none" strike="noStrike" kern="0" cap="none" spc="0" normalizeH="0" noProof="0" dirty="0" smtClean="0">
                <a:ln>
                  <a:noFill/>
                </a:ln>
                <a:solidFill>
                  <a:srgbClr val="000000"/>
                </a:solidFill>
                <a:effectLst/>
                <a:uLnTx/>
                <a:uFillTx/>
              </a:rPr>
              <a:t> p</a:t>
            </a:r>
            <a:r>
              <a:rPr kumimoji="0" lang="en-US" altLang="zh-CN" sz="1400" b="0" i="0" u="none" strike="noStrike" kern="0" cap="none" spc="0" normalizeH="0" baseline="0" noProof="0" dirty="0" smtClean="0">
                <a:ln>
                  <a:noFill/>
                </a:ln>
                <a:solidFill>
                  <a:srgbClr val="000000"/>
                </a:solidFill>
                <a:effectLst/>
                <a:uLnTx/>
                <a:uFillTx/>
              </a:rPr>
              <a:t>robe</a:t>
            </a:r>
            <a:r>
              <a:rPr kumimoji="0" lang="en-US" altLang="zh-CN" sz="1400" b="0" i="0" u="none" strike="noStrike" kern="0" cap="none" spc="0" normalizeH="0" noProof="0" dirty="0" smtClean="0">
                <a:ln>
                  <a:noFill/>
                </a:ln>
                <a:solidFill>
                  <a:srgbClr val="000000"/>
                </a:solidFill>
                <a:effectLst/>
                <a:uLnTx/>
                <a:uFillTx/>
              </a:rPr>
              <a:t> r</a:t>
            </a:r>
            <a:r>
              <a:rPr kumimoji="0" lang="en-US" altLang="zh-CN" sz="1400" b="0" i="0" u="none" strike="noStrike" kern="0" cap="none" spc="0" normalizeH="0" baseline="0" noProof="0" dirty="0" smtClean="0">
                <a:ln>
                  <a:noFill/>
                </a:ln>
                <a:solidFill>
                  <a:srgbClr val="000000"/>
                </a:solidFill>
                <a:effectLst/>
                <a:uLnTx/>
                <a:uFillTx/>
              </a:rPr>
              <a:t>equest </a:t>
            </a:r>
            <a:endParaRPr kumimoji="0" lang="zh-CN" altLang="en-US" sz="1400" b="0" i="0" u="none" strike="noStrike" kern="0" cap="none" spc="0" normalizeH="0" baseline="0" noProof="0" dirty="0" smtClean="0">
              <a:ln>
                <a:noFill/>
              </a:ln>
              <a:solidFill>
                <a:srgbClr val="000000"/>
              </a:solidFill>
              <a:effectLst/>
              <a:uLnTx/>
              <a:uFillTx/>
            </a:endParaRPr>
          </a:p>
        </p:txBody>
      </p:sp>
    </p:spTree>
    <p:extLst>
      <p:ext uri="{BB962C8B-B14F-4D97-AF65-F5344CB8AC3E}">
        <p14:creationId xmlns:p14="http://schemas.microsoft.com/office/powerpoint/2010/main" val="12708606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Option 1 vs Option 2</a:t>
            </a:r>
            <a:endParaRPr lang="ko-KR" altLang="en-US"/>
          </a:p>
        </p:txBody>
      </p:sp>
      <p:sp>
        <p:nvSpPr>
          <p:cNvPr id="3" name="내용 개체 틀 2"/>
          <p:cNvSpPr>
            <a:spLocks noGrp="1"/>
          </p:cNvSpPr>
          <p:nvPr>
            <p:ph idx="1"/>
          </p:nvPr>
        </p:nvSpPr>
        <p:spPr/>
        <p:txBody>
          <a:bodyPr/>
          <a:lstStyle/>
          <a:p>
            <a:pPr>
              <a:buFont typeface="Arial" panose="020B0604020202020204" pitchFamily="34" charset="0"/>
              <a:buChar char="•"/>
            </a:pPr>
            <a:r>
              <a:rPr lang="en-US" altLang="ko-KR" sz="1800" dirty="0"/>
              <a:t>Option </a:t>
            </a:r>
            <a:r>
              <a:rPr lang="en-US" altLang="ko-KR" sz="1800" dirty="0" smtClean="0"/>
              <a:t>1</a:t>
            </a:r>
          </a:p>
          <a:p>
            <a:pPr lvl="1">
              <a:buFont typeface="Arial" panose="020B0604020202020204" pitchFamily="34" charset="0"/>
              <a:buChar char="•"/>
            </a:pPr>
            <a:r>
              <a:rPr lang="en-US" altLang="ko-KR" sz="1600" dirty="0" smtClean="0"/>
              <a:t>This option is simple using existing Change Sequence element. </a:t>
            </a:r>
          </a:p>
          <a:p>
            <a:pPr lvl="2">
              <a:buFont typeface="Arial" panose="020B0604020202020204" pitchFamily="34" charset="0"/>
              <a:buChar char="•"/>
            </a:pPr>
            <a:r>
              <a:rPr lang="en-US" altLang="ko-KR" sz="1400" dirty="0" smtClean="0"/>
              <a:t>We don’t need to define a new field or element. </a:t>
            </a:r>
          </a:p>
          <a:p>
            <a:pPr lvl="1">
              <a:buFont typeface="Arial" panose="020B0604020202020204" pitchFamily="34" charset="0"/>
              <a:buChar char="•"/>
            </a:pPr>
            <a:r>
              <a:rPr lang="en-US" altLang="ko-KR" sz="1600" dirty="0" smtClean="0"/>
              <a:t>But, the overhead for default field (e.g. element ID, length field) may occur each Per-STA Profile.</a:t>
            </a:r>
          </a:p>
          <a:p>
            <a:pPr lvl="2">
              <a:buFont typeface="Arial" panose="020B0604020202020204" pitchFamily="34" charset="0"/>
              <a:buChar char="•"/>
            </a:pPr>
            <a:r>
              <a:rPr lang="en-US" altLang="ko-KR" sz="1400" dirty="0"/>
              <a:t>When the STA requests information on multiple APs, this overhead may increase further</a:t>
            </a:r>
            <a:r>
              <a:rPr lang="en-US" altLang="ko-KR" sz="1400" dirty="0" smtClean="0"/>
              <a:t>.</a:t>
            </a:r>
          </a:p>
          <a:p>
            <a:pPr>
              <a:buFont typeface="Arial" panose="020B0604020202020204" pitchFamily="34" charset="0"/>
              <a:buChar char="•"/>
            </a:pPr>
            <a:r>
              <a:rPr lang="en-US" altLang="ko-KR" sz="1800" dirty="0"/>
              <a:t>Option </a:t>
            </a:r>
            <a:r>
              <a:rPr lang="en-US" altLang="ko-KR" sz="1800" dirty="0" smtClean="0"/>
              <a:t>2 (preferred)</a:t>
            </a:r>
          </a:p>
          <a:p>
            <a:pPr lvl="1">
              <a:buFont typeface="Arial" panose="020B0604020202020204" pitchFamily="34" charset="0"/>
              <a:buChar char="•"/>
            </a:pPr>
            <a:r>
              <a:rPr lang="en-US" altLang="ko-KR" sz="1600" dirty="0" smtClean="0"/>
              <a:t>This option requires a new field.</a:t>
            </a:r>
          </a:p>
          <a:p>
            <a:pPr lvl="2">
              <a:buFont typeface="Arial" panose="020B0604020202020204" pitchFamily="34" charset="0"/>
              <a:buChar char="•"/>
            </a:pPr>
            <a:r>
              <a:rPr lang="en-US" altLang="ko-KR" sz="1400" dirty="0" smtClean="0"/>
              <a:t>However, the new field is just 1bit (e.g. “Critical update Request” field)</a:t>
            </a:r>
          </a:p>
          <a:p>
            <a:pPr lvl="1">
              <a:buFont typeface="Arial" panose="020B0604020202020204" pitchFamily="34" charset="0"/>
              <a:buChar char="•"/>
            </a:pPr>
            <a:r>
              <a:rPr lang="en-US" altLang="ko-KR" sz="1600" dirty="0" smtClean="0"/>
              <a:t>But</a:t>
            </a:r>
            <a:r>
              <a:rPr lang="en-US" altLang="ko-KR" sz="1600" dirty="0"/>
              <a:t>, </a:t>
            </a:r>
            <a:r>
              <a:rPr lang="en-US" altLang="ko-KR" sz="1600" dirty="0" smtClean="0"/>
              <a:t>the </a:t>
            </a:r>
            <a:r>
              <a:rPr lang="en-US" altLang="ko-KR" sz="1600" dirty="0"/>
              <a:t>overhead for default field can be reduced by using the change sequence </a:t>
            </a:r>
            <a:r>
              <a:rPr lang="en-US" altLang="ko-KR" sz="1600" dirty="0" smtClean="0"/>
              <a:t>field (not element).</a:t>
            </a:r>
          </a:p>
          <a:p>
            <a:pPr>
              <a:buFont typeface="Arial" panose="020B0604020202020204" pitchFamily="34" charset="0"/>
              <a:buChar char="•"/>
            </a:pPr>
            <a:r>
              <a:rPr lang="en-US" altLang="ko-KR" sz="1800" dirty="0" smtClean="0"/>
              <a:t>As a result, we prefer the </a:t>
            </a:r>
            <a:r>
              <a:rPr lang="en-US" altLang="ko-KR" sz="1800" dirty="0"/>
              <a:t>Option </a:t>
            </a:r>
            <a:r>
              <a:rPr lang="en-US" altLang="ko-KR" sz="1800" dirty="0" smtClean="0"/>
              <a:t>2 to avoid duplicated information transmission and reduce overhead. </a:t>
            </a:r>
          </a:p>
          <a:p>
            <a:pPr lvl="1">
              <a:buFont typeface="Arial" panose="020B0604020202020204" pitchFamily="34" charset="0"/>
              <a:buChar char="•"/>
            </a:pPr>
            <a:r>
              <a:rPr lang="en-US" altLang="ko-KR" sz="1400" dirty="0"/>
              <a:t>We may use ML IE format to indicate request of critical update information of specific link(s). </a:t>
            </a:r>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바닥글 개체 틀 4"/>
          <p:cNvSpPr>
            <a:spLocks noGrp="1"/>
          </p:cNvSpPr>
          <p:nvPr>
            <p:ph type="ftr" idx="14"/>
          </p:nvPr>
        </p:nvSpPr>
        <p:spPr/>
        <p:txBody>
          <a:bodyPr/>
          <a:lstStyle/>
          <a:p>
            <a:r>
              <a:rPr lang="en-GB" altLang="ko-KR" smtClean="0"/>
              <a:t>Namyeong Kim, LGE</a:t>
            </a:r>
            <a:endParaRPr lang="en-GB" altLang="ko-KR" dirty="0"/>
          </a:p>
        </p:txBody>
      </p:sp>
      <p:sp>
        <p:nvSpPr>
          <p:cNvPr id="6" name="날짜 개체 틀 5"/>
          <p:cNvSpPr>
            <a:spLocks noGrp="1"/>
          </p:cNvSpPr>
          <p:nvPr>
            <p:ph type="dt" idx="15"/>
          </p:nvPr>
        </p:nvSpPr>
        <p:spPr/>
        <p:txBody>
          <a:bodyPr/>
          <a:lstStyle/>
          <a:p>
            <a:r>
              <a:rPr lang="en-US" altLang="ko-KR" dirty="0"/>
              <a:t>October 2020</a:t>
            </a:r>
            <a:endParaRPr lang="en-GB" altLang="ko-KR" dirty="0"/>
          </a:p>
        </p:txBody>
      </p:sp>
    </p:spTree>
    <p:extLst>
      <p:ext uri="{BB962C8B-B14F-4D97-AF65-F5344CB8AC3E}">
        <p14:creationId xmlns:p14="http://schemas.microsoft.com/office/powerpoint/2010/main" val="6237249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Conclusion</a:t>
            </a:r>
            <a:endParaRPr lang="ko-KR" altLang="en-US"/>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바닥글 개체 틀 4"/>
          <p:cNvSpPr>
            <a:spLocks noGrp="1"/>
          </p:cNvSpPr>
          <p:nvPr>
            <p:ph type="ftr" idx="14"/>
          </p:nvPr>
        </p:nvSpPr>
        <p:spPr/>
        <p:txBody>
          <a:bodyPr/>
          <a:lstStyle/>
          <a:p>
            <a:r>
              <a:rPr lang="en-GB" altLang="ko-KR" smtClean="0"/>
              <a:t>Namyeong Kim, LGE</a:t>
            </a:r>
            <a:endParaRPr lang="en-GB" altLang="ko-KR" dirty="0"/>
          </a:p>
        </p:txBody>
      </p:sp>
      <p:sp>
        <p:nvSpPr>
          <p:cNvPr id="6" name="날짜 개체 틀 5"/>
          <p:cNvSpPr>
            <a:spLocks noGrp="1"/>
          </p:cNvSpPr>
          <p:nvPr>
            <p:ph type="dt" idx="15"/>
          </p:nvPr>
        </p:nvSpPr>
        <p:spPr/>
        <p:txBody>
          <a:bodyPr/>
          <a:lstStyle/>
          <a:p>
            <a:r>
              <a:rPr lang="en-US" altLang="ko-KR" dirty="0"/>
              <a:t>October 2020</a:t>
            </a:r>
            <a:endParaRPr lang="en-GB" altLang="ko-KR" dirty="0"/>
          </a:p>
        </p:txBody>
      </p:sp>
      <p:sp>
        <p:nvSpPr>
          <p:cNvPr id="8" name="직사각형 7"/>
          <p:cNvSpPr/>
          <p:nvPr/>
        </p:nvSpPr>
        <p:spPr>
          <a:xfrm>
            <a:off x="1030325" y="1916832"/>
            <a:ext cx="7686600" cy="2662267"/>
          </a:xfrm>
          <a:prstGeom prst="rect">
            <a:avLst/>
          </a:prstGeom>
        </p:spPr>
        <p:txBody>
          <a:bodyPr wrap="square">
            <a:spAutoFit/>
          </a:bodyPr>
          <a:lstStyle/>
          <a:p>
            <a:pPr marL="342900" lvl="0" indent="-342900" eaLnBrk="1" latinLnBrk="1" hangingPunct="1">
              <a:spcBef>
                <a:spcPts val="600"/>
              </a:spcBef>
              <a:buFont typeface="Arial" panose="020B0604020202020204" pitchFamily="34" charset="0"/>
              <a:buChar char="•"/>
            </a:pPr>
            <a:r>
              <a:rPr lang="en-US" altLang="ko-KR" sz="2000" b="1" kern="0" dirty="0" smtClean="0">
                <a:solidFill>
                  <a:srgbClr val="000000"/>
                </a:solidFill>
                <a:latin typeface="Times New Roman"/>
                <a:ea typeface="MS Gothic"/>
              </a:rPr>
              <a:t>We </a:t>
            </a:r>
            <a:r>
              <a:rPr lang="en-US" altLang="ko-KR" sz="2000" b="1" kern="0" dirty="0">
                <a:solidFill>
                  <a:srgbClr val="000000"/>
                </a:solidFill>
                <a:latin typeface="Times New Roman"/>
                <a:ea typeface="MS Gothic"/>
              </a:rPr>
              <a:t>propose the solicited method to </a:t>
            </a:r>
            <a:r>
              <a:rPr lang="en-US" altLang="ko-KR" sz="2000" b="1" kern="0" dirty="0" smtClean="0">
                <a:solidFill>
                  <a:srgbClr val="000000"/>
                </a:solidFill>
                <a:latin typeface="Times New Roman"/>
                <a:ea typeface="MS Gothic"/>
              </a:rPr>
              <a:t>retrieve </a:t>
            </a:r>
            <a:r>
              <a:rPr lang="en-US" altLang="ko-KR" sz="2000" b="1" kern="0" dirty="0">
                <a:solidFill>
                  <a:srgbClr val="000000"/>
                </a:solidFill>
                <a:latin typeface="Times New Roman"/>
                <a:ea typeface="MS Gothic"/>
              </a:rPr>
              <a:t>the critical update information </a:t>
            </a:r>
            <a:r>
              <a:rPr lang="en-US" altLang="ko-KR" sz="2000" b="1" kern="0" dirty="0" smtClean="0">
                <a:solidFill>
                  <a:schemeClr val="tx1"/>
                </a:solidFill>
                <a:latin typeface="Times New Roman"/>
                <a:ea typeface="MS Gothic"/>
              </a:rPr>
              <a:t>for </a:t>
            </a:r>
            <a:r>
              <a:rPr lang="en-US" altLang="ko-KR" sz="2000" b="1" kern="0" dirty="0">
                <a:solidFill>
                  <a:schemeClr val="tx1"/>
                </a:solidFill>
                <a:latin typeface="Times New Roman"/>
                <a:ea typeface="MS Gothic"/>
              </a:rPr>
              <a:t>one </a:t>
            </a:r>
            <a:r>
              <a:rPr lang="en-US" altLang="ko-KR" sz="2000" b="1" kern="0" dirty="0" smtClean="0">
                <a:solidFill>
                  <a:schemeClr val="tx1"/>
                </a:solidFill>
                <a:latin typeface="Times New Roman"/>
                <a:ea typeface="MS Gothic"/>
              </a:rPr>
              <a:t>or </a:t>
            </a:r>
            <a:r>
              <a:rPr lang="en-US" altLang="ko-KR" sz="2000" b="1" kern="0" dirty="0">
                <a:solidFill>
                  <a:schemeClr val="tx1"/>
                </a:solidFill>
                <a:latin typeface="Times New Roman"/>
                <a:ea typeface="MS Gothic"/>
              </a:rPr>
              <a:t>more </a:t>
            </a:r>
            <a:r>
              <a:rPr lang="en-US" altLang="ko-KR" sz="2000" b="1" kern="0" dirty="0" smtClean="0">
                <a:solidFill>
                  <a:schemeClr val="tx1"/>
                </a:solidFill>
                <a:latin typeface="Times New Roman"/>
                <a:ea typeface="MS Gothic"/>
              </a:rPr>
              <a:t>AP(s).</a:t>
            </a:r>
          </a:p>
          <a:p>
            <a:pPr marL="1085850" lvl="1" indent="-342900" eaLnBrk="1" latinLnBrk="1" hangingPunct="1">
              <a:spcBef>
                <a:spcPts val="600"/>
              </a:spcBef>
              <a:buFont typeface="Arial" panose="020B0604020202020204" pitchFamily="34" charset="0"/>
              <a:buChar char="•"/>
            </a:pPr>
            <a:r>
              <a:rPr lang="en-US" altLang="ko-KR" sz="1800" kern="0" dirty="0">
                <a:solidFill>
                  <a:schemeClr val="tx1"/>
                </a:solidFill>
                <a:latin typeface="Times New Roman"/>
                <a:ea typeface="MS Gothic"/>
              </a:rPr>
              <a:t>Using this method, a STA may obtain only </a:t>
            </a:r>
            <a:r>
              <a:rPr lang="en-US" altLang="ko-KR" sz="1800" kern="0" dirty="0" smtClean="0">
                <a:solidFill>
                  <a:schemeClr val="tx1"/>
                </a:solidFill>
                <a:latin typeface="Times New Roman"/>
                <a:ea typeface="MS Gothic"/>
              </a:rPr>
              <a:t>elements that </a:t>
            </a:r>
            <a:r>
              <a:rPr lang="en-US" altLang="ko-KR" sz="1800" dirty="0" smtClean="0">
                <a:solidFill>
                  <a:schemeClr val="tx1"/>
                </a:solidFill>
              </a:rPr>
              <a:t>classified </a:t>
            </a:r>
            <a:r>
              <a:rPr lang="en-US" altLang="ko-KR" sz="1800" dirty="0">
                <a:solidFill>
                  <a:schemeClr val="tx1"/>
                </a:solidFill>
              </a:rPr>
              <a:t>as critical update events in </a:t>
            </a:r>
            <a:r>
              <a:rPr lang="en-US" altLang="ko-KR" sz="1800" dirty="0" smtClean="0">
                <a:solidFill>
                  <a:schemeClr val="tx1"/>
                </a:solidFill>
              </a:rPr>
              <a:t>11be of other APs.</a:t>
            </a:r>
            <a:endParaRPr lang="en-US" altLang="ko-KR" sz="1800" kern="0" dirty="0">
              <a:solidFill>
                <a:schemeClr val="tx1"/>
              </a:solidFill>
              <a:latin typeface="Times New Roman"/>
              <a:ea typeface="MS Gothic"/>
            </a:endParaRPr>
          </a:p>
          <a:p>
            <a:pPr marL="342900" lvl="0" indent="-342900" eaLnBrk="1" latinLnBrk="1" hangingPunct="1">
              <a:spcBef>
                <a:spcPts val="600"/>
              </a:spcBef>
              <a:buFont typeface="Arial" panose="020B0604020202020204" pitchFamily="34" charset="0"/>
              <a:buChar char="•"/>
            </a:pPr>
            <a:r>
              <a:rPr lang="en-US" altLang="ko-KR" sz="2000" b="1" kern="0" dirty="0" smtClean="0">
                <a:solidFill>
                  <a:schemeClr val="tx1"/>
                </a:solidFill>
                <a:latin typeface="Times New Roman"/>
                <a:ea typeface="MS Gothic"/>
              </a:rPr>
              <a:t>In this regard, we provide 2 options for the signaling to request the critical update information.</a:t>
            </a:r>
            <a:endParaRPr lang="en-US" altLang="ko-KR" sz="2000" b="1" kern="0" dirty="0">
              <a:solidFill>
                <a:schemeClr val="tx1"/>
              </a:solidFill>
              <a:latin typeface="Times New Roman"/>
              <a:ea typeface="MS Gothic"/>
            </a:endParaRPr>
          </a:p>
          <a:p>
            <a:pPr marL="1085850" lvl="1" indent="-342900" eaLnBrk="1" latinLnBrk="1" hangingPunct="1">
              <a:spcBef>
                <a:spcPts val="600"/>
              </a:spcBef>
              <a:buFont typeface="Arial" panose="020B0604020202020204" pitchFamily="34" charset="0"/>
              <a:buChar char="•"/>
            </a:pPr>
            <a:r>
              <a:rPr lang="en-US" altLang="ko-KR" sz="1800" kern="0" dirty="0" smtClean="0">
                <a:solidFill>
                  <a:schemeClr val="tx1"/>
                </a:solidFill>
                <a:latin typeface="Times New Roman"/>
                <a:ea typeface="MS Gothic"/>
              </a:rPr>
              <a:t>We slightly prefer the option 2 for the solicited me</a:t>
            </a:r>
            <a:r>
              <a:rPr lang="en-US" altLang="ko-KR" sz="1800" kern="0" dirty="0" smtClean="0">
                <a:solidFill>
                  <a:srgbClr val="000000"/>
                </a:solidFill>
                <a:latin typeface="Times New Roman"/>
                <a:ea typeface="MS Gothic"/>
              </a:rPr>
              <a:t>thod because it has lower overhead than the option </a:t>
            </a:r>
            <a:r>
              <a:rPr lang="en-US" altLang="ko-KR" sz="1800" kern="0" dirty="0">
                <a:solidFill>
                  <a:srgbClr val="000000"/>
                </a:solidFill>
                <a:latin typeface="Times New Roman"/>
                <a:ea typeface="MS Gothic"/>
              </a:rPr>
              <a:t>1</a:t>
            </a:r>
            <a:r>
              <a:rPr lang="en-US" altLang="ko-KR" sz="1800" kern="0" dirty="0" smtClean="0">
                <a:solidFill>
                  <a:srgbClr val="000000"/>
                </a:solidFill>
                <a:latin typeface="Times New Roman"/>
                <a:ea typeface="MS Gothic"/>
              </a:rPr>
              <a:t>.</a:t>
            </a:r>
          </a:p>
        </p:txBody>
      </p:sp>
    </p:spTree>
    <p:extLst>
      <p:ext uri="{BB962C8B-B14F-4D97-AF65-F5344CB8AC3E}">
        <p14:creationId xmlns:p14="http://schemas.microsoft.com/office/powerpoint/2010/main" val="42618815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SP #1</a:t>
            </a:r>
            <a:endParaRPr lang="ko-KR" altLang="en-US"/>
          </a:p>
        </p:txBody>
      </p:sp>
      <p:sp>
        <p:nvSpPr>
          <p:cNvPr id="3" name="내용 개체 틀 2"/>
          <p:cNvSpPr>
            <a:spLocks noGrp="1"/>
          </p:cNvSpPr>
          <p:nvPr>
            <p:ph idx="1"/>
          </p:nvPr>
        </p:nvSpPr>
        <p:spPr/>
        <p:txBody>
          <a:bodyPr/>
          <a:lstStyle/>
          <a:p>
            <a:pPr>
              <a:buFont typeface="Arial" panose="020B0604020202020204" pitchFamily="34" charset="0"/>
              <a:buChar char="•"/>
            </a:pPr>
            <a:r>
              <a:rPr lang="en-US" altLang="ko-KR" dirty="0"/>
              <a:t>Do you agree to add the following to 11be SFD</a:t>
            </a:r>
            <a:r>
              <a:rPr lang="en-US" altLang="ko-KR" dirty="0" smtClean="0"/>
              <a:t>:</a:t>
            </a:r>
            <a:endParaRPr lang="en-US" altLang="ko-KR" sz="2400" b="1" dirty="0">
              <a:cs typeface="+mn-cs"/>
            </a:endParaRPr>
          </a:p>
          <a:p>
            <a:pPr lvl="1">
              <a:buFont typeface="Arial" panose="020B0604020202020204" pitchFamily="34" charset="0"/>
              <a:buChar char="•"/>
            </a:pPr>
            <a:r>
              <a:rPr lang="en-US" altLang="ko-KR" dirty="0" smtClean="0"/>
              <a:t>A STA of a non-AP MLD may send a Probe Request frame to the peer AP to obtain updated BSS parameters of another AP of the AP MLD with which the non-AP MLD has setup.</a:t>
            </a:r>
          </a:p>
          <a:p>
            <a:pPr lvl="2">
              <a:buFont typeface="Arial" panose="020B0604020202020204" pitchFamily="34" charset="0"/>
              <a:buChar char="•"/>
            </a:pPr>
            <a:r>
              <a:rPr lang="en-US" altLang="ko-KR" dirty="0" smtClean="0"/>
              <a:t>The Probe Request frame is ML Probe Request. </a:t>
            </a:r>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바닥글 개체 틀 4"/>
          <p:cNvSpPr>
            <a:spLocks noGrp="1"/>
          </p:cNvSpPr>
          <p:nvPr>
            <p:ph type="ftr" idx="14"/>
          </p:nvPr>
        </p:nvSpPr>
        <p:spPr/>
        <p:txBody>
          <a:bodyPr/>
          <a:lstStyle/>
          <a:p>
            <a:r>
              <a:rPr lang="en-GB" altLang="ko-KR" smtClean="0"/>
              <a:t>Namyeong Kim, LGE</a:t>
            </a:r>
            <a:endParaRPr lang="en-GB" altLang="ko-KR" dirty="0"/>
          </a:p>
        </p:txBody>
      </p:sp>
      <p:sp>
        <p:nvSpPr>
          <p:cNvPr id="6" name="날짜 개체 틀 5"/>
          <p:cNvSpPr>
            <a:spLocks noGrp="1"/>
          </p:cNvSpPr>
          <p:nvPr>
            <p:ph type="dt" idx="15"/>
          </p:nvPr>
        </p:nvSpPr>
        <p:spPr/>
        <p:txBody>
          <a:bodyPr/>
          <a:lstStyle/>
          <a:p>
            <a:r>
              <a:rPr lang="en-US" altLang="ko-KR" dirty="0"/>
              <a:t>October 2020</a:t>
            </a:r>
            <a:endParaRPr lang="en-GB" altLang="ko-KR" dirty="0"/>
          </a:p>
        </p:txBody>
      </p:sp>
    </p:spTree>
    <p:extLst>
      <p:ext uri="{BB962C8B-B14F-4D97-AF65-F5344CB8AC3E}">
        <p14:creationId xmlns:p14="http://schemas.microsoft.com/office/powerpoint/2010/main" val="11154717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SP #2</a:t>
            </a:r>
            <a:endParaRPr lang="ko-KR" altLang="en-US"/>
          </a:p>
        </p:txBody>
      </p:sp>
      <p:sp>
        <p:nvSpPr>
          <p:cNvPr id="3" name="내용 개체 틀 2"/>
          <p:cNvSpPr>
            <a:spLocks noGrp="1"/>
          </p:cNvSpPr>
          <p:nvPr>
            <p:ph idx="1"/>
          </p:nvPr>
        </p:nvSpPr>
        <p:spPr/>
        <p:txBody>
          <a:bodyPr/>
          <a:lstStyle/>
          <a:p>
            <a:pPr>
              <a:buFont typeface="Arial" panose="020B0604020202020204" pitchFamily="34" charset="0"/>
              <a:buChar char="•"/>
            </a:pPr>
            <a:r>
              <a:rPr lang="en-US" altLang="ko-KR" dirty="0"/>
              <a:t>Do you agree to add the following to 11be SFD</a:t>
            </a:r>
            <a:r>
              <a:rPr lang="en-US" altLang="ko-KR" dirty="0" smtClean="0"/>
              <a:t>:</a:t>
            </a:r>
            <a:endParaRPr lang="en-US" altLang="ko-KR" sz="2400" b="1" dirty="0">
              <a:cs typeface="+mn-cs"/>
            </a:endParaRPr>
          </a:p>
          <a:p>
            <a:pPr lvl="1">
              <a:buFont typeface="Arial" panose="020B0604020202020204" pitchFamily="34" charset="0"/>
              <a:buChar char="•"/>
            </a:pPr>
            <a:r>
              <a:rPr lang="en-US" altLang="ko-KR" dirty="0" smtClean="0"/>
              <a:t>When a STA of a non-AP MLD sends ML Probe Request to the peer AP to obtain updated BSS parameters of another AP of the AP MLD with which the non-AP MLD has setup, it shall include the value of the most recently received change sequence field of the another AP in the ML Probe Request. </a:t>
            </a:r>
          </a:p>
          <a:p>
            <a:pPr lvl="2">
              <a:buFont typeface="Arial" panose="020B0604020202020204" pitchFamily="34" charset="0"/>
              <a:buChar char="•"/>
            </a:pPr>
            <a:r>
              <a:rPr lang="en-US" altLang="ko-KR" dirty="0" smtClean="0"/>
              <a:t>The exact name of change sequence field is TBD.</a:t>
            </a:r>
          </a:p>
          <a:p>
            <a:pPr lvl="2">
              <a:buFont typeface="Arial" panose="020B0604020202020204" pitchFamily="34" charset="0"/>
              <a:buChar char="•"/>
            </a:pPr>
            <a:endParaRPr lang="en-US" altLang="ko-KR" dirty="0" smtClean="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바닥글 개체 틀 4"/>
          <p:cNvSpPr>
            <a:spLocks noGrp="1"/>
          </p:cNvSpPr>
          <p:nvPr>
            <p:ph type="ftr" idx="14"/>
          </p:nvPr>
        </p:nvSpPr>
        <p:spPr/>
        <p:txBody>
          <a:bodyPr/>
          <a:lstStyle/>
          <a:p>
            <a:r>
              <a:rPr lang="en-GB" altLang="ko-KR" smtClean="0"/>
              <a:t>Namyeong Kim, LGE</a:t>
            </a:r>
            <a:endParaRPr lang="en-GB" altLang="ko-KR" dirty="0"/>
          </a:p>
        </p:txBody>
      </p:sp>
      <p:sp>
        <p:nvSpPr>
          <p:cNvPr id="6" name="날짜 개체 틀 5"/>
          <p:cNvSpPr>
            <a:spLocks noGrp="1"/>
          </p:cNvSpPr>
          <p:nvPr>
            <p:ph type="dt" idx="15"/>
          </p:nvPr>
        </p:nvSpPr>
        <p:spPr/>
        <p:txBody>
          <a:bodyPr/>
          <a:lstStyle/>
          <a:p>
            <a:r>
              <a:rPr lang="en-US" altLang="ko-KR" dirty="0"/>
              <a:t>October 2020</a:t>
            </a:r>
            <a:endParaRPr lang="en-GB" altLang="ko-KR" dirty="0"/>
          </a:p>
        </p:txBody>
      </p:sp>
    </p:spTree>
    <p:extLst>
      <p:ext uri="{BB962C8B-B14F-4D97-AF65-F5344CB8AC3E}">
        <p14:creationId xmlns:p14="http://schemas.microsoft.com/office/powerpoint/2010/main" val="31589830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SP #3</a:t>
            </a:r>
            <a:endParaRPr lang="ko-KR" altLang="en-US"/>
          </a:p>
        </p:txBody>
      </p:sp>
      <p:sp>
        <p:nvSpPr>
          <p:cNvPr id="3" name="내용 개체 틀 2"/>
          <p:cNvSpPr>
            <a:spLocks noGrp="1"/>
          </p:cNvSpPr>
          <p:nvPr>
            <p:ph idx="1"/>
          </p:nvPr>
        </p:nvSpPr>
        <p:spPr/>
        <p:txBody>
          <a:bodyPr/>
          <a:lstStyle/>
          <a:p>
            <a:pPr>
              <a:buFont typeface="Arial" panose="020B0604020202020204" pitchFamily="34" charset="0"/>
              <a:buChar char="•"/>
            </a:pPr>
            <a:r>
              <a:rPr lang="en-US" altLang="ko-KR" dirty="0"/>
              <a:t>Do you agree to add the following to 11be SFD:</a:t>
            </a:r>
          </a:p>
          <a:p>
            <a:pPr lvl="1">
              <a:buFont typeface="Arial" panose="020B0604020202020204" pitchFamily="34" charset="0"/>
              <a:buChar char="•"/>
            </a:pPr>
            <a:r>
              <a:rPr lang="en-US" altLang="ko-KR" dirty="0" smtClean="0"/>
              <a:t>When a STA of a non-AP MLD sends a ML Probe Request to the peer AP to obtain updated BSS parameter(s) of another AP of the AP MLD with which the non-AP MLD has setup, it shall include the value of the most recently received change sequence field in Per-STA Profile of ML IE carried in the ML Probe Request.</a:t>
            </a:r>
          </a:p>
          <a:p>
            <a:pPr lvl="2">
              <a:buFont typeface="Arial" panose="020B0604020202020204" pitchFamily="34" charset="0"/>
              <a:buChar char="•"/>
            </a:pPr>
            <a:r>
              <a:rPr lang="en-US" altLang="ko-KR" dirty="0"/>
              <a:t>The exact name of change sequence field is TBD.</a:t>
            </a:r>
          </a:p>
          <a:p>
            <a:pPr lvl="2">
              <a:buFont typeface="Arial" panose="020B0604020202020204" pitchFamily="34" charset="0"/>
              <a:buChar char="•"/>
            </a:pPr>
            <a:endParaRPr lang="en-US" altLang="ko-KR" dirty="0" smtClean="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바닥글 개체 틀 4"/>
          <p:cNvSpPr>
            <a:spLocks noGrp="1"/>
          </p:cNvSpPr>
          <p:nvPr>
            <p:ph type="ftr" idx="14"/>
          </p:nvPr>
        </p:nvSpPr>
        <p:spPr/>
        <p:txBody>
          <a:bodyPr/>
          <a:lstStyle/>
          <a:p>
            <a:r>
              <a:rPr lang="en-GB" altLang="ko-KR" smtClean="0"/>
              <a:t>Namyeong Kim, LGE</a:t>
            </a:r>
            <a:endParaRPr lang="en-GB" altLang="ko-KR" dirty="0"/>
          </a:p>
        </p:txBody>
      </p:sp>
      <p:sp>
        <p:nvSpPr>
          <p:cNvPr id="6" name="날짜 개체 틀 5"/>
          <p:cNvSpPr>
            <a:spLocks noGrp="1"/>
          </p:cNvSpPr>
          <p:nvPr>
            <p:ph type="dt" idx="15"/>
          </p:nvPr>
        </p:nvSpPr>
        <p:spPr/>
        <p:txBody>
          <a:bodyPr/>
          <a:lstStyle/>
          <a:p>
            <a:r>
              <a:rPr lang="en-US" altLang="ko-KR" dirty="0"/>
              <a:t>October 2020</a:t>
            </a:r>
            <a:endParaRPr lang="en-GB" altLang="ko-KR" dirty="0"/>
          </a:p>
        </p:txBody>
      </p:sp>
    </p:spTree>
    <p:extLst>
      <p:ext uri="{BB962C8B-B14F-4D97-AF65-F5344CB8AC3E}">
        <p14:creationId xmlns:p14="http://schemas.microsoft.com/office/powerpoint/2010/main" val="27089777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SP #4</a:t>
            </a:r>
            <a:endParaRPr lang="ko-KR" altLang="en-US"/>
          </a:p>
        </p:txBody>
      </p:sp>
      <p:sp>
        <p:nvSpPr>
          <p:cNvPr id="3" name="내용 개체 틀 2"/>
          <p:cNvSpPr>
            <a:spLocks noGrp="1"/>
          </p:cNvSpPr>
          <p:nvPr>
            <p:ph idx="1"/>
          </p:nvPr>
        </p:nvSpPr>
        <p:spPr/>
        <p:txBody>
          <a:bodyPr/>
          <a:lstStyle/>
          <a:p>
            <a:pPr>
              <a:buFont typeface="Arial" panose="020B0604020202020204" pitchFamily="34" charset="0"/>
              <a:buChar char="•"/>
            </a:pPr>
            <a:r>
              <a:rPr lang="en-US" altLang="ko-KR" dirty="0"/>
              <a:t>Do you agree to add the following to 11be SFD:</a:t>
            </a:r>
          </a:p>
          <a:p>
            <a:pPr lvl="1">
              <a:buFont typeface="Arial" panose="020B0604020202020204" pitchFamily="34" charset="0"/>
              <a:buChar char="•"/>
            </a:pPr>
            <a:r>
              <a:rPr lang="en-US" altLang="ko-KR" dirty="0" smtClean="0"/>
              <a:t>When a STA of a non-AP MLD sends a ML Probe Request containing a ML IE with change sequence field to the peer AP, the “Complete Profile” subfield in Per-STA Profile </a:t>
            </a:r>
            <a:r>
              <a:rPr lang="en-US" altLang="ko-KR" dirty="0" err="1" smtClean="0"/>
              <a:t>subelement</a:t>
            </a:r>
            <a:r>
              <a:rPr lang="en-US" altLang="ko-KR" dirty="0" smtClean="0"/>
              <a:t> of ML IE is set to 0.</a:t>
            </a:r>
          </a:p>
          <a:p>
            <a:pPr lvl="2">
              <a:buFont typeface="Arial" panose="020B0604020202020204" pitchFamily="34" charset="0"/>
              <a:buChar char="•"/>
            </a:pPr>
            <a:r>
              <a:rPr lang="en-US" altLang="ko-KR" dirty="0" smtClean="0"/>
              <a:t>The exact name of change sequence field is TBD.</a:t>
            </a:r>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바닥글 개체 틀 4"/>
          <p:cNvSpPr>
            <a:spLocks noGrp="1"/>
          </p:cNvSpPr>
          <p:nvPr>
            <p:ph type="ftr" idx="14"/>
          </p:nvPr>
        </p:nvSpPr>
        <p:spPr/>
        <p:txBody>
          <a:bodyPr/>
          <a:lstStyle/>
          <a:p>
            <a:r>
              <a:rPr lang="en-GB" altLang="ko-KR" smtClean="0"/>
              <a:t>Namyeong Kim, LGE</a:t>
            </a:r>
            <a:endParaRPr lang="en-GB" altLang="ko-KR" dirty="0"/>
          </a:p>
        </p:txBody>
      </p:sp>
      <p:sp>
        <p:nvSpPr>
          <p:cNvPr id="6" name="날짜 개체 틀 5"/>
          <p:cNvSpPr>
            <a:spLocks noGrp="1"/>
          </p:cNvSpPr>
          <p:nvPr>
            <p:ph type="dt" idx="15"/>
          </p:nvPr>
        </p:nvSpPr>
        <p:spPr/>
        <p:txBody>
          <a:bodyPr/>
          <a:lstStyle/>
          <a:p>
            <a:r>
              <a:rPr lang="en-US" altLang="ko-KR" smtClean="0"/>
              <a:t>October 2020</a:t>
            </a:r>
            <a:endParaRPr lang="en-GB" altLang="ko-KR" dirty="0"/>
          </a:p>
        </p:txBody>
      </p:sp>
    </p:spTree>
    <p:extLst>
      <p:ext uri="{BB962C8B-B14F-4D97-AF65-F5344CB8AC3E}">
        <p14:creationId xmlns:p14="http://schemas.microsoft.com/office/powerpoint/2010/main" val="199469885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SP #5</a:t>
            </a:r>
            <a:endParaRPr lang="ko-KR" altLang="en-US"/>
          </a:p>
        </p:txBody>
      </p:sp>
      <p:sp>
        <p:nvSpPr>
          <p:cNvPr id="3" name="내용 개체 틀 2"/>
          <p:cNvSpPr>
            <a:spLocks noGrp="1"/>
          </p:cNvSpPr>
          <p:nvPr>
            <p:ph idx="1"/>
          </p:nvPr>
        </p:nvSpPr>
        <p:spPr/>
        <p:txBody>
          <a:bodyPr/>
          <a:lstStyle/>
          <a:p>
            <a:pPr lvl="0" defTabSz="914400" eaLnBrk="0" latinLnBrk="0" hangingPunct="0">
              <a:spcBef>
                <a:spcPct val="20000"/>
              </a:spcBef>
              <a:buClrTx/>
              <a:buSzTx/>
              <a:buFontTx/>
              <a:buChar char="•"/>
            </a:pPr>
            <a:r>
              <a:rPr lang="en-US" altLang="ko-KR" dirty="0"/>
              <a:t>Which </a:t>
            </a:r>
            <a:r>
              <a:rPr lang="en-US" altLang="ko-KR" dirty="0" smtClean="0"/>
              <a:t>option </a:t>
            </a:r>
            <a:r>
              <a:rPr lang="en-US" altLang="ko-KR" dirty="0"/>
              <a:t>do you prefer as a </a:t>
            </a:r>
            <a:r>
              <a:rPr lang="en-US" altLang="ko-KR" dirty="0" smtClean="0"/>
              <a:t>signaling to retrieve the </a:t>
            </a:r>
            <a:r>
              <a:rPr lang="en-US" altLang="ko-KR" dirty="0"/>
              <a:t>updated BSS parameter(s) </a:t>
            </a:r>
            <a:r>
              <a:rPr lang="en-US" altLang="ko-KR" dirty="0" smtClean="0"/>
              <a:t>for another AP of AP MLD </a:t>
            </a:r>
            <a:r>
              <a:rPr lang="en-US" altLang="ko-KR" dirty="0" smtClean="0">
                <a:solidFill>
                  <a:schemeClr val="tx1"/>
                </a:solidFill>
              </a:rPr>
              <a:t>with which the non-AP MLD has setup?</a:t>
            </a:r>
            <a:endParaRPr lang="en-US" altLang="ko-KR" dirty="0">
              <a:solidFill>
                <a:schemeClr val="tx1"/>
              </a:solidFill>
            </a:endParaRPr>
          </a:p>
          <a:p>
            <a:pPr lvl="1" defTabSz="914400" eaLnBrk="0" latinLnBrk="0" hangingPunct="0">
              <a:spcBef>
                <a:spcPct val="20000"/>
              </a:spcBef>
              <a:buClrTx/>
              <a:buSzTx/>
              <a:buFontTx/>
              <a:buChar char="–"/>
            </a:pPr>
            <a:r>
              <a:rPr lang="en-US" altLang="ko-KR" dirty="0" smtClean="0">
                <a:solidFill>
                  <a:schemeClr val="tx1"/>
                </a:solidFill>
              </a:rPr>
              <a:t>Option 1: Use Change Sequence element</a:t>
            </a:r>
            <a:endParaRPr lang="en-US" altLang="ko-KR" dirty="0">
              <a:solidFill>
                <a:schemeClr val="tx1"/>
              </a:solidFill>
            </a:endParaRPr>
          </a:p>
          <a:p>
            <a:pPr lvl="1" defTabSz="914400" eaLnBrk="0" latinLnBrk="0" hangingPunct="0">
              <a:spcBef>
                <a:spcPct val="20000"/>
              </a:spcBef>
              <a:buClrTx/>
              <a:buSzTx/>
              <a:buFontTx/>
              <a:buChar char="–"/>
            </a:pPr>
            <a:r>
              <a:rPr lang="en-US" altLang="ko-KR" dirty="0" smtClean="0">
                <a:solidFill>
                  <a:schemeClr val="tx1"/>
                </a:solidFill>
              </a:rPr>
              <a:t>Option </a:t>
            </a:r>
            <a:r>
              <a:rPr lang="en-US" altLang="ko-KR" dirty="0">
                <a:solidFill>
                  <a:schemeClr val="tx1"/>
                </a:solidFill>
              </a:rPr>
              <a:t>2</a:t>
            </a:r>
            <a:r>
              <a:rPr lang="en-US" altLang="ko-KR" dirty="0" smtClean="0">
                <a:solidFill>
                  <a:schemeClr val="tx1"/>
                </a:solidFill>
              </a:rPr>
              <a:t>: </a:t>
            </a:r>
            <a:r>
              <a:rPr lang="en-US" altLang="ko-KR" dirty="0">
                <a:solidFill>
                  <a:schemeClr val="tx1"/>
                </a:solidFill>
              </a:rPr>
              <a:t>Use of Change Sequence field with a control field </a:t>
            </a:r>
            <a:endParaRPr lang="en-US" altLang="ko-KR" dirty="0" smtClean="0">
              <a:solidFill>
                <a:schemeClr val="tx1"/>
              </a:solidFill>
            </a:endParaRPr>
          </a:p>
          <a:p>
            <a:pPr lvl="1" defTabSz="914400" eaLnBrk="0" latinLnBrk="0" hangingPunct="0">
              <a:spcBef>
                <a:spcPct val="20000"/>
              </a:spcBef>
              <a:buClrTx/>
              <a:buSzTx/>
              <a:buFontTx/>
              <a:buChar char="–"/>
            </a:pPr>
            <a:r>
              <a:rPr lang="en-US" altLang="ko-KR" dirty="0" smtClean="0">
                <a:solidFill>
                  <a:schemeClr val="tx1"/>
                </a:solidFill>
              </a:rPr>
              <a:t>Abstain</a:t>
            </a:r>
            <a:endParaRPr lang="en-US" altLang="ko-KR" dirty="0">
              <a:solidFill>
                <a:schemeClr val="tx1"/>
              </a:solidFill>
            </a:endParaRPr>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바닥글 개체 틀 4"/>
          <p:cNvSpPr>
            <a:spLocks noGrp="1"/>
          </p:cNvSpPr>
          <p:nvPr>
            <p:ph type="ftr" idx="14"/>
          </p:nvPr>
        </p:nvSpPr>
        <p:spPr/>
        <p:txBody>
          <a:bodyPr/>
          <a:lstStyle/>
          <a:p>
            <a:r>
              <a:rPr lang="en-GB" altLang="ko-KR" smtClean="0"/>
              <a:t>Namyeong Kim, LGE</a:t>
            </a:r>
            <a:endParaRPr lang="en-GB" altLang="ko-KR" dirty="0"/>
          </a:p>
        </p:txBody>
      </p:sp>
      <p:sp>
        <p:nvSpPr>
          <p:cNvPr id="6" name="날짜 개체 틀 5"/>
          <p:cNvSpPr>
            <a:spLocks noGrp="1"/>
          </p:cNvSpPr>
          <p:nvPr>
            <p:ph type="dt" idx="15"/>
          </p:nvPr>
        </p:nvSpPr>
        <p:spPr/>
        <p:txBody>
          <a:bodyPr/>
          <a:lstStyle/>
          <a:p>
            <a:r>
              <a:rPr lang="en-US" altLang="ko-KR" dirty="0"/>
              <a:t>October 2020</a:t>
            </a:r>
            <a:endParaRPr lang="en-GB" altLang="ko-KR" dirty="0"/>
          </a:p>
        </p:txBody>
      </p:sp>
    </p:spTree>
    <p:extLst>
      <p:ext uri="{BB962C8B-B14F-4D97-AF65-F5344CB8AC3E}">
        <p14:creationId xmlns:p14="http://schemas.microsoft.com/office/powerpoint/2010/main" val="35236628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References</a:t>
            </a:r>
            <a:endParaRPr lang="ko-KR" altLang="en-US"/>
          </a:p>
        </p:txBody>
      </p:sp>
      <p:sp>
        <p:nvSpPr>
          <p:cNvPr id="3" name="내용 개체 틀 2"/>
          <p:cNvSpPr>
            <a:spLocks noGrp="1"/>
          </p:cNvSpPr>
          <p:nvPr>
            <p:ph idx="1"/>
          </p:nvPr>
        </p:nvSpPr>
        <p:spPr/>
        <p:txBody>
          <a:bodyPr/>
          <a:lstStyle/>
          <a:p>
            <a:r>
              <a:rPr lang="en-US" altLang="ko-KR" dirty="0"/>
              <a:t>[1]  11-20/0586: MLO Signaling of critical updates (Abhishek Patil, Qualcomm)</a:t>
            </a:r>
          </a:p>
          <a:p>
            <a:r>
              <a:rPr lang="en-US" altLang="ko-KR" dirty="0"/>
              <a:t>[2] 11-20/0411: MLO Information exchange for Link switching (Namyeong Kim, LG Electronics)</a:t>
            </a:r>
          </a:p>
          <a:p>
            <a:pPr marL="0" lvl="0" indent="0" defTabSz="914400" eaLnBrk="0" latinLnBrk="0" hangingPunct="0">
              <a:spcBef>
                <a:spcPct val="20000"/>
              </a:spcBef>
              <a:buClrTx/>
              <a:buSzTx/>
            </a:pPr>
            <a:endParaRPr lang="en-US" altLang="ko-KR" dirty="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바닥글 개체 틀 4"/>
          <p:cNvSpPr>
            <a:spLocks noGrp="1"/>
          </p:cNvSpPr>
          <p:nvPr>
            <p:ph type="ftr" idx="14"/>
          </p:nvPr>
        </p:nvSpPr>
        <p:spPr/>
        <p:txBody>
          <a:bodyPr/>
          <a:lstStyle/>
          <a:p>
            <a:r>
              <a:rPr lang="en-GB" altLang="ko-KR" smtClean="0"/>
              <a:t>Namyeong Kim, LGE</a:t>
            </a:r>
            <a:endParaRPr lang="en-GB" altLang="ko-KR" dirty="0"/>
          </a:p>
        </p:txBody>
      </p:sp>
      <p:sp>
        <p:nvSpPr>
          <p:cNvPr id="6" name="날짜 개체 틀 5"/>
          <p:cNvSpPr>
            <a:spLocks noGrp="1"/>
          </p:cNvSpPr>
          <p:nvPr>
            <p:ph type="dt" idx="15"/>
          </p:nvPr>
        </p:nvSpPr>
        <p:spPr/>
        <p:txBody>
          <a:bodyPr/>
          <a:lstStyle/>
          <a:p>
            <a:r>
              <a:rPr lang="en-US" altLang="ko-KR" dirty="0"/>
              <a:t>October 2020</a:t>
            </a:r>
            <a:endParaRPr lang="en-GB" altLang="ko-KR" dirty="0"/>
          </a:p>
        </p:txBody>
      </p:sp>
    </p:spTree>
    <p:extLst>
      <p:ext uri="{BB962C8B-B14F-4D97-AF65-F5344CB8AC3E}">
        <p14:creationId xmlns:p14="http://schemas.microsoft.com/office/powerpoint/2010/main" val="18170392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Overview</a:t>
            </a:r>
            <a:endParaRPr lang="ko-KR" altLang="en-US"/>
          </a:p>
        </p:txBody>
      </p:sp>
      <p:sp>
        <p:nvSpPr>
          <p:cNvPr id="3" name="내용 개체 틀 2"/>
          <p:cNvSpPr>
            <a:spLocks noGrp="1"/>
          </p:cNvSpPr>
          <p:nvPr>
            <p:ph idx="1"/>
          </p:nvPr>
        </p:nvSpPr>
        <p:spPr/>
        <p:txBody>
          <a:bodyPr/>
          <a:lstStyle/>
          <a:p>
            <a:pPr>
              <a:buFont typeface="Arial" panose="020B0604020202020204" pitchFamily="34" charset="0"/>
              <a:buChar char="•"/>
            </a:pPr>
            <a:r>
              <a:rPr lang="en-US" altLang="ko-KR" dirty="0" smtClean="0"/>
              <a:t>Previously</a:t>
            </a:r>
            <a:r>
              <a:rPr lang="en-US" altLang="ko-KR" dirty="0"/>
              <a:t>, we had discussed about the method for </a:t>
            </a:r>
            <a:r>
              <a:rPr lang="en-US" altLang="ko-KR" dirty="0" smtClean="0"/>
              <a:t>providing the Change Sequence fields for </a:t>
            </a:r>
            <a:r>
              <a:rPr lang="en-US" altLang="ko-KR" dirty="0"/>
              <a:t>other APs.</a:t>
            </a:r>
          </a:p>
          <a:p>
            <a:pPr>
              <a:buFont typeface="Arial" panose="020B0604020202020204" pitchFamily="34" charset="0"/>
              <a:buChar char="•"/>
            </a:pPr>
            <a:r>
              <a:rPr lang="en-US" altLang="ko-KR" dirty="0"/>
              <a:t>We agreed that [1] :</a:t>
            </a:r>
          </a:p>
          <a:p>
            <a:pPr lvl="1">
              <a:buFont typeface="Arial" panose="020B0604020202020204" pitchFamily="34" charset="0"/>
              <a:buChar char="•"/>
            </a:pPr>
            <a:r>
              <a:rPr lang="en-US" altLang="ko-KR" sz="1800" dirty="0"/>
              <a:t>802.11be supports that </a:t>
            </a:r>
            <a:r>
              <a:rPr lang="en-US" altLang="ko-KR" sz="1800" u="sng" dirty="0"/>
              <a:t>an AP within an AP MLD shall include in the Beacon and Probe Response frames it transmits the Change Sequence fields that indicate changes of system information for other APs within the same AP MLD</a:t>
            </a:r>
            <a:r>
              <a:rPr lang="en-US" altLang="ko-KR" sz="1800" dirty="0"/>
              <a:t>, where the change sequence field value for the reported AP is initialized to 0, that increments as the critical update of the reported AP is occurred.</a:t>
            </a:r>
            <a:endParaRPr lang="ko-KR" altLang="en-US"/>
          </a:p>
          <a:p>
            <a:pPr>
              <a:buFont typeface="Arial" panose="020B0604020202020204" pitchFamily="34" charset="0"/>
              <a:buChar char="•"/>
            </a:pPr>
            <a:r>
              <a:rPr lang="en-US" altLang="ko-KR" dirty="0" smtClean="0"/>
              <a:t>In 11be, a STA of non-AP MLD can obtain the Change </a:t>
            </a:r>
            <a:r>
              <a:rPr lang="en-US" altLang="ko-KR" dirty="0"/>
              <a:t>S</a:t>
            </a:r>
            <a:r>
              <a:rPr lang="en-US" altLang="ko-KR" dirty="0" smtClean="0"/>
              <a:t>equence number for other APs from Beacon or Probe Response frame.</a:t>
            </a:r>
            <a:endParaRPr lang="en-US" altLang="ko-KR" dirty="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바닥글 개체 틀 4"/>
          <p:cNvSpPr>
            <a:spLocks noGrp="1"/>
          </p:cNvSpPr>
          <p:nvPr>
            <p:ph type="ftr" idx="14"/>
          </p:nvPr>
        </p:nvSpPr>
        <p:spPr/>
        <p:txBody>
          <a:bodyPr/>
          <a:lstStyle/>
          <a:p>
            <a:r>
              <a:rPr lang="en-GB" altLang="ko-KR" smtClean="0"/>
              <a:t>Namyeong Kim, LGE</a:t>
            </a:r>
            <a:endParaRPr lang="en-GB" altLang="ko-KR" dirty="0"/>
          </a:p>
        </p:txBody>
      </p:sp>
      <p:sp>
        <p:nvSpPr>
          <p:cNvPr id="6" name="날짜 개체 틀 5"/>
          <p:cNvSpPr>
            <a:spLocks noGrp="1"/>
          </p:cNvSpPr>
          <p:nvPr>
            <p:ph type="dt" idx="15"/>
          </p:nvPr>
        </p:nvSpPr>
        <p:spPr/>
        <p:txBody>
          <a:bodyPr/>
          <a:lstStyle/>
          <a:p>
            <a:r>
              <a:rPr lang="en-US" altLang="ko-KR" dirty="0"/>
              <a:t>October </a:t>
            </a:r>
            <a:r>
              <a:rPr lang="en-US" altLang="ko-KR" dirty="0" smtClean="0"/>
              <a:t>2020</a:t>
            </a:r>
            <a:endParaRPr lang="en-GB" altLang="ko-KR" dirty="0"/>
          </a:p>
        </p:txBody>
      </p:sp>
    </p:spTree>
    <p:extLst>
      <p:ext uri="{BB962C8B-B14F-4D97-AF65-F5344CB8AC3E}">
        <p14:creationId xmlns:p14="http://schemas.microsoft.com/office/powerpoint/2010/main" val="4059300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Motivation</a:t>
            </a:r>
            <a:endParaRPr lang="ko-KR" altLang="en-US"/>
          </a:p>
        </p:txBody>
      </p:sp>
      <p:sp>
        <p:nvSpPr>
          <p:cNvPr id="3" name="내용 개체 틀 2"/>
          <p:cNvSpPr>
            <a:spLocks noGrp="1"/>
          </p:cNvSpPr>
          <p:nvPr>
            <p:ph idx="1"/>
          </p:nvPr>
        </p:nvSpPr>
        <p:spPr/>
        <p:txBody>
          <a:bodyPr/>
          <a:lstStyle/>
          <a:p>
            <a:pPr>
              <a:buFont typeface="Arial" panose="020B0604020202020204" pitchFamily="34" charset="0"/>
              <a:buChar char="•"/>
            </a:pPr>
            <a:r>
              <a:rPr lang="en-US" altLang="ko-KR" dirty="0" smtClean="0"/>
              <a:t>When </a:t>
            </a:r>
            <a:r>
              <a:rPr lang="en-US" altLang="ko-KR" dirty="0" smtClean="0">
                <a:solidFill>
                  <a:schemeClr val="tx1"/>
                </a:solidFill>
              </a:rPr>
              <a:t>a STA of a non-AP MLD notices </a:t>
            </a:r>
            <a:r>
              <a:rPr lang="en-US" altLang="ko-KR" dirty="0">
                <a:solidFill>
                  <a:schemeClr val="tx1"/>
                </a:solidFill>
              </a:rPr>
              <a:t>that the Change Sequence field for another link has </a:t>
            </a:r>
            <a:r>
              <a:rPr lang="en-US" altLang="ko-KR" dirty="0" smtClean="0">
                <a:solidFill>
                  <a:schemeClr val="tx1"/>
                </a:solidFill>
              </a:rPr>
              <a:t>changed, </a:t>
            </a:r>
          </a:p>
          <a:p>
            <a:pPr lvl="1">
              <a:buFont typeface="Arial" panose="020B0604020202020204" pitchFamily="34" charset="0"/>
              <a:buChar char="•"/>
            </a:pPr>
            <a:r>
              <a:rPr lang="en-US" altLang="ko-KR" dirty="0" smtClean="0">
                <a:solidFill>
                  <a:schemeClr val="tx1"/>
                </a:solidFill>
              </a:rPr>
              <a:t>If the another STA (i.e. STA that is connected with the another link) of same non-AP MLD is in awake state, the another STA can try to listen the next Beacon of another link to </a:t>
            </a:r>
            <a:r>
              <a:rPr lang="en-US" altLang="ko-KR" dirty="0" smtClean="0">
                <a:solidFill>
                  <a:schemeClr val="tx1"/>
                </a:solidFill>
              </a:rPr>
              <a:t>obtain </a:t>
            </a:r>
            <a:r>
              <a:rPr lang="en-US" altLang="ko-KR" dirty="0" smtClean="0">
                <a:solidFill>
                  <a:schemeClr val="tx1"/>
                </a:solidFill>
              </a:rPr>
              <a:t>the updated parameters.</a:t>
            </a:r>
          </a:p>
          <a:p>
            <a:pPr lvl="1">
              <a:buFont typeface="Arial" panose="020B0604020202020204" pitchFamily="34" charset="0"/>
              <a:buChar char="•"/>
            </a:pPr>
            <a:r>
              <a:rPr lang="en-US" altLang="ko-KR" dirty="0" smtClean="0">
                <a:solidFill>
                  <a:schemeClr val="tx1"/>
                </a:solidFill>
              </a:rPr>
              <a:t>If the another STA of same non-AP MLD is in doze state, the another STA need to awake from doze to listen the next Beacon of the another link to obtain the updated parameters.</a:t>
            </a:r>
          </a:p>
          <a:p>
            <a:pPr>
              <a:buFont typeface="Arial" panose="020B0604020202020204" pitchFamily="34" charset="0"/>
              <a:buChar char="•"/>
            </a:pPr>
            <a:r>
              <a:rPr lang="en-US" altLang="ko-KR" dirty="0" smtClean="0">
                <a:solidFill>
                  <a:schemeClr val="tx1"/>
                </a:solidFill>
              </a:rPr>
              <a:t>As a result, the another STA shall awake to gather the updated parameters from its Beacon and this may be inefficient when the another STA is in doze state.</a:t>
            </a:r>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바닥글 개체 틀 4"/>
          <p:cNvSpPr>
            <a:spLocks noGrp="1"/>
          </p:cNvSpPr>
          <p:nvPr>
            <p:ph type="ftr" idx="14"/>
          </p:nvPr>
        </p:nvSpPr>
        <p:spPr/>
        <p:txBody>
          <a:bodyPr/>
          <a:lstStyle/>
          <a:p>
            <a:r>
              <a:rPr lang="en-GB" altLang="ko-KR" smtClean="0"/>
              <a:t>Namyeong Kim, LGE</a:t>
            </a:r>
            <a:endParaRPr lang="en-GB" altLang="ko-KR" dirty="0"/>
          </a:p>
        </p:txBody>
      </p:sp>
      <p:sp>
        <p:nvSpPr>
          <p:cNvPr id="6" name="날짜 개체 틀 5"/>
          <p:cNvSpPr>
            <a:spLocks noGrp="1"/>
          </p:cNvSpPr>
          <p:nvPr>
            <p:ph type="dt" idx="15"/>
          </p:nvPr>
        </p:nvSpPr>
        <p:spPr/>
        <p:txBody>
          <a:bodyPr/>
          <a:lstStyle/>
          <a:p>
            <a:r>
              <a:rPr lang="en-US" altLang="ko-KR" dirty="0"/>
              <a:t>October 2020</a:t>
            </a:r>
            <a:endParaRPr lang="en-GB" altLang="ko-KR" dirty="0"/>
          </a:p>
        </p:txBody>
      </p:sp>
    </p:spTree>
    <p:extLst>
      <p:ext uri="{BB962C8B-B14F-4D97-AF65-F5344CB8AC3E}">
        <p14:creationId xmlns:p14="http://schemas.microsoft.com/office/powerpoint/2010/main" val="37149145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Recap: the method for critical update </a:t>
            </a:r>
            <a:br>
              <a:rPr lang="en-US" altLang="ko-KR" dirty="0" smtClean="0"/>
            </a:br>
            <a:r>
              <a:rPr lang="en-US" altLang="ko-KR" dirty="0" smtClean="0"/>
              <a:t>in 11ah</a:t>
            </a:r>
            <a:endParaRPr lang="ko-KR" altLang="en-US"/>
          </a:p>
        </p:txBody>
      </p:sp>
      <p:sp>
        <p:nvSpPr>
          <p:cNvPr id="3" name="내용 개체 틀 2"/>
          <p:cNvSpPr>
            <a:spLocks noGrp="1"/>
          </p:cNvSpPr>
          <p:nvPr>
            <p:ph idx="1"/>
          </p:nvPr>
        </p:nvSpPr>
        <p:spPr/>
        <p:txBody>
          <a:bodyPr/>
          <a:lstStyle/>
          <a:p>
            <a:pPr>
              <a:buFont typeface="Arial" panose="020B0604020202020204" pitchFamily="34" charset="0"/>
              <a:buChar char="•"/>
            </a:pPr>
            <a:r>
              <a:rPr lang="en-US" altLang="ko-KR" dirty="0" smtClean="0"/>
              <a:t>In 11ah spec., it provides a method for the STA to </a:t>
            </a:r>
            <a:r>
              <a:rPr lang="en-US" altLang="ko-KR" dirty="0" smtClean="0">
                <a:solidFill>
                  <a:schemeClr val="tx1"/>
                </a:solidFill>
              </a:rPr>
              <a:t>retrieve the updated system information of the AP.</a:t>
            </a:r>
          </a:p>
          <a:p>
            <a:pPr lvl="1">
              <a:buFont typeface="Arial" panose="020B0604020202020204" pitchFamily="34" charset="0"/>
              <a:buChar char="•"/>
            </a:pPr>
            <a:r>
              <a:rPr lang="en-US" altLang="ko-KR" sz="1400" i="1" dirty="0">
                <a:solidFill>
                  <a:schemeClr val="tx1"/>
                </a:solidFill>
              </a:rPr>
              <a:t>The S1G STA shall either be awake to receive the next S1G Beacon frame that is transmitted </a:t>
            </a:r>
            <a:r>
              <a:rPr lang="en-US" altLang="ko-KR" sz="1400" i="1" dirty="0"/>
              <a:t>at a TBTT or shall queue for transmission a Probe Request frame when it receives a Change Sequence field that contains a value that is different from the previously received Change Sequence field. </a:t>
            </a:r>
          </a:p>
          <a:p>
            <a:pPr lvl="1">
              <a:buFont typeface="Arial" panose="020B0604020202020204" pitchFamily="34" charset="0"/>
              <a:buChar char="•"/>
            </a:pPr>
            <a:r>
              <a:rPr lang="en-US" altLang="ko-KR" sz="1400" i="1" dirty="0"/>
              <a:t>When an S1G STA </a:t>
            </a:r>
            <a:r>
              <a:rPr lang="en-US" altLang="ko-KR" sz="1400" i="1" dirty="0" smtClean="0"/>
              <a:t>transmits </a:t>
            </a:r>
            <a:r>
              <a:rPr lang="en-US" altLang="ko-KR" sz="1400" i="1" u="sng" dirty="0" smtClean="0"/>
              <a:t>a Probe Request frame to obtain the updated system information, it may include the Change Sequence element in the Probe Request frame to request a compressed Probe Response frame.</a:t>
            </a:r>
          </a:p>
          <a:p>
            <a:pPr lvl="1">
              <a:buFont typeface="Arial" panose="020B0604020202020204" pitchFamily="34" charset="0"/>
              <a:buChar char="•"/>
            </a:pPr>
            <a:r>
              <a:rPr lang="en-US" altLang="ko-KR" sz="1400" i="1" dirty="0"/>
              <a:t>When an S1G AP receives a Probe Request frame that contains a Change Sequence element from an S1G STA associated with the S1G AP, it compares the value of the received Change Sequence field with the value of its current Change Sequence field. </a:t>
            </a:r>
            <a:r>
              <a:rPr lang="en-US" altLang="ko-KR" sz="1400" i="1" u="sng" dirty="0"/>
              <a:t>If the value of the received Change Sequence field is not equal to the value of the current Change Sequence field, the S1G AP should send a compressed Probe Response frame</a:t>
            </a:r>
            <a:r>
              <a:rPr lang="en-US" altLang="ko-KR" sz="1400" i="1" dirty="0"/>
              <a:t>, which is a Probe Response frame that includes the Change Sequence element and only the elements that need be updated by the STA.</a:t>
            </a:r>
          </a:p>
          <a:p>
            <a:pPr lvl="1">
              <a:buFont typeface="Arial" panose="020B0604020202020204" pitchFamily="34" charset="0"/>
              <a:buChar char="•"/>
            </a:pPr>
            <a:endParaRPr lang="en-US" altLang="ko-KR" sz="1400" i="1" u="sng" dirty="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바닥글 개체 틀 4"/>
          <p:cNvSpPr>
            <a:spLocks noGrp="1"/>
          </p:cNvSpPr>
          <p:nvPr>
            <p:ph type="ftr" idx="14"/>
          </p:nvPr>
        </p:nvSpPr>
        <p:spPr/>
        <p:txBody>
          <a:bodyPr/>
          <a:lstStyle/>
          <a:p>
            <a:r>
              <a:rPr lang="en-GB" altLang="ko-KR" smtClean="0"/>
              <a:t>Namyeong Kim, LGE</a:t>
            </a:r>
            <a:endParaRPr lang="en-GB" altLang="ko-KR" dirty="0"/>
          </a:p>
        </p:txBody>
      </p:sp>
      <p:sp>
        <p:nvSpPr>
          <p:cNvPr id="6" name="날짜 개체 틀 5"/>
          <p:cNvSpPr>
            <a:spLocks noGrp="1"/>
          </p:cNvSpPr>
          <p:nvPr>
            <p:ph type="dt" idx="15"/>
          </p:nvPr>
        </p:nvSpPr>
        <p:spPr/>
        <p:txBody>
          <a:bodyPr/>
          <a:lstStyle/>
          <a:p>
            <a:r>
              <a:rPr lang="en-US" altLang="ko-KR" dirty="0"/>
              <a:t>October </a:t>
            </a:r>
            <a:r>
              <a:rPr lang="en-US" altLang="ko-KR" dirty="0" smtClean="0"/>
              <a:t>2020</a:t>
            </a:r>
            <a:endParaRPr lang="en-GB" altLang="ko-KR" dirty="0"/>
          </a:p>
        </p:txBody>
      </p:sp>
    </p:spTree>
    <p:extLst>
      <p:ext uri="{BB962C8B-B14F-4D97-AF65-F5344CB8AC3E}">
        <p14:creationId xmlns:p14="http://schemas.microsoft.com/office/powerpoint/2010/main" val="10195120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Proposal</a:t>
            </a:r>
            <a:endParaRPr lang="ko-KR" altLang="en-US"/>
          </a:p>
        </p:txBody>
      </p:sp>
      <p:sp>
        <p:nvSpPr>
          <p:cNvPr id="3" name="내용 개체 틀 2"/>
          <p:cNvSpPr>
            <a:spLocks noGrp="1"/>
          </p:cNvSpPr>
          <p:nvPr>
            <p:ph idx="1"/>
          </p:nvPr>
        </p:nvSpPr>
        <p:spPr/>
        <p:txBody>
          <a:bodyPr/>
          <a:lstStyle/>
          <a:p>
            <a:pPr>
              <a:buFont typeface="Arial" panose="020B0604020202020204" pitchFamily="34" charset="0"/>
              <a:buChar char="•"/>
            </a:pPr>
            <a:r>
              <a:rPr lang="en-US" altLang="ko-KR" sz="2000" dirty="0" smtClean="0"/>
              <a:t>11be </a:t>
            </a:r>
            <a:r>
              <a:rPr lang="en-US" altLang="ko-KR" sz="2000" dirty="0" smtClean="0">
                <a:solidFill>
                  <a:schemeClr val="tx1"/>
                </a:solidFill>
              </a:rPr>
              <a:t>allows a STA of a non-AP MLD to request a part of complete information of other APs of the same AP MLD [2].</a:t>
            </a:r>
          </a:p>
          <a:p>
            <a:pPr lvl="1">
              <a:buFont typeface="Arial" panose="020B0604020202020204" pitchFamily="34" charset="0"/>
              <a:buChar char="•"/>
            </a:pPr>
            <a:r>
              <a:rPr lang="en-US" altLang="ko-KR" sz="1800" dirty="0" smtClean="0">
                <a:solidFill>
                  <a:schemeClr val="tx1"/>
                </a:solidFill>
              </a:rPr>
              <a:t>We can utilize this concept for a STA </a:t>
            </a:r>
            <a:r>
              <a:rPr lang="en-US" altLang="ko-KR" sz="1800" dirty="0" smtClean="0"/>
              <a:t>of a non-AP MLD to request only elements regarding the critical update event of other APs.</a:t>
            </a:r>
            <a:endParaRPr lang="en-US" altLang="ko-KR" sz="1800" dirty="0"/>
          </a:p>
          <a:p>
            <a:pPr>
              <a:buFont typeface="Arial" panose="020B0604020202020204" pitchFamily="34" charset="0"/>
              <a:buChar char="•"/>
            </a:pPr>
            <a:r>
              <a:rPr lang="en-US" altLang="ko-KR" sz="2000" dirty="0" smtClean="0"/>
              <a:t>We propose the solicited method to obtain critical update information for </a:t>
            </a:r>
            <a:r>
              <a:rPr lang="en-US" altLang="ko-KR" sz="2000" dirty="0" smtClean="0">
                <a:solidFill>
                  <a:schemeClr val="tx1"/>
                </a:solidFill>
              </a:rPr>
              <a:t>other APs of same AP MLD.</a:t>
            </a:r>
          </a:p>
          <a:p>
            <a:pPr lvl="1">
              <a:buFont typeface="Arial" panose="020B0604020202020204" pitchFamily="34" charset="0"/>
              <a:buChar char="•"/>
            </a:pPr>
            <a:r>
              <a:rPr lang="en-US" altLang="ko-KR" sz="1800" dirty="0">
                <a:solidFill>
                  <a:schemeClr val="tx1"/>
                </a:solidFill>
              </a:rPr>
              <a:t>In this contribution, “critical update information” means the elements which are classified as critical update events in 11be</a:t>
            </a:r>
            <a:r>
              <a:rPr lang="en-US" altLang="ko-KR" sz="1800" dirty="0" smtClean="0">
                <a:solidFill>
                  <a:schemeClr val="tx1"/>
                </a:solidFill>
              </a:rPr>
              <a:t>.</a:t>
            </a:r>
            <a:endParaRPr lang="en-US" altLang="ko-KR" sz="1800" dirty="0">
              <a:solidFill>
                <a:schemeClr val="tx1"/>
              </a:solidFill>
            </a:endParaRPr>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바닥글 개체 틀 4"/>
          <p:cNvSpPr>
            <a:spLocks noGrp="1"/>
          </p:cNvSpPr>
          <p:nvPr>
            <p:ph type="ftr" idx="14"/>
          </p:nvPr>
        </p:nvSpPr>
        <p:spPr/>
        <p:txBody>
          <a:bodyPr/>
          <a:lstStyle/>
          <a:p>
            <a:r>
              <a:rPr lang="en-GB" altLang="ko-KR" smtClean="0"/>
              <a:t>Namyeong Kim, LGE</a:t>
            </a:r>
            <a:endParaRPr lang="en-GB" altLang="ko-KR" dirty="0"/>
          </a:p>
        </p:txBody>
      </p:sp>
      <p:sp>
        <p:nvSpPr>
          <p:cNvPr id="6" name="날짜 개체 틀 5"/>
          <p:cNvSpPr>
            <a:spLocks noGrp="1"/>
          </p:cNvSpPr>
          <p:nvPr>
            <p:ph type="dt" idx="15"/>
          </p:nvPr>
        </p:nvSpPr>
        <p:spPr/>
        <p:txBody>
          <a:bodyPr/>
          <a:lstStyle/>
          <a:p>
            <a:r>
              <a:rPr lang="en-US" altLang="ko-KR" dirty="0"/>
              <a:t>October </a:t>
            </a:r>
            <a:r>
              <a:rPr lang="en-US" altLang="ko-KR" dirty="0" smtClean="0"/>
              <a:t>2020</a:t>
            </a:r>
            <a:endParaRPr lang="en-GB" altLang="ko-KR" dirty="0"/>
          </a:p>
        </p:txBody>
      </p:sp>
    </p:spTree>
    <p:extLst>
      <p:ext uri="{BB962C8B-B14F-4D97-AF65-F5344CB8AC3E}">
        <p14:creationId xmlns:p14="http://schemas.microsoft.com/office/powerpoint/2010/main" val="19893703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Proposal: The solicited method </a:t>
            </a:r>
            <a:br>
              <a:rPr lang="en-US" altLang="ko-KR" dirty="0" smtClean="0"/>
            </a:br>
            <a:r>
              <a:rPr lang="en-US" altLang="ko-KR" dirty="0" smtClean="0"/>
              <a:t>for critical update (1/2)</a:t>
            </a:r>
            <a:endParaRPr lang="ko-KR" altLang="en-US"/>
          </a:p>
        </p:txBody>
      </p:sp>
      <p:sp>
        <p:nvSpPr>
          <p:cNvPr id="3" name="내용 개체 틀 2"/>
          <p:cNvSpPr>
            <a:spLocks noGrp="1"/>
          </p:cNvSpPr>
          <p:nvPr>
            <p:ph idx="1"/>
          </p:nvPr>
        </p:nvSpPr>
        <p:spPr/>
        <p:txBody>
          <a:bodyPr/>
          <a:lstStyle/>
          <a:p>
            <a:pPr>
              <a:buFont typeface="Arial" panose="020B0604020202020204" pitchFamily="34" charset="0"/>
              <a:buChar char="•"/>
            </a:pPr>
            <a:r>
              <a:rPr lang="en-US" altLang="ko-KR" sz="1800" dirty="0">
                <a:solidFill>
                  <a:schemeClr val="tx1"/>
                </a:solidFill>
              </a:rPr>
              <a:t>A</a:t>
            </a:r>
            <a:r>
              <a:rPr lang="en-US" altLang="ko-KR" sz="1800" dirty="0" smtClean="0">
                <a:solidFill>
                  <a:schemeClr val="tx1"/>
                </a:solidFill>
              </a:rPr>
              <a:t> </a:t>
            </a:r>
            <a:r>
              <a:rPr lang="en-US" altLang="ko-KR" sz="1800" dirty="0">
                <a:solidFill>
                  <a:schemeClr val="tx1"/>
                </a:solidFill>
              </a:rPr>
              <a:t>STA </a:t>
            </a:r>
            <a:r>
              <a:rPr lang="en-US" altLang="ko-KR" sz="1800" dirty="0" smtClean="0">
                <a:solidFill>
                  <a:schemeClr val="tx1"/>
                </a:solidFill>
              </a:rPr>
              <a:t>of non-AP MLD may </a:t>
            </a:r>
            <a:r>
              <a:rPr lang="en-US" altLang="ko-KR" sz="1800" dirty="0">
                <a:solidFill>
                  <a:schemeClr val="tx1"/>
                </a:solidFill>
              </a:rPr>
              <a:t>send an </a:t>
            </a:r>
            <a:r>
              <a:rPr lang="en-US" altLang="ko-KR" sz="1800" dirty="0" smtClean="0">
                <a:solidFill>
                  <a:schemeClr val="tx1"/>
                </a:solidFill>
              </a:rPr>
              <a:t>MLD </a:t>
            </a:r>
            <a:r>
              <a:rPr lang="en-US" altLang="ko-KR" sz="1800" dirty="0">
                <a:solidFill>
                  <a:schemeClr val="tx1"/>
                </a:solidFill>
              </a:rPr>
              <a:t>probe </a:t>
            </a:r>
            <a:r>
              <a:rPr lang="en-US" altLang="ko-KR" sz="1800" dirty="0" smtClean="0">
                <a:solidFill>
                  <a:schemeClr val="tx1"/>
                </a:solidFill>
              </a:rPr>
              <a:t>request to obtain updated critical information of other APs. </a:t>
            </a:r>
          </a:p>
          <a:p>
            <a:pPr lvl="1">
              <a:buFont typeface="Arial" panose="020B0604020202020204" pitchFamily="34" charset="0"/>
              <a:buChar char="•"/>
            </a:pPr>
            <a:r>
              <a:rPr lang="en-US" altLang="ko-KR" sz="1600" dirty="0" smtClean="0">
                <a:solidFill>
                  <a:schemeClr val="tx1"/>
                </a:solidFill>
              </a:rPr>
              <a:t>The STA shall include the most recently received CSN (change sequence number) information in the MLD probe request.</a:t>
            </a:r>
          </a:p>
          <a:p>
            <a:pPr lvl="2">
              <a:buFont typeface="Arial" panose="020B0604020202020204" pitchFamily="34" charset="0"/>
              <a:buChar char="•"/>
            </a:pPr>
            <a:r>
              <a:rPr lang="en-US" altLang="ko-KR" sz="1400" dirty="0" smtClean="0">
                <a:solidFill>
                  <a:schemeClr val="tx1"/>
                </a:solidFill>
              </a:rPr>
              <a:t>Note: we agreed that </a:t>
            </a:r>
            <a:r>
              <a:rPr lang="en-GB" altLang="ko-KR" sz="1400" dirty="0">
                <a:solidFill>
                  <a:schemeClr val="tx1"/>
                </a:solidFill>
              </a:rPr>
              <a:t>a</a:t>
            </a:r>
            <a:r>
              <a:rPr lang="en-GB" altLang="ko-KR" sz="1400" dirty="0" smtClean="0">
                <a:solidFill>
                  <a:schemeClr val="tx1"/>
                </a:solidFill>
              </a:rPr>
              <a:t> </a:t>
            </a:r>
            <a:r>
              <a:rPr lang="en-GB" altLang="ko-KR" sz="1400" dirty="0">
                <a:solidFill>
                  <a:schemeClr val="tx1"/>
                </a:solidFill>
              </a:rPr>
              <a:t>non-AP MLD shall maintain a record of the most recently received change sequence number for each reported APs in the AP MLD with which it has multi-link setup. </a:t>
            </a:r>
            <a:endParaRPr lang="en-US" altLang="ko-KR" sz="1400" dirty="0" smtClean="0">
              <a:solidFill>
                <a:schemeClr val="tx1"/>
              </a:solidFill>
            </a:endParaRPr>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바닥글 개체 틀 4"/>
          <p:cNvSpPr>
            <a:spLocks noGrp="1"/>
          </p:cNvSpPr>
          <p:nvPr>
            <p:ph type="ftr" idx="14"/>
          </p:nvPr>
        </p:nvSpPr>
        <p:spPr/>
        <p:txBody>
          <a:bodyPr/>
          <a:lstStyle/>
          <a:p>
            <a:r>
              <a:rPr lang="en-GB" altLang="ko-KR" smtClean="0"/>
              <a:t>Namyeong Kim, LGE</a:t>
            </a:r>
            <a:endParaRPr lang="en-GB" altLang="ko-KR" dirty="0"/>
          </a:p>
        </p:txBody>
      </p:sp>
      <p:sp>
        <p:nvSpPr>
          <p:cNvPr id="6" name="날짜 개체 틀 5"/>
          <p:cNvSpPr>
            <a:spLocks noGrp="1"/>
          </p:cNvSpPr>
          <p:nvPr>
            <p:ph type="dt" idx="15"/>
          </p:nvPr>
        </p:nvSpPr>
        <p:spPr/>
        <p:txBody>
          <a:bodyPr/>
          <a:lstStyle/>
          <a:p>
            <a:r>
              <a:rPr lang="en-US" altLang="ko-KR" dirty="0"/>
              <a:t>October 2020</a:t>
            </a:r>
            <a:endParaRPr lang="en-GB" altLang="ko-KR" dirty="0"/>
          </a:p>
        </p:txBody>
      </p:sp>
    </p:spTree>
    <p:extLst>
      <p:ext uri="{BB962C8B-B14F-4D97-AF65-F5344CB8AC3E}">
        <p14:creationId xmlns:p14="http://schemas.microsoft.com/office/powerpoint/2010/main" val="27569505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Proposal: The solicited method </a:t>
            </a:r>
            <a:br>
              <a:rPr lang="en-US" altLang="ko-KR" dirty="0" smtClean="0"/>
            </a:br>
            <a:r>
              <a:rPr lang="en-US" altLang="ko-KR" dirty="0" smtClean="0"/>
              <a:t>for critical update (2/2)</a:t>
            </a:r>
            <a:endParaRPr lang="ko-KR" altLang="en-US"/>
          </a:p>
        </p:txBody>
      </p:sp>
      <p:sp>
        <p:nvSpPr>
          <p:cNvPr id="3" name="내용 개체 틀 2"/>
          <p:cNvSpPr>
            <a:spLocks noGrp="1"/>
          </p:cNvSpPr>
          <p:nvPr>
            <p:ph idx="1"/>
          </p:nvPr>
        </p:nvSpPr>
        <p:spPr/>
        <p:txBody>
          <a:bodyPr/>
          <a:lstStyle/>
          <a:p>
            <a:pPr>
              <a:buFont typeface="Arial" panose="020B0604020202020204" pitchFamily="34" charset="0"/>
              <a:buChar char="•"/>
            </a:pPr>
            <a:r>
              <a:rPr lang="en-US" altLang="ko-KR" sz="1800" dirty="0" smtClean="0">
                <a:solidFill>
                  <a:schemeClr val="tx1"/>
                </a:solidFill>
              </a:rPr>
              <a:t>On receiving the MLD probe request containing the CSN information of the STA(s</a:t>
            </a:r>
            <a:r>
              <a:rPr lang="en-US" altLang="ko-KR" sz="1800" dirty="0" smtClean="0">
                <a:solidFill>
                  <a:schemeClr val="tx1"/>
                </a:solidFill>
              </a:rPr>
              <a:t>), </a:t>
            </a:r>
            <a:r>
              <a:rPr lang="en-US" altLang="ko-KR" sz="1800" dirty="0" smtClean="0">
                <a:solidFill>
                  <a:schemeClr val="tx1"/>
                </a:solidFill>
              </a:rPr>
              <a:t>an AP of AP MLD sends a MLD probe response containing the critical update information with the current CSN of other APs.</a:t>
            </a:r>
          </a:p>
          <a:p>
            <a:pPr lvl="1">
              <a:buFont typeface="Arial" panose="020B0604020202020204" pitchFamily="34" charset="0"/>
              <a:buChar char="•"/>
            </a:pPr>
            <a:r>
              <a:rPr lang="en-US" altLang="ko-KR" sz="1600" dirty="0" smtClean="0">
                <a:solidFill>
                  <a:schemeClr val="tx1"/>
                </a:solidFill>
              </a:rPr>
              <a:t>If the AP MLD implements to support the tracking of updated elements per each CSN, the AP may send a MLD probe response including only partial elements that need to be updated by the STA among critical update information. </a:t>
            </a:r>
          </a:p>
          <a:p>
            <a:pPr lvl="2">
              <a:buFont typeface="Arial" panose="020B0604020202020204" pitchFamily="34" charset="0"/>
              <a:buChar char="•"/>
            </a:pPr>
            <a:r>
              <a:rPr lang="en-US" altLang="ko-KR" sz="1400" dirty="0" smtClean="0">
                <a:solidFill>
                  <a:schemeClr val="tx1"/>
                </a:solidFill>
              </a:rPr>
              <a:t>The AP can know which elements are updated comparing the current CSN of AP with the </a:t>
            </a:r>
            <a:r>
              <a:rPr lang="en-US" altLang="ko-KR" sz="1400" dirty="0" smtClean="0">
                <a:solidFill>
                  <a:schemeClr val="tx1"/>
                </a:solidFill>
              </a:rPr>
              <a:t>record </a:t>
            </a:r>
            <a:r>
              <a:rPr lang="en-US" altLang="ko-KR" sz="1400" dirty="0" smtClean="0">
                <a:solidFill>
                  <a:schemeClr val="tx1"/>
                </a:solidFill>
              </a:rPr>
              <a:t>of CSN of STA </a:t>
            </a:r>
            <a:r>
              <a:rPr lang="en-US" altLang="ko-KR" sz="1400" dirty="0">
                <a:solidFill>
                  <a:schemeClr val="tx1"/>
                </a:solidFill>
              </a:rPr>
              <a:t>received based </a:t>
            </a:r>
            <a:r>
              <a:rPr lang="en-US" altLang="ko-KR" sz="1400" dirty="0" smtClean="0">
                <a:solidFill>
                  <a:schemeClr val="tx1"/>
                </a:solidFill>
              </a:rPr>
              <a:t>on the tracking record of updated element(s) per each </a:t>
            </a:r>
            <a:r>
              <a:rPr lang="en-US" altLang="ko-KR" sz="1400" dirty="0">
                <a:solidFill>
                  <a:schemeClr val="tx1"/>
                </a:solidFill>
              </a:rPr>
              <a:t>CSN. </a:t>
            </a:r>
            <a:endParaRPr lang="en-US" altLang="ko-KR" sz="1400" dirty="0" smtClean="0">
              <a:solidFill>
                <a:schemeClr val="tx1"/>
              </a:solidFill>
            </a:endParaRPr>
          </a:p>
          <a:p>
            <a:pPr lvl="2">
              <a:buFont typeface="Arial" panose="020B0604020202020204" pitchFamily="34" charset="0"/>
              <a:buChar char="•"/>
            </a:pPr>
            <a:r>
              <a:rPr lang="en-US" altLang="ko-KR" sz="1400" dirty="0" smtClean="0">
                <a:solidFill>
                  <a:schemeClr val="tx1"/>
                </a:solidFill>
              </a:rPr>
              <a:t>For this, the record of </a:t>
            </a:r>
            <a:r>
              <a:rPr lang="en-US" altLang="ko-KR" sz="1400" dirty="0">
                <a:solidFill>
                  <a:schemeClr val="tx1"/>
                </a:solidFill>
              </a:rPr>
              <a:t>element ID is enough to track the </a:t>
            </a:r>
            <a:r>
              <a:rPr lang="en-US" altLang="ko-KR" sz="1400" dirty="0" smtClean="0">
                <a:solidFill>
                  <a:schemeClr val="tx1"/>
                </a:solidFill>
              </a:rPr>
              <a:t>updated element(s) per </a:t>
            </a:r>
            <a:r>
              <a:rPr lang="en-US" altLang="ko-KR" sz="1400" dirty="0">
                <a:solidFill>
                  <a:schemeClr val="tx1"/>
                </a:solidFill>
              </a:rPr>
              <a:t>each CSN. </a:t>
            </a:r>
            <a:endParaRPr lang="en-US" altLang="ko-KR" sz="1400" dirty="0" smtClean="0">
              <a:solidFill>
                <a:schemeClr val="tx1"/>
              </a:solidFill>
            </a:endParaRPr>
          </a:p>
          <a:p>
            <a:pPr lvl="1">
              <a:buFont typeface="Arial" panose="020B0604020202020204" pitchFamily="34" charset="0"/>
              <a:buChar char="•"/>
            </a:pPr>
            <a:r>
              <a:rPr lang="en-US" altLang="ko-KR" sz="1600" dirty="0" smtClean="0">
                <a:solidFill>
                  <a:schemeClr val="tx1"/>
                </a:solidFill>
              </a:rPr>
              <a:t>If </a:t>
            </a:r>
            <a:r>
              <a:rPr lang="en-US" altLang="ko-KR" sz="1600" dirty="0">
                <a:solidFill>
                  <a:schemeClr val="tx1"/>
                </a:solidFill>
              </a:rPr>
              <a:t>the AP MLD </a:t>
            </a:r>
            <a:r>
              <a:rPr lang="en-US" altLang="ko-KR" sz="1600" dirty="0" smtClean="0">
                <a:solidFill>
                  <a:schemeClr val="tx1"/>
                </a:solidFill>
              </a:rPr>
              <a:t>does not implement </a:t>
            </a:r>
            <a:r>
              <a:rPr lang="en-US" altLang="ko-KR" sz="1600" dirty="0">
                <a:solidFill>
                  <a:schemeClr val="tx1"/>
                </a:solidFill>
              </a:rPr>
              <a:t>to support the tracking of updated </a:t>
            </a:r>
            <a:r>
              <a:rPr lang="en-US" altLang="ko-KR" sz="1600" dirty="0" smtClean="0">
                <a:solidFill>
                  <a:schemeClr val="tx1"/>
                </a:solidFill>
              </a:rPr>
              <a:t>elements </a:t>
            </a:r>
            <a:r>
              <a:rPr lang="en-US" altLang="ko-KR" sz="1600" dirty="0">
                <a:solidFill>
                  <a:schemeClr val="tx1"/>
                </a:solidFill>
              </a:rPr>
              <a:t>per each CSN, the AP may send a MLD probe response including </a:t>
            </a:r>
            <a:r>
              <a:rPr lang="en-US" altLang="ko-KR" sz="1600" dirty="0" smtClean="0">
                <a:solidFill>
                  <a:schemeClr val="tx1"/>
                </a:solidFill>
              </a:rPr>
              <a:t>all elements that classified as critical update events in 11be.</a:t>
            </a:r>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바닥글 개체 틀 4"/>
          <p:cNvSpPr>
            <a:spLocks noGrp="1"/>
          </p:cNvSpPr>
          <p:nvPr>
            <p:ph type="ftr" idx="14"/>
          </p:nvPr>
        </p:nvSpPr>
        <p:spPr/>
        <p:txBody>
          <a:bodyPr/>
          <a:lstStyle/>
          <a:p>
            <a:r>
              <a:rPr lang="en-GB" altLang="ko-KR" smtClean="0"/>
              <a:t>Namyeong Kim, LGE</a:t>
            </a:r>
            <a:endParaRPr lang="en-GB" altLang="ko-KR" dirty="0"/>
          </a:p>
        </p:txBody>
      </p:sp>
      <p:sp>
        <p:nvSpPr>
          <p:cNvPr id="6" name="날짜 개체 틀 5"/>
          <p:cNvSpPr>
            <a:spLocks noGrp="1"/>
          </p:cNvSpPr>
          <p:nvPr>
            <p:ph type="dt" idx="15"/>
          </p:nvPr>
        </p:nvSpPr>
        <p:spPr/>
        <p:txBody>
          <a:bodyPr/>
          <a:lstStyle/>
          <a:p>
            <a:r>
              <a:rPr lang="en-US" altLang="ko-KR" dirty="0"/>
              <a:t>October 2020</a:t>
            </a:r>
            <a:endParaRPr lang="en-GB" altLang="ko-KR" dirty="0"/>
          </a:p>
        </p:txBody>
      </p:sp>
    </p:spTree>
    <p:extLst>
      <p:ext uri="{BB962C8B-B14F-4D97-AF65-F5344CB8AC3E}">
        <p14:creationId xmlns:p14="http://schemas.microsoft.com/office/powerpoint/2010/main" val="14963444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The signaling for the solicited method</a:t>
            </a:r>
            <a:endParaRPr lang="ko-KR" altLang="en-US"/>
          </a:p>
        </p:txBody>
      </p:sp>
      <p:sp>
        <p:nvSpPr>
          <p:cNvPr id="3" name="내용 개체 틀 2"/>
          <p:cNvSpPr>
            <a:spLocks noGrp="1"/>
          </p:cNvSpPr>
          <p:nvPr>
            <p:ph idx="1"/>
          </p:nvPr>
        </p:nvSpPr>
        <p:spPr/>
        <p:txBody>
          <a:bodyPr/>
          <a:lstStyle/>
          <a:p>
            <a:pPr>
              <a:buFont typeface="Arial" panose="020B0604020202020204" pitchFamily="34" charset="0"/>
              <a:buChar char="•"/>
            </a:pPr>
            <a:r>
              <a:rPr lang="en-US" altLang="ko-KR" sz="2000" dirty="0"/>
              <a:t>We </a:t>
            </a:r>
            <a:r>
              <a:rPr lang="en-US" altLang="ko-KR" sz="2000" dirty="0">
                <a:solidFill>
                  <a:schemeClr val="tx1"/>
                </a:solidFill>
              </a:rPr>
              <a:t>provide two options for a signaling to indicate the request of critical update information for other APs. </a:t>
            </a:r>
          </a:p>
          <a:p>
            <a:pPr lvl="1">
              <a:buFont typeface="Arial" panose="020B0604020202020204" pitchFamily="34" charset="0"/>
              <a:buChar char="•"/>
            </a:pPr>
            <a:r>
              <a:rPr lang="en-US" altLang="ko-KR" sz="1800" dirty="0">
                <a:solidFill>
                  <a:schemeClr val="tx1"/>
                </a:solidFill>
              </a:rPr>
              <a:t>Option 1: Use of Change Sequence element</a:t>
            </a:r>
          </a:p>
          <a:p>
            <a:pPr lvl="1">
              <a:buFont typeface="Arial" panose="020B0604020202020204" pitchFamily="34" charset="0"/>
              <a:buChar char="•"/>
            </a:pPr>
            <a:r>
              <a:rPr lang="en-US" altLang="ko-KR" sz="1800" dirty="0">
                <a:solidFill>
                  <a:schemeClr val="tx1"/>
                </a:solidFill>
              </a:rPr>
              <a:t>Option 2: Use of Change Sequence field with a control field</a:t>
            </a:r>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바닥글 개체 틀 4"/>
          <p:cNvSpPr>
            <a:spLocks noGrp="1"/>
          </p:cNvSpPr>
          <p:nvPr>
            <p:ph type="ftr" idx="14"/>
          </p:nvPr>
        </p:nvSpPr>
        <p:spPr/>
        <p:txBody>
          <a:bodyPr/>
          <a:lstStyle/>
          <a:p>
            <a:r>
              <a:rPr lang="en-GB" altLang="ko-KR" smtClean="0"/>
              <a:t>Namyeong Kim, LGE</a:t>
            </a:r>
            <a:endParaRPr lang="en-GB" altLang="ko-KR" dirty="0"/>
          </a:p>
        </p:txBody>
      </p:sp>
      <p:sp>
        <p:nvSpPr>
          <p:cNvPr id="6" name="날짜 개체 틀 5"/>
          <p:cNvSpPr>
            <a:spLocks noGrp="1"/>
          </p:cNvSpPr>
          <p:nvPr>
            <p:ph type="dt" idx="15"/>
          </p:nvPr>
        </p:nvSpPr>
        <p:spPr/>
        <p:txBody>
          <a:bodyPr/>
          <a:lstStyle/>
          <a:p>
            <a:r>
              <a:rPr lang="en-US" altLang="ko-KR" dirty="0"/>
              <a:t>October 2020</a:t>
            </a:r>
            <a:endParaRPr lang="en-GB" altLang="ko-KR" dirty="0"/>
          </a:p>
        </p:txBody>
      </p:sp>
    </p:spTree>
    <p:extLst>
      <p:ext uri="{BB962C8B-B14F-4D97-AF65-F5344CB8AC3E}">
        <p14:creationId xmlns:p14="http://schemas.microsoft.com/office/powerpoint/2010/main" val="14914781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solidFill>
                  <a:schemeClr val="tx1"/>
                </a:solidFill>
              </a:rPr>
              <a:t>Option 1: Use of Change sequence element</a:t>
            </a:r>
            <a:endParaRPr lang="ko-KR" altLang="en-US">
              <a:solidFill>
                <a:schemeClr val="tx1"/>
              </a:solidFill>
            </a:endParaRPr>
          </a:p>
        </p:txBody>
      </p:sp>
      <p:sp>
        <p:nvSpPr>
          <p:cNvPr id="3" name="내용 개체 틀 2"/>
          <p:cNvSpPr>
            <a:spLocks noGrp="1"/>
          </p:cNvSpPr>
          <p:nvPr>
            <p:ph idx="1"/>
          </p:nvPr>
        </p:nvSpPr>
        <p:spPr/>
        <p:txBody>
          <a:bodyPr/>
          <a:lstStyle/>
          <a:p>
            <a:pPr>
              <a:buFont typeface="Arial" panose="020B0604020202020204" pitchFamily="34" charset="0"/>
              <a:buChar char="•"/>
            </a:pPr>
            <a:r>
              <a:rPr lang="en-US" altLang="ko-KR" sz="2000" dirty="0">
                <a:solidFill>
                  <a:schemeClr val="tx1"/>
                </a:solidFill>
              </a:rPr>
              <a:t>We can </a:t>
            </a:r>
            <a:r>
              <a:rPr lang="en-US" altLang="ko-KR" sz="2000" dirty="0" smtClean="0">
                <a:solidFill>
                  <a:schemeClr val="tx1"/>
                </a:solidFill>
              </a:rPr>
              <a:t>borrow a concept of existing </a:t>
            </a:r>
            <a:r>
              <a:rPr lang="en-US" altLang="ko-KR" sz="2000" dirty="0">
                <a:solidFill>
                  <a:schemeClr val="tx1"/>
                </a:solidFill>
              </a:rPr>
              <a:t>Change Sequence </a:t>
            </a:r>
            <a:r>
              <a:rPr lang="en-US" altLang="ko-KR" sz="2000" dirty="0" smtClean="0">
                <a:solidFill>
                  <a:schemeClr val="tx1"/>
                </a:solidFill>
              </a:rPr>
              <a:t>element (11ah) </a:t>
            </a:r>
            <a:r>
              <a:rPr lang="en-US" altLang="ko-KR" sz="2000" dirty="0">
                <a:solidFill>
                  <a:schemeClr val="tx1"/>
                </a:solidFill>
              </a:rPr>
              <a:t>to indicate the request of critical update information for other APs</a:t>
            </a:r>
            <a:r>
              <a:rPr lang="en-US" altLang="ko-KR" sz="2000" dirty="0" smtClean="0">
                <a:solidFill>
                  <a:schemeClr val="tx1"/>
                </a:solidFill>
              </a:rPr>
              <a:t>.</a:t>
            </a:r>
          </a:p>
          <a:p>
            <a:pPr lvl="1">
              <a:buFont typeface="Arial" panose="020B0604020202020204" pitchFamily="34" charset="0"/>
              <a:buChar char="•"/>
            </a:pPr>
            <a:r>
              <a:rPr lang="en-US" altLang="ko-KR" sz="1600" dirty="0" smtClean="0">
                <a:solidFill>
                  <a:schemeClr val="tx1"/>
                </a:solidFill>
              </a:rPr>
              <a:t>A </a:t>
            </a:r>
            <a:r>
              <a:rPr lang="en-US" altLang="ko-KR" sz="1600" dirty="0">
                <a:solidFill>
                  <a:schemeClr val="tx1"/>
                </a:solidFill>
              </a:rPr>
              <a:t>STA may request critical update information of </a:t>
            </a:r>
            <a:r>
              <a:rPr lang="en-US" altLang="ko-KR" sz="1600" dirty="0" smtClean="0">
                <a:solidFill>
                  <a:schemeClr val="tx1"/>
                </a:solidFill>
              </a:rPr>
              <a:t>other APs by sending a MLD probe request </a:t>
            </a:r>
            <a:r>
              <a:rPr lang="en-US" altLang="ko-KR" sz="1600" u="sng" dirty="0">
                <a:solidFill>
                  <a:schemeClr val="tx1"/>
                </a:solidFill>
              </a:rPr>
              <a:t>including </a:t>
            </a:r>
            <a:r>
              <a:rPr lang="en-US" altLang="ko-KR" sz="1600" u="sng" dirty="0" smtClean="0"/>
              <a:t>a Change Sequence element</a:t>
            </a:r>
            <a:r>
              <a:rPr lang="en-US" altLang="ko-KR" sz="1600" dirty="0" smtClean="0"/>
              <a:t>. </a:t>
            </a:r>
          </a:p>
          <a:p>
            <a:pPr lvl="1">
              <a:buFont typeface="Arial" panose="020B0604020202020204" pitchFamily="34" charset="0"/>
              <a:buChar char="•"/>
            </a:pPr>
            <a:endParaRPr lang="en-US" altLang="ko-KR" sz="1600" dirty="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바닥글 개체 틀 4"/>
          <p:cNvSpPr>
            <a:spLocks noGrp="1"/>
          </p:cNvSpPr>
          <p:nvPr>
            <p:ph type="ftr" idx="14"/>
          </p:nvPr>
        </p:nvSpPr>
        <p:spPr/>
        <p:txBody>
          <a:bodyPr/>
          <a:lstStyle/>
          <a:p>
            <a:r>
              <a:rPr lang="en-GB" altLang="ko-KR" smtClean="0"/>
              <a:t>Namyeong Kim, LGE</a:t>
            </a:r>
            <a:endParaRPr lang="en-GB" altLang="ko-KR" dirty="0"/>
          </a:p>
        </p:txBody>
      </p:sp>
      <p:sp>
        <p:nvSpPr>
          <p:cNvPr id="6" name="날짜 개체 틀 5"/>
          <p:cNvSpPr>
            <a:spLocks noGrp="1"/>
          </p:cNvSpPr>
          <p:nvPr>
            <p:ph type="dt" idx="15"/>
          </p:nvPr>
        </p:nvSpPr>
        <p:spPr/>
        <p:txBody>
          <a:bodyPr/>
          <a:lstStyle/>
          <a:p>
            <a:r>
              <a:rPr lang="en-US" altLang="ko-KR" dirty="0"/>
              <a:t>October 2020</a:t>
            </a:r>
            <a:endParaRPr lang="en-GB" altLang="ko-KR" dirty="0"/>
          </a:p>
        </p:txBody>
      </p:sp>
      <p:pic>
        <p:nvPicPr>
          <p:cNvPr id="7" name="그림 6"/>
          <p:cNvPicPr>
            <a:picLocks noChangeAspect="1"/>
          </p:cNvPicPr>
          <p:nvPr/>
        </p:nvPicPr>
        <p:blipFill>
          <a:blip r:embed="rId2"/>
          <a:stretch>
            <a:fillRect/>
          </a:stretch>
        </p:blipFill>
        <p:spPr>
          <a:xfrm>
            <a:off x="1263758" y="3933056"/>
            <a:ext cx="6926848" cy="1905568"/>
          </a:xfrm>
          <a:prstGeom prst="rect">
            <a:avLst/>
          </a:prstGeom>
        </p:spPr>
      </p:pic>
      <p:sp>
        <p:nvSpPr>
          <p:cNvPr id="8" name="文本框 29"/>
          <p:cNvSpPr txBox="1"/>
          <p:nvPr/>
        </p:nvSpPr>
        <p:spPr>
          <a:xfrm>
            <a:off x="438250" y="3861048"/>
            <a:ext cx="1119001" cy="523220"/>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1400" b="0" i="0" u="none" strike="noStrike" kern="0" cap="none" spc="0" normalizeH="0" baseline="0" noProof="0" dirty="0" smtClean="0">
                <a:ln>
                  <a:noFill/>
                </a:ln>
                <a:solidFill>
                  <a:srgbClr val="000000"/>
                </a:solidFill>
                <a:effectLst/>
                <a:uLnTx/>
                <a:uFillTx/>
              </a:rPr>
              <a:t>MLD</a:t>
            </a:r>
            <a:r>
              <a:rPr kumimoji="0" lang="en-US" altLang="zh-CN" sz="1400" b="0" i="0" u="none" strike="noStrike" kern="0" cap="none" spc="0" normalizeH="0" noProof="0" dirty="0" smtClean="0">
                <a:ln>
                  <a:noFill/>
                </a:ln>
                <a:solidFill>
                  <a:srgbClr val="000000"/>
                </a:solidFill>
                <a:effectLst/>
                <a:uLnTx/>
                <a:uFillTx/>
              </a:rPr>
              <a:t> p</a:t>
            </a:r>
            <a:r>
              <a:rPr kumimoji="0" lang="en-US" altLang="zh-CN" sz="1400" b="0" i="0" u="none" strike="noStrike" kern="0" cap="none" spc="0" normalizeH="0" baseline="0" noProof="0" dirty="0" smtClean="0">
                <a:ln>
                  <a:noFill/>
                </a:ln>
                <a:solidFill>
                  <a:srgbClr val="000000"/>
                </a:solidFill>
                <a:effectLst/>
                <a:uLnTx/>
                <a:uFillTx/>
              </a:rPr>
              <a:t>robe</a:t>
            </a:r>
            <a:r>
              <a:rPr kumimoji="0" lang="en-US" altLang="zh-CN" sz="1400" b="0" i="0" u="none" strike="noStrike" kern="0" cap="none" spc="0" normalizeH="0" noProof="0" dirty="0" smtClean="0">
                <a:ln>
                  <a:noFill/>
                </a:ln>
                <a:solidFill>
                  <a:srgbClr val="000000"/>
                </a:solidFill>
                <a:effectLst/>
                <a:uLnTx/>
                <a:uFillTx/>
              </a:rPr>
              <a:t> r</a:t>
            </a:r>
            <a:r>
              <a:rPr kumimoji="0" lang="en-US" altLang="zh-CN" sz="1400" b="0" i="0" u="none" strike="noStrike" kern="0" cap="none" spc="0" normalizeH="0" baseline="0" noProof="0" dirty="0" smtClean="0">
                <a:ln>
                  <a:noFill/>
                </a:ln>
                <a:solidFill>
                  <a:srgbClr val="000000"/>
                </a:solidFill>
                <a:effectLst/>
                <a:uLnTx/>
                <a:uFillTx/>
              </a:rPr>
              <a:t>equest </a:t>
            </a:r>
            <a:endParaRPr kumimoji="0" lang="zh-CN" altLang="en-US" sz="1400" b="0" i="0" u="none" strike="noStrike" kern="0" cap="none" spc="0" normalizeH="0" baseline="0" noProof="0" dirty="0" smtClean="0">
              <a:ln>
                <a:noFill/>
              </a:ln>
              <a:solidFill>
                <a:srgbClr val="000000"/>
              </a:solidFill>
              <a:effectLst/>
              <a:uLnTx/>
              <a:uFillTx/>
            </a:endParaRPr>
          </a:p>
        </p:txBody>
      </p:sp>
    </p:spTree>
    <p:extLst>
      <p:ext uri="{BB962C8B-B14F-4D97-AF65-F5344CB8AC3E}">
        <p14:creationId xmlns:p14="http://schemas.microsoft.com/office/powerpoint/2010/main" val="403911069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테마">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a:solidFill>
            <a:schemeClr val="tx1"/>
          </a:solidFill>
        </a:ln>
      </a:spPr>
      <a:bodyPr vert="horz" wrap="square" lIns="91440" tIns="45720" rIns="91440" bIns="45720" numCol="1" rtlCol="0"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txDef>
      <a:spPr>
        <a:noFill/>
      </a:spPr>
      <a:bodyPr wrap="none" rtlCol="0" anchor="t" anchorCtr="0">
        <a:spAutoFit/>
      </a:bodyPr>
      <a:lstStyle>
        <a:defPPr algn="ctr" defTabSz="914400" eaLnBrk="1" latinLnBrk="1" hangingPunct="1">
          <a:buClrTx/>
          <a:buSzTx/>
          <a:buFontTx/>
          <a:buNone/>
          <a:defRPr kumimoji="1" sz="1300" b="1" dirty="0" err="1" smtClean="0">
            <a:solidFill>
              <a:srgbClr val="000000"/>
            </a:solidFill>
            <a:latin typeface="Arial" pitchFamily="34" charset="0"/>
            <a:ea typeface="돋움" pitchFamily="50" charset="-127"/>
          </a:defRPr>
        </a:defPPr>
      </a:lstStyle>
    </a:tx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디자인 사용자 지정">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맑은 고딕"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157660</TotalTime>
  <Words>1829</Words>
  <Application>Microsoft Office PowerPoint</Application>
  <PresentationFormat>화면 슬라이드 쇼(4:3)</PresentationFormat>
  <Paragraphs>162</Paragraphs>
  <Slides>18</Slides>
  <Notes>1</Notes>
  <HiddenSlides>0</HiddenSlides>
  <MMClips>0</MMClips>
  <ScaleCrop>false</ScaleCrop>
  <HeadingPairs>
    <vt:vector size="6" baseType="variant">
      <vt:variant>
        <vt:lpstr>사용한 글꼴</vt:lpstr>
      </vt:variant>
      <vt:variant>
        <vt:i4>8</vt:i4>
      </vt:variant>
      <vt:variant>
        <vt:lpstr>테마</vt:lpstr>
      </vt:variant>
      <vt:variant>
        <vt:i4>2</vt:i4>
      </vt:variant>
      <vt:variant>
        <vt:lpstr>슬라이드 제목</vt:lpstr>
      </vt:variant>
      <vt:variant>
        <vt:i4>18</vt:i4>
      </vt:variant>
    </vt:vector>
  </HeadingPairs>
  <TitlesOfParts>
    <vt:vector size="28" baseType="lpstr">
      <vt:lpstr>Arial Unicode MS</vt:lpstr>
      <vt:lpstr>MS Gothic</vt:lpstr>
      <vt:lpstr>굴림</vt:lpstr>
      <vt:lpstr>맑은 고딕</vt:lpstr>
      <vt:lpstr>맑은 고딕</vt:lpstr>
      <vt:lpstr>Batang</vt:lpstr>
      <vt:lpstr>Arial</vt:lpstr>
      <vt:lpstr>Times New Roman</vt:lpstr>
      <vt:lpstr>Office 테마</vt:lpstr>
      <vt:lpstr>디자인 사용자 지정</vt:lpstr>
      <vt:lpstr>Solicited method  for critical update in multi-link</vt:lpstr>
      <vt:lpstr>Overview</vt:lpstr>
      <vt:lpstr>Motivation</vt:lpstr>
      <vt:lpstr>Recap: the method for critical update  in 11ah</vt:lpstr>
      <vt:lpstr>Proposal</vt:lpstr>
      <vt:lpstr>Proposal: The solicited method  for critical update (1/2)</vt:lpstr>
      <vt:lpstr>Proposal: The solicited method  for critical update (2/2)</vt:lpstr>
      <vt:lpstr>The signaling for the solicited method</vt:lpstr>
      <vt:lpstr>Option 1: Use of Change sequence element</vt:lpstr>
      <vt:lpstr>Option 2: Use of Change Sequence field with a control field</vt:lpstr>
      <vt:lpstr>Option 1 vs Option 2</vt:lpstr>
      <vt:lpstr>Conclusion</vt:lpstr>
      <vt:lpstr>SP #1</vt:lpstr>
      <vt:lpstr>SP #2</vt:lpstr>
      <vt:lpstr>SP #3</vt:lpstr>
      <vt:lpstr>SP #4</vt:lpstr>
      <vt:lpstr>SP #5</vt:lpstr>
      <vt:lpstr>References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Frame format for WUR signal</dc:title>
  <dc:creator>김정기/책임연구원/차세대표준(연)ICS팀(jeongki.kim@lge.com)</dc:creator>
  <cp:lastModifiedBy>Namyeong Kim</cp:lastModifiedBy>
  <cp:revision>3826</cp:revision>
  <cp:lastPrinted>2020-08-04T07:34:21Z</cp:lastPrinted>
  <dcterms:created xsi:type="dcterms:W3CDTF">2016-12-14T01:56:24Z</dcterms:created>
  <dcterms:modified xsi:type="dcterms:W3CDTF">2020-11-25T07:51:25Z</dcterms:modified>
</cp:coreProperties>
</file>