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1" r:id="rId2"/>
  </p:sldMasterIdLst>
  <p:notesMasterIdLst>
    <p:notesMasterId r:id="rId22"/>
  </p:notesMasterIdLst>
  <p:handoutMasterIdLst>
    <p:handoutMasterId r:id="rId23"/>
  </p:handoutMasterIdLst>
  <p:sldIdLst>
    <p:sldId id="256" r:id="rId3"/>
    <p:sldId id="545" r:id="rId4"/>
    <p:sldId id="576" r:id="rId5"/>
    <p:sldId id="574" r:id="rId6"/>
    <p:sldId id="575" r:id="rId7"/>
    <p:sldId id="583" r:id="rId8"/>
    <p:sldId id="585" r:id="rId9"/>
    <p:sldId id="586" r:id="rId10"/>
    <p:sldId id="578" r:id="rId11"/>
    <p:sldId id="596" r:id="rId12"/>
    <p:sldId id="588" r:id="rId13"/>
    <p:sldId id="591" r:id="rId14"/>
    <p:sldId id="580" r:id="rId15"/>
    <p:sldId id="581" r:id="rId16"/>
    <p:sldId id="599" r:id="rId17"/>
    <p:sldId id="592" r:id="rId18"/>
    <p:sldId id="601" r:id="rId19"/>
    <p:sldId id="582" r:id="rId20"/>
    <p:sldId id="598" r:id="rId21"/>
  </p:sldIdLst>
  <p:sldSz cx="9144000" cy="6858000" type="screen4x3"/>
  <p:notesSz cx="6807200" cy="9939338"/>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4" userDrawn="1">
          <p15:clr>
            <a:srgbClr val="A4A3A4"/>
          </p15:clr>
        </p15:guide>
        <p15:guide id="2" pos="212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myeong Kim" initials="NMK" lastIdx="6" clrIdx="0">
    <p:extLst>
      <p:ext uri="{19B8F6BF-5375-455C-9EA6-DF929625EA0E}">
        <p15:presenceInfo xmlns:p15="http://schemas.microsoft.com/office/powerpoint/2012/main" userId="Namyeong Ki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3" autoAdjust="0"/>
    <p:restoredTop sz="95383" autoAdjust="0"/>
  </p:normalViewPr>
  <p:slideViewPr>
    <p:cSldViewPr>
      <p:cViewPr varScale="1">
        <p:scale>
          <a:sx n="89" d="100"/>
          <a:sy n="89" d="100"/>
        </p:scale>
        <p:origin x="1272"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2" d="100"/>
          <a:sy n="62" d="100"/>
        </p:scale>
        <p:origin x="3235" y="346"/>
      </p:cViewPr>
      <p:guideLst>
        <p:guide orient="horz" pos="3084"/>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099" cy="49645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5543" y="0"/>
            <a:ext cx="2950099" cy="496457"/>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11/4/2020</a:t>
            </a:fld>
            <a:endParaRPr lang="en-US" dirty="0"/>
          </a:p>
        </p:txBody>
      </p:sp>
      <p:sp>
        <p:nvSpPr>
          <p:cNvPr id="4" name="Footer Placeholder 3"/>
          <p:cNvSpPr>
            <a:spLocks noGrp="1"/>
          </p:cNvSpPr>
          <p:nvPr>
            <p:ph type="ftr" sz="quarter" idx="2"/>
          </p:nvPr>
        </p:nvSpPr>
        <p:spPr>
          <a:xfrm>
            <a:off x="0" y="9441181"/>
            <a:ext cx="2950099" cy="496457"/>
          </a:xfrm>
          <a:prstGeom prst="rect">
            <a:avLst/>
          </a:prstGeom>
        </p:spPr>
        <p:txBody>
          <a:bodyPr vert="horz" lIns="91440" tIns="45720" rIns="91440" bIns="45720" rtlCol="0" anchor="b"/>
          <a:lstStyle>
            <a:lvl1pPr algn="l">
              <a:defRPr sz="1200"/>
            </a:lvl1pPr>
          </a:lstStyle>
          <a:p>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807200" cy="9939338"/>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537084" y="103713"/>
            <a:ext cx="628045"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42071" y="103713"/>
            <a:ext cx="810381"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928688" y="750888"/>
            <a:ext cx="4948237" cy="37131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7004" y="4721442"/>
            <a:ext cx="4991635" cy="4471512"/>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59685" y="9623102"/>
            <a:ext cx="905444" cy="19382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163603" y="9623102"/>
            <a:ext cx="501813" cy="38934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09084" y="9623102"/>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10642" y="9621402"/>
            <a:ext cx="5385916" cy="1700"/>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35838" y="317937"/>
            <a:ext cx="5535525" cy="1700"/>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32976" y="751486"/>
            <a:ext cx="4541250" cy="3714926"/>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07004" y="4721441"/>
            <a:ext cx="4993193" cy="4573524"/>
          </a:xfrm>
          <a:prstGeom prst="rect">
            <a:avLst/>
          </a:prstGeom>
          <a:noFill/>
          <a:ln>
            <a:round/>
            <a:headEnd/>
            <a:tailEnd/>
          </a:ln>
        </p:spPr>
        <p:txBody>
          <a:bodyPr wrap="none" anchor="ctr"/>
          <a:lstStyle/>
          <a:p>
            <a:pPr marL="0" indent="0">
              <a:buFontTx/>
              <a:buNone/>
            </a:pPr>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dirty="0" smtClean="0"/>
              <a:t>October 2020</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dirty="0" smtClean="0"/>
              <a:t>Namyeong Kim, LGE</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C15F39D8-0A92-4F05-8F02-3BE59873CCD3}" type="datetimeFigureOut">
              <a:rPr lang="ko-KR" altLang="en-US" smtClean="0"/>
              <a:t>2020-11-04</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2585439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C15F39D8-0A92-4F05-8F02-3BE59873CCD3}" type="datetimeFigureOut">
              <a:rPr lang="ko-KR" altLang="en-US" smtClean="0"/>
              <a:t>2020-11-04</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1044650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C15F39D8-0A92-4F05-8F02-3BE59873CCD3}" type="datetimeFigureOut">
              <a:rPr lang="ko-KR" altLang="en-US" smtClean="0"/>
              <a:t>2020-11-04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40238697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C15F39D8-0A92-4F05-8F02-3BE59873CCD3}" type="datetimeFigureOut">
              <a:rPr lang="ko-KR" altLang="en-US" smtClean="0"/>
              <a:t>2020-11-04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509777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dirty="0" smtClean="0"/>
              <a:t>마스터 제목 스타일 편집</a:t>
            </a:r>
            <a:endParaRPr lang="en-GB" dirty="0"/>
          </a:p>
        </p:txBody>
      </p:sp>
      <p:sp>
        <p:nvSpPr>
          <p:cNvPr id="3" name="Content Placeholder 2"/>
          <p:cNvSpPr>
            <a:spLocks noGrp="1"/>
          </p:cNvSpPr>
          <p:nvPr>
            <p:ph idx="1"/>
          </p:nvPr>
        </p:nvSpPr>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Namyeong Kim, LGE</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October 2020</a:t>
            </a:r>
            <a:endParaRPr lang="en-GB"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C15F39D8-0A92-4F05-8F02-3BE59873CCD3}" type="datetimeFigureOut">
              <a:rPr lang="ko-KR" altLang="en-US" smtClean="0"/>
              <a:t>2020-11-04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1060480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C15F39D8-0A92-4F05-8F02-3BE59873CCD3}" type="datetimeFigureOut">
              <a:rPr lang="ko-KR" altLang="en-US" smtClean="0"/>
              <a:t>2020-11-04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2428707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C15F39D8-0A92-4F05-8F02-3BE59873CCD3}" type="datetimeFigureOut">
              <a:rPr lang="ko-KR" altLang="en-US" smtClean="0"/>
              <a:t>2020-11-04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4196845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C15F39D8-0A92-4F05-8F02-3BE59873CCD3}" type="datetimeFigureOut">
              <a:rPr lang="ko-KR" altLang="en-US" smtClean="0"/>
              <a:t>2020-11-04</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274666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C15F39D8-0A92-4F05-8F02-3BE59873CCD3}" type="datetimeFigureOut">
              <a:rPr lang="ko-KR" altLang="en-US" smtClean="0"/>
              <a:t>2020-11-04</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1135510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C15F39D8-0A92-4F05-8F02-3BE59873CCD3}" type="datetimeFigureOut">
              <a:rPr lang="ko-KR" altLang="en-US" smtClean="0"/>
              <a:t>2020-11-04</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324404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C15F39D8-0A92-4F05-8F02-3BE59873CCD3}" type="datetimeFigureOut">
              <a:rPr lang="ko-KR" altLang="en-US" smtClean="0"/>
              <a:t>2020-11-04</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14005359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Namyeong Kim, LGE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802.11-20/1737</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5F39D8-0A92-4F05-8F02-3BE59873CCD3}" type="datetimeFigureOut">
              <a:rPr lang="ko-KR" altLang="en-US" smtClean="0"/>
              <a:t>2020-11-04</a:t>
            </a:fld>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3133432560"/>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October 2020</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Solicited method </a:t>
            </a:r>
            <a:br>
              <a:rPr lang="en-US" sz="2800" dirty="0" smtClean="0"/>
            </a:br>
            <a:r>
              <a:rPr lang="en-US" sz="2800" dirty="0" smtClean="0"/>
              <a:t>for critical update in multi-link</a:t>
            </a:r>
            <a:endParaRPr lang="en-GB" sz="2800" dirty="0"/>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
            </a:r>
            <a:r>
              <a:rPr lang="en-GB" sz="2000" dirty="0">
                <a:solidFill>
                  <a:schemeClr val="tx1"/>
                </a:solidFill>
              </a:rPr>
              <a:t>ate:</a:t>
            </a:r>
            <a:r>
              <a:rPr lang="en-GB" sz="2000" b="0" dirty="0">
                <a:solidFill>
                  <a:schemeClr val="tx1"/>
                </a:solidFill>
              </a:rPr>
              <a:t> </a:t>
            </a:r>
            <a:r>
              <a:rPr lang="en-GB" sz="2000" b="0" dirty="0" smtClean="0">
                <a:solidFill>
                  <a:schemeClr val="tx1"/>
                </a:solidFill>
              </a:rPr>
              <a:t>2020-10-26</a:t>
            </a:r>
            <a:endParaRPr lang="en-GB" sz="2000" b="0" dirty="0">
              <a:solidFill>
                <a:schemeClr val="tx1"/>
              </a:solidFill>
            </a:endParaRPr>
          </a:p>
        </p:txBody>
      </p:sp>
      <p:sp>
        <p:nvSpPr>
          <p:cNvPr id="3076" name="Rectangle 4"/>
          <p:cNvSpPr>
            <a:spLocks noChangeArrowheads="1"/>
          </p:cNvSpPr>
          <p:nvPr/>
        </p:nvSpPr>
        <p:spPr bwMode="auto">
          <a:xfrm>
            <a:off x="533400" y="218390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바닥글 개체 틀 4"/>
          <p:cNvSpPr>
            <a:spLocks noGrp="1"/>
          </p:cNvSpPr>
          <p:nvPr>
            <p:ph type="ftr" idx="14"/>
          </p:nvPr>
        </p:nvSpPr>
        <p:spPr>
          <a:xfrm>
            <a:off x="5357818" y="6475413"/>
            <a:ext cx="3184520" cy="180975"/>
          </a:xfrm>
        </p:spPr>
        <p:txBody>
          <a:bodyPr/>
          <a:lstStyle/>
          <a:p>
            <a:r>
              <a:rPr lang="en-GB" altLang="ko-KR" dirty="0" smtClean="0"/>
              <a:t>Namyeong Kim, LGE</a:t>
            </a:r>
            <a:endParaRPr lang="en-GB" altLang="ko-KR" dirty="0"/>
          </a:p>
        </p:txBody>
      </p:sp>
      <p:graphicFrame>
        <p:nvGraphicFramePr>
          <p:cNvPr id="11" name="Table 55"/>
          <p:cNvGraphicFramePr>
            <a:graphicFrameLocks noGrp="1"/>
          </p:cNvGraphicFramePr>
          <p:nvPr>
            <p:extLst>
              <p:ext uri="{D42A27DB-BD31-4B8C-83A1-F6EECF244321}">
                <p14:modId xmlns:p14="http://schemas.microsoft.com/office/powerpoint/2010/main" val="4099421818"/>
              </p:ext>
            </p:extLst>
          </p:nvPr>
        </p:nvGraphicFramePr>
        <p:xfrm>
          <a:off x="696912" y="2687960"/>
          <a:ext cx="7707386" cy="2505237"/>
        </p:xfrm>
        <a:graphic>
          <a:graphicData uri="http://schemas.openxmlformats.org/drawingml/2006/table">
            <a:tbl>
              <a:tblPr/>
              <a:tblGrid>
                <a:gridCol w="1573841"/>
                <a:gridCol w="1973829"/>
                <a:gridCol w="1866505"/>
                <a:gridCol w="2293211"/>
              </a:tblGrid>
              <a:tr h="420047">
                <a:tc>
                  <a:txBody>
                    <a:bodyPr/>
                    <a:lstStyle/>
                    <a:p>
                      <a:pPr marL="0" marR="0" algn="ctr">
                        <a:lnSpc>
                          <a:spcPct val="100000"/>
                        </a:lnSpc>
                        <a:spcBef>
                          <a:spcPts val="600"/>
                        </a:spcBef>
                        <a:spcAft>
                          <a:spcPts val="0"/>
                        </a:spcAft>
                      </a:pPr>
                      <a:r>
                        <a:rPr lang="en-US" sz="1200" b="1" kern="0" dirty="0">
                          <a:latin typeface="+mj-lt"/>
                          <a:ea typeface="Batang"/>
                        </a:rPr>
                        <a:t>Name</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Affiliations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Address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smtClean="0">
                          <a:latin typeface="+mj-lt"/>
                          <a:ea typeface="Malgun Gothic"/>
                        </a:rPr>
                        <a:t>Email</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Namyeong</a:t>
                      </a:r>
                      <a:r>
                        <a:rPr lang="en-US" altLang="ko-KR" sz="1200" kern="1200" baseline="0" dirty="0" smtClean="0">
                          <a:solidFill>
                            <a:schemeClr val="tx1"/>
                          </a:solidFill>
                          <a:latin typeface="+mn-lt"/>
                          <a:ea typeface="Malgun Gothic"/>
                          <a:cs typeface="+mn-cs"/>
                        </a:rPr>
                        <a:t> Kim</a:t>
                      </a: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Seocho</a:t>
                      </a:r>
                      <a:r>
                        <a:rPr lang="en-US" altLang="ko-KR" sz="1200" kern="1200" baseline="0" dirty="0" smtClean="0">
                          <a:solidFill>
                            <a:schemeClr val="tx1"/>
                          </a:solidFill>
                          <a:latin typeface="+mn-lt"/>
                          <a:ea typeface="Malgun Gothic"/>
                          <a:cs typeface="+mn-cs"/>
                        </a:rPr>
                        <a:t> R&amp;D Campus, Korea</a:t>
                      </a:r>
                      <a:endParaRPr lang="en-US" altLang="ko-KR" sz="1200" kern="1200" dirty="0" smtClean="0">
                        <a:solidFill>
                          <a:schemeClr val="tx1"/>
                        </a:solidFill>
                        <a:latin typeface="+mn-lt"/>
                        <a:ea typeface="Malgun Gothic"/>
                        <a:cs typeface="+mn-cs"/>
                      </a:endParaRPr>
                    </a:p>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ko-KR" sz="1200" b="0" dirty="0" smtClean="0"/>
                        <a:t>namyeong.kim@lge.com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002">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Jeongki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a:r>
                        <a:rPr lang="en-US" altLang="ko-KR" sz="1200" b="0" dirty="0" smtClean="0"/>
                        <a:t>jeongki.kim@lge.com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smtClean="0">
                          <a:solidFill>
                            <a:schemeClr val="tx1"/>
                          </a:solidFill>
                        </a:rPr>
                        <a:t>Insun Jang</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dirty="0" smtClean="0">
                          <a:solidFill>
                            <a:prstClr val="black"/>
                          </a:solidFill>
                        </a:rPr>
                        <a:t>insun.jang@lge.com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Sunhee Baek</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sunhee.baek@lge.com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smtClean="0">
                          <a:solidFill>
                            <a:schemeClr val="tx1"/>
                          </a:solidFill>
                          <a:ea typeface="Malgun Gothic"/>
                        </a:rPr>
                        <a:t>Jinsoo Choi</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dirty="0" smtClean="0">
                          <a:solidFill>
                            <a:schemeClr val="tx1"/>
                          </a:solidFill>
                        </a:rPr>
                        <a:t>js.choi@lge.com</a:t>
                      </a:r>
                      <a:endParaRPr lang="ko-KR" altLang="en-US" sz="1200" smtClean="0">
                        <a:solidFill>
                          <a:schemeClr val="tx1"/>
                        </a:solidFill>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Option </a:t>
            </a:r>
            <a:r>
              <a:rPr lang="en-US" altLang="ko-KR" dirty="0"/>
              <a:t>2: Define a control field + Change Sequence field (2/2)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A STA may request critical update information of other APs by sending a request message </a:t>
            </a:r>
            <a:r>
              <a:rPr lang="en-US" altLang="ko-KR" u="sng" dirty="0"/>
              <a:t>including </a:t>
            </a:r>
            <a:r>
              <a:rPr lang="en-US" altLang="ko-KR" u="sng" dirty="0" smtClean="0"/>
              <a:t>a </a:t>
            </a:r>
            <a:r>
              <a:rPr lang="en-US" altLang="ko-KR" u="sng" dirty="0" smtClean="0"/>
              <a:t>Change </a:t>
            </a:r>
            <a:r>
              <a:rPr lang="en-US" altLang="ko-KR" u="sng" dirty="0"/>
              <a:t>Sequence </a:t>
            </a:r>
            <a:r>
              <a:rPr lang="en-US" altLang="ko-KR" u="sng" dirty="0" smtClean="0"/>
              <a:t>field with </a:t>
            </a:r>
            <a:r>
              <a:rPr lang="en-US" altLang="ko-KR" u="sng" dirty="0"/>
              <a:t>a </a:t>
            </a:r>
            <a:r>
              <a:rPr lang="en-US" altLang="ko-KR" u="sng" dirty="0" smtClean="0"/>
              <a:t>“Critical </a:t>
            </a:r>
            <a:r>
              <a:rPr lang="en-US" altLang="ko-KR" u="sng" dirty="0"/>
              <a:t>update Request” </a:t>
            </a:r>
            <a:r>
              <a:rPr lang="en-US" altLang="ko-KR" u="sng" dirty="0" smtClean="0"/>
              <a:t>field</a:t>
            </a:r>
            <a:r>
              <a:rPr lang="en-US" altLang="ko-KR" dirty="0" smtClean="0"/>
              <a:t>. </a:t>
            </a:r>
            <a:endParaRPr lang="en-US" altLang="ko-KR" dirty="0"/>
          </a:p>
          <a:p>
            <a:pPr lvl="1">
              <a:buFont typeface="Arial" panose="020B0604020202020204" pitchFamily="34" charset="0"/>
              <a:buChar char="•"/>
            </a:pPr>
            <a:r>
              <a:rPr lang="en-US" altLang="ko-KR" dirty="0"/>
              <a:t>For this, the STA may use a ML Probe </a:t>
            </a:r>
            <a:r>
              <a:rPr lang="en-US" altLang="ko-KR" dirty="0" smtClean="0"/>
              <a:t>Request. </a:t>
            </a:r>
            <a:endParaRPr lang="en-US" altLang="ko-KR" dirty="0"/>
          </a:p>
          <a:p>
            <a:pPr lvl="1">
              <a:buFont typeface="Arial" panose="020B0604020202020204" pitchFamily="34" charset="0"/>
              <a:buChar char="•"/>
            </a:pPr>
            <a:r>
              <a:rPr lang="en-US" altLang="ko-KR" dirty="0"/>
              <a:t>On receiving the </a:t>
            </a:r>
            <a:r>
              <a:rPr lang="en-US" altLang="ko-KR" dirty="0" smtClean="0"/>
              <a:t>Request </a:t>
            </a:r>
            <a:r>
              <a:rPr lang="en-US" altLang="ko-KR" dirty="0"/>
              <a:t>frame, an AP sends </a:t>
            </a:r>
            <a:r>
              <a:rPr lang="en-US" altLang="ko-KR" dirty="0" smtClean="0"/>
              <a:t>a ML Probe </a:t>
            </a:r>
            <a:r>
              <a:rPr lang="en-US" altLang="ko-KR" dirty="0"/>
              <a:t>Response frame containing the Change Sequence </a:t>
            </a:r>
            <a:r>
              <a:rPr lang="en-US" altLang="ko-KR" dirty="0" smtClean="0"/>
              <a:t>field </a:t>
            </a:r>
            <a:r>
              <a:rPr lang="en-US" altLang="ko-KR" dirty="0"/>
              <a:t>and only the elements regarding critical update that need to be updated by the </a:t>
            </a:r>
            <a:r>
              <a:rPr lang="en-US" altLang="ko-KR" dirty="0" smtClean="0"/>
              <a:t>STA.</a:t>
            </a:r>
            <a:endParaRPr lang="en-US" altLang="ko-KR"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262662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Example: </a:t>
            </a:r>
            <a:r>
              <a:rPr lang="en-US" altLang="ko-KR" dirty="0"/>
              <a:t>ML IE format for </a:t>
            </a:r>
            <a:r>
              <a:rPr lang="en-US" altLang="ko-KR" dirty="0" smtClean="0"/>
              <a:t>Option </a:t>
            </a:r>
            <a:r>
              <a:rPr lang="en-US" altLang="ko-KR" dirty="0" smtClean="0"/>
              <a:t>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A </a:t>
            </a:r>
            <a:r>
              <a:rPr lang="en-US" altLang="ko-KR" sz="2000" dirty="0"/>
              <a:t>STA can request only updated critical update information of a specific link, containing </a:t>
            </a:r>
            <a:r>
              <a:rPr lang="en-US" altLang="ko-KR" sz="2000" dirty="0"/>
              <a:t>a Change Sequence </a:t>
            </a:r>
            <a:r>
              <a:rPr lang="en-US" altLang="ko-KR" sz="2000" dirty="0" smtClean="0"/>
              <a:t>field with a “Critical </a:t>
            </a:r>
            <a:r>
              <a:rPr lang="en-US" altLang="ko-KR" sz="2000" dirty="0" smtClean="0"/>
              <a:t>update Request” field </a:t>
            </a:r>
            <a:r>
              <a:rPr lang="en-US" altLang="ko-KR" sz="2000" dirty="0" smtClean="0"/>
              <a:t>in </a:t>
            </a:r>
            <a:r>
              <a:rPr lang="en-US" altLang="ko-KR" sz="2000" dirty="0"/>
              <a:t>Per-STA Profile (x) of ML IE</a:t>
            </a:r>
            <a:r>
              <a:rPr lang="en-US" altLang="ko-KR" sz="2000" dirty="0" smtClean="0"/>
              <a:t>.</a:t>
            </a:r>
            <a:endParaRPr lang="en-US" altLang="ko-KR" sz="20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pic>
        <p:nvPicPr>
          <p:cNvPr id="10" name="그림 9"/>
          <p:cNvPicPr>
            <a:picLocks noChangeAspect="1"/>
          </p:cNvPicPr>
          <p:nvPr/>
        </p:nvPicPr>
        <p:blipFill>
          <a:blip r:embed="rId2"/>
          <a:stretch>
            <a:fillRect/>
          </a:stretch>
        </p:blipFill>
        <p:spPr>
          <a:xfrm>
            <a:off x="842423" y="3277817"/>
            <a:ext cx="7699915" cy="2816596"/>
          </a:xfrm>
          <a:prstGeom prst="rect">
            <a:avLst/>
          </a:prstGeom>
        </p:spPr>
      </p:pic>
      <p:sp>
        <p:nvSpPr>
          <p:cNvPr id="12" name="文本框 29"/>
          <p:cNvSpPr txBox="1"/>
          <p:nvPr/>
        </p:nvSpPr>
        <p:spPr>
          <a:xfrm>
            <a:off x="137411" y="3250621"/>
            <a:ext cx="1119001" cy="52322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smtClean="0">
                <a:ln>
                  <a:noFill/>
                </a:ln>
                <a:solidFill>
                  <a:srgbClr val="000000"/>
                </a:solidFill>
                <a:effectLst/>
                <a:uLnTx/>
                <a:uFillTx/>
              </a:rPr>
              <a:t>ML Probe Request</a:t>
            </a:r>
            <a:endParaRPr kumimoji="0" lang="zh-CN" altLang="en-US" sz="1400" b="0" i="0" u="none" strike="noStrike" kern="0" cap="none" spc="0" normalizeH="0" baseline="0" noProof="0" dirty="0" smtClean="0">
              <a:ln>
                <a:noFill/>
              </a:ln>
              <a:solidFill>
                <a:srgbClr val="000000"/>
              </a:solidFill>
              <a:effectLst/>
              <a:uLnTx/>
              <a:uFillTx/>
            </a:endParaRPr>
          </a:p>
        </p:txBody>
      </p:sp>
    </p:spTree>
    <p:extLst>
      <p:ext uri="{BB962C8B-B14F-4D97-AF65-F5344CB8AC3E}">
        <p14:creationId xmlns:p14="http://schemas.microsoft.com/office/powerpoint/2010/main" val="70503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Option </a:t>
            </a:r>
            <a:r>
              <a:rPr lang="en-US" altLang="ko-KR" dirty="0" smtClean="0"/>
              <a:t>1 vs </a:t>
            </a:r>
            <a:r>
              <a:rPr lang="en-US" altLang="ko-KR" dirty="0" smtClean="0"/>
              <a:t>Option </a:t>
            </a:r>
            <a:r>
              <a:rPr lang="en-US" altLang="ko-KR" dirty="0" smtClean="0"/>
              <a:t>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a:t>Option </a:t>
            </a:r>
            <a:r>
              <a:rPr lang="en-US" altLang="ko-KR" sz="1800" dirty="0" smtClean="0"/>
              <a:t>1</a:t>
            </a:r>
          </a:p>
          <a:p>
            <a:pPr lvl="1">
              <a:buFont typeface="Arial" panose="020B0604020202020204" pitchFamily="34" charset="0"/>
              <a:buChar char="•"/>
            </a:pPr>
            <a:r>
              <a:rPr lang="en-US" altLang="ko-KR" sz="1600" dirty="0" smtClean="0"/>
              <a:t>This </a:t>
            </a:r>
            <a:r>
              <a:rPr lang="en-US" altLang="ko-KR" sz="1600" dirty="0" smtClean="0"/>
              <a:t>o</a:t>
            </a:r>
            <a:r>
              <a:rPr lang="en-US" altLang="ko-KR" sz="1600" dirty="0" smtClean="0"/>
              <a:t>ption </a:t>
            </a:r>
            <a:r>
              <a:rPr lang="en-US" altLang="ko-KR" sz="1600" dirty="0" smtClean="0"/>
              <a:t>is simple using existing Change Sequence element. </a:t>
            </a:r>
          </a:p>
          <a:p>
            <a:pPr lvl="2">
              <a:buFont typeface="Arial" panose="020B0604020202020204" pitchFamily="34" charset="0"/>
              <a:buChar char="•"/>
            </a:pPr>
            <a:r>
              <a:rPr lang="en-US" altLang="ko-KR" sz="1400" dirty="0" smtClean="0"/>
              <a:t>We don’t need to define a new field or element. </a:t>
            </a:r>
          </a:p>
          <a:p>
            <a:pPr lvl="1">
              <a:buFont typeface="Arial" panose="020B0604020202020204" pitchFamily="34" charset="0"/>
              <a:buChar char="•"/>
            </a:pPr>
            <a:r>
              <a:rPr lang="en-US" altLang="ko-KR" sz="1600" dirty="0" smtClean="0"/>
              <a:t>But, the overhead for default field (e.g. element ID, length field) may occur each Per-STA Profile.</a:t>
            </a:r>
          </a:p>
          <a:p>
            <a:pPr lvl="2">
              <a:buFont typeface="Arial" panose="020B0604020202020204" pitchFamily="34" charset="0"/>
              <a:buChar char="•"/>
            </a:pPr>
            <a:r>
              <a:rPr lang="en-US" altLang="ko-KR" sz="1400" dirty="0"/>
              <a:t>When the STA requests information on multiple APs, this overhead may increase further</a:t>
            </a:r>
            <a:r>
              <a:rPr lang="en-US" altLang="ko-KR" sz="1400" dirty="0" smtClean="0"/>
              <a:t>.</a:t>
            </a:r>
          </a:p>
          <a:p>
            <a:pPr>
              <a:buFont typeface="Arial" panose="020B0604020202020204" pitchFamily="34" charset="0"/>
              <a:buChar char="•"/>
            </a:pPr>
            <a:r>
              <a:rPr lang="en-US" altLang="ko-KR" sz="1800" dirty="0"/>
              <a:t>Option </a:t>
            </a:r>
            <a:r>
              <a:rPr lang="en-US" altLang="ko-KR" sz="1800" dirty="0" smtClean="0"/>
              <a:t>2 (preferred)</a:t>
            </a:r>
          </a:p>
          <a:p>
            <a:pPr lvl="1">
              <a:buFont typeface="Arial" panose="020B0604020202020204" pitchFamily="34" charset="0"/>
              <a:buChar char="•"/>
            </a:pPr>
            <a:r>
              <a:rPr lang="en-US" altLang="ko-KR" sz="1600" dirty="0" smtClean="0"/>
              <a:t>This </a:t>
            </a:r>
            <a:r>
              <a:rPr lang="en-US" altLang="ko-KR" sz="1600" dirty="0" smtClean="0"/>
              <a:t>option </a:t>
            </a:r>
            <a:r>
              <a:rPr lang="en-US" altLang="ko-KR" sz="1600" dirty="0" smtClean="0"/>
              <a:t>requires a new field.</a:t>
            </a:r>
          </a:p>
          <a:p>
            <a:pPr lvl="2">
              <a:buFont typeface="Arial" panose="020B0604020202020204" pitchFamily="34" charset="0"/>
              <a:buChar char="•"/>
            </a:pPr>
            <a:r>
              <a:rPr lang="en-US" altLang="ko-KR" sz="1400" dirty="0" smtClean="0"/>
              <a:t>However, the new field is just 1bit (e.g. “Critical update Request” field)</a:t>
            </a:r>
          </a:p>
          <a:p>
            <a:pPr lvl="1">
              <a:buFont typeface="Arial" panose="020B0604020202020204" pitchFamily="34" charset="0"/>
              <a:buChar char="•"/>
            </a:pPr>
            <a:r>
              <a:rPr lang="en-US" altLang="ko-KR" sz="1600" dirty="0" smtClean="0"/>
              <a:t>But</a:t>
            </a:r>
            <a:r>
              <a:rPr lang="en-US" altLang="ko-KR" sz="1600" dirty="0"/>
              <a:t>, </a:t>
            </a:r>
            <a:r>
              <a:rPr lang="en-US" altLang="ko-KR" sz="1600" dirty="0" smtClean="0"/>
              <a:t>the </a:t>
            </a:r>
            <a:r>
              <a:rPr lang="en-US" altLang="ko-KR" sz="1600" dirty="0"/>
              <a:t>overhead for default field can be reduced by using the change sequence </a:t>
            </a:r>
            <a:r>
              <a:rPr lang="en-US" altLang="ko-KR" sz="1600" dirty="0" smtClean="0"/>
              <a:t>field (not element).</a:t>
            </a:r>
          </a:p>
          <a:p>
            <a:pPr>
              <a:buFont typeface="Arial" panose="020B0604020202020204" pitchFamily="34" charset="0"/>
              <a:buChar char="•"/>
            </a:pPr>
            <a:r>
              <a:rPr lang="en-US" altLang="ko-KR" sz="1800" dirty="0" smtClean="0"/>
              <a:t>As a result, we prefer the </a:t>
            </a:r>
            <a:r>
              <a:rPr lang="en-US" altLang="ko-KR" sz="1800" dirty="0"/>
              <a:t>Option </a:t>
            </a:r>
            <a:r>
              <a:rPr lang="en-US" altLang="ko-KR" sz="1800" dirty="0" smtClean="0"/>
              <a:t>2 to avoid duplicated information transmission and reduce overhead. </a:t>
            </a:r>
          </a:p>
          <a:p>
            <a:pPr lvl="1">
              <a:buFont typeface="Arial" panose="020B0604020202020204" pitchFamily="34" charset="0"/>
              <a:buChar char="•"/>
            </a:pPr>
            <a:r>
              <a:rPr lang="en-US" altLang="ko-KR" sz="1400" dirty="0"/>
              <a:t>We may use ML IE format to indicate request of critical update information of specific link(s). </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623724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
        <p:nvSpPr>
          <p:cNvPr id="8" name="직사각형 7"/>
          <p:cNvSpPr/>
          <p:nvPr/>
        </p:nvSpPr>
        <p:spPr>
          <a:xfrm>
            <a:off x="1030325" y="1916832"/>
            <a:ext cx="7686600" cy="3570208"/>
          </a:xfrm>
          <a:prstGeom prst="rect">
            <a:avLst/>
          </a:prstGeom>
        </p:spPr>
        <p:txBody>
          <a:bodyPr wrap="square">
            <a:spAutoFit/>
          </a:bodyPr>
          <a:lstStyle/>
          <a:p>
            <a:pPr marL="342900" lvl="0" indent="-342900" eaLnBrk="1" latinLnBrk="1" hangingPunct="1">
              <a:spcBef>
                <a:spcPts val="600"/>
              </a:spcBef>
              <a:buFont typeface="Arial" panose="020B0604020202020204" pitchFamily="34" charset="0"/>
              <a:buChar char="•"/>
            </a:pPr>
            <a:r>
              <a:rPr lang="en-US" altLang="ko-KR" sz="2000" b="1" kern="0" dirty="0">
                <a:solidFill>
                  <a:srgbClr val="000000"/>
                </a:solidFill>
                <a:latin typeface="Times New Roman"/>
                <a:ea typeface="MS Gothic"/>
              </a:rPr>
              <a:t>In this contribution, we propose the solicited method to </a:t>
            </a:r>
            <a:r>
              <a:rPr lang="en-US" altLang="ko-KR" sz="2000" b="1" kern="0" dirty="0" smtClean="0">
                <a:solidFill>
                  <a:srgbClr val="000000"/>
                </a:solidFill>
                <a:latin typeface="Times New Roman"/>
                <a:ea typeface="MS Gothic"/>
              </a:rPr>
              <a:t>retrieve </a:t>
            </a:r>
            <a:r>
              <a:rPr lang="en-US" altLang="ko-KR" sz="2000" b="1" kern="0" dirty="0">
                <a:solidFill>
                  <a:srgbClr val="000000"/>
                </a:solidFill>
                <a:latin typeface="Times New Roman"/>
                <a:ea typeface="MS Gothic"/>
              </a:rPr>
              <a:t>the critical update information </a:t>
            </a:r>
            <a:r>
              <a:rPr lang="en-US" altLang="ko-KR" sz="2000" b="1" kern="0" dirty="0" smtClean="0">
                <a:solidFill>
                  <a:srgbClr val="000000"/>
                </a:solidFill>
                <a:latin typeface="Times New Roman"/>
                <a:ea typeface="MS Gothic"/>
              </a:rPr>
              <a:t>for </a:t>
            </a:r>
            <a:r>
              <a:rPr lang="en-US" altLang="ko-KR" sz="2000" b="1" kern="0" dirty="0">
                <a:solidFill>
                  <a:srgbClr val="000000"/>
                </a:solidFill>
                <a:latin typeface="Times New Roman"/>
                <a:ea typeface="MS Gothic"/>
              </a:rPr>
              <a:t>one </a:t>
            </a:r>
            <a:r>
              <a:rPr lang="en-US" altLang="ko-KR" sz="2000" b="1" kern="0" dirty="0" smtClean="0">
                <a:solidFill>
                  <a:srgbClr val="000000"/>
                </a:solidFill>
                <a:latin typeface="Times New Roman"/>
                <a:ea typeface="MS Gothic"/>
              </a:rPr>
              <a:t>or </a:t>
            </a:r>
            <a:r>
              <a:rPr lang="en-US" altLang="ko-KR" sz="2000" b="1" kern="0" dirty="0">
                <a:solidFill>
                  <a:srgbClr val="000000"/>
                </a:solidFill>
                <a:latin typeface="Times New Roman"/>
                <a:ea typeface="MS Gothic"/>
              </a:rPr>
              <a:t>more </a:t>
            </a:r>
            <a:r>
              <a:rPr lang="en-US" altLang="ko-KR" sz="2000" b="1" kern="0" dirty="0" smtClean="0">
                <a:solidFill>
                  <a:srgbClr val="000000"/>
                </a:solidFill>
                <a:latin typeface="Times New Roman"/>
                <a:ea typeface="MS Gothic"/>
              </a:rPr>
              <a:t>AP(s).</a:t>
            </a:r>
          </a:p>
          <a:p>
            <a:pPr marL="1085850" lvl="1" indent="-342900" eaLnBrk="1" latinLnBrk="1" hangingPunct="1">
              <a:spcBef>
                <a:spcPts val="600"/>
              </a:spcBef>
              <a:buFont typeface="Arial" panose="020B0604020202020204" pitchFamily="34" charset="0"/>
              <a:buChar char="•"/>
            </a:pPr>
            <a:r>
              <a:rPr lang="en-US" altLang="ko-KR" sz="1800" kern="0" dirty="0">
                <a:solidFill>
                  <a:srgbClr val="000000"/>
                </a:solidFill>
                <a:latin typeface="Times New Roman"/>
                <a:ea typeface="MS Gothic"/>
              </a:rPr>
              <a:t>Using this method, a STA may obtain only critical update </a:t>
            </a:r>
            <a:r>
              <a:rPr lang="en-US" altLang="ko-KR" sz="1800" kern="0" dirty="0" smtClean="0">
                <a:solidFill>
                  <a:srgbClr val="000000"/>
                </a:solidFill>
                <a:latin typeface="Times New Roman"/>
                <a:ea typeface="MS Gothic"/>
              </a:rPr>
              <a:t>information for </a:t>
            </a:r>
            <a:r>
              <a:rPr lang="en-US" altLang="ko-KR" sz="1800" kern="0" dirty="0">
                <a:solidFill>
                  <a:srgbClr val="000000"/>
                </a:solidFill>
                <a:latin typeface="Times New Roman"/>
                <a:ea typeface="MS Gothic"/>
              </a:rPr>
              <a:t>other APs</a:t>
            </a:r>
            <a:r>
              <a:rPr lang="en-US" altLang="ko-KR" sz="1800" kern="0" dirty="0" smtClean="0">
                <a:solidFill>
                  <a:srgbClr val="000000"/>
                </a:solidFill>
                <a:latin typeface="Times New Roman"/>
                <a:ea typeface="MS Gothic"/>
              </a:rPr>
              <a:t>.</a:t>
            </a:r>
            <a:endParaRPr lang="en-US" altLang="ko-KR" sz="1800" kern="0" dirty="0">
              <a:solidFill>
                <a:srgbClr val="000000"/>
              </a:solidFill>
              <a:latin typeface="Times New Roman"/>
              <a:ea typeface="MS Gothic"/>
            </a:endParaRPr>
          </a:p>
          <a:p>
            <a:pPr marL="1085850" lvl="1" indent="-342900" eaLnBrk="1" latinLnBrk="1" hangingPunct="1">
              <a:spcBef>
                <a:spcPts val="600"/>
              </a:spcBef>
              <a:buFont typeface="Arial" panose="020B0604020202020204" pitchFamily="34" charset="0"/>
              <a:buChar char="•"/>
            </a:pPr>
            <a:r>
              <a:rPr lang="en-US" altLang="ko-KR" sz="1800" kern="0" dirty="0">
                <a:solidFill>
                  <a:srgbClr val="000000"/>
                </a:solidFill>
                <a:latin typeface="Times New Roman"/>
                <a:ea typeface="MS Gothic"/>
              </a:rPr>
              <a:t>In particular, this method may be useful for non-AP MLD in power save mode because it can retrieve other AP's information regardless of the doze state. </a:t>
            </a:r>
          </a:p>
          <a:p>
            <a:pPr marL="342900" lvl="0" indent="-342900" eaLnBrk="1" latinLnBrk="1" hangingPunct="1">
              <a:spcBef>
                <a:spcPts val="600"/>
              </a:spcBef>
              <a:buFont typeface="Arial" panose="020B0604020202020204" pitchFamily="34" charset="0"/>
              <a:buChar char="•"/>
            </a:pPr>
            <a:r>
              <a:rPr lang="en-US" altLang="ko-KR" sz="2000" b="1" kern="0" dirty="0" smtClean="0">
                <a:solidFill>
                  <a:srgbClr val="000000"/>
                </a:solidFill>
                <a:latin typeface="Times New Roman"/>
                <a:ea typeface="MS Gothic"/>
              </a:rPr>
              <a:t>In this regard, we provide 2 </a:t>
            </a:r>
            <a:r>
              <a:rPr lang="en-US" altLang="ko-KR" sz="2000" b="1" kern="0" dirty="0" smtClean="0">
                <a:solidFill>
                  <a:srgbClr val="000000"/>
                </a:solidFill>
                <a:latin typeface="Times New Roman"/>
                <a:ea typeface="MS Gothic"/>
              </a:rPr>
              <a:t>options </a:t>
            </a:r>
            <a:r>
              <a:rPr lang="en-US" altLang="ko-KR" sz="2000" b="1" kern="0" dirty="0" smtClean="0">
                <a:solidFill>
                  <a:srgbClr val="000000"/>
                </a:solidFill>
                <a:latin typeface="Times New Roman"/>
                <a:ea typeface="MS Gothic"/>
              </a:rPr>
              <a:t>for the signaling to request the critical update information.</a:t>
            </a:r>
            <a:endParaRPr lang="en-US" altLang="ko-KR" sz="2000" b="1" kern="0" dirty="0">
              <a:solidFill>
                <a:srgbClr val="000000"/>
              </a:solidFill>
              <a:latin typeface="Times New Roman"/>
              <a:ea typeface="MS Gothic"/>
            </a:endParaRPr>
          </a:p>
          <a:p>
            <a:pPr marL="1085850" lvl="1" indent="-342900" eaLnBrk="1" latinLnBrk="1" hangingPunct="1">
              <a:spcBef>
                <a:spcPts val="600"/>
              </a:spcBef>
              <a:buFont typeface="Arial" panose="020B0604020202020204" pitchFamily="34" charset="0"/>
              <a:buChar char="•"/>
            </a:pPr>
            <a:r>
              <a:rPr lang="en-US" altLang="ko-KR" sz="1800" kern="0" dirty="0" smtClean="0">
                <a:solidFill>
                  <a:srgbClr val="000000"/>
                </a:solidFill>
                <a:latin typeface="Times New Roman"/>
                <a:ea typeface="MS Gothic"/>
              </a:rPr>
              <a:t>We slightly prefer </a:t>
            </a:r>
            <a:r>
              <a:rPr lang="en-US" altLang="ko-KR" sz="1800" kern="0" dirty="0" smtClean="0">
                <a:solidFill>
                  <a:srgbClr val="000000"/>
                </a:solidFill>
                <a:latin typeface="Times New Roman"/>
                <a:ea typeface="MS Gothic"/>
              </a:rPr>
              <a:t>Option </a:t>
            </a:r>
            <a:r>
              <a:rPr lang="en-US" altLang="ko-KR" sz="1800" kern="0" dirty="0" smtClean="0">
                <a:solidFill>
                  <a:srgbClr val="000000"/>
                </a:solidFill>
                <a:latin typeface="Times New Roman"/>
                <a:ea typeface="MS Gothic"/>
              </a:rPr>
              <a:t>2 for the solicited method because it has lower overhead than </a:t>
            </a:r>
            <a:r>
              <a:rPr lang="en-US" altLang="ko-KR" sz="1800" kern="0" dirty="0" smtClean="0">
                <a:solidFill>
                  <a:srgbClr val="000000"/>
                </a:solidFill>
                <a:latin typeface="Times New Roman"/>
                <a:ea typeface="MS Gothic"/>
              </a:rPr>
              <a:t>Option </a:t>
            </a:r>
            <a:r>
              <a:rPr lang="en-US" altLang="ko-KR" sz="1800" kern="0" dirty="0">
                <a:solidFill>
                  <a:srgbClr val="000000"/>
                </a:solidFill>
                <a:latin typeface="Times New Roman"/>
                <a:ea typeface="MS Gothic"/>
              </a:rPr>
              <a:t>1</a:t>
            </a:r>
            <a:r>
              <a:rPr lang="en-US" altLang="ko-KR" sz="1800" kern="0" dirty="0" smtClean="0">
                <a:solidFill>
                  <a:srgbClr val="000000"/>
                </a:solidFill>
                <a:latin typeface="Times New Roman"/>
                <a:ea typeface="MS Gothic"/>
              </a:rPr>
              <a:t>.</a:t>
            </a:r>
          </a:p>
        </p:txBody>
      </p:sp>
    </p:spTree>
    <p:extLst>
      <p:ext uri="{BB962C8B-B14F-4D97-AF65-F5344CB8AC3E}">
        <p14:creationId xmlns:p14="http://schemas.microsoft.com/office/powerpoint/2010/main" val="4261881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#1</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to 11be SFD</a:t>
            </a:r>
            <a:r>
              <a:rPr lang="en-US" altLang="ko-KR" dirty="0" smtClean="0"/>
              <a:t>:</a:t>
            </a:r>
            <a:endParaRPr lang="en-US" altLang="ko-KR" sz="2400" b="1" dirty="0">
              <a:cs typeface="+mn-cs"/>
            </a:endParaRPr>
          </a:p>
          <a:p>
            <a:pPr lvl="1">
              <a:buFont typeface="Arial" panose="020B0604020202020204" pitchFamily="34" charset="0"/>
              <a:buChar char="•"/>
            </a:pPr>
            <a:r>
              <a:rPr lang="en-US" altLang="ko-KR" dirty="0" smtClean="0"/>
              <a:t>A STA of a non-AP MLD may send </a:t>
            </a:r>
            <a:r>
              <a:rPr lang="en-US" altLang="ko-KR" dirty="0" smtClean="0"/>
              <a:t>a Probe </a:t>
            </a:r>
            <a:r>
              <a:rPr lang="en-US" altLang="ko-KR" dirty="0" smtClean="0"/>
              <a:t>Request frame to the peer AP to obtain updated BSS parameters of another AP of the AP MLD with which the non-AP MLD has setup.</a:t>
            </a:r>
          </a:p>
          <a:p>
            <a:pPr lvl="2">
              <a:buFont typeface="Arial" panose="020B0604020202020204" pitchFamily="34" charset="0"/>
              <a:buChar char="•"/>
            </a:pPr>
            <a:r>
              <a:rPr lang="en-US" altLang="ko-KR" dirty="0" smtClean="0"/>
              <a:t>The Probe Request frame </a:t>
            </a:r>
            <a:r>
              <a:rPr lang="en-US" altLang="ko-KR" dirty="0" smtClean="0"/>
              <a:t>is </a:t>
            </a:r>
            <a:r>
              <a:rPr lang="en-US" altLang="ko-KR" dirty="0" smtClean="0"/>
              <a:t>ML Probe </a:t>
            </a:r>
            <a:r>
              <a:rPr lang="en-US" altLang="ko-KR" dirty="0" smtClean="0"/>
              <a:t>Request. </a:t>
            </a:r>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1115471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to 11be SFD</a:t>
            </a:r>
            <a:r>
              <a:rPr lang="en-US" altLang="ko-KR" dirty="0" smtClean="0"/>
              <a:t>:</a:t>
            </a:r>
            <a:endParaRPr lang="en-US" altLang="ko-KR" sz="2400" b="1" dirty="0">
              <a:cs typeface="+mn-cs"/>
            </a:endParaRPr>
          </a:p>
          <a:p>
            <a:pPr lvl="1">
              <a:buFont typeface="Arial" panose="020B0604020202020204" pitchFamily="34" charset="0"/>
              <a:buChar char="•"/>
            </a:pPr>
            <a:r>
              <a:rPr lang="en-US" altLang="ko-KR" dirty="0" smtClean="0"/>
              <a:t>When a STA of a non-AP MLD sends </a:t>
            </a:r>
            <a:r>
              <a:rPr lang="en-US" altLang="ko-KR" dirty="0" smtClean="0"/>
              <a:t>ML Probe </a:t>
            </a:r>
            <a:r>
              <a:rPr lang="en-US" altLang="ko-KR" dirty="0" smtClean="0"/>
              <a:t>Request </a:t>
            </a:r>
            <a:r>
              <a:rPr lang="en-US" altLang="ko-KR" dirty="0" smtClean="0"/>
              <a:t>to </a:t>
            </a:r>
            <a:r>
              <a:rPr lang="en-US" altLang="ko-KR" dirty="0" smtClean="0"/>
              <a:t>the peer AP to obtain updated BSS parameters of another AP of the AP MLD with which the non-AP MLD has setup, it shall include the </a:t>
            </a:r>
            <a:r>
              <a:rPr lang="en-US" altLang="ko-KR" dirty="0" smtClean="0"/>
              <a:t>value of the most </a:t>
            </a:r>
            <a:r>
              <a:rPr lang="en-US" altLang="ko-KR" dirty="0" smtClean="0"/>
              <a:t>recently received change sequence </a:t>
            </a:r>
            <a:r>
              <a:rPr lang="en-US" altLang="ko-KR" dirty="0" smtClean="0"/>
              <a:t>field </a:t>
            </a:r>
            <a:r>
              <a:rPr lang="en-US" altLang="ko-KR" dirty="0" smtClean="0"/>
              <a:t>of </a:t>
            </a:r>
            <a:r>
              <a:rPr lang="en-US" altLang="ko-KR" dirty="0" smtClean="0"/>
              <a:t>the another </a:t>
            </a:r>
            <a:r>
              <a:rPr lang="en-US" altLang="ko-KR" dirty="0" smtClean="0"/>
              <a:t>AP in </a:t>
            </a:r>
            <a:r>
              <a:rPr lang="en-US" altLang="ko-KR" dirty="0" smtClean="0"/>
              <a:t>the ML Probe Request. </a:t>
            </a:r>
          </a:p>
          <a:p>
            <a:pPr lvl="2">
              <a:buFont typeface="Arial" panose="020B0604020202020204" pitchFamily="34" charset="0"/>
              <a:buChar char="•"/>
            </a:pPr>
            <a:r>
              <a:rPr lang="en-US" altLang="ko-KR" dirty="0" smtClean="0"/>
              <a:t>The exact name of change sequence field is TBD.</a:t>
            </a:r>
            <a:endParaRPr lang="en-US" altLang="ko-KR" dirty="0" smtClean="0"/>
          </a:p>
          <a:p>
            <a:pPr lvl="2">
              <a:buFont typeface="Arial" panose="020B0604020202020204" pitchFamily="34" charset="0"/>
              <a:buChar char="•"/>
            </a:pPr>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3158983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#3</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to 11be SFD:</a:t>
            </a:r>
          </a:p>
          <a:p>
            <a:pPr lvl="1">
              <a:buFont typeface="Arial" panose="020B0604020202020204" pitchFamily="34" charset="0"/>
              <a:buChar char="•"/>
            </a:pPr>
            <a:r>
              <a:rPr lang="en-US" altLang="ko-KR" dirty="0" smtClean="0"/>
              <a:t>When a STA of a non-AP MLD sends a </a:t>
            </a:r>
            <a:r>
              <a:rPr lang="en-US" altLang="ko-KR" dirty="0" smtClean="0"/>
              <a:t>ML Probe Request </a:t>
            </a:r>
            <a:r>
              <a:rPr lang="en-US" altLang="ko-KR" dirty="0" smtClean="0"/>
              <a:t>to the peer AP to obtain updated BSS parameter(s) of another AP of the AP MLD with which the non-AP MLD has setup, it shall include </a:t>
            </a:r>
            <a:r>
              <a:rPr lang="en-US" altLang="ko-KR" dirty="0" smtClean="0"/>
              <a:t>the value of the most </a:t>
            </a:r>
            <a:r>
              <a:rPr lang="en-US" altLang="ko-KR" dirty="0" smtClean="0"/>
              <a:t>recently received </a:t>
            </a:r>
            <a:r>
              <a:rPr lang="en-US" altLang="ko-KR" dirty="0" smtClean="0"/>
              <a:t>change </a:t>
            </a:r>
            <a:r>
              <a:rPr lang="en-US" altLang="ko-KR" dirty="0" smtClean="0"/>
              <a:t>sequence </a:t>
            </a:r>
            <a:r>
              <a:rPr lang="en-US" altLang="ko-KR" dirty="0" smtClean="0"/>
              <a:t>field </a:t>
            </a:r>
            <a:r>
              <a:rPr lang="en-US" altLang="ko-KR" dirty="0" smtClean="0"/>
              <a:t>in Per-STA Profile of ML IE carried in </a:t>
            </a:r>
            <a:r>
              <a:rPr lang="en-US" altLang="ko-KR" dirty="0" smtClean="0"/>
              <a:t>the ML </a:t>
            </a:r>
            <a:r>
              <a:rPr lang="en-US" altLang="ko-KR" dirty="0" smtClean="0"/>
              <a:t>Probe </a:t>
            </a:r>
            <a:r>
              <a:rPr lang="en-US" altLang="ko-KR" dirty="0" smtClean="0"/>
              <a:t>Request.</a:t>
            </a:r>
            <a:endParaRPr lang="en-US" altLang="ko-KR" dirty="0" smtClean="0"/>
          </a:p>
          <a:p>
            <a:pPr lvl="2">
              <a:buFont typeface="Arial" panose="020B0604020202020204" pitchFamily="34" charset="0"/>
              <a:buChar char="•"/>
            </a:pPr>
            <a:r>
              <a:rPr lang="en-US" altLang="ko-KR" dirty="0"/>
              <a:t>The exact name of change sequence field is TBD.</a:t>
            </a:r>
          </a:p>
          <a:p>
            <a:pPr lvl="2">
              <a:buFont typeface="Arial" panose="020B0604020202020204" pitchFamily="34" charset="0"/>
              <a:buChar char="•"/>
            </a:pPr>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27089777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#4</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to 11be SFD:</a:t>
            </a:r>
          </a:p>
          <a:p>
            <a:pPr lvl="1">
              <a:buFont typeface="Arial" panose="020B0604020202020204" pitchFamily="34" charset="0"/>
              <a:buChar char="•"/>
            </a:pPr>
            <a:r>
              <a:rPr lang="en-US" altLang="ko-KR" dirty="0" smtClean="0"/>
              <a:t>When a STA of a non-AP MLD sends </a:t>
            </a:r>
            <a:r>
              <a:rPr lang="en-US" altLang="ko-KR" dirty="0" smtClean="0"/>
              <a:t>a ML</a:t>
            </a:r>
            <a:r>
              <a:rPr lang="en-US" altLang="ko-KR" dirty="0" smtClean="0"/>
              <a:t> </a:t>
            </a:r>
            <a:r>
              <a:rPr lang="en-US" altLang="ko-KR" dirty="0" smtClean="0"/>
              <a:t>Probe </a:t>
            </a:r>
            <a:r>
              <a:rPr lang="en-US" altLang="ko-KR" dirty="0" smtClean="0"/>
              <a:t>Request </a:t>
            </a:r>
            <a:r>
              <a:rPr lang="en-US" altLang="ko-KR" dirty="0" smtClean="0"/>
              <a:t>containing a ML IE </a:t>
            </a:r>
            <a:r>
              <a:rPr lang="en-US" altLang="ko-KR" dirty="0" smtClean="0"/>
              <a:t>with change sequence field </a:t>
            </a:r>
            <a:r>
              <a:rPr lang="en-US" altLang="ko-KR" dirty="0" smtClean="0"/>
              <a:t>to </a:t>
            </a:r>
            <a:r>
              <a:rPr lang="en-US" altLang="ko-KR" dirty="0" smtClean="0"/>
              <a:t>the peer </a:t>
            </a:r>
            <a:r>
              <a:rPr lang="en-US" altLang="ko-KR" dirty="0" smtClean="0"/>
              <a:t>AP, </a:t>
            </a:r>
            <a:r>
              <a:rPr lang="en-US" altLang="ko-KR" dirty="0" smtClean="0"/>
              <a:t>the “Complete Profile” subfield in Per-STA Profile </a:t>
            </a:r>
            <a:r>
              <a:rPr lang="en-US" altLang="ko-KR" dirty="0" err="1" smtClean="0"/>
              <a:t>subelement</a:t>
            </a:r>
            <a:r>
              <a:rPr lang="en-US" altLang="ko-KR" dirty="0" smtClean="0"/>
              <a:t> of ML IE is set to 0</a:t>
            </a:r>
            <a:r>
              <a:rPr lang="en-US" altLang="ko-KR" dirty="0" smtClean="0"/>
              <a:t>.</a:t>
            </a:r>
          </a:p>
          <a:p>
            <a:pPr lvl="2">
              <a:buFont typeface="Arial" panose="020B0604020202020204" pitchFamily="34" charset="0"/>
              <a:buChar char="•"/>
            </a:pPr>
            <a:r>
              <a:rPr lang="en-US" altLang="ko-KR" dirty="0" smtClean="0"/>
              <a:t>The exact name of change sequence field is TBD.</a:t>
            </a:r>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smtClean="0"/>
              <a:t>October 2020</a:t>
            </a:r>
            <a:endParaRPr lang="en-GB" altLang="ko-KR" dirty="0"/>
          </a:p>
        </p:txBody>
      </p:sp>
    </p:spTree>
    <p:extLst>
      <p:ext uri="{BB962C8B-B14F-4D97-AF65-F5344CB8AC3E}">
        <p14:creationId xmlns:p14="http://schemas.microsoft.com/office/powerpoint/2010/main" val="1994698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#5</a:t>
            </a:r>
            <a:endParaRPr lang="ko-KR" altLang="en-US"/>
          </a:p>
        </p:txBody>
      </p:sp>
      <p:sp>
        <p:nvSpPr>
          <p:cNvPr id="3" name="내용 개체 틀 2"/>
          <p:cNvSpPr>
            <a:spLocks noGrp="1"/>
          </p:cNvSpPr>
          <p:nvPr>
            <p:ph idx="1"/>
          </p:nvPr>
        </p:nvSpPr>
        <p:spPr/>
        <p:txBody>
          <a:bodyPr/>
          <a:lstStyle/>
          <a:p>
            <a:pPr lvl="0" defTabSz="914400" eaLnBrk="0" latinLnBrk="0" hangingPunct="0">
              <a:spcBef>
                <a:spcPct val="20000"/>
              </a:spcBef>
              <a:buClrTx/>
              <a:buSzTx/>
              <a:buFontTx/>
              <a:buChar char="•"/>
            </a:pPr>
            <a:r>
              <a:rPr lang="en-US" altLang="ko-KR" dirty="0"/>
              <a:t>Which </a:t>
            </a:r>
            <a:r>
              <a:rPr lang="en-US" altLang="ko-KR" dirty="0" smtClean="0"/>
              <a:t>option </a:t>
            </a:r>
            <a:r>
              <a:rPr lang="en-US" altLang="ko-KR" dirty="0"/>
              <a:t>do you prefer as a </a:t>
            </a:r>
            <a:r>
              <a:rPr lang="en-US" altLang="ko-KR" dirty="0" smtClean="0"/>
              <a:t>signaling to retrieve the </a:t>
            </a:r>
            <a:r>
              <a:rPr lang="en-US" altLang="ko-KR" dirty="0"/>
              <a:t>updated BSS parameter(s) </a:t>
            </a:r>
            <a:r>
              <a:rPr lang="en-US" altLang="ko-KR" dirty="0" smtClean="0"/>
              <a:t>for another AP of AP MLD with which the non-AP MLD has setup?</a:t>
            </a:r>
            <a:endParaRPr lang="en-US" altLang="ko-KR" dirty="0"/>
          </a:p>
          <a:p>
            <a:pPr lvl="1" defTabSz="914400" eaLnBrk="0" latinLnBrk="0" hangingPunct="0">
              <a:spcBef>
                <a:spcPct val="20000"/>
              </a:spcBef>
              <a:buClrTx/>
              <a:buSzTx/>
              <a:buFontTx/>
              <a:buChar char="–"/>
            </a:pPr>
            <a:r>
              <a:rPr lang="en-US" altLang="ko-KR" dirty="0" smtClean="0"/>
              <a:t>Option</a:t>
            </a:r>
            <a:r>
              <a:rPr lang="en-US" altLang="ko-KR" dirty="0" smtClean="0"/>
              <a:t> </a:t>
            </a:r>
            <a:r>
              <a:rPr lang="en-US" altLang="ko-KR" dirty="0"/>
              <a:t>1: Reuse </a:t>
            </a:r>
            <a:r>
              <a:rPr lang="en-US" altLang="ko-KR" dirty="0" smtClean="0"/>
              <a:t>Change Sequence element</a:t>
            </a:r>
            <a:endParaRPr lang="en-US" altLang="ko-KR" dirty="0"/>
          </a:p>
          <a:p>
            <a:pPr lvl="1" defTabSz="914400" eaLnBrk="0" latinLnBrk="0" hangingPunct="0">
              <a:spcBef>
                <a:spcPct val="20000"/>
              </a:spcBef>
              <a:buClrTx/>
              <a:buSzTx/>
              <a:buFontTx/>
              <a:buChar char="–"/>
            </a:pPr>
            <a:r>
              <a:rPr lang="en-US" altLang="ko-KR" dirty="0" smtClean="0">
                <a:solidFill>
                  <a:schemeClr val="tx1"/>
                </a:solidFill>
              </a:rPr>
              <a:t>Option</a:t>
            </a:r>
            <a:r>
              <a:rPr lang="en-US" altLang="ko-KR" dirty="0" smtClean="0">
                <a:solidFill>
                  <a:schemeClr val="tx1"/>
                </a:solidFill>
              </a:rPr>
              <a:t> </a:t>
            </a:r>
            <a:r>
              <a:rPr lang="en-US" altLang="ko-KR" dirty="0">
                <a:solidFill>
                  <a:schemeClr val="tx1"/>
                </a:solidFill>
              </a:rPr>
              <a:t>2</a:t>
            </a:r>
            <a:r>
              <a:rPr lang="en-US" altLang="ko-KR" dirty="0" smtClean="0">
                <a:solidFill>
                  <a:schemeClr val="tx1"/>
                </a:solidFill>
              </a:rPr>
              <a:t>: Define a control field + Change sequence field </a:t>
            </a:r>
            <a:endParaRPr lang="en-US" altLang="ko-KR" dirty="0" smtClean="0">
              <a:solidFill>
                <a:schemeClr val="tx1"/>
              </a:solidFill>
            </a:endParaRPr>
          </a:p>
          <a:p>
            <a:pPr lvl="1" defTabSz="914400" eaLnBrk="0" latinLnBrk="0" hangingPunct="0">
              <a:spcBef>
                <a:spcPct val="20000"/>
              </a:spcBef>
              <a:buClrTx/>
              <a:buSzTx/>
              <a:buFontTx/>
              <a:buChar char="–"/>
            </a:pPr>
            <a:r>
              <a:rPr lang="en-US" altLang="ko-KR" dirty="0" smtClean="0"/>
              <a:t>Abstain</a:t>
            </a:r>
            <a:endParaRPr lang="en-US" altLang="ko-KR"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3523662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a:p>
        </p:txBody>
      </p:sp>
      <p:sp>
        <p:nvSpPr>
          <p:cNvPr id="3" name="내용 개체 틀 2"/>
          <p:cNvSpPr>
            <a:spLocks noGrp="1"/>
          </p:cNvSpPr>
          <p:nvPr>
            <p:ph idx="1"/>
          </p:nvPr>
        </p:nvSpPr>
        <p:spPr/>
        <p:txBody>
          <a:bodyPr/>
          <a:lstStyle/>
          <a:p>
            <a:r>
              <a:rPr lang="en-US" altLang="ko-KR" dirty="0"/>
              <a:t>[1]  11-20/0586: MLO Signaling of critical updates (Abhishek Patil, Qualcomm)</a:t>
            </a:r>
          </a:p>
          <a:p>
            <a:r>
              <a:rPr lang="en-US" altLang="ko-KR" dirty="0"/>
              <a:t>[2] 11-20/0411: MLO Information exchange for Link switching (Namyeong Kim, LG Electronics)</a:t>
            </a:r>
          </a:p>
          <a:p>
            <a:pPr marL="0" lvl="0" indent="0" defTabSz="914400" eaLnBrk="0" latinLnBrk="0" hangingPunct="0">
              <a:spcBef>
                <a:spcPct val="20000"/>
              </a:spcBef>
              <a:buClrTx/>
              <a:buSzTx/>
            </a:pPr>
            <a:endParaRPr lang="en-US" altLang="ko-KR"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1817039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Overview</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Previously</a:t>
            </a:r>
            <a:r>
              <a:rPr lang="en-US" altLang="ko-KR" dirty="0"/>
              <a:t>, we had discussed about the method for </a:t>
            </a:r>
            <a:r>
              <a:rPr lang="en-US" altLang="ko-KR" dirty="0" smtClean="0"/>
              <a:t>providing the Change Sequence fields for </a:t>
            </a:r>
            <a:r>
              <a:rPr lang="en-US" altLang="ko-KR" dirty="0"/>
              <a:t>other APs.</a:t>
            </a:r>
          </a:p>
          <a:p>
            <a:pPr>
              <a:buFont typeface="Arial" panose="020B0604020202020204" pitchFamily="34" charset="0"/>
              <a:buChar char="•"/>
            </a:pPr>
            <a:r>
              <a:rPr lang="en-US" altLang="ko-KR" dirty="0"/>
              <a:t>We agreed that [1] :</a:t>
            </a:r>
          </a:p>
          <a:p>
            <a:pPr lvl="1">
              <a:buFont typeface="Arial" panose="020B0604020202020204" pitchFamily="34" charset="0"/>
              <a:buChar char="•"/>
            </a:pPr>
            <a:r>
              <a:rPr lang="en-US" altLang="ko-KR" sz="1800" dirty="0"/>
              <a:t>802.11be supports that </a:t>
            </a:r>
            <a:r>
              <a:rPr lang="en-US" altLang="ko-KR" sz="1800" u="sng" dirty="0"/>
              <a:t>an AP within an AP MLD shall include in the Beacon and Probe Response frames it transmits the Change Sequence fields that indicate changes of system information for other APs within the same AP MLD</a:t>
            </a:r>
            <a:r>
              <a:rPr lang="en-US" altLang="ko-KR" sz="1800" dirty="0"/>
              <a:t>, where the change sequence field value for the reported AP is initialized to 0, that increments as the critical update of the reported AP is occurred.</a:t>
            </a:r>
            <a:endParaRPr lang="ko-KR" altLang="en-US"/>
          </a:p>
          <a:p>
            <a:pPr>
              <a:buFont typeface="Arial" panose="020B0604020202020204" pitchFamily="34" charset="0"/>
              <a:buChar char="•"/>
            </a:pPr>
            <a:r>
              <a:rPr lang="en-US" altLang="ko-KR" dirty="0" smtClean="0"/>
              <a:t>In 11be, a STA of non-AP MLD can obtain the Change </a:t>
            </a:r>
            <a:r>
              <a:rPr lang="en-US" altLang="ko-KR" dirty="0"/>
              <a:t>S</a:t>
            </a:r>
            <a:r>
              <a:rPr lang="en-US" altLang="ko-KR" dirty="0" smtClean="0"/>
              <a:t>equence number for other APs from Beacon or Probe Response frame.</a:t>
            </a:r>
            <a:endParaRPr lang="en-US" altLang="ko-KR"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a:t>
            </a:r>
            <a:r>
              <a:rPr lang="en-US" altLang="ko-KR" dirty="0" smtClean="0"/>
              <a:t>2020</a:t>
            </a:r>
            <a:endParaRPr lang="en-GB" altLang="ko-KR" dirty="0"/>
          </a:p>
        </p:txBody>
      </p:sp>
    </p:spTree>
    <p:extLst>
      <p:ext uri="{BB962C8B-B14F-4D97-AF65-F5344CB8AC3E}">
        <p14:creationId xmlns:p14="http://schemas.microsoft.com/office/powerpoint/2010/main" val="405930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Motivation</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When a STA of a non-AP MLD </a:t>
            </a:r>
            <a:r>
              <a:rPr lang="en-US" altLang="ko-KR" sz="2000" dirty="0"/>
              <a:t>confirms that the Change Sequence field for another link has </a:t>
            </a:r>
            <a:r>
              <a:rPr lang="en-US" altLang="ko-KR" sz="2000" dirty="0" smtClean="0"/>
              <a:t>changed, </a:t>
            </a:r>
          </a:p>
          <a:p>
            <a:pPr lvl="1">
              <a:buFont typeface="Arial" panose="020B0604020202020204" pitchFamily="34" charset="0"/>
              <a:buChar char="•"/>
            </a:pPr>
            <a:r>
              <a:rPr lang="en-US" altLang="ko-KR" sz="1800" dirty="0" smtClean="0">
                <a:solidFill>
                  <a:schemeClr val="tx1"/>
                </a:solidFill>
              </a:rPr>
              <a:t>In the </a:t>
            </a:r>
            <a:r>
              <a:rPr lang="en-US" altLang="ko-KR" sz="1800" dirty="0">
                <a:solidFill>
                  <a:schemeClr val="tx1"/>
                </a:solidFill>
              </a:rPr>
              <a:t>S</a:t>
            </a:r>
            <a:r>
              <a:rPr lang="en-US" altLang="ko-KR" sz="1800" dirty="0" smtClean="0">
                <a:solidFill>
                  <a:schemeClr val="tx1"/>
                </a:solidFill>
              </a:rPr>
              <a:t>TA of the same non-AP MLD is in awake state, the another STA can try to listen the next Beacon of another link to obtained the updated parameters.</a:t>
            </a:r>
          </a:p>
          <a:p>
            <a:pPr lvl="1">
              <a:buFont typeface="Arial" panose="020B0604020202020204" pitchFamily="34" charset="0"/>
              <a:buChar char="•"/>
            </a:pPr>
            <a:r>
              <a:rPr lang="en-US" altLang="ko-KR" sz="1800" dirty="0" smtClean="0">
                <a:solidFill>
                  <a:schemeClr val="tx1"/>
                </a:solidFill>
              </a:rPr>
              <a:t>In the STA of the same non-AP MLD is in doze state, the another STA need to awake from doze to listen the next Beacon of the another link to obtain the updated parameters.</a:t>
            </a:r>
          </a:p>
          <a:p>
            <a:pPr>
              <a:buFont typeface="Arial" panose="020B0604020202020204" pitchFamily="34" charset="0"/>
              <a:buChar char="•"/>
            </a:pPr>
            <a:r>
              <a:rPr lang="en-US" altLang="ko-KR" sz="2000" dirty="0" smtClean="0"/>
              <a:t>As a result, the STA shall awake to gather the updated parameters from its Beacon and this may be inefficient when the STA is in doze state.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3714914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the method for critical update </a:t>
            </a:r>
            <a:br>
              <a:rPr lang="en-US" altLang="ko-KR" dirty="0" smtClean="0"/>
            </a:br>
            <a:r>
              <a:rPr lang="en-US" altLang="ko-KR" dirty="0" smtClean="0"/>
              <a:t>in 11ah</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In 11ah spec., it provides some methods for the STA to retrieve the critical update information.</a:t>
            </a:r>
          </a:p>
          <a:p>
            <a:pPr lvl="1">
              <a:buFont typeface="Arial" panose="020B0604020202020204" pitchFamily="34" charset="0"/>
              <a:buChar char="•"/>
            </a:pPr>
            <a:r>
              <a:rPr lang="en-US" altLang="ko-KR" sz="1400" i="1" dirty="0"/>
              <a:t>The S1G STA shall either be awake to receive the next S1G Beacon frame that is transmitted at a TBTT or shall queue for transmission a Probe Request frame when it receives a Change Sequence field that contains a value that is different from the previously received Change Sequence field. </a:t>
            </a:r>
          </a:p>
          <a:p>
            <a:pPr lvl="1">
              <a:buFont typeface="Arial" panose="020B0604020202020204" pitchFamily="34" charset="0"/>
              <a:buChar char="•"/>
            </a:pPr>
            <a:r>
              <a:rPr lang="en-US" altLang="ko-KR" sz="1400" i="1" dirty="0"/>
              <a:t>When an S1G STA </a:t>
            </a:r>
            <a:r>
              <a:rPr lang="en-US" altLang="ko-KR" sz="1400" i="1" dirty="0" smtClean="0"/>
              <a:t>transmits </a:t>
            </a:r>
            <a:r>
              <a:rPr lang="en-US" altLang="ko-KR" sz="1400" i="1" u="sng" dirty="0" smtClean="0"/>
              <a:t>a Probe Request frame to obtain the updated system information, it may include the Change Sequence element in the Probe Request frame to request a compressed Probe Response frame.</a:t>
            </a:r>
          </a:p>
          <a:p>
            <a:pPr lvl="1">
              <a:buFont typeface="Arial" panose="020B0604020202020204" pitchFamily="34" charset="0"/>
              <a:buChar char="•"/>
            </a:pPr>
            <a:r>
              <a:rPr lang="en-US" altLang="ko-KR" sz="1400" i="1" dirty="0"/>
              <a:t>When an S1G AP receives a Probe Request frame that contains a Change Sequence element from an S1G STA associated with the S1G AP, it compares the value of the received Change Sequence field with the value of its current Change Sequence field. </a:t>
            </a:r>
            <a:r>
              <a:rPr lang="en-US" altLang="ko-KR" sz="1400" i="1" u="sng" dirty="0"/>
              <a:t>If the value of the received Change Sequence field is not equal to the value of the current Change Sequence field, the S1G AP should send a compressed Probe Response frame</a:t>
            </a:r>
            <a:r>
              <a:rPr lang="en-US" altLang="ko-KR" sz="1400" i="1" dirty="0"/>
              <a:t>, which is a Probe Response frame that includes the Change Sequence element and only the elements that need be updated by the STA.</a:t>
            </a:r>
          </a:p>
          <a:p>
            <a:pPr lvl="1">
              <a:buFont typeface="Arial" panose="020B0604020202020204" pitchFamily="34" charset="0"/>
              <a:buChar char="•"/>
            </a:pPr>
            <a:endParaRPr lang="en-US" altLang="ko-KR" sz="1400" i="1" u="sng"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a:t>
            </a:r>
            <a:r>
              <a:rPr lang="en-US" altLang="ko-KR" dirty="0" smtClean="0"/>
              <a:t>2020</a:t>
            </a:r>
            <a:endParaRPr lang="en-GB" altLang="ko-KR" dirty="0"/>
          </a:p>
        </p:txBody>
      </p:sp>
    </p:spTree>
    <p:extLst>
      <p:ext uri="{BB962C8B-B14F-4D97-AF65-F5344CB8AC3E}">
        <p14:creationId xmlns:p14="http://schemas.microsoft.com/office/powerpoint/2010/main" val="1019512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11be allows a STA of a non-AP MLD to request a part of complete information of other APs of the same AP MLD [2].</a:t>
            </a:r>
          </a:p>
          <a:p>
            <a:pPr lvl="1">
              <a:buFont typeface="Arial" panose="020B0604020202020204" pitchFamily="34" charset="0"/>
              <a:buChar char="•"/>
            </a:pPr>
            <a:r>
              <a:rPr lang="en-US" altLang="ko-KR" dirty="0" smtClean="0"/>
              <a:t>We can adopt this method for a STA of a non-AP MLD to request the critical update information of other APs.</a:t>
            </a:r>
            <a:endParaRPr lang="en-US" altLang="ko-KR" dirty="0"/>
          </a:p>
          <a:p>
            <a:pPr lvl="1">
              <a:buFont typeface="Arial" panose="020B0604020202020204" pitchFamily="34" charset="0"/>
              <a:buChar char="•"/>
            </a:pPr>
            <a:r>
              <a:rPr lang="en-US" altLang="ko-KR" dirty="0" smtClean="0"/>
              <a:t>Especially</a:t>
            </a:r>
            <a:r>
              <a:rPr lang="en-US" altLang="ko-KR" dirty="0"/>
              <a:t>, </a:t>
            </a:r>
            <a:r>
              <a:rPr lang="en-US" altLang="ko-KR" dirty="0" smtClean="0"/>
              <a:t>the method </a:t>
            </a:r>
            <a:r>
              <a:rPr lang="en-US" altLang="ko-KR" dirty="0"/>
              <a:t>can </a:t>
            </a:r>
            <a:r>
              <a:rPr lang="en-US" altLang="ko-KR" dirty="0" smtClean="0"/>
              <a:t>be useful </a:t>
            </a:r>
            <a:r>
              <a:rPr lang="en-US" altLang="ko-KR" dirty="0"/>
              <a:t>for </a:t>
            </a:r>
            <a:r>
              <a:rPr lang="en-US" altLang="ko-KR" dirty="0" smtClean="0"/>
              <a:t>a non-AP MLD </a:t>
            </a:r>
            <a:r>
              <a:rPr lang="en-US" altLang="ko-KR" dirty="0"/>
              <a:t>in power save mode because </a:t>
            </a:r>
            <a:r>
              <a:rPr lang="en-US" altLang="ko-KR" dirty="0" smtClean="0"/>
              <a:t>it can obtain the updated information of the another AP without awakening the another link.</a:t>
            </a:r>
          </a:p>
          <a:p>
            <a:pPr>
              <a:buFont typeface="Arial" panose="020B0604020202020204" pitchFamily="34" charset="0"/>
              <a:buChar char="•"/>
            </a:pPr>
            <a:r>
              <a:rPr lang="en-US" altLang="ko-KR" dirty="0" smtClean="0"/>
              <a:t>In this contribution, we propose the solicited method to obtain critical update information for other APs of same AP MLD.</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a:t>
            </a:r>
            <a:r>
              <a:rPr lang="en-US" altLang="ko-KR" dirty="0" smtClean="0"/>
              <a:t>2020</a:t>
            </a:r>
            <a:endParaRPr lang="en-GB" altLang="ko-KR" dirty="0"/>
          </a:p>
        </p:txBody>
      </p:sp>
    </p:spTree>
    <p:extLst>
      <p:ext uri="{BB962C8B-B14F-4D97-AF65-F5344CB8AC3E}">
        <p14:creationId xmlns:p14="http://schemas.microsoft.com/office/powerpoint/2010/main" val="1989370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The solicited method </a:t>
            </a:r>
            <a:br>
              <a:rPr lang="en-US" altLang="ko-KR" dirty="0" smtClean="0"/>
            </a:br>
            <a:r>
              <a:rPr lang="en-US" altLang="ko-KR" dirty="0" smtClean="0"/>
              <a:t>for critical update</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A STA may request a critical update information for one or more APs.</a:t>
            </a:r>
          </a:p>
          <a:p>
            <a:pPr lvl="1">
              <a:buFont typeface="Arial" panose="020B0604020202020204" pitchFamily="34" charset="0"/>
              <a:buChar char="•"/>
            </a:pPr>
            <a:r>
              <a:rPr lang="en-US" altLang="ko-KR" sz="1800" dirty="0" smtClean="0"/>
              <a:t>For example, the STA may send an ML Probe Request frame including the change sequence information of the other APs to retrieve the critical update information for other APs.</a:t>
            </a:r>
          </a:p>
          <a:p>
            <a:pPr>
              <a:buFont typeface="Arial" panose="020B0604020202020204" pitchFamily="34" charset="0"/>
              <a:buChar char="•"/>
            </a:pPr>
            <a:r>
              <a:rPr lang="en-US" altLang="ko-KR" sz="2000" dirty="0" smtClean="0"/>
              <a:t>An AP sends a ML Probe Response frame containing the Change Sequence element and only the elements regarding critical update that need to be updated by the STA.</a:t>
            </a:r>
          </a:p>
          <a:p>
            <a:pPr>
              <a:buFont typeface="Arial" panose="020B0604020202020204" pitchFamily="34" charset="0"/>
              <a:buChar char="•"/>
            </a:pPr>
            <a:r>
              <a:rPr lang="en-US" altLang="ko-KR" sz="2000" dirty="0" smtClean="0"/>
              <a:t>We provide </a:t>
            </a:r>
            <a:r>
              <a:rPr lang="en-US" altLang="ko-KR" sz="2000" dirty="0"/>
              <a:t>two </a:t>
            </a:r>
            <a:r>
              <a:rPr lang="en-US" altLang="ko-KR" sz="2000" dirty="0" smtClean="0"/>
              <a:t>options </a:t>
            </a:r>
            <a:r>
              <a:rPr lang="en-US" altLang="ko-KR" sz="2000" dirty="0"/>
              <a:t>for a signaling to indicate the request of critical update information for other APs. </a:t>
            </a:r>
          </a:p>
          <a:p>
            <a:pPr lvl="1">
              <a:buFont typeface="Arial" panose="020B0604020202020204" pitchFamily="34" charset="0"/>
              <a:buChar char="•"/>
            </a:pPr>
            <a:r>
              <a:rPr lang="en-US" altLang="ko-KR" sz="1800" dirty="0" smtClean="0"/>
              <a:t>Option </a:t>
            </a:r>
            <a:r>
              <a:rPr lang="en-US" altLang="ko-KR" sz="1800" dirty="0" smtClean="0"/>
              <a:t>1: Reuse </a:t>
            </a:r>
            <a:r>
              <a:rPr lang="en-US" altLang="ko-KR" sz="1800" dirty="0"/>
              <a:t>of Change Sequence element</a:t>
            </a:r>
          </a:p>
          <a:p>
            <a:pPr lvl="1">
              <a:buFont typeface="Arial" panose="020B0604020202020204" pitchFamily="34" charset="0"/>
              <a:buChar char="•"/>
            </a:pPr>
            <a:r>
              <a:rPr lang="en-US" altLang="ko-KR" sz="1800" dirty="0" smtClean="0"/>
              <a:t>Option </a:t>
            </a:r>
            <a:r>
              <a:rPr lang="en-US" altLang="ko-KR" sz="1800" dirty="0"/>
              <a:t>2</a:t>
            </a:r>
            <a:r>
              <a:rPr lang="en-US" altLang="ko-KR" sz="1800" dirty="0" smtClean="0"/>
              <a:t>: Define a contro</a:t>
            </a:r>
            <a:r>
              <a:rPr lang="en-US" altLang="ko-KR" sz="1800" dirty="0"/>
              <a:t>l field + C</a:t>
            </a:r>
            <a:r>
              <a:rPr lang="en-US" altLang="ko-KR" sz="1800" dirty="0" smtClean="0"/>
              <a:t>hange Sequence field</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1491478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Option </a:t>
            </a:r>
            <a:r>
              <a:rPr lang="en-US" altLang="ko-KR" dirty="0" smtClean="0"/>
              <a:t>1: </a:t>
            </a:r>
            <a:r>
              <a:rPr lang="en-US" altLang="ko-KR" dirty="0"/>
              <a:t>R</a:t>
            </a:r>
            <a:r>
              <a:rPr lang="en-US" altLang="ko-KR" dirty="0" smtClean="0"/>
              <a:t>euse of Change sequence element</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We can reuse existing Change Sequence element to indicate the request of critical update information for other APs</a:t>
            </a:r>
            <a:r>
              <a:rPr lang="en-US" altLang="ko-KR" dirty="0" smtClean="0"/>
              <a:t>.</a:t>
            </a:r>
          </a:p>
          <a:p>
            <a:pPr>
              <a:buFont typeface="Arial" panose="020B0604020202020204" pitchFamily="34" charset="0"/>
              <a:buChar char="•"/>
            </a:pPr>
            <a:r>
              <a:rPr lang="en-US" altLang="ko-KR" dirty="0" smtClean="0"/>
              <a:t>A </a:t>
            </a:r>
            <a:r>
              <a:rPr lang="en-US" altLang="ko-KR" dirty="0"/>
              <a:t>STA may request critical update information of other APs by sending a </a:t>
            </a:r>
            <a:r>
              <a:rPr lang="en-US" altLang="ko-KR" dirty="0" smtClean="0"/>
              <a:t>Request </a:t>
            </a:r>
            <a:r>
              <a:rPr lang="en-US" altLang="ko-KR" dirty="0"/>
              <a:t>message </a:t>
            </a:r>
            <a:r>
              <a:rPr lang="en-US" altLang="ko-KR" u="sng" dirty="0"/>
              <a:t>including </a:t>
            </a:r>
            <a:r>
              <a:rPr lang="en-US" altLang="ko-KR" u="sng" dirty="0" smtClean="0"/>
              <a:t>a Change Sequence element</a:t>
            </a:r>
            <a:r>
              <a:rPr lang="en-US" altLang="ko-KR" dirty="0" smtClean="0"/>
              <a:t>. </a:t>
            </a:r>
            <a:endParaRPr lang="en-US" altLang="ko-KR" dirty="0"/>
          </a:p>
          <a:p>
            <a:pPr lvl="1">
              <a:buFont typeface="Arial" panose="020B0604020202020204" pitchFamily="34" charset="0"/>
              <a:buChar char="•"/>
            </a:pPr>
            <a:r>
              <a:rPr lang="en-US" altLang="ko-KR" dirty="0"/>
              <a:t>For this, the STA may use a </a:t>
            </a:r>
            <a:r>
              <a:rPr lang="en-US" altLang="ko-KR" dirty="0" smtClean="0"/>
              <a:t>ML </a:t>
            </a:r>
            <a:r>
              <a:rPr lang="en-US" altLang="ko-KR" dirty="0"/>
              <a:t>Probe </a:t>
            </a:r>
            <a:r>
              <a:rPr lang="en-US" altLang="ko-KR" dirty="0" smtClean="0"/>
              <a:t>Request. </a:t>
            </a:r>
            <a:endParaRPr lang="en-US" altLang="ko-KR" dirty="0"/>
          </a:p>
          <a:p>
            <a:pPr lvl="1">
              <a:buFont typeface="Arial" panose="020B0604020202020204" pitchFamily="34" charset="0"/>
              <a:buChar char="•"/>
            </a:pPr>
            <a:r>
              <a:rPr lang="en-US" altLang="ko-KR" dirty="0" smtClean="0"/>
              <a:t>On </a:t>
            </a:r>
            <a:r>
              <a:rPr lang="en-US" altLang="ko-KR" dirty="0"/>
              <a:t>receiving the </a:t>
            </a:r>
            <a:r>
              <a:rPr lang="en-US" altLang="ko-KR" dirty="0" smtClean="0"/>
              <a:t>Request frame, </a:t>
            </a:r>
            <a:r>
              <a:rPr lang="en-US" altLang="ko-KR" dirty="0"/>
              <a:t>an AP sends a Response frame containing the Change Sequence element and only the elements regarding critical update that need be updated by the STA.</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40391106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Example: ML IE format for </a:t>
            </a:r>
            <a:r>
              <a:rPr lang="en-US" altLang="ko-KR" dirty="0" smtClean="0"/>
              <a:t>Option 1</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A STA can request only updated critical update information of a specific link, containing </a:t>
            </a:r>
            <a:r>
              <a:rPr lang="en-US" altLang="ko-KR" dirty="0" smtClean="0"/>
              <a:t>a Change </a:t>
            </a:r>
            <a:r>
              <a:rPr lang="en-US" altLang="ko-KR" dirty="0" smtClean="0"/>
              <a:t>Sequence element in Per-STA Profile (x) of ML IE.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pic>
        <p:nvPicPr>
          <p:cNvPr id="10" name="그림 9"/>
          <p:cNvPicPr>
            <a:picLocks noChangeAspect="1"/>
          </p:cNvPicPr>
          <p:nvPr/>
        </p:nvPicPr>
        <p:blipFill>
          <a:blip r:embed="rId2"/>
          <a:stretch>
            <a:fillRect/>
          </a:stretch>
        </p:blipFill>
        <p:spPr>
          <a:xfrm>
            <a:off x="960549" y="3559522"/>
            <a:ext cx="7712108" cy="2121592"/>
          </a:xfrm>
          <a:prstGeom prst="rect">
            <a:avLst/>
          </a:prstGeom>
        </p:spPr>
      </p:pic>
      <p:sp>
        <p:nvSpPr>
          <p:cNvPr id="12" name="文本框 29"/>
          <p:cNvSpPr txBox="1"/>
          <p:nvPr/>
        </p:nvSpPr>
        <p:spPr>
          <a:xfrm>
            <a:off x="323528" y="3514586"/>
            <a:ext cx="1119001" cy="52322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smtClean="0">
                <a:ln>
                  <a:noFill/>
                </a:ln>
                <a:solidFill>
                  <a:srgbClr val="000000"/>
                </a:solidFill>
                <a:effectLst/>
                <a:uLnTx/>
                <a:uFillTx/>
              </a:rPr>
              <a:t>ML Probe Request</a:t>
            </a:r>
            <a:endParaRPr kumimoji="0" lang="zh-CN" altLang="en-US" sz="1400" b="0" i="0" u="none" strike="noStrike" kern="0" cap="none" spc="0" normalizeH="0" baseline="0" noProof="0" dirty="0" smtClean="0">
              <a:ln>
                <a:noFill/>
              </a:ln>
              <a:solidFill>
                <a:srgbClr val="000000"/>
              </a:solidFill>
              <a:effectLst/>
              <a:uLnTx/>
              <a:uFillTx/>
            </a:endParaRPr>
          </a:p>
        </p:txBody>
      </p:sp>
    </p:spTree>
    <p:extLst>
      <p:ext uri="{BB962C8B-B14F-4D97-AF65-F5344CB8AC3E}">
        <p14:creationId xmlns:p14="http://schemas.microsoft.com/office/powerpoint/2010/main" val="3416607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Option </a:t>
            </a:r>
            <a:r>
              <a:rPr lang="en-US" altLang="ko-KR" dirty="0"/>
              <a:t>2: Define a control field + Change Sequence field (1/2)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We can define a new </a:t>
            </a:r>
            <a:r>
              <a:rPr lang="en-US" altLang="ko-KR" dirty="0" smtClean="0"/>
              <a:t>control field </a:t>
            </a:r>
            <a:r>
              <a:rPr lang="en-US" altLang="ko-KR" dirty="0"/>
              <a:t>to indicate the request of critical update information for other APs.</a:t>
            </a:r>
          </a:p>
          <a:p>
            <a:pPr lvl="1">
              <a:buFont typeface="Arial" panose="020B0604020202020204" pitchFamily="34" charset="0"/>
              <a:buChar char="•"/>
            </a:pPr>
            <a:r>
              <a:rPr lang="en-US" altLang="ko-KR" dirty="0" smtClean="0"/>
              <a:t>“Critical update Request” field: this field is an indication to request </a:t>
            </a:r>
            <a:r>
              <a:rPr lang="en-US" altLang="ko-KR" dirty="0"/>
              <a:t>the elements regarding critical </a:t>
            </a:r>
            <a:r>
              <a:rPr lang="en-US" altLang="ko-KR" dirty="0" smtClean="0"/>
              <a:t>update. </a:t>
            </a:r>
          </a:p>
          <a:p>
            <a:pPr lvl="2">
              <a:buFont typeface="Arial" panose="020B0604020202020204" pitchFamily="34" charset="0"/>
              <a:buChar char="•"/>
            </a:pPr>
            <a:r>
              <a:rPr lang="en-US" altLang="ko-KR" dirty="0"/>
              <a:t>For example, if </a:t>
            </a:r>
            <a:r>
              <a:rPr lang="en-US" altLang="ko-KR" dirty="0" smtClean="0"/>
              <a:t>the </a:t>
            </a:r>
            <a:r>
              <a:rPr lang="en-US" altLang="ko-KR" dirty="0"/>
              <a:t>STA indicates a request for critical update information, </a:t>
            </a:r>
            <a:r>
              <a:rPr lang="en-US" altLang="ko-KR" dirty="0" smtClean="0"/>
              <a:t>this field is set to 1 and the Change Sequence field is present in Per-STA profile, otherwise</a:t>
            </a:r>
            <a:r>
              <a:rPr lang="en-US" altLang="ko-KR" dirty="0"/>
              <a:t>, the value is 0</a:t>
            </a:r>
            <a:r>
              <a:rPr lang="en-US" altLang="ko-KR" dirty="0" smtClean="0"/>
              <a:t>.</a:t>
            </a:r>
          </a:p>
          <a:p>
            <a:pPr>
              <a:buFont typeface="Arial" panose="020B0604020202020204" pitchFamily="34" charset="0"/>
              <a:buChar char="•"/>
            </a:pPr>
            <a:r>
              <a:rPr lang="en-US" altLang="ko-KR" dirty="0"/>
              <a:t>To </a:t>
            </a:r>
            <a:r>
              <a:rPr lang="en-US" altLang="ko-KR" dirty="0" smtClean="0"/>
              <a:t>obtain </a:t>
            </a:r>
            <a:r>
              <a:rPr lang="en-US" altLang="ko-KR" dirty="0"/>
              <a:t>only updated </a:t>
            </a:r>
            <a:r>
              <a:rPr lang="en-US" altLang="ko-KR" dirty="0" smtClean="0"/>
              <a:t>parameters from </a:t>
            </a:r>
            <a:r>
              <a:rPr lang="en-US" altLang="ko-KR" dirty="0"/>
              <a:t>the AP</a:t>
            </a:r>
            <a:r>
              <a:rPr lang="en-US" altLang="ko-KR" dirty="0" smtClean="0"/>
              <a:t>, the STA </a:t>
            </a:r>
            <a:r>
              <a:rPr lang="en-US" altLang="ko-KR" dirty="0"/>
              <a:t>shall include the </a:t>
            </a:r>
            <a:r>
              <a:rPr lang="en-US" altLang="ko-KR" dirty="0" smtClean="0"/>
              <a:t>most </a:t>
            </a:r>
            <a:r>
              <a:rPr lang="en-US" altLang="ko-KR" dirty="0"/>
              <a:t>recently received </a:t>
            </a:r>
            <a:r>
              <a:rPr lang="en-US" altLang="ko-KR" dirty="0" smtClean="0"/>
              <a:t>change </a:t>
            </a:r>
            <a:r>
              <a:rPr lang="en-US" altLang="ko-KR" dirty="0"/>
              <a:t>s</a:t>
            </a:r>
            <a:r>
              <a:rPr lang="en-US" altLang="ko-KR" dirty="0" smtClean="0"/>
              <a:t>equence field value in </a:t>
            </a:r>
            <a:r>
              <a:rPr lang="en-US" altLang="ko-KR" dirty="0"/>
              <a:t>the </a:t>
            </a:r>
            <a:r>
              <a:rPr lang="en-US" altLang="ko-KR" dirty="0" smtClean="0"/>
              <a:t>ML Probe Request.</a:t>
            </a:r>
            <a:endParaRPr lang="en-US" altLang="ko-KR" dirty="0" smtClean="0"/>
          </a:p>
          <a:p>
            <a:pPr lvl="1">
              <a:buFont typeface="Arial" panose="020B0604020202020204" pitchFamily="34" charset="0"/>
              <a:buChar char="•"/>
            </a:pPr>
            <a:r>
              <a:rPr lang="en-US" altLang="ko-KR" dirty="0"/>
              <a:t>This can reduce overhead for duplicated information already </a:t>
            </a:r>
            <a:r>
              <a:rPr lang="en-US" altLang="ko-KR" dirty="0" smtClean="0"/>
              <a:t>obtained </a:t>
            </a:r>
            <a:r>
              <a:rPr lang="en-US" altLang="ko-KR" dirty="0"/>
              <a:t>by the STA</a:t>
            </a:r>
            <a:r>
              <a:rPr lang="en-US" altLang="ko-KR" dirty="0" smtClean="0"/>
              <a:t>.</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1270860606"/>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nchor="t" anchorCtr="0">
        <a:spAutoFit/>
      </a:bodyPr>
      <a:lstStyle>
        <a:defPPr algn="ctr" defTabSz="914400" eaLnBrk="1" latinLnBrk="1" hangingPunct="1">
          <a:buClrTx/>
          <a:buSzTx/>
          <a:buFontTx/>
          <a:buNone/>
          <a:defRPr kumimoji="1" sz="1300" b="1" dirty="0" err="1" smtClean="0">
            <a:solidFill>
              <a:srgbClr val="000000"/>
            </a:solidFill>
            <a:latin typeface="Arial" pitchFamily="34" charset="0"/>
            <a:ea typeface="돋움" pitchFamily="50" charset="-127"/>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154736</TotalTime>
  <Words>1901</Words>
  <Application>Microsoft Office PowerPoint</Application>
  <PresentationFormat>화면 슬라이드 쇼(4:3)</PresentationFormat>
  <Paragraphs>170</Paragraphs>
  <Slides>19</Slides>
  <Notes>1</Notes>
  <HiddenSlides>0</HiddenSlides>
  <MMClips>0</MMClips>
  <ScaleCrop>false</ScaleCrop>
  <HeadingPairs>
    <vt:vector size="6" baseType="variant">
      <vt:variant>
        <vt:lpstr>사용한 글꼴</vt:lpstr>
      </vt:variant>
      <vt:variant>
        <vt:i4>8</vt:i4>
      </vt:variant>
      <vt:variant>
        <vt:lpstr>테마</vt:lpstr>
      </vt:variant>
      <vt:variant>
        <vt:i4>2</vt:i4>
      </vt:variant>
      <vt:variant>
        <vt:lpstr>슬라이드 제목</vt:lpstr>
      </vt:variant>
      <vt:variant>
        <vt:i4>19</vt:i4>
      </vt:variant>
    </vt:vector>
  </HeadingPairs>
  <TitlesOfParts>
    <vt:vector size="29" baseType="lpstr">
      <vt:lpstr>Arial Unicode MS</vt:lpstr>
      <vt:lpstr>MS Gothic</vt:lpstr>
      <vt:lpstr>굴림</vt:lpstr>
      <vt:lpstr>맑은 고딕</vt:lpstr>
      <vt:lpstr>맑은 고딕</vt:lpstr>
      <vt:lpstr>Batang</vt:lpstr>
      <vt:lpstr>Arial</vt:lpstr>
      <vt:lpstr>Times New Roman</vt:lpstr>
      <vt:lpstr>Office 테마</vt:lpstr>
      <vt:lpstr>디자인 사용자 지정</vt:lpstr>
      <vt:lpstr>Solicited method  for critical update in multi-link</vt:lpstr>
      <vt:lpstr>Overview</vt:lpstr>
      <vt:lpstr>Motivation</vt:lpstr>
      <vt:lpstr>Recap: the method for critical update  in 11ah</vt:lpstr>
      <vt:lpstr>Proposal</vt:lpstr>
      <vt:lpstr>Proposal: The solicited method  for critical update</vt:lpstr>
      <vt:lpstr>Option 1: Reuse of Change sequence element</vt:lpstr>
      <vt:lpstr>Example: ML IE format for Option 1</vt:lpstr>
      <vt:lpstr>Option 2: Define a control field + Change Sequence field (1/2)</vt:lpstr>
      <vt:lpstr>Option 2: Define a control field + Change Sequence field (2/2)</vt:lpstr>
      <vt:lpstr>Example: ML IE format for Option 2</vt:lpstr>
      <vt:lpstr>Option 1 vs Option 2</vt:lpstr>
      <vt:lpstr>Conclusion</vt:lpstr>
      <vt:lpstr>SP #1</vt:lpstr>
      <vt:lpstr>SP #2</vt:lpstr>
      <vt:lpstr>SP #3</vt:lpstr>
      <vt:lpstr>SP #4</vt:lpstr>
      <vt:lpstr>SP #5</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김정기/책임연구원/차세대표준(연)ICS팀(jeongki.kim@lge.com)</dc:creator>
  <cp:lastModifiedBy>Namyeong Kim</cp:lastModifiedBy>
  <cp:revision>3690</cp:revision>
  <cp:lastPrinted>2020-08-04T07:34:21Z</cp:lastPrinted>
  <dcterms:created xsi:type="dcterms:W3CDTF">2016-12-14T01:56:24Z</dcterms:created>
  <dcterms:modified xsi:type="dcterms:W3CDTF">2020-11-05T05:55:50Z</dcterms:modified>
</cp:coreProperties>
</file>