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68" r:id="rId5"/>
    <p:sldId id="266" r:id="rId6"/>
    <p:sldId id="267" r:id="rId7"/>
    <p:sldId id="269" r:id="rId8"/>
    <p:sldId id="270" r:id="rId9"/>
    <p:sldId id="265" r:id="rId10"/>
    <p:sldId id="279" r:id="rId11"/>
    <p:sldId id="278" r:id="rId12"/>
    <p:sldId id="274" r:id="rId13"/>
    <p:sldId id="275" r:id="rId14"/>
    <p:sldId id="263" r:id="rId15"/>
    <p:sldId id="276" r:id="rId16"/>
    <p:sldId id="277" r:id="rId17"/>
    <p:sldId id="264" r:id="rId18"/>
    <p:sldId id="272" r:id="rId19"/>
    <p:sldId id="273"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DCB1D6-1272-4459-ADD3-68C3B8404E03}" v="3" dt="2020-12-16T15:22:48.8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2" d="100"/>
          <a:sy n="82" d="100"/>
        </p:scale>
        <p:origin x="96" y="1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hammad Sohaıb Jamal SOLAIJA" userId="a0127d9e-3467-40ce-85e6-993c94b99119" providerId="ADAL" clId="{85DCB1D6-1272-4459-ADD3-68C3B8404E03}"/>
    <pc:docChg chg="modSld">
      <pc:chgData name="Muhammad Sohaıb Jamal SOLAIJA" userId="a0127d9e-3467-40ce-85e6-993c94b99119" providerId="ADAL" clId="{85DCB1D6-1272-4459-ADD3-68C3B8404E03}" dt="2020-12-16T15:22:49.019" v="1"/>
      <pc:docMkLst>
        <pc:docMk/>
      </pc:docMkLst>
      <pc:sldChg chg="modSp">
        <pc:chgData name="Muhammad Sohaıb Jamal SOLAIJA" userId="a0127d9e-3467-40ce-85e6-993c94b99119" providerId="ADAL" clId="{85DCB1D6-1272-4459-ADD3-68C3B8404E03}" dt="2020-12-16T15:22:49.019" v="1"/>
        <pc:sldMkLst>
          <pc:docMk/>
          <pc:sldMk cId="0" sldId="256"/>
        </pc:sldMkLst>
        <pc:graphicFrameChg chg="mod">
          <ac:chgData name="Muhammad Sohaıb Jamal SOLAIJA" userId="a0127d9e-3467-40ce-85e6-993c94b99119" providerId="ADAL" clId="{85DCB1D6-1272-4459-ADD3-68C3B8404E03}" dt="2020-12-16T15:22:49.019" v="1"/>
          <ac:graphicFrameMkLst>
            <pc:docMk/>
            <pc:sldMk cId="0" sldId="256"/>
            <ac:graphicFrameMk id="3075" creationId="{00000000-0000-0000-0000-000000000000}"/>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05104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11</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9132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81744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63472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53610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20013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31198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96333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6722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96648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69495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47411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956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059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John Doe, Some Company</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802.11-20/1713r2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2813" y="735197"/>
            <a:ext cx="10363200" cy="130291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Recap and Additional Considerations</a:t>
            </a:r>
          </a:p>
        </p:txBody>
      </p:sp>
      <p:sp>
        <p:nvSpPr>
          <p:cNvPr id="3074" name="Rectangle 2"/>
          <p:cNvSpPr>
            <a:spLocks noGrp="1" noChangeArrowheads="1"/>
          </p:cNvSpPr>
          <p:nvPr>
            <p:ph type="subTitle" idx="1"/>
          </p:nvPr>
        </p:nvSpPr>
        <p:spPr>
          <a:xfrm>
            <a:off x="1827213" y="193853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2020-10-28</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89061691"/>
              </p:ext>
            </p:extLst>
          </p:nvPr>
        </p:nvGraphicFramePr>
        <p:xfrm>
          <a:off x="987425" y="2914650"/>
          <a:ext cx="9925050" cy="2511425"/>
        </p:xfrm>
        <a:graphic>
          <a:graphicData uri="http://schemas.openxmlformats.org/presentationml/2006/ole">
            <mc:AlternateContent xmlns:mc="http://schemas.openxmlformats.org/markup-compatibility/2006">
              <mc:Choice xmlns:v="urn:schemas-microsoft-com:vml" Requires="v">
                <p:oleObj name="Document" r:id="rId3" imgW="11439137" imgH="2893328" progId="Word.Document.8">
                  <p:embed/>
                </p:oleObj>
              </mc:Choice>
              <mc:Fallback>
                <p:oleObj name="Document" r:id="rId3" imgW="11439137" imgH="2893328" progId="Word.Document.8">
                  <p:embed/>
                  <p:pic>
                    <p:nvPicPr>
                      <p:cNvPr id="3075" name="Object 3"/>
                      <p:cNvPicPr>
                        <a:picLocks noChangeAspect="1" noChangeArrowheads="1"/>
                      </p:cNvPicPr>
                      <p:nvPr/>
                    </p:nvPicPr>
                    <p:blipFill>
                      <a:blip r:embed="rId4"/>
                      <a:srcRect/>
                      <a:stretch>
                        <a:fillRect/>
                      </a:stretch>
                    </p:blipFill>
                    <p:spPr bwMode="auto">
                      <a:xfrm>
                        <a:off x="987425" y="2914650"/>
                        <a:ext cx="9925050" cy="2511425"/>
                      </a:xfrm>
                      <a:prstGeom prst="rect">
                        <a:avLst/>
                      </a:prstGeom>
                      <a:noFill/>
                    </p:spPr>
                  </p:pic>
                </p:oleObj>
              </mc:Fallback>
            </mc:AlternateContent>
          </a:graphicData>
        </a:graphic>
      </p:graphicFrame>
      <p:sp>
        <p:nvSpPr>
          <p:cNvPr id="3076" name="Rectangle 4"/>
          <p:cNvSpPr>
            <a:spLocks noChangeArrowheads="1"/>
          </p:cNvSpPr>
          <p:nvPr/>
        </p:nvSpPr>
        <p:spPr bwMode="auto">
          <a:xfrm>
            <a:off x="985838" y="244924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Coordination Scheme Selection</a:t>
            </a:r>
          </a:p>
        </p:txBody>
      </p:sp>
      <p:sp>
        <p:nvSpPr>
          <p:cNvPr id="5122" name="Rectangle 2"/>
          <p:cNvSpPr>
            <a:spLocks noGrp="1" noChangeArrowheads="1"/>
          </p:cNvSpPr>
          <p:nvPr>
            <p:ph idx="1"/>
          </p:nvPr>
        </p:nvSpPr>
        <p:spPr>
          <a:xfrm>
            <a:off x="914401" y="1981201"/>
            <a:ext cx="6043314" cy="4113213"/>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Check user requirements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AC or UP information can be used</a:t>
            </a:r>
            <a:endParaRPr lang="en-US" sz="1800" b="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Obtain characteristics of different links between STAs and APs</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Distance, SINR, RSRP, RSSI</a:t>
            </a:r>
            <a:endParaRPr lang="en-US" sz="1800" b="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Evaluate performance of coordination scheme</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Check feasibility</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Backhaul bandwidth, latency, etc.</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If satisfied, proceed with coordinated transmission</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10</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sp>
        <p:nvSpPr>
          <p:cNvPr id="27" name="Rechteck 27">
            <a:extLst>
              <a:ext uri="{FF2B5EF4-FFF2-40B4-BE49-F238E27FC236}">
                <a16:creationId xmlns:a16="http://schemas.microsoft.com/office/drawing/2014/main" id="{1B2738D7-0D40-46B6-B0ED-C855B79AECAA}"/>
              </a:ext>
            </a:extLst>
          </p:cNvPr>
          <p:cNvSpPr/>
          <p:nvPr/>
        </p:nvSpPr>
        <p:spPr>
          <a:xfrm>
            <a:off x="6957715" y="1636546"/>
            <a:ext cx="4362442" cy="42430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latin typeface="Arial" panose="020B0604020202020204" pitchFamily="34" charset="0"/>
                <a:cs typeface="Arial" panose="020B0604020202020204" pitchFamily="34" charset="0"/>
              </a:rPr>
              <a:t>Check STA requirments (throughout, latency, jitter...)</a:t>
            </a:r>
          </a:p>
        </p:txBody>
      </p:sp>
      <p:sp>
        <p:nvSpPr>
          <p:cNvPr id="9" name="Rechteck 27">
            <a:extLst>
              <a:ext uri="{FF2B5EF4-FFF2-40B4-BE49-F238E27FC236}">
                <a16:creationId xmlns:a16="http://schemas.microsoft.com/office/drawing/2014/main" id="{C6D1DA05-4CCC-4C1C-83D8-65253AB83D0D}"/>
              </a:ext>
            </a:extLst>
          </p:cNvPr>
          <p:cNvSpPr/>
          <p:nvPr/>
        </p:nvSpPr>
        <p:spPr>
          <a:xfrm>
            <a:off x="6957715" y="2291035"/>
            <a:ext cx="4362442" cy="42430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latin typeface="Arial" panose="020B0604020202020204" pitchFamily="34" charset="0"/>
                <a:cs typeface="Arial" panose="020B0604020202020204" pitchFamily="34" charset="0"/>
              </a:rPr>
              <a:t>Check link quality between different APs and STAs</a:t>
            </a:r>
          </a:p>
        </p:txBody>
      </p:sp>
      <p:sp>
        <p:nvSpPr>
          <p:cNvPr id="11" name="Rechteck 27">
            <a:extLst>
              <a:ext uri="{FF2B5EF4-FFF2-40B4-BE49-F238E27FC236}">
                <a16:creationId xmlns:a16="http://schemas.microsoft.com/office/drawing/2014/main" id="{E918D841-F833-4A4E-83A0-9BFEA6C27EA7}"/>
              </a:ext>
            </a:extLst>
          </p:cNvPr>
          <p:cNvSpPr/>
          <p:nvPr/>
        </p:nvSpPr>
        <p:spPr>
          <a:xfrm>
            <a:off x="6957715" y="2945524"/>
            <a:ext cx="4362442" cy="42430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latin typeface="Arial" panose="020B0604020202020204" pitchFamily="34" charset="0"/>
                <a:cs typeface="Arial" panose="020B0604020202020204" pitchFamily="34" charset="0"/>
              </a:rPr>
              <a:t>Evaluate performance of coordination scheme(s)</a:t>
            </a:r>
          </a:p>
        </p:txBody>
      </p:sp>
      <p:sp>
        <p:nvSpPr>
          <p:cNvPr id="12" name="Diamond 11">
            <a:extLst>
              <a:ext uri="{FF2B5EF4-FFF2-40B4-BE49-F238E27FC236}">
                <a16:creationId xmlns:a16="http://schemas.microsoft.com/office/drawing/2014/main" id="{8262D9E3-13B7-4E53-8F7B-882358C6F25B}"/>
              </a:ext>
            </a:extLst>
          </p:cNvPr>
          <p:cNvSpPr/>
          <p:nvPr/>
        </p:nvSpPr>
        <p:spPr bwMode="auto">
          <a:xfrm>
            <a:off x="7914800" y="3611820"/>
            <a:ext cx="2448272" cy="1054281"/>
          </a:xfrm>
          <a:prstGeom prst="diamond">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Arial" panose="020B0604020202020204" pitchFamily="34" charset="0"/>
                <a:cs typeface="Arial" panose="020B0604020202020204" pitchFamily="34" charset="0"/>
              </a:rPr>
              <a:t>User requirements met?</a:t>
            </a:r>
            <a:endPar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4" name="Rechteck 27">
            <a:extLst>
              <a:ext uri="{FF2B5EF4-FFF2-40B4-BE49-F238E27FC236}">
                <a16:creationId xmlns:a16="http://schemas.microsoft.com/office/drawing/2014/main" id="{C91DEE78-7C5E-4C7C-A4D9-4D34C0B0BB2C}"/>
              </a:ext>
            </a:extLst>
          </p:cNvPr>
          <p:cNvSpPr/>
          <p:nvPr/>
        </p:nvSpPr>
        <p:spPr>
          <a:xfrm>
            <a:off x="6959699" y="4908095"/>
            <a:ext cx="4362442" cy="42430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latin typeface="Arial" panose="020B0604020202020204" pitchFamily="34" charset="0"/>
                <a:cs typeface="Arial" panose="020B0604020202020204" pitchFamily="34" charset="0"/>
              </a:rPr>
              <a:t>Check feasibility of coordination scheme</a:t>
            </a:r>
          </a:p>
        </p:txBody>
      </p:sp>
      <p:sp>
        <p:nvSpPr>
          <p:cNvPr id="15" name="Rechteck 27">
            <a:extLst>
              <a:ext uri="{FF2B5EF4-FFF2-40B4-BE49-F238E27FC236}">
                <a16:creationId xmlns:a16="http://schemas.microsoft.com/office/drawing/2014/main" id="{09962D89-B8CA-4BA6-9C9B-2C34B0376F7A}"/>
              </a:ext>
            </a:extLst>
          </p:cNvPr>
          <p:cNvSpPr/>
          <p:nvPr/>
        </p:nvSpPr>
        <p:spPr>
          <a:xfrm>
            <a:off x="6958392" y="5562584"/>
            <a:ext cx="4362442" cy="42430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latin typeface="Arial" panose="020B0604020202020204" pitchFamily="34" charset="0"/>
                <a:cs typeface="Arial" panose="020B0604020202020204" pitchFamily="34" charset="0"/>
              </a:rPr>
              <a:t>Proceed with coordinated transmission</a:t>
            </a:r>
          </a:p>
        </p:txBody>
      </p:sp>
      <p:cxnSp>
        <p:nvCxnSpPr>
          <p:cNvPr id="17" name="Straight Arrow Connector 16">
            <a:extLst>
              <a:ext uri="{FF2B5EF4-FFF2-40B4-BE49-F238E27FC236}">
                <a16:creationId xmlns:a16="http://schemas.microsoft.com/office/drawing/2014/main" id="{3DC525A5-8D02-40D9-8247-3EAF667C7B95}"/>
              </a:ext>
            </a:extLst>
          </p:cNvPr>
          <p:cNvCxnSpPr>
            <a:stCxn id="27" idx="2"/>
            <a:endCxn id="9" idx="0"/>
          </p:cNvCxnSpPr>
          <p:nvPr/>
        </p:nvCxnSpPr>
        <p:spPr bwMode="auto">
          <a:xfrm>
            <a:off x="9138936" y="2060848"/>
            <a:ext cx="0" cy="23018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 name="Straight Arrow Connector 18">
            <a:extLst>
              <a:ext uri="{FF2B5EF4-FFF2-40B4-BE49-F238E27FC236}">
                <a16:creationId xmlns:a16="http://schemas.microsoft.com/office/drawing/2014/main" id="{C27A8C9F-8160-4F45-A86A-FEE558D1F740}"/>
              </a:ext>
            </a:extLst>
          </p:cNvPr>
          <p:cNvCxnSpPr>
            <a:stCxn id="9" idx="2"/>
            <a:endCxn id="11" idx="0"/>
          </p:cNvCxnSpPr>
          <p:nvPr/>
        </p:nvCxnSpPr>
        <p:spPr bwMode="auto">
          <a:xfrm>
            <a:off x="9138936" y="2715337"/>
            <a:ext cx="0" cy="23018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1" name="Straight Arrow Connector 20">
            <a:extLst>
              <a:ext uri="{FF2B5EF4-FFF2-40B4-BE49-F238E27FC236}">
                <a16:creationId xmlns:a16="http://schemas.microsoft.com/office/drawing/2014/main" id="{73B4CFBF-AEAB-42D1-97B6-35711BA0398E}"/>
              </a:ext>
            </a:extLst>
          </p:cNvPr>
          <p:cNvCxnSpPr>
            <a:stCxn id="11" idx="2"/>
            <a:endCxn id="12" idx="0"/>
          </p:cNvCxnSpPr>
          <p:nvPr/>
        </p:nvCxnSpPr>
        <p:spPr bwMode="auto">
          <a:xfrm>
            <a:off x="9138936" y="3369826"/>
            <a:ext cx="0" cy="24199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4" name="Straight Arrow Connector 23">
            <a:extLst>
              <a:ext uri="{FF2B5EF4-FFF2-40B4-BE49-F238E27FC236}">
                <a16:creationId xmlns:a16="http://schemas.microsoft.com/office/drawing/2014/main" id="{4A06352E-F0E3-46B0-BB6C-EDB08B3F7A1B}"/>
              </a:ext>
            </a:extLst>
          </p:cNvPr>
          <p:cNvCxnSpPr>
            <a:stCxn id="12" idx="2"/>
            <a:endCxn id="14" idx="0"/>
          </p:cNvCxnSpPr>
          <p:nvPr/>
        </p:nvCxnSpPr>
        <p:spPr bwMode="auto">
          <a:xfrm>
            <a:off x="9138936" y="4666101"/>
            <a:ext cx="1984" cy="24199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0" name="Straight Arrow Connector 39">
            <a:extLst>
              <a:ext uri="{FF2B5EF4-FFF2-40B4-BE49-F238E27FC236}">
                <a16:creationId xmlns:a16="http://schemas.microsoft.com/office/drawing/2014/main" id="{7FFBE924-D2B5-4CC2-BBF6-03F598AEA556}"/>
              </a:ext>
            </a:extLst>
          </p:cNvPr>
          <p:cNvCxnSpPr>
            <a:cxnSpLocks/>
            <a:stCxn id="14" idx="2"/>
            <a:endCxn id="15" idx="0"/>
          </p:cNvCxnSpPr>
          <p:nvPr/>
        </p:nvCxnSpPr>
        <p:spPr bwMode="auto">
          <a:xfrm flipH="1">
            <a:off x="9139613" y="5332397"/>
            <a:ext cx="1307" cy="23018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848028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Operation</a:t>
            </a:r>
          </a:p>
        </p:txBody>
      </p:sp>
      <p:sp>
        <p:nvSpPr>
          <p:cNvPr id="5122" name="Rectangle 2"/>
          <p:cNvSpPr>
            <a:spLocks noGrp="1" noChangeArrowheads="1"/>
          </p:cNvSpPr>
          <p:nvPr>
            <p:ph idx="1"/>
          </p:nvPr>
        </p:nvSpPr>
        <p:spPr>
          <a:xfrm>
            <a:off x="914401" y="1981201"/>
            <a:ext cx="5037583" cy="4113213"/>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Multi-link and/or multi-band operation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2.4, 5 and 6 GHz bands may be used simultaneously by some devices.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Potential difference in coverage areas for multi-band operation.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For MLDs, it might be challenging to coordinate over multiple bands</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Backhaul usage for different bands/links</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11</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pic>
        <p:nvPicPr>
          <p:cNvPr id="2" name="Resim 3">
            <a:extLst>
              <a:ext uri="{FF2B5EF4-FFF2-40B4-BE49-F238E27FC236}">
                <a16:creationId xmlns:a16="http://schemas.microsoft.com/office/drawing/2014/main" id="{A18789E6-49D5-441C-BC52-75C2254B4BF6}"/>
              </a:ext>
            </a:extLst>
          </p:cNvPr>
          <p:cNvPicPr>
            <a:picLocks noChangeAspect="1"/>
          </p:cNvPicPr>
          <p:nvPr/>
        </p:nvPicPr>
        <p:blipFill rotWithShape="1">
          <a:blip r:embed="rId3"/>
          <a:srcRect l="7797" t="4492" r="6668" b="4867"/>
          <a:stretch/>
        </p:blipFill>
        <p:spPr>
          <a:xfrm>
            <a:off x="6873465" y="2132856"/>
            <a:ext cx="4504282" cy="3511403"/>
          </a:xfrm>
          <a:prstGeom prst="rect">
            <a:avLst/>
          </a:prstGeom>
        </p:spPr>
      </p:pic>
    </p:spTree>
    <p:extLst>
      <p:ext uri="{BB962C8B-B14F-4D97-AF65-F5344CB8AC3E}">
        <p14:creationId xmlns:p14="http://schemas.microsoft.com/office/powerpoint/2010/main" val="6910320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Operation</a:t>
            </a:r>
          </a:p>
        </p:txBody>
      </p:sp>
      <p:sp>
        <p:nvSpPr>
          <p:cNvPr id="5122" name="Rectangle 2"/>
          <p:cNvSpPr>
            <a:spLocks noGrp="1" noChangeArrowheads="1"/>
          </p:cNvSpPr>
          <p:nvPr>
            <p:ph idx="1"/>
          </p:nvPr>
        </p:nvSpPr>
        <p:spPr>
          <a:xfrm>
            <a:off x="914401" y="1981201"/>
            <a:ext cx="10361084" cy="4113213"/>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Multi-link (Information) Element [29]</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Advertising multi-link capabilities and information of other STA(s) of MLD</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Can be used in the context of discovery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Can be included in the probe response frame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Can be used for (re)association response frame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STA of an MLD may provide complete or partial information of another STA of its MLD in the per-STA profile sub-element of the Multi-Link element that it transmits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An AP of an AP MLD shall include complete profile of another AP of its MLD in its (re)association response frame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STA of a non-AP MLD shall include complete profile of another STA of its MLD in its (re)association request frame</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12</a:t>
            </a:fld>
            <a:endParaRPr lang="en-GB"/>
          </a:p>
        </p:txBody>
      </p:sp>
      <p:sp>
        <p:nvSpPr>
          <p:cNvPr id="5" name="Footer Placeholder 4"/>
          <p:cNvSpPr>
            <a:spLocks noGrp="1"/>
          </p:cNvSpPr>
          <p:nvPr>
            <p:ph type="ftr" idx="14"/>
          </p:nvPr>
        </p:nvSpPr>
        <p:spPr/>
        <p:txBody>
          <a:bodyPr/>
          <a:lstStyle/>
          <a:p>
            <a:r>
              <a:rPr lang="en-GB"/>
              <a:t>Muhammad Sohaib J. </a:t>
            </a:r>
            <a:r>
              <a:rPr lang="en-GB" err="1"/>
              <a:t>Solaija</a:t>
            </a:r>
            <a:r>
              <a:rPr lang="en-GB"/>
              <a:t>, IMU; </a:t>
            </a:r>
            <a:r>
              <a:rPr lang="en-GB" err="1"/>
              <a:t>Vestel</a:t>
            </a:r>
            <a:endParaRPr lang="en-GB"/>
          </a:p>
        </p:txBody>
      </p:sp>
      <p:sp>
        <p:nvSpPr>
          <p:cNvPr id="4" name="Date Placeholder 3"/>
          <p:cNvSpPr>
            <a:spLocks noGrp="1"/>
          </p:cNvSpPr>
          <p:nvPr>
            <p:ph type="dt" idx="15"/>
          </p:nvPr>
        </p:nvSpPr>
        <p:spPr/>
        <p:txBody>
          <a:bodyPr/>
          <a:lstStyle/>
          <a:p>
            <a:r>
              <a:rPr lang="en-US"/>
              <a:t>October 2020</a:t>
            </a:r>
            <a:endParaRPr lang="en-GB"/>
          </a:p>
        </p:txBody>
      </p:sp>
    </p:spTree>
    <p:extLst>
      <p:ext uri="{BB962C8B-B14F-4D97-AF65-F5344CB8AC3E}">
        <p14:creationId xmlns:p14="http://schemas.microsoft.com/office/powerpoint/2010/main" val="23333399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Operation</a:t>
            </a:r>
          </a:p>
        </p:txBody>
      </p:sp>
      <p:sp>
        <p:nvSpPr>
          <p:cNvPr id="5122" name="Rectangle 2"/>
          <p:cNvSpPr>
            <a:spLocks noGrp="1" noChangeArrowheads="1"/>
          </p:cNvSpPr>
          <p:nvPr>
            <p:ph idx="1"/>
          </p:nvPr>
        </p:nvSpPr>
        <p:spPr>
          <a:xfrm>
            <a:off x="914401" y="1981201"/>
            <a:ext cx="10361084" cy="4113213"/>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Multi-AP (Information) Element?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How to advertise the multi-AP capabilities of different APs?</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An information element similar to ML element?</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Can ML element carry this additional information?</a:t>
            </a:r>
          </a:p>
          <a:p>
            <a:pPr marL="1598613" lvl="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Unnecessary overhead for MLDs that are not coordinating?</a:t>
            </a:r>
          </a:p>
          <a:p>
            <a:pPr marL="1314450" lvl="3"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1314450" lvl="3"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13</a:t>
            </a:fld>
            <a:endParaRPr lang="en-GB"/>
          </a:p>
        </p:txBody>
      </p:sp>
      <p:sp>
        <p:nvSpPr>
          <p:cNvPr id="5" name="Footer Placeholder 4"/>
          <p:cNvSpPr>
            <a:spLocks noGrp="1"/>
          </p:cNvSpPr>
          <p:nvPr>
            <p:ph type="ftr" idx="14"/>
          </p:nvPr>
        </p:nvSpPr>
        <p:spPr/>
        <p:txBody>
          <a:bodyPr/>
          <a:lstStyle/>
          <a:p>
            <a:r>
              <a:rPr lang="en-GB"/>
              <a:t>Muhammad Sohaib J. </a:t>
            </a:r>
            <a:r>
              <a:rPr lang="en-GB" err="1"/>
              <a:t>Solaija</a:t>
            </a:r>
            <a:r>
              <a:rPr lang="en-GB"/>
              <a:t>, IMU; </a:t>
            </a:r>
            <a:r>
              <a:rPr lang="en-GB" err="1"/>
              <a:t>Vestel</a:t>
            </a:r>
            <a:endParaRPr lang="en-GB"/>
          </a:p>
        </p:txBody>
      </p:sp>
      <p:sp>
        <p:nvSpPr>
          <p:cNvPr id="4" name="Date Placeholder 3"/>
          <p:cNvSpPr>
            <a:spLocks noGrp="1"/>
          </p:cNvSpPr>
          <p:nvPr>
            <p:ph type="dt" idx="15"/>
          </p:nvPr>
        </p:nvSpPr>
        <p:spPr/>
        <p:txBody>
          <a:bodyPr/>
          <a:lstStyle/>
          <a:p>
            <a:r>
              <a:rPr lang="en-US"/>
              <a:t>October 2020</a:t>
            </a:r>
            <a:endParaRPr lang="en-GB"/>
          </a:p>
        </p:txBody>
      </p:sp>
    </p:spTree>
    <p:extLst>
      <p:ext uri="{BB962C8B-B14F-4D97-AF65-F5344CB8AC3E}">
        <p14:creationId xmlns:p14="http://schemas.microsoft.com/office/powerpoint/2010/main" val="10944772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 1</a:t>
            </a:r>
          </a:p>
        </p:txBody>
      </p:sp>
      <p:sp>
        <p:nvSpPr>
          <p:cNvPr id="3" name="Content Placeholder 2"/>
          <p:cNvSpPr>
            <a:spLocks noGrp="1"/>
          </p:cNvSpPr>
          <p:nvPr>
            <p:ph idx="1"/>
          </p:nvPr>
        </p:nvSpPr>
        <p:spPr/>
        <p:txBody>
          <a:bodyPr/>
          <a:lstStyle/>
          <a:p>
            <a:r>
              <a:rPr lang="en-GB" dirty="0"/>
              <a:t>Should the group formation process and its underlying steps be defined in the standard or left to implementation?</a:t>
            </a:r>
          </a:p>
          <a:p>
            <a:pPr marL="457200" indent="-457200">
              <a:buAutoNum type="alphaLcParenR"/>
            </a:pPr>
            <a:r>
              <a:rPr lang="en-GB" b="0" dirty="0"/>
              <a:t>Yes</a:t>
            </a:r>
          </a:p>
          <a:p>
            <a:pPr marL="457200" indent="-457200">
              <a:buAutoNum type="alphaLcParenR"/>
            </a:pPr>
            <a:r>
              <a:rPr lang="en-GB" b="0" dirty="0"/>
              <a:t>No</a:t>
            </a:r>
          </a:p>
          <a:p>
            <a:pPr marL="457200" indent="-457200">
              <a:buAutoNum type="alphaLcParenR"/>
            </a:pPr>
            <a:r>
              <a:rPr lang="en-GB" b="0" dirty="0"/>
              <a:t>Abstain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dirty="0"/>
              <a:t>John Doe, Some Company</a:t>
            </a:r>
          </a:p>
        </p:txBody>
      </p:sp>
      <p:sp>
        <p:nvSpPr>
          <p:cNvPr id="4" name="Date Placeholder 3"/>
          <p:cNvSpPr>
            <a:spLocks noGrp="1"/>
          </p:cNvSpPr>
          <p:nvPr>
            <p:ph type="dt" idx="15"/>
          </p:nvPr>
        </p:nvSpPr>
        <p:spPr/>
        <p:txBody>
          <a:bodyPr/>
          <a:lstStyle/>
          <a:p>
            <a:r>
              <a:rPr lang="en-US"/>
              <a:t>Month Year</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 2</a:t>
            </a:r>
          </a:p>
        </p:txBody>
      </p:sp>
      <p:sp>
        <p:nvSpPr>
          <p:cNvPr id="3" name="Content Placeholder 2"/>
          <p:cNvSpPr>
            <a:spLocks noGrp="1"/>
          </p:cNvSpPr>
          <p:nvPr>
            <p:ph idx="1"/>
          </p:nvPr>
        </p:nvSpPr>
        <p:spPr/>
        <p:txBody>
          <a:bodyPr/>
          <a:lstStyle/>
          <a:p>
            <a:r>
              <a:rPr lang="en-GB" dirty="0"/>
              <a:t>Should the coordination scheme selection process and its underlying steps be defined in the standard or left to implementation?</a:t>
            </a:r>
          </a:p>
          <a:p>
            <a:pPr marL="457200" indent="-457200">
              <a:buAutoNum type="alphaLcParenR"/>
            </a:pPr>
            <a:r>
              <a:rPr lang="en-GB" b="0" dirty="0"/>
              <a:t>Yes</a:t>
            </a:r>
          </a:p>
          <a:p>
            <a:pPr marL="457200" indent="-457200">
              <a:buAutoNum type="alphaLcParenR"/>
            </a:pPr>
            <a:r>
              <a:rPr lang="en-GB" b="0" dirty="0"/>
              <a:t>No</a:t>
            </a:r>
          </a:p>
          <a:p>
            <a:pPr marL="457200" indent="-457200">
              <a:buAutoNum type="alphaLcParenR"/>
            </a:pPr>
            <a:r>
              <a:rPr lang="en-GB" b="0" dirty="0"/>
              <a:t>Abstain</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dirty="0"/>
              <a:t>John Doe, Some Company</a:t>
            </a:r>
          </a:p>
        </p:txBody>
      </p:sp>
      <p:sp>
        <p:nvSpPr>
          <p:cNvPr id="4" name="Date Placeholder 3"/>
          <p:cNvSpPr>
            <a:spLocks noGrp="1"/>
          </p:cNvSpPr>
          <p:nvPr>
            <p:ph type="dt" idx="15"/>
          </p:nvPr>
        </p:nvSpPr>
        <p:spPr/>
        <p:txBody>
          <a:bodyPr/>
          <a:lstStyle/>
          <a:p>
            <a:r>
              <a:rPr lang="en-US"/>
              <a:t>Month Year</a:t>
            </a:r>
            <a:endParaRPr lang="en-GB"/>
          </a:p>
        </p:txBody>
      </p:sp>
    </p:spTree>
    <p:extLst>
      <p:ext uri="{BB962C8B-B14F-4D97-AF65-F5344CB8AC3E}">
        <p14:creationId xmlns:p14="http://schemas.microsoft.com/office/powerpoint/2010/main" val="10115763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 3</a:t>
            </a:r>
          </a:p>
        </p:txBody>
      </p:sp>
      <p:sp>
        <p:nvSpPr>
          <p:cNvPr id="3" name="Content Placeholder 2"/>
          <p:cNvSpPr>
            <a:spLocks noGrp="1"/>
          </p:cNvSpPr>
          <p:nvPr>
            <p:ph idx="1"/>
          </p:nvPr>
        </p:nvSpPr>
        <p:spPr/>
        <p:txBody>
          <a:bodyPr/>
          <a:lstStyle/>
          <a:p>
            <a:r>
              <a:rPr lang="en-GB" dirty="0"/>
              <a:t>Which of the following should be considered for advertising/sharing the coordination capabilities of APs:</a:t>
            </a:r>
          </a:p>
          <a:p>
            <a:pPr marL="457200" indent="-457200">
              <a:buAutoNum type="alphaLcParenR"/>
            </a:pPr>
            <a:r>
              <a:rPr lang="en-GB" b="0" dirty="0"/>
              <a:t>Modifying multi-link element to contain the multi-AP coordination capabilities?</a:t>
            </a:r>
          </a:p>
          <a:p>
            <a:pPr marL="457200" indent="-457200">
              <a:buAutoNum type="alphaLcParenR"/>
            </a:pPr>
            <a:r>
              <a:rPr lang="en-GB" b="0" dirty="0"/>
              <a:t>Designing a different information element/container to advertise coordination capabilities?</a:t>
            </a:r>
          </a:p>
          <a:p>
            <a:pPr marL="457200" indent="-457200">
              <a:buAutoNum type="alphaLcParenR"/>
            </a:pPr>
            <a:r>
              <a:rPr lang="en-GB" b="0" dirty="0"/>
              <a:t>Something else</a:t>
            </a:r>
          </a:p>
          <a:p>
            <a:pPr marL="0" indent="0"/>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dirty="0"/>
              <a:t>John Doe, Some Company</a:t>
            </a:r>
          </a:p>
        </p:txBody>
      </p:sp>
      <p:sp>
        <p:nvSpPr>
          <p:cNvPr id="4" name="Date Placeholder 3"/>
          <p:cNvSpPr>
            <a:spLocks noGrp="1"/>
          </p:cNvSpPr>
          <p:nvPr>
            <p:ph type="dt" idx="15"/>
          </p:nvPr>
        </p:nvSpPr>
        <p:spPr/>
        <p:txBody>
          <a:bodyPr/>
          <a:lstStyle/>
          <a:p>
            <a:r>
              <a:rPr lang="en-US"/>
              <a:t>Month Year</a:t>
            </a:r>
            <a:endParaRPr lang="en-GB"/>
          </a:p>
        </p:txBody>
      </p:sp>
    </p:spTree>
    <p:extLst>
      <p:ext uri="{BB962C8B-B14F-4D97-AF65-F5344CB8AC3E}">
        <p14:creationId xmlns:p14="http://schemas.microsoft.com/office/powerpoint/2010/main" val="18288062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AutoNum type="arabicPeriod"/>
            </a:pPr>
            <a:r>
              <a:rPr lang="en-GB" sz="2000" b="0" dirty="0"/>
              <a:t>Multi-AP Operation - Basic Definition, </a:t>
            </a:r>
            <a:r>
              <a:rPr lang="en-GB" sz="2000" b="0" i="1" dirty="0"/>
              <a:t>IEEE</a:t>
            </a:r>
            <a:r>
              <a:rPr lang="en-GB" sz="2000" b="0" dirty="0"/>
              <a:t> </a:t>
            </a:r>
            <a:r>
              <a:rPr lang="en-GB" sz="2000" b="0" i="1" dirty="0"/>
              <a:t>802.11-20/0617r3</a:t>
            </a:r>
          </a:p>
          <a:p>
            <a:pPr marL="457200" indent="-457200">
              <a:buAutoNum type="arabicPeriod"/>
            </a:pPr>
            <a:r>
              <a:rPr lang="en-GB" sz="2000" b="0" dirty="0"/>
              <a:t>Setup for Multi-AP coordination, </a:t>
            </a:r>
            <a:r>
              <a:rPr lang="en-GB" sz="2000" b="0" i="1" dirty="0"/>
              <a:t>IEEE</a:t>
            </a:r>
            <a:r>
              <a:rPr lang="en-GB" sz="2000" b="0" dirty="0"/>
              <a:t> </a:t>
            </a:r>
            <a:r>
              <a:rPr lang="en-GB" sz="2000" b="0" i="1" dirty="0"/>
              <a:t>802.11-19/1895r2</a:t>
            </a:r>
          </a:p>
          <a:p>
            <a:pPr marL="457200" indent="-457200">
              <a:buAutoNum type="arabicPeriod"/>
            </a:pPr>
            <a:r>
              <a:rPr lang="en-GB" sz="2000" b="0" dirty="0"/>
              <a:t>Multi-AP Transmission procedure, </a:t>
            </a:r>
            <a:r>
              <a:rPr lang="en-GB" sz="2000" b="0" i="1" dirty="0"/>
              <a:t>IEEE</a:t>
            </a:r>
            <a:r>
              <a:rPr lang="en-GB" sz="2000" b="0" dirty="0"/>
              <a:t> </a:t>
            </a:r>
            <a:r>
              <a:rPr lang="en-GB" sz="2000" b="0" i="1" dirty="0"/>
              <a:t>802.11-19/1652r1</a:t>
            </a:r>
          </a:p>
          <a:p>
            <a:pPr marL="457200" indent="-457200">
              <a:buAutoNum type="arabicPeriod"/>
            </a:pPr>
            <a:r>
              <a:rPr lang="en-US" sz="2000" b="0" dirty="0"/>
              <a:t>A Unified Transmission Procedure for Multi-AP Coordination, </a:t>
            </a:r>
            <a:r>
              <a:rPr lang="en-US" sz="2000" b="0" i="1" dirty="0"/>
              <a:t>IEEE 802.11-19/1102r0</a:t>
            </a:r>
          </a:p>
          <a:p>
            <a:pPr marL="457200" indent="-457200">
              <a:buAutoNum type="arabicPeriod"/>
            </a:pPr>
            <a:r>
              <a:rPr lang="en-GB" sz="2000" b="0" dirty="0"/>
              <a:t>Multi-AP Transmission Procedure</a:t>
            </a:r>
            <a:r>
              <a:rPr lang="en-US" sz="2000" b="0" i="1" dirty="0"/>
              <a:t>, IEEE 802.11-19/0804r0</a:t>
            </a:r>
          </a:p>
          <a:p>
            <a:pPr marL="457200" indent="-457200">
              <a:buAutoNum type="arabicPeriod"/>
            </a:pPr>
            <a:r>
              <a:rPr lang="en-GB" sz="2000" b="0" dirty="0"/>
              <a:t>Consideration on Multi-AP Coordination</a:t>
            </a:r>
            <a:r>
              <a:rPr lang="en-US" sz="2000" b="0" i="1" dirty="0"/>
              <a:t>, IEEE 802.11-19/1129r2</a:t>
            </a:r>
          </a:p>
          <a:p>
            <a:pPr marL="457200" indent="-457200">
              <a:buAutoNum type="arabicPeriod"/>
            </a:pPr>
            <a:r>
              <a:rPr lang="en-US" sz="2000" b="0" dirty="0"/>
              <a:t>Efficient Operation for Multi-AP Coordination, </a:t>
            </a:r>
            <a:r>
              <a:rPr lang="en-US" sz="2000" b="0" i="1" dirty="0"/>
              <a:t>IEEE 802.11-19/1143r3</a:t>
            </a:r>
          </a:p>
          <a:p>
            <a:pPr marL="457200" indent="-457200">
              <a:buAutoNum type="arabicPeriod"/>
            </a:pPr>
            <a:r>
              <a:rPr lang="en-US" sz="2000" b="0" dirty="0"/>
              <a:t>Overview of Multi-AP Operation in 11be</a:t>
            </a:r>
            <a:r>
              <a:rPr lang="en-US" sz="2000" b="0" i="1" dirty="0"/>
              <a:t>, IEEE 802.11-20/0064r1</a:t>
            </a:r>
          </a:p>
          <a:p>
            <a:pPr marL="457200" indent="-457200">
              <a:buAutoNum type="arabicPeriod"/>
            </a:pPr>
            <a:r>
              <a:rPr lang="en-US" sz="2000" b="0" dirty="0"/>
              <a:t>Operation of Virtual BSS Architecture for Multi-AP Coordination</a:t>
            </a:r>
            <a:r>
              <a:rPr lang="en-US" sz="2000" b="0" i="1" dirty="0"/>
              <a:t>, IEEE 802.11-19/1972r1</a:t>
            </a:r>
          </a:p>
          <a:p>
            <a:pPr marL="457200" indent="-457200">
              <a:buAutoNum type="arabicPeriod"/>
            </a:pPr>
            <a:r>
              <a:rPr lang="en-US" sz="2000" b="0" dirty="0"/>
              <a:t>Virtual BSS for Multi-AP Coordination Follow-Up</a:t>
            </a:r>
            <a:r>
              <a:rPr lang="en-US" sz="2000" b="0" i="1" dirty="0"/>
              <a:t>, IEEE 802.11-19/</a:t>
            </a:r>
            <a:endParaRPr lang="en-US" sz="2000" b="0" dirty="0"/>
          </a:p>
          <a:p>
            <a:pPr marL="457200" indent="-457200">
              <a:buAutoNum type="arabicPeriod"/>
            </a:pPr>
            <a:r>
              <a:rPr lang="en-GB" sz="2000" b="0" dirty="0"/>
              <a:t>Channel Sounding for Multi-AP CBF, </a:t>
            </a:r>
            <a:r>
              <a:rPr lang="en-GB" sz="2000" b="0" i="1" dirty="0"/>
              <a:t>IEEE 802.11-20/123r2</a:t>
            </a:r>
            <a:endParaRPr lang="en-GB" sz="2000" b="0" dirty="0"/>
          </a:p>
          <a:p>
            <a:pPr marL="457200" indent="-457200">
              <a:buAutoNum type="arabicPeriod"/>
            </a:pP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AutoNum type="arabicPeriod" startAt="12"/>
            </a:pPr>
            <a:r>
              <a:rPr lang="en-GB" sz="2000" b="0" dirty="0"/>
              <a:t>Multi-AP Sounding Discussion, </a:t>
            </a:r>
            <a:r>
              <a:rPr lang="en-GB" sz="2000" b="0" i="1" dirty="0"/>
              <a:t>IEEE 802.11-20/0052r0</a:t>
            </a:r>
          </a:p>
          <a:p>
            <a:pPr marL="457200" indent="-457200">
              <a:buAutoNum type="arabicPeriod" startAt="12"/>
            </a:pPr>
            <a:r>
              <a:rPr lang="en-US" sz="2000" b="0" dirty="0"/>
              <a:t>Multi-AP Sounding Discussion Follow Up</a:t>
            </a:r>
            <a:r>
              <a:rPr lang="en-GB" sz="2000" b="0" i="1" dirty="0"/>
              <a:t>, IEEE 802.11-20/0502r0</a:t>
            </a:r>
          </a:p>
          <a:p>
            <a:pPr marL="457200" indent="-457200">
              <a:buAutoNum type="arabicPeriod" startAt="12"/>
            </a:pPr>
            <a:r>
              <a:rPr lang="en-GB" sz="2000" b="0" dirty="0"/>
              <a:t>Multi-AP Implicit Channel Sounding</a:t>
            </a:r>
            <a:r>
              <a:rPr lang="en-GB" sz="2000" b="0" i="1" dirty="0"/>
              <a:t>, IEEE 802.11-20/0089r1</a:t>
            </a:r>
          </a:p>
          <a:p>
            <a:pPr marL="457200" indent="-457200">
              <a:buAutoNum type="arabicPeriod" startAt="12"/>
            </a:pPr>
            <a:r>
              <a:rPr lang="en-GB" sz="2000" b="0" dirty="0"/>
              <a:t>Joint Sounding for Multi-AP Systems</a:t>
            </a:r>
            <a:r>
              <a:rPr lang="en-GB" sz="2000" b="0" i="1" dirty="0"/>
              <a:t>, IEEE 802.11-19/1593r3</a:t>
            </a:r>
          </a:p>
          <a:p>
            <a:pPr marL="457200" indent="-457200">
              <a:buAutoNum type="arabicPeriod" startAt="12"/>
            </a:pPr>
            <a:r>
              <a:rPr lang="en-US" sz="2000" b="0" dirty="0"/>
              <a:t>One Channel Information Feedback Method for Multi-AP Coordination</a:t>
            </a:r>
            <a:r>
              <a:rPr lang="en-GB" sz="2000" b="0" i="1" dirty="0"/>
              <a:t>, IEEE 802.11-19/1573r0</a:t>
            </a:r>
          </a:p>
          <a:p>
            <a:pPr marL="457200" indent="-457200">
              <a:buAutoNum type="arabicPeriod" startAt="12"/>
            </a:pPr>
            <a:r>
              <a:rPr lang="en-GB" sz="2000" b="0" dirty="0"/>
              <a:t>Consideration of Multi-AP Sounding</a:t>
            </a:r>
            <a:r>
              <a:rPr lang="en-GB" sz="2000" b="0" i="1" dirty="0"/>
              <a:t>, IEEE 802.11-19/1134r1</a:t>
            </a:r>
          </a:p>
          <a:p>
            <a:pPr marL="457200" indent="-457200">
              <a:buAutoNum type="arabicPeriod" startAt="12"/>
            </a:pPr>
            <a:r>
              <a:rPr lang="en-GB" sz="2000" b="0" dirty="0"/>
              <a:t>Multi-AP Group Establishment, </a:t>
            </a:r>
            <a:r>
              <a:rPr lang="en-GB" sz="2000" b="0" i="1" dirty="0"/>
              <a:t>IEEE 802.11-19/1961r4</a:t>
            </a:r>
          </a:p>
          <a:p>
            <a:pPr marL="457200" indent="-457200">
              <a:buAutoNum type="arabicPeriod" startAt="12"/>
            </a:pPr>
            <a:r>
              <a:rPr lang="en-GB" sz="2000" b="0" dirty="0"/>
              <a:t>Multi-AP Group Formation, </a:t>
            </a:r>
            <a:r>
              <a:rPr lang="en-GB" sz="2000" b="0" i="1" dirty="0"/>
              <a:t>IEEE 802.11-19/1616r1</a:t>
            </a:r>
          </a:p>
          <a:p>
            <a:pPr marL="457200" indent="-457200">
              <a:buAutoNum type="arabicPeriod" startAt="12"/>
            </a:pPr>
            <a:r>
              <a:rPr lang="en-US" sz="2000" b="0" dirty="0"/>
              <a:t>AP Candidate Set Follow Up, </a:t>
            </a:r>
            <a:r>
              <a:rPr lang="en-US" sz="2000" b="0" i="1" dirty="0"/>
              <a:t>IEEE 802.11-20/0596r1</a:t>
            </a:r>
          </a:p>
          <a:p>
            <a:pPr marL="457200" indent="-457200">
              <a:buAutoNum type="arabicPeriod" startAt="12"/>
            </a:pPr>
            <a:r>
              <a:rPr lang="en-GB" sz="2000" b="0" dirty="0"/>
              <a:t>Multi-AP Group Formation Follow-up, </a:t>
            </a:r>
            <a:r>
              <a:rPr lang="en-GB" sz="2000" b="0" i="1" dirty="0"/>
              <a:t>IEEE 802.11-19/1931r2</a:t>
            </a:r>
            <a:r>
              <a:rPr lang="en-GB" sz="2000" b="0" dirty="0"/>
              <a:t>	</a:t>
            </a:r>
          </a:p>
          <a:p>
            <a:pPr marL="457200" indent="-457200">
              <a:buAutoNum type="arabicPeriod" startAt="12"/>
            </a:pPr>
            <a:r>
              <a:rPr lang="en-GB" sz="2000" b="0" dirty="0"/>
              <a:t>Multi-AP Coordination for Spatial Reuse, </a:t>
            </a:r>
            <a:r>
              <a:rPr lang="en-GB" sz="2000" b="0" i="1" dirty="0"/>
              <a:t>IEEE 802.11-20/0107r1</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4501128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AutoNum type="arabicPeriod" startAt="23"/>
            </a:pPr>
            <a:r>
              <a:rPr lang="it-IT" sz="2000" b="0" dirty="0"/>
              <a:t>Multi-AP Collaborative BF in IEEE 802.11, </a:t>
            </a:r>
            <a:r>
              <a:rPr lang="it-IT" sz="2000" b="0" i="1" dirty="0"/>
              <a:t>IEEE 802.11-19/0772r1</a:t>
            </a:r>
          </a:p>
          <a:p>
            <a:pPr marL="457200" indent="-457200">
              <a:buAutoNum type="arabicPeriod" startAt="23"/>
            </a:pPr>
            <a:r>
              <a:rPr lang="en-US" sz="2000" b="0" dirty="0"/>
              <a:t>Simulation Results for Coordinated OFDMA in Multi-AP Operation, </a:t>
            </a:r>
            <a:r>
              <a:rPr lang="en-US" sz="2000" b="0" i="1" dirty="0"/>
              <a:t>IEEE 802.11-19-1592r0</a:t>
            </a:r>
          </a:p>
          <a:p>
            <a:pPr marL="457200" indent="-457200">
              <a:buAutoNum type="arabicPeriod" startAt="23"/>
            </a:pPr>
            <a:r>
              <a:rPr lang="en-US" sz="2000" b="0" dirty="0"/>
              <a:t>Data Sharing for Multi-AP Coordination</a:t>
            </a:r>
            <a:r>
              <a:rPr lang="en-US" sz="2000" b="0" i="1" dirty="0"/>
              <a:t>, IEEE 802.11-19/1554r1</a:t>
            </a:r>
          </a:p>
          <a:p>
            <a:pPr marL="457200" indent="-457200">
              <a:buAutoNum type="arabicPeriod" startAt="23"/>
            </a:pPr>
            <a:r>
              <a:rPr lang="en-GB" sz="2000" b="0" dirty="0"/>
              <a:t>Multi-AP Backhaul Analysis, </a:t>
            </a:r>
            <a:r>
              <a:rPr lang="en-GB" sz="2000" b="0" i="1" dirty="0"/>
              <a:t>IEEE 802.11-19/1588r0</a:t>
            </a:r>
          </a:p>
          <a:p>
            <a:pPr marL="457200" indent="-457200">
              <a:buAutoNum type="arabicPeriod" startAt="23"/>
            </a:pPr>
            <a:r>
              <a:rPr lang="en-GB" sz="2000" b="0" dirty="0"/>
              <a:t>Multi-link and Multi-AP Reference Model Discussion, </a:t>
            </a:r>
            <a:r>
              <a:rPr lang="en-GB" sz="2000" b="0" i="1" dirty="0"/>
              <a:t>IEEE 802.11-20/0068r0</a:t>
            </a:r>
          </a:p>
          <a:p>
            <a:pPr marL="457200" indent="-457200">
              <a:buAutoNum type="arabicPeriod" startAt="23"/>
            </a:pPr>
            <a:r>
              <a:rPr lang="en-US" sz="2000" b="0" dirty="0"/>
              <a:t>Discussion on Expansion of Multi-Link Aggregation to Multi-AP</a:t>
            </a:r>
            <a:r>
              <a:rPr lang="en-GB" sz="2000" b="0" i="1" dirty="0"/>
              <a:t>, IEEE 802.11-20/0035r0</a:t>
            </a:r>
          </a:p>
          <a:p>
            <a:pPr marL="457200" indent="-457200">
              <a:buAutoNum type="arabicPeriod" startAt="23"/>
            </a:pPr>
            <a:r>
              <a:rPr lang="en-US" sz="2000" b="0" dirty="0"/>
              <a:t>Amendment 8: Enhancements for Extremely High Throughput (EHT), </a:t>
            </a:r>
            <a:r>
              <a:rPr lang="en-US" sz="2000" b="0" i="1" dirty="0"/>
              <a:t>IEEE P802.11be</a:t>
            </a:r>
            <a:r>
              <a:rPr lang="en-US" sz="2000" b="0" baseline="30000" dirty="0"/>
              <a:t>TM</a:t>
            </a:r>
            <a:r>
              <a:rPr lang="en-US" sz="2000" b="0" i="1" dirty="0"/>
              <a:t>/D0.1</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032520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 	This contribution recaps the various topics discussed for multi-AP coordination before going on to highlight some concerns regarding incorporation of multi-link devices/operation in the coordination process. Moreover, a general (high-level) process for group formation and coordination scheme selection is also discussed.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Revisited (1/6)</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graphicFrame>
        <p:nvGraphicFramePr>
          <p:cNvPr id="7" name="Table 7">
            <a:extLst>
              <a:ext uri="{FF2B5EF4-FFF2-40B4-BE49-F238E27FC236}">
                <a16:creationId xmlns:a16="http://schemas.microsoft.com/office/drawing/2014/main" id="{C4C08679-B347-40E2-AC12-743723DFDC78}"/>
              </a:ext>
            </a:extLst>
          </p:cNvPr>
          <p:cNvGraphicFramePr>
            <a:graphicFrameLocks noGrp="1"/>
          </p:cNvGraphicFramePr>
          <p:nvPr>
            <p:extLst>
              <p:ext uri="{D42A27DB-BD31-4B8C-83A1-F6EECF244321}">
                <p14:modId xmlns:p14="http://schemas.microsoft.com/office/powerpoint/2010/main" val="3760284987"/>
              </p:ext>
            </p:extLst>
          </p:nvPr>
        </p:nvGraphicFramePr>
        <p:xfrm>
          <a:off x="914401" y="1556792"/>
          <a:ext cx="10361083" cy="4824537"/>
        </p:xfrm>
        <a:graphic>
          <a:graphicData uri="http://schemas.openxmlformats.org/drawingml/2006/table">
            <a:tbl>
              <a:tblPr firstRow="1" bandRow="1">
                <a:tableStyleId>{00A15C55-8517-42AA-B614-E9B94910E393}</a:tableStyleId>
              </a:tblPr>
              <a:tblGrid>
                <a:gridCol w="1941239">
                  <a:extLst>
                    <a:ext uri="{9D8B030D-6E8A-4147-A177-3AD203B41FA5}">
                      <a16:colId xmlns:a16="http://schemas.microsoft.com/office/drawing/2014/main" val="2205565119"/>
                    </a:ext>
                  </a:extLst>
                </a:gridCol>
                <a:gridCol w="792088">
                  <a:extLst>
                    <a:ext uri="{9D8B030D-6E8A-4147-A177-3AD203B41FA5}">
                      <a16:colId xmlns:a16="http://schemas.microsoft.com/office/drawing/2014/main" val="3761779957"/>
                    </a:ext>
                  </a:extLst>
                </a:gridCol>
                <a:gridCol w="7627756">
                  <a:extLst>
                    <a:ext uri="{9D8B030D-6E8A-4147-A177-3AD203B41FA5}">
                      <a16:colId xmlns:a16="http://schemas.microsoft.com/office/drawing/2014/main" val="3944484047"/>
                    </a:ext>
                  </a:extLst>
                </a:gridCol>
              </a:tblGrid>
              <a:tr h="471470">
                <a:tc>
                  <a:txBody>
                    <a:bodyPr/>
                    <a:lstStyle/>
                    <a:p>
                      <a:r>
                        <a:rPr lang="en-US" dirty="0"/>
                        <a:t>Topic</a:t>
                      </a:r>
                    </a:p>
                  </a:txBody>
                  <a:tcPr/>
                </a:tc>
                <a:tc>
                  <a:txBody>
                    <a:bodyPr/>
                    <a:lstStyle/>
                    <a:p>
                      <a:r>
                        <a:rPr lang="en-US" dirty="0"/>
                        <a:t>Ref</a:t>
                      </a:r>
                    </a:p>
                  </a:txBody>
                  <a:tcPr/>
                </a:tc>
                <a:tc>
                  <a:txBody>
                    <a:bodyPr/>
                    <a:lstStyle/>
                    <a:p>
                      <a:r>
                        <a:rPr lang="en-US" dirty="0"/>
                        <a:t>Key Contribution</a:t>
                      </a:r>
                    </a:p>
                  </a:txBody>
                  <a:tcPr/>
                </a:tc>
                <a:extLst>
                  <a:ext uri="{0D108BD9-81ED-4DB2-BD59-A6C34878D82A}">
                    <a16:rowId xmlns:a16="http://schemas.microsoft.com/office/drawing/2014/main" val="1379360999"/>
                  </a:ext>
                </a:extLst>
              </a:tr>
              <a:tr h="979957">
                <a:tc rowSpan="6">
                  <a:txBody>
                    <a:bodyPr/>
                    <a:lstStyle/>
                    <a:p>
                      <a:r>
                        <a:rPr lang="en-US" sz="2000" dirty="0"/>
                        <a:t>Basic definition, setup, and transmission procedure</a:t>
                      </a:r>
                    </a:p>
                  </a:txBody>
                  <a:tcPr/>
                </a:tc>
                <a:tc>
                  <a:txBody>
                    <a:bodyPr/>
                    <a:lstStyle/>
                    <a:p>
                      <a:pPr algn="ctr"/>
                      <a:r>
                        <a:rPr lang="en-US" sz="2000" dirty="0"/>
                        <a:t>[1]</a:t>
                      </a:r>
                    </a:p>
                  </a:txBody>
                  <a:tcPr/>
                </a:tc>
                <a:tc>
                  <a:txBody>
                    <a:bodyPr/>
                    <a:lstStyle/>
                    <a:p>
                      <a:r>
                        <a:rPr lang="en-US" sz="1800" kern="1200" dirty="0">
                          <a:solidFill>
                            <a:schemeClr val="dk1"/>
                          </a:solidFill>
                          <a:effectLst/>
                        </a:rPr>
                        <a:t>Candidate/operation sets along with are roles (sharing/shared, coordinator/coordinated APs) are defined, and stages of multi-AP operation procedures (setup, coordination, transmission) are discussed.</a:t>
                      </a:r>
                      <a:endParaRPr lang="en-US" sz="1800" dirty="0"/>
                    </a:p>
                  </a:txBody>
                  <a:tcPr/>
                </a:tc>
                <a:extLst>
                  <a:ext uri="{0D108BD9-81ED-4DB2-BD59-A6C34878D82A}">
                    <a16:rowId xmlns:a16="http://schemas.microsoft.com/office/drawing/2014/main" val="2133878053"/>
                  </a:ext>
                </a:extLst>
              </a:tr>
              <a:tr h="676734">
                <a:tc vMerge="1">
                  <a:txBody>
                    <a:bodyPr/>
                    <a:lstStyle/>
                    <a:p>
                      <a:endParaRPr lang="en-US" sz="2000" dirty="0"/>
                    </a:p>
                  </a:txBody>
                  <a:tcPr/>
                </a:tc>
                <a:tc>
                  <a:txBody>
                    <a:bodyPr/>
                    <a:lstStyle/>
                    <a:p>
                      <a:pPr algn="ctr"/>
                      <a:r>
                        <a:rPr lang="en-US" sz="2000" dirty="0"/>
                        <a:t>[2]</a:t>
                      </a:r>
                    </a:p>
                  </a:txBody>
                  <a:tcPr/>
                </a:tc>
                <a:tc>
                  <a:txBody>
                    <a:bodyPr/>
                    <a:lstStyle/>
                    <a:p>
                      <a:r>
                        <a:rPr lang="en-US" sz="1800" kern="1200" dirty="0">
                          <a:solidFill>
                            <a:schemeClr val="dk1"/>
                          </a:solidFill>
                          <a:effectLst/>
                        </a:rPr>
                        <a:t>A method is described where AP establishes link with its neighboring AP to acquire information about STA. </a:t>
                      </a:r>
                      <a:endParaRPr lang="en-US" sz="1800" dirty="0"/>
                    </a:p>
                  </a:txBody>
                  <a:tcPr/>
                </a:tc>
                <a:extLst>
                  <a:ext uri="{0D108BD9-81ED-4DB2-BD59-A6C34878D82A}">
                    <a16:rowId xmlns:a16="http://schemas.microsoft.com/office/drawing/2014/main" val="1409453016"/>
                  </a:ext>
                </a:extLst>
              </a:tr>
              <a:tr h="648931">
                <a:tc vMerge="1">
                  <a:txBody>
                    <a:bodyPr/>
                    <a:lstStyle/>
                    <a:p>
                      <a:endParaRPr lang="en-US" dirty="0"/>
                    </a:p>
                  </a:txBody>
                  <a:tcPr/>
                </a:tc>
                <a:tc>
                  <a:txBody>
                    <a:bodyPr/>
                    <a:lstStyle/>
                    <a:p>
                      <a:pPr algn="ctr"/>
                      <a:r>
                        <a:rPr lang="en-US" dirty="0"/>
                        <a:t>[3]</a:t>
                      </a:r>
                    </a:p>
                  </a:txBody>
                  <a:tcPr/>
                </a:tc>
                <a:tc>
                  <a:txBody>
                    <a:bodyPr/>
                    <a:lstStyle/>
                    <a:p>
                      <a:r>
                        <a:rPr lang="en-US" sz="1800" kern="1200" dirty="0">
                          <a:solidFill>
                            <a:schemeClr val="dk1"/>
                          </a:solidFill>
                          <a:effectLst/>
                          <a:latin typeface="+mn-lt"/>
                          <a:ea typeface="+mn-ea"/>
                          <a:cs typeface="+mn-cs"/>
                        </a:rPr>
                        <a:t>STA-triggered synchronous multi-AP transmission is proposed. Correspondingly </a:t>
                      </a:r>
                      <a:r>
                        <a:rPr lang="en-US" sz="1800" i="1" kern="1200" dirty="0">
                          <a:solidFill>
                            <a:schemeClr val="dk1"/>
                          </a:solidFill>
                          <a:effectLst/>
                          <a:latin typeface="+mn-lt"/>
                          <a:ea typeface="+mn-ea"/>
                          <a:cs typeface="+mn-cs"/>
                        </a:rPr>
                        <a:t>master</a:t>
                      </a:r>
                      <a:r>
                        <a:rPr lang="en-US" sz="1800" kern="1200" dirty="0">
                          <a:solidFill>
                            <a:schemeClr val="dk1"/>
                          </a:solidFill>
                          <a:effectLst/>
                          <a:latin typeface="+mn-lt"/>
                          <a:ea typeface="+mn-ea"/>
                          <a:cs typeface="+mn-cs"/>
                        </a:rPr>
                        <a:t> and </a:t>
                      </a:r>
                      <a:r>
                        <a:rPr lang="en-US" sz="1800" i="1" kern="1200" dirty="0">
                          <a:solidFill>
                            <a:schemeClr val="dk1"/>
                          </a:solidFill>
                          <a:effectLst/>
                          <a:latin typeface="+mn-lt"/>
                          <a:ea typeface="+mn-ea"/>
                          <a:cs typeface="+mn-cs"/>
                        </a:rPr>
                        <a:t>slave AP</a:t>
                      </a:r>
                      <a:r>
                        <a:rPr lang="en-US" sz="1800" kern="1200" dirty="0">
                          <a:solidFill>
                            <a:schemeClr val="dk1"/>
                          </a:solidFill>
                          <a:effectLst/>
                          <a:latin typeface="+mn-lt"/>
                          <a:ea typeface="+mn-ea"/>
                          <a:cs typeface="+mn-cs"/>
                        </a:rPr>
                        <a:t> terminologies are suggested</a:t>
                      </a:r>
                      <a:endParaRPr lang="en-US" dirty="0"/>
                    </a:p>
                  </a:txBody>
                  <a:tcPr/>
                </a:tc>
                <a:extLst>
                  <a:ext uri="{0D108BD9-81ED-4DB2-BD59-A6C34878D82A}">
                    <a16:rowId xmlns:a16="http://schemas.microsoft.com/office/drawing/2014/main" val="2005525230"/>
                  </a:ext>
                </a:extLst>
              </a:tr>
              <a:tr h="648931">
                <a:tc vMerge="1">
                  <a:txBody>
                    <a:bodyPr/>
                    <a:lstStyle/>
                    <a:p>
                      <a:endParaRPr lang="en-US" dirty="0"/>
                    </a:p>
                  </a:txBody>
                  <a:tcPr/>
                </a:tc>
                <a:tc>
                  <a:txBody>
                    <a:bodyPr/>
                    <a:lstStyle/>
                    <a:p>
                      <a:pPr algn="ctr"/>
                      <a:r>
                        <a:rPr lang="en-US" dirty="0"/>
                        <a:t>[4]</a:t>
                      </a:r>
                    </a:p>
                  </a:txBody>
                  <a:tcPr/>
                </a:tc>
                <a:tc>
                  <a:txBody>
                    <a:bodyPr/>
                    <a:lstStyle/>
                    <a:p>
                      <a:r>
                        <a:rPr lang="en-US" sz="1800" kern="1200" dirty="0">
                          <a:solidFill>
                            <a:schemeClr val="dk1"/>
                          </a:solidFill>
                          <a:effectLst/>
                          <a:latin typeface="+mn-lt"/>
                          <a:ea typeface="+mn-ea"/>
                          <a:cs typeface="+mn-cs"/>
                        </a:rPr>
                        <a:t>A unified transmission procedure is presented. A (slave) trigger frame is proposed to provide synchronization and resource allocation</a:t>
                      </a:r>
                      <a:endParaRPr lang="en-US" dirty="0"/>
                    </a:p>
                  </a:txBody>
                  <a:tcPr/>
                </a:tc>
                <a:extLst>
                  <a:ext uri="{0D108BD9-81ED-4DB2-BD59-A6C34878D82A}">
                    <a16:rowId xmlns:a16="http://schemas.microsoft.com/office/drawing/2014/main" val="1199810291"/>
                  </a:ext>
                </a:extLst>
              </a:tr>
              <a:tr h="927044">
                <a:tc vMerge="1">
                  <a:txBody>
                    <a:bodyPr/>
                    <a:lstStyle/>
                    <a:p>
                      <a:endParaRPr lang="en-US" dirty="0"/>
                    </a:p>
                  </a:txBody>
                  <a:tcPr/>
                </a:tc>
                <a:tc>
                  <a:txBody>
                    <a:bodyPr/>
                    <a:lstStyle/>
                    <a:p>
                      <a:pPr algn="ctr"/>
                      <a:r>
                        <a:rPr lang="en-US" dirty="0"/>
                        <a:t>[5]</a:t>
                      </a:r>
                    </a:p>
                  </a:txBody>
                  <a:tcPr/>
                </a:tc>
                <a:tc>
                  <a:txBody>
                    <a:bodyPr/>
                    <a:lstStyle/>
                    <a:p>
                      <a:r>
                        <a:rPr lang="en-US" sz="1800" kern="1200" dirty="0">
                          <a:solidFill>
                            <a:schemeClr val="dk1"/>
                          </a:solidFill>
                          <a:effectLst/>
                          <a:latin typeface="+mn-lt"/>
                          <a:ea typeface="+mn-ea"/>
                          <a:cs typeface="+mn-cs"/>
                        </a:rPr>
                        <a:t>The multi-AP procedure is divided into sounding, selection and transmission stages. Regarding the selection process, buffer state and bandwidth can be helpful in resource allocation.</a:t>
                      </a:r>
                      <a:endParaRPr lang="en-US" dirty="0"/>
                    </a:p>
                  </a:txBody>
                  <a:tcPr/>
                </a:tc>
                <a:extLst>
                  <a:ext uri="{0D108BD9-81ED-4DB2-BD59-A6C34878D82A}">
                    <a16:rowId xmlns:a16="http://schemas.microsoft.com/office/drawing/2014/main" val="2636369386"/>
                  </a:ext>
                </a:extLst>
              </a:tr>
              <a:tr h="471470">
                <a:tc vMerge="1">
                  <a:txBody>
                    <a:bodyPr/>
                    <a:lstStyle/>
                    <a:p>
                      <a:endParaRPr lang="en-US" dirty="0"/>
                    </a:p>
                  </a:txBody>
                  <a:tcPr/>
                </a:tc>
                <a:tc>
                  <a:txBody>
                    <a:bodyPr/>
                    <a:lstStyle/>
                    <a:p>
                      <a:pPr algn="ctr"/>
                      <a:r>
                        <a:rPr lang="en-US" dirty="0"/>
                        <a:t>[6]</a:t>
                      </a:r>
                    </a:p>
                  </a:txBody>
                  <a:tcPr/>
                </a:tc>
                <a:tc>
                  <a:txBody>
                    <a:bodyPr/>
                    <a:lstStyle/>
                    <a:p>
                      <a:r>
                        <a:rPr lang="en-US" sz="1800" kern="1200" dirty="0">
                          <a:solidFill>
                            <a:schemeClr val="dk1"/>
                          </a:solidFill>
                          <a:effectLst/>
                          <a:latin typeface="+mn-lt"/>
                          <a:ea typeface="+mn-ea"/>
                          <a:cs typeface="+mn-cs"/>
                        </a:rPr>
                        <a:t>General transmission procedure is discussed with emphasis on flexibility</a:t>
                      </a:r>
                      <a:endParaRPr lang="en-US" dirty="0"/>
                    </a:p>
                  </a:txBody>
                  <a:tcPr/>
                </a:tc>
                <a:extLst>
                  <a:ext uri="{0D108BD9-81ED-4DB2-BD59-A6C34878D82A}">
                    <a16:rowId xmlns:a16="http://schemas.microsoft.com/office/drawing/2014/main" val="2446710799"/>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Revisited (2/6)</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graphicFrame>
        <p:nvGraphicFramePr>
          <p:cNvPr id="7" name="Table 7">
            <a:extLst>
              <a:ext uri="{FF2B5EF4-FFF2-40B4-BE49-F238E27FC236}">
                <a16:creationId xmlns:a16="http://schemas.microsoft.com/office/drawing/2014/main" id="{C4C08679-B347-40E2-AC12-743723DFDC78}"/>
              </a:ext>
            </a:extLst>
          </p:cNvPr>
          <p:cNvGraphicFramePr>
            <a:graphicFrameLocks noGrp="1"/>
          </p:cNvGraphicFramePr>
          <p:nvPr>
            <p:extLst>
              <p:ext uri="{D42A27DB-BD31-4B8C-83A1-F6EECF244321}">
                <p14:modId xmlns:p14="http://schemas.microsoft.com/office/powerpoint/2010/main" val="3179432087"/>
              </p:ext>
            </p:extLst>
          </p:nvPr>
        </p:nvGraphicFramePr>
        <p:xfrm>
          <a:off x="857251" y="1788936"/>
          <a:ext cx="10475384" cy="4383263"/>
        </p:xfrm>
        <a:graphic>
          <a:graphicData uri="http://schemas.openxmlformats.org/drawingml/2006/table">
            <a:tbl>
              <a:tblPr firstRow="1" bandRow="1">
                <a:tableStyleId>{00A15C55-8517-42AA-B614-E9B94910E393}</a:tableStyleId>
              </a:tblPr>
              <a:tblGrid>
                <a:gridCol w="1221159">
                  <a:extLst>
                    <a:ext uri="{9D8B030D-6E8A-4147-A177-3AD203B41FA5}">
                      <a16:colId xmlns:a16="http://schemas.microsoft.com/office/drawing/2014/main" val="2205565119"/>
                    </a:ext>
                  </a:extLst>
                </a:gridCol>
                <a:gridCol w="864096">
                  <a:extLst>
                    <a:ext uri="{9D8B030D-6E8A-4147-A177-3AD203B41FA5}">
                      <a16:colId xmlns:a16="http://schemas.microsoft.com/office/drawing/2014/main" val="3761779957"/>
                    </a:ext>
                  </a:extLst>
                </a:gridCol>
                <a:gridCol w="8390129">
                  <a:extLst>
                    <a:ext uri="{9D8B030D-6E8A-4147-A177-3AD203B41FA5}">
                      <a16:colId xmlns:a16="http://schemas.microsoft.com/office/drawing/2014/main" val="3944484047"/>
                    </a:ext>
                  </a:extLst>
                </a:gridCol>
              </a:tblGrid>
              <a:tr h="451343">
                <a:tc>
                  <a:txBody>
                    <a:bodyPr/>
                    <a:lstStyle/>
                    <a:p>
                      <a:r>
                        <a:rPr lang="en-US" dirty="0"/>
                        <a:t>Topic</a:t>
                      </a:r>
                    </a:p>
                  </a:txBody>
                  <a:tcPr/>
                </a:tc>
                <a:tc>
                  <a:txBody>
                    <a:bodyPr/>
                    <a:lstStyle/>
                    <a:p>
                      <a:r>
                        <a:rPr lang="en-US" dirty="0"/>
                        <a:t>Ref</a:t>
                      </a:r>
                    </a:p>
                  </a:txBody>
                  <a:tcPr/>
                </a:tc>
                <a:tc>
                  <a:txBody>
                    <a:bodyPr/>
                    <a:lstStyle/>
                    <a:p>
                      <a:r>
                        <a:rPr lang="en-US" dirty="0"/>
                        <a:t>Key Contribution</a:t>
                      </a:r>
                    </a:p>
                  </a:txBody>
                  <a:tcPr/>
                </a:tc>
                <a:extLst>
                  <a:ext uri="{0D108BD9-81ED-4DB2-BD59-A6C34878D82A}">
                    <a16:rowId xmlns:a16="http://schemas.microsoft.com/office/drawing/2014/main" val="1379360999"/>
                  </a:ext>
                </a:extLst>
              </a:tr>
              <a:tr h="444798">
                <a:tc rowSpan="2">
                  <a:txBody>
                    <a:bodyPr/>
                    <a:lstStyle/>
                    <a:p>
                      <a:r>
                        <a:rPr lang="en-US" sz="2000" dirty="0"/>
                        <a:t>Operation</a:t>
                      </a:r>
                    </a:p>
                  </a:txBody>
                  <a:tcPr/>
                </a:tc>
                <a:tc>
                  <a:txBody>
                    <a:bodyPr/>
                    <a:lstStyle/>
                    <a:p>
                      <a:r>
                        <a:rPr lang="en-US" sz="2000" dirty="0"/>
                        <a:t>[7]</a:t>
                      </a:r>
                    </a:p>
                  </a:txBody>
                  <a:tcPr/>
                </a:tc>
                <a:tc>
                  <a:txBody>
                    <a:bodyPr/>
                    <a:lstStyle/>
                    <a:p>
                      <a:r>
                        <a:rPr lang="en-US" sz="1800" dirty="0"/>
                        <a:t>Data transmission (after successful sounding) is considered. Procedure of multi-AP selection is discussed where the M-AP sends a selection frame to selected APs and the selected S-APs respond to it. If a S-AP is unable to respond, the M-AP selects other S-AP(s).</a:t>
                      </a:r>
                    </a:p>
                  </a:txBody>
                  <a:tcPr/>
                </a:tc>
                <a:extLst>
                  <a:ext uri="{0D108BD9-81ED-4DB2-BD59-A6C34878D82A}">
                    <a16:rowId xmlns:a16="http://schemas.microsoft.com/office/drawing/2014/main" val="2133878053"/>
                  </a:ext>
                </a:extLst>
              </a:tr>
              <a:tr h="647844">
                <a:tc vMerge="1">
                  <a:txBody>
                    <a:bodyPr/>
                    <a:lstStyle/>
                    <a:p>
                      <a:endParaRPr lang="en-US" sz="2000" dirty="0"/>
                    </a:p>
                  </a:txBody>
                  <a:tcPr/>
                </a:tc>
                <a:tc>
                  <a:txBody>
                    <a:bodyPr/>
                    <a:lstStyle/>
                    <a:p>
                      <a:r>
                        <a:rPr lang="en-US" sz="2000" dirty="0"/>
                        <a:t>[8]</a:t>
                      </a:r>
                    </a:p>
                  </a:txBody>
                  <a:tcPr/>
                </a:tc>
                <a:tc>
                  <a:txBody>
                    <a:bodyPr/>
                    <a:lstStyle/>
                    <a:p>
                      <a:r>
                        <a:rPr lang="en-US" sz="1800" dirty="0"/>
                        <a:t>The multi-AP architecture is discussed considering the multi-AP set with/without anchor, data and control channel interfaces for inter-AP communication, backhaul options (dedicated or not).</a:t>
                      </a:r>
                    </a:p>
                  </a:txBody>
                  <a:tcPr/>
                </a:tc>
                <a:extLst>
                  <a:ext uri="{0D108BD9-81ED-4DB2-BD59-A6C34878D82A}">
                    <a16:rowId xmlns:a16="http://schemas.microsoft.com/office/drawing/2014/main" val="1409453016"/>
                  </a:ext>
                </a:extLst>
              </a:tr>
              <a:tr h="647844">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Virtual BSS</a:t>
                      </a:r>
                    </a:p>
                  </a:txBody>
                  <a:tcPr/>
                </a:tc>
                <a:tc>
                  <a:txBody>
                    <a:bodyPr/>
                    <a:lstStyle/>
                    <a:p>
                      <a:r>
                        <a:rPr lang="en-US" sz="2000" dirty="0"/>
                        <a:t>[9]</a:t>
                      </a:r>
                    </a:p>
                  </a:txBody>
                  <a:tcPr/>
                </a:tc>
                <a:tc>
                  <a:txBody>
                    <a:bodyPr/>
                    <a:lstStyle/>
                    <a:p>
                      <a:r>
                        <a:rPr lang="en-US" sz="1800" kern="1200" dirty="0">
                          <a:solidFill>
                            <a:schemeClr val="dk1"/>
                          </a:solidFill>
                          <a:effectLst/>
                          <a:latin typeface="+mn-lt"/>
                          <a:ea typeface="+mn-ea"/>
                          <a:cs typeface="+mn-cs"/>
                        </a:rPr>
                        <a:t>Two-level BSS is discussed where the STA only switches from member BSS (no coordinated transmission) to virtual BSS (using coordinated transmission) when link quality degrades beyond a threshold. </a:t>
                      </a:r>
                      <a:endParaRPr lang="en-US" sz="1800" dirty="0"/>
                    </a:p>
                  </a:txBody>
                  <a:tcPr/>
                </a:tc>
                <a:extLst>
                  <a:ext uri="{0D108BD9-81ED-4DB2-BD59-A6C34878D82A}">
                    <a16:rowId xmlns:a16="http://schemas.microsoft.com/office/drawing/2014/main" val="1884162510"/>
                  </a:ext>
                </a:extLst>
              </a:tr>
              <a:tr h="647844">
                <a:tc vMerge="1">
                  <a:txBody>
                    <a:bodyPr/>
                    <a:lstStyle/>
                    <a:p>
                      <a:endParaRPr lang="en-US" sz="2000" dirty="0"/>
                    </a:p>
                  </a:txBody>
                  <a:tcPr/>
                </a:tc>
                <a:tc>
                  <a:txBody>
                    <a:bodyPr/>
                    <a:lstStyle/>
                    <a:p>
                      <a:r>
                        <a:rPr lang="en-US" sz="2000" dirty="0"/>
                        <a:t>[10]</a:t>
                      </a:r>
                    </a:p>
                  </a:txBody>
                  <a:tcPr/>
                </a:tc>
                <a:tc>
                  <a:txBody>
                    <a:bodyPr/>
                    <a:lstStyle/>
                    <a:p>
                      <a:r>
                        <a:rPr lang="en-US" sz="1800" kern="1200" dirty="0">
                          <a:solidFill>
                            <a:schemeClr val="dk1"/>
                          </a:solidFill>
                          <a:effectLst/>
                          <a:latin typeface="+mn-lt"/>
                          <a:ea typeface="+mn-ea"/>
                          <a:cs typeface="+mn-cs"/>
                        </a:rPr>
                        <a:t>802.11r is used as a reference. Infrastructure BSS with a group of APs coordinated by V-BSS coordinator is described. Can enable single association and authentication state maintenance.</a:t>
                      </a:r>
                      <a:endParaRPr lang="en-US" sz="1800" dirty="0"/>
                    </a:p>
                  </a:txBody>
                  <a:tcPr/>
                </a:tc>
                <a:extLst>
                  <a:ext uri="{0D108BD9-81ED-4DB2-BD59-A6C34878D82A}">
                    <a16:rowId xmlns:a16="http://schemas.microsoft.com/office/drawing/2014/main" val="3456207939"/>
                  </a:ext>
                </a:extLst>
              </a:tr>
            </a:tbl>
          </a:graphicData>
        </a:graphic>
      </p:graphicFrame>
    </p:spTree>
    <p:extLst>
      <p:ext uri="{BB962C8B-B14F-4D97-AF65-F5344CB8AC3E}">
        <p14:creationId xmlns:p14="http://schemas.microsoft.com/office/powerpoint/2010/main" val="27581654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Revisited (3/6)</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graphicFrame>
        <p:nvGraphicFramePr>
          <p:cNvPr id="7" name="Table 7">
            <a:extLst>
              <a:ext uri="{FF2B5EF4-FFF2-40B4-BE49-F238E27FC236}">
                <a16:creationId xmlns:a16="http://schemas.microsoft.com/office/drawing/2014/main" id="{C4C08679-B347-40E2-AC12-743723DFDC78}"/>
              </a:ext>
            </a:extLst>
          </p:cNvPr>
          <p:cNvGraphicFramePr>
            <a:graphicFrameLocks noGrp="1"/>
          </p:cNvGraphicFramePr>
          <p:nvPr>
            <p:extLst>
              <p:ext uri="{D42A27DB-BD31-4B8C-83A1-F6EECF244321}">
                <p14:modId xmlns:p14="http://schemas.microsoft.com/office/powerpoint/2010/main" val="818473895"/>
              </p:ext>
            </p:extLst>
          </p:nvPr>
        </p:nvGraphicFramePr>
        <p:xfrm>
          <a:off x="914401" y="1556793"/>
          <a:ext cx="10475384" cy="4862006"/>
        </p:xfrm>
        <a:graphic>
          <a:graphicData uri="http://schemas.openxmlformats.org/drawingml/2006/table">
            <a:tbl>
              <a:tblPr firstRow="1" bandRow="1">
                <a:tableStyleId>{00A15C55-8517-42AA-B614-E9B94910E393}</a:tableStyleId>
              </a:tblPr>
              <a:tblGrid>
                <a:gridCol w="1161828">
                  <a:extLst>
                    <a:ext uri="{9D8B030D-6E8A-4147-A177-3AD203B41FA5}">
                      <a16:colId xmlns:a16="http://schemas.microsoft.com/office/drawing/2014/main" val="2205565119"/>
                    </a:ext>
                  </a:extLst>
                </a:gridCol>
                <a:gridCol w="822820">
                  <a:extLst>
                    <a:ext uri="{9D8B030D-6E8A-4147-A177-3AD203B41FA5}">
                      <a16:colId xmlns:a16="http://schemas.microsoft.com/office/drawing/2014/main" val="3761779957"/>
                    </a:ext>
                  </a:extLst>
                </a:gridCol>
                <a:gridCol w="8490736">
                  <a:extLst>
                    <a:ext uri="{9D8B030D-6E8A-4147-A177-3AD203B41FA5}">
                      <a16:colId xmlns:a16="http://schemas.microsoft.com/office/drawing/2014/main" val="3944484047"/>
                    </a:ext>
                  </a:extLst>
                </a:gridCol>
              </a:tblGrid>
              <a:tr h="451343">
                <a:tc>
                  <a:txBody>
                    <a:bodyPr/>
                    <a:lstStyle/>
                    <a:p>
                      <a:r>
                        <a:rPr lang="en-US" dirty="0"/>
                        <a:t>Topic</a:t>
                      </a:r>
                    </a:p>
                  </a:txBody>
                  <a:tcPr/>
                </a:tc>
                <a:tc>
                  <a:txBody>
                    <a:bodyPr/>
                    <a:lstStyle/>
                    <a:p>
                      <a:r>
                        <a:rPr lang="en-US" dirty="0"/>
                        <a:t>Ref</a:t>
                      </a:r>
                    </a:p>
                  </a:txBody>
                  <a:tcPr/>
                </a:tc>
                <a:tc>
                  <a:txBody>
                    <a:bodyPr/>
                    <a:lstStyle/>
                    <a:p>
                      <a:r>
                        <a:rPr lang="en-US" dirty="0"/>
                        <a:t>Key Contribution</a:t>
                      </a:r>
                    </a:p>
                  </a:txBody>
                  <a:tcPr/>
                </a:tc>
                <a:extLst>
                  <a:ext uri="{0D108BD9-81ED-4DB2-BD59-A6C34878D82A}">
                    <a16:rowId xmlns:a16="http://schemas.microsoft.com/office/drawing/2014/main" val="1379360999"/>
                  </a:ext>
                </a:extLst>
              </a:tr>
              <a:tr h="444798">
                <a:tc rowSpan="7">
                  <a:txBody>
                    <a:bodyPr/>
                    <a:lstStyle/>
                    <a:p>
                      <a:r>
                        <a:rPr lang="en-US" sz="2000" dirty="0"/>
                        <a:t>Sounding</a:t>
                      </a:r>
                    </a:p>
                  </a:txBody>
                  <a:tcPr/>
                </a:tc>
                <a:tc>
                  <a:txBody>
                    <a:bodyPr/>
                    <a:lstStyle/>
                    <a:p>
                      <a:r>
                        <a:rPr lang="en-US" sz="2000" dirty="0"/>
                        <a:t>[11]</a:t>
                      </a:r>
                    </a:p>
                  </a:txBody>
                  <a:tcPr/>
                </a:tc>
                <a:tc>
                  <a:txBody>
                    <a:bodyPr/>
                    <a:lstStyle/>
                    <a:p>
                      <a:r>
                        <a:rPr lang="en-US" sz="1800" kern="1200" dirty="0">
                          <a:solidFill>
                            <a:schemeClr val="dk1"/>
                          </a:solidFill>
                          <a:effectLst/>
                          <a:latin typeface="+mn-lt"/>
                          <a:ea typeface="+mn-ea"/>
                          <a:cs typeface="+mn-cs"/>
                        </a:rPr>
                        <a:t>Sequential sounding with explicit CSI feedback is discussed.</a:t>
                      </a:r>
                      <a:endParaRPr lang="en-US" sz="1800" dirty="0"/>
                    </a:p>
                  </a:txBody>
                  <a:tcPr/>
                </a:tc>
                <a:extLst>
                  <a:ext uri="{0D108BD9-81ED-4DB2-BD59-A6C34878D82A}">
                    <a16:rowId xmlns:a16="http://schemas.microsoft.com/office/drawing/2014/main" val="2133878053"/>
                  </a:ext>
                </a:extLst>
              </a:tr>
              <a:tr h="647844">
                <a:tc vMerge="1">
                  <a:txBody>
                    <a:bodyPr/>
                    <a:lstStyle/>
                    <a:p>
                      <a:endParaRPr lang="en-US" sz="2000" dirty="0"/>
                    </a:p>
                  </a:txBody>
                  <a:tcPr/>
                </a:tc>
                <a:tc>
                  <a:txBody>
                    <a:bodyPr/>
                    <a:lstStyle/>
                    <a:p>
                      <a:r>
                        <a:rPr lang="en-US" sz="2000" dirty="0"/>
                        <a:t>[12]</a:t>
                      </a:r>
                    </a:p>
                  </a:txBody>
                  <a:tcPr/>
                </a:tc>
                <a:tc>
                  <a:txBody>
                    <a:bodyPr/>
                    <a:lstStyle/>
                    <a:p>
                      <a:r>
                        <a:rPr lang="en-US" sz="1800" kern="1200" dirty="0">
                          <a:solidFill>
                            <a:schemeClr val="dk1"/>
                          </a:solidFill>
                          <a:effectLst/>
                          <a:latin typeface="+mn-lt"/>
                          <a:ea typeface="+mn-ea"/>
                          <a:cs typeface="+mn-cs"/>
                        </a:rPr>
                        <a:t>Code-based multi-AP joint sounding is proposed, and some initial simulation results are provided comparing code-based approach with sequential sounding.</a:t>
                      </a:r>
                      <a:endParaRPr lang="en-US" sz="1800" dirty="0"/>
                    </a:p>
                  </a:txBody>
                  <a:tcPr/>
                </a:tc>
                <a:extLst>
                  <a:ext uri="{0D108BD9-81ED-4DB2-BD59-A6C34878D82A}">
                    <a16:rowId xmlns:a16="http://schemas.microsoft.com/office/drawing/2014/main" val="1409453016"/>
                  </a:ext>
                </a:extLst>
              </a:tr>
              <a:tr h="894729">
                <a:tc vMerge="1">
                  <a:txBody>
                    <a:bodyPr/>
                    <a:lstStyle/>
                    <a:p>
                      <a:endParaRPr lang="en-US" dirty="0"/>
                    </a:p>
                  </a:txBody>
                  <a:tcPr/>
                </a:tc>
                <a:tc>
                  <a:txBody>
                    <a:bodyPr/>
                    <a:lstStyle/>
                    <a:p>
                      <a:r>
                        <a:rPr lang="en-US" dirty="0"/>
                        <a:t>[13]</a:t>
                      </a:r>
                    </a:p>
                  </a:txBody>
                  <a:tcPr/>
                </a:tc>
                <a:tc>
                  <a:txBody>
                    <a:bodyPr/>
                    <a:lstStyle/>
                    <a:p>
                      <a:r>
                        <a:rPr lang="en-US" sz="1800" kern="1200" dirty="0">
                          <a:solidFill>
                            <a:schemeClr val="dk1"/>
                          </a:solidFill>
                          <a:effectLst/>
                          <a:latin typeface="+mn-lt"/>
                          <a:ea typeface="+mn-ea"/>
                          <a:cs typeface="+mn-cs"/>
                        </a:rPr>
                        <a:t>Performance of code-based joint sounding (all APs send the NDPA and NDP simultaneously) is shown via simulation. Code-based method is better than tone selection in low SNR region.</a:t>
                      </a:r>
                      <a:endParaRPr lang="en-US" dirty="0"/>
                    </a:p>
                  </a:txBody>
                  <a:tcPr/>
                </a:tc>
                <a:extLst>
                  <a:ext uri="{0D108BD9-81ED-4DB2-BD59-A6C34878D82A}">
                    <a16:rowId xmlns:a16="http://schemas.microsoft.com/office/drawing/2014/main" val="2005525230"/>
                  </a:ext>
                </a:extLst>
              </a:tr>
              <a:tr h="441605">
                <a:tc vMerge="1">
                  <a:txBody>
                    <a:bodyPr/>
                    <a:lstStyle/>
                    <a:p>
                      <a:endParaRPr lang="en-US" dirty="0"/>
                    </a:p>
                  </a:txBody>
                  <a:tcPr/>
                </a:tc>
                <a:tc>
                  <a:txBody>
                    <a:bodyPr/>
                    <a:lstStyle/>
                    <a:p>
                      <a:r>
                        <a:rPr lang="en-US" dirty="0"/>
                        <a:t>[14]</a:t>
                      </a:r>
                    </a:p>
                  </a:txBody>
                  <a:tcPr/>
                </a:tc>
                <a:tc>
                  <a:txBody>
                    <a:bodyPr/>
                    <a:lstStyle/>
                    <a:p>
                      <a:r>
                        <a:rPr lang="en-US" sz="1800" kern="1200" dirty="0">
                          <a:solidFill>
                            <a:schemeClr val="dk1"/>
                          </a:solidFill>
                          <a:effectLst/>
                          <a:latin typeface="+mn-lt"/>
                          <a:ea typeface="+mn-ea"/>
                          <a:cs typeface="+mn-cs"/>
                        </a:rPr>
                        <a:t>Implicit sounding is discussed. Centralized &amp; sequential approaches are proposed.</a:t>
                      </a:r>
                      <a:endParaRPr lang="en-US" dirty="0"/>
                    </a:p>
                  </a:txBody>
                  <a:tcPr/>
                </a:tc>
                <a:extLst>
                  <a:ext uri="{0D108BD9-81ED-4DB2-BD59-A6C34878D82A}">
                    <a16:rowId xmlns:a16="http://schemas.microsoft.com/office/drawing/2014/main" val="1199810291"/>
                  </a:ext>
                </a:extLst>
              </a:tr>
              <a:tr h="681856">
                <a:tc vMerge="1">
                  <a:txBody>
                    <a:bodyPr/>
                    <a:lstStyle/>
                    <a:p>
                      <a:endParaRPr lang="en-US" dirty="0"/>
                    </a:p>
                  </a:txBody>
                  <a:tcPr/>
                </a:tc>
                <a:tc>
                  <a:txBody>
                    <a:bodyPr/>
                    <a:lstStyle/>
                    <a:p>
                      <a:r>
                        <a:rPr lang="en-US" dirty="0"/>
                        <a:t>[15]</a:t>
                      </a:r>
                    </a:p>
                  </a:txBody>
                  <a:tcPr/>
                </a:tc>
                <a:tc>
                  <a:txBody>
                    <a:bodyPr/>
                    <a:lstStyle/>
                    <a:p>
                      <a:r>
                        <a:rPr lang="en-US" sz="1800" kern="1200" dirty="0">
                          <a:solidFill>
                            <a:schemeClr val="dk1"/>
                          </a:solidFill>
                          <a:effectLst/>
                          <a:latin typeface="+mn-lt"/>
                          <a:ea typeface="+mn-ea"/>
                          <a:cs typeface="+mn-cs"/>
                        </a:rPr>
                        <a:t>For MU-MIMO implicit sounding might not provide good enough quality. Therefore, joint explicit sounding is proposed as an option for 802.11be.</a:t>
                      </a:r>
                      <a:endParaRPr lang="en-US" dirty="0"/>
                    </a:p>
                  </a:txBody>
                  <a:tcPr/>
                </a:tc>
                <a:extLst>
                  <a:ext uri="{0D108BD9-81ED-4DB2-BD59-A6C34878D82A}">
                    <a16:rowId xmlns:a16="http://schemas.microsoft.com/office/drawing/2014/main" val="2636369386"/>
                  </a:ext>
                </a:extLst>
              </a:tr>
              <a:tr h="626311">
                <a:tc vMerge="1">
                  <a:txBody>
                    <a:bodyPr/>
                    <a:lstStyle/>
                    <a:p>
                      <a:endParaRPr lang="en-US" dirty="0"/>
                    </a:p>
                  </a:txBody>
                  <a:tcPr/>
                </a:tc>
                <a:tc>
                  <a:txBody>
                    <a:bodyPr/>
                    <a:lstStyle/>
                    <a:p>
                      <a:r>
                        <a:rPr lang="en-US" dirty="0"/>
                        <a:t>[16]</a:t>
                      </a:r>
                    </a:p>
                  </a:txBody>
                  <a:tcPr/>
                </a:tc>
                <a:tc>
                  <a:txBody>
                    <a:bodyPr/>
                    <a:lstStyle/>
                    <a:p>
                      <a:r>
                        <a:rPr lang="en-US" sz="1800" kern="1200" dirty="0">
                          <a:solidFill>
                            <a:schemeClr val="dk1"/>
                          </a:solidFill>
                          <a:effectLst/>
                          <a:latin typeface="+mn-lt"/>
                          <a:ea typeface="+mn-ea"/>
                          <a:cs typeface="+mn-cs"/>
                        </a:rPr>
                        <a:t>A method for selective feedback of BFR by STA(s) is discussed. Only if the channel quality between STA and AP is good does the STA feedback BFR to the AP.</a:t>
                      </a:r>
                      <a:endParaRPr lang="en-US" dirty="0"/>
                    </a:p>
                  </a:txBody>
                  <a:tcPr/>
                </a:tc>
                <a:extLst>
                  <a:ext uri="{0D108BD9-81ED-4DB2-BD59-A6C34878D82A}">
                    <a16:rowId xmlns:a16="http://schemas.microsoft.com/office/drawing/2014/main" val="2446710799"/>
                  </a:ext>
                </a:extLst>
              </a:tr>
              <a:tr h="451343">
                <a:tc vMerge="1">
                  <a:txBody>
                    <a:bodyPr/>
                    <a:lstStyle/>
                    <a:p>
                      <a:endParaRPr lang="en-US" sz="2000" dirty="0"/>
                    </a:p>
                  </a:txBody>
                  <a:tcPr/>
                </a:tc>
                <a:tc>
                  <a:txBody>
                    <a:bodyPr/>
                    <a:lstStyle/>
                    <a:p>
                      <a:r>
                        <a:rPr lang="en-US" dirty="0"/>
                        <a:t>[17]</a:t>
                      </a:r>
                    </a:p>
                  </a:txBody>
                  <a:tcPr/>
                </a:tc>
                <a:tc>
                  <a:txBody>
                    <a:bodyPr/>
                    <a:lstStyle/>
                    <a:p>
                      <a:r>
                        <a:rPr lang="en-US" sz="1800" kern="1200" dirty="0">
                          <a:solidFill>
                            <a:schemeClr val="dk1"/>
                          </a:solidFill>
                          <a:effectLst/>
                          <a:latin typeface="+mn-lt"/>
                          <a:ea typeface="+mn-ea"/>
                          <a:cs typeface="+mn-cs"/>
                        </a:rPr>
                        <a:t>Synchronized and independent NDP transmissions are considered for JT and CBF, respectively.</a:t>
                      </a:r>
                      <a:endParaRPr lang="en-US" dirty="0"/>
                    </a:p>
                  </a:txBody>
                  <a:tcPr/>
                </a:tc>
                <a:extLst>
                  <a:ext uri="{0D108BD9-81ED-4DB2-BD59-A6C34878D82A}">
                    <a16:rowId xmlns:a16="http://schemas.microsoft.com/office/drawing/2014/main" val="966876345"/>
                  </a:ext>
                </a:extLst>
              </a:tr>
            </a:tbl>
          </a:graphicData>
        </a:graphic>
      </p:graphicFrame>
    </p:spTree>
    <p:extLst>
      <p:ext uri="{BB962C8B-B14F-4D97-AF65-F5344CB8AC3E}">
        <p14:creationId xmlns:p14="http://schemas.microsoft.com/office/powerpoint/2010/main" val="22537873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Revisited (4/6)</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graphicFrame>
        <p:nvGraphicFramePr>
          <p:cNvPr id="7" name="Table 7">
            <a:extLst>
              <a:ext uri="{FF2B5EF4-FFF2-40B4-BE49-F238E27FC236}">
                <a16:creationId xmlns:a16="http://schemas.microsoft.com/office/drawing/2014/main" id="{C4C08679-B347-40E2-AC12-743723DFDC78}"/>
              </a:ext>
            </a:extLst>
          </p:cNvPr>
          <p:cNvGraphicFramePr>
            <a:graphicFrameLocks noGrp="1"/>
          </p:cNvGraphicFramePr>
          <p:nvPr>
            <p:extLst>
              <p:ext uri="{D42A27DB-BD31-4B8C-83A1-F6EECF244321}">
                <p14:modId xmlns:p14="http://schemas.microsoft.com/office/powerpoint/2010/main" val="2408018599"/>
              </p:ext>
            </p:extLst>
          </p:nvPr>
        </p:nvGraphicFramePr>
        <p:xfrm>
          <a:off x="857251" y="2154567"/>
          <a:ext cx="10475384" cy="3917294"/>
        </p:xfrm>
        <a:graphic>
          <a:graphicData uri="http://schemas.openxmlformats.org/drawingml/2006/table">
            <a:tbl>
              <a:tblPr firstRow="1" bandRow="1">
                <a:tableStyleId>{00A15C55-8517-42AA-B614-E9B94910E393}</a:tableStyleId>
              </a:tblPr>
              <a:tblGrid>
                <a:gridCol w="1221159">
                  <a:extLst>
                    <a:ext uri="{9D8B030D-6E8A-4147-A177-3AD203B41FA5}">
                      <a16:colId xmlns:a16="http://schemas.microsoft.com/office/drawing/2014/main" val="2205565119"/>
                    </a:ext>
                  </a:extLst>
                </a:gridCol>
                <a:gridCol w="864096">
                  <a:extLst>
                    <a:ext uri="{9D8B030D-6E8A-4147-A177-3AD203B41FA5}">
                      <a16:colId xmlns:a16="http://schemas.microsoft.com/office/drawing/2014/main" val="3761779957"/>
                    </a:ext>
                  </a:extLst>
                </a:gridCol>
                <a:gridCol w="8390129">
                  <a:extLst>
                    <a:ext uri="{9D8B030D-6E8A-4147-A177-3AD203B41FA5}">
                      <a16:colId xmlns:a16="http://schemas.microsoft.com/office/drawing/2014/main" val="3944484047"/>
                    </a:ext>
                  </a:extLst>
                </a:gridCol>
              </a:tblGrid>
              <a:tr h="451343">
                <a:tc>
                  <a:txBody>
                    <a:bodyPr/>
                    <a:lstStyle/>
                    <a:p>
                      <a:r>
                        <a:rPr lang="en-US" dirty="0"/>
                        <a:t>Topic</a:t>
                      </a:r>
                    </a:p>
                  </a:txBody>
                  <a:tcPr/>
                </a:tc>
                <a:tc>
                  <a:txBody>
                    <a:bodyPr/>
                    <a:lstStyle/>
                    <a:p>
                      <a:r>
                        <a:rPr lang="en-US" dirty="0"/>
                        <a:t>Ref</a:t>
                      </a:r>
                    </a:p>
                  </a:txBody>
                  <a:tcPr/>
                </a:tc>
                <a:tc>
                  <a:txBody>
                    <a:bodyPr/>
                    <a:lstStyle/>
                    <a:p>
                      <a:r>
                        <a:rPr lang="en-US" dirty="0"/>
                        <a:t>Key Contribution</a:t>
                      </a:r>
                    </a:p>
                  </a:txBody>
                  <a:tcPr/>
                </a:tc>
                <a:extLst>
                  <a:ext uri="{0D108BD9-81ED-4DB2-BD59-A6C34878D82A}">
                    <a16:rowId xmlns:a16="http://schemas.microsoft.com/office/drawing/2014/main" val="1379360999"/>
                  </a:ext>
                </a:extLst>
              </a:tr>
              <a:tr h="444798">
                <a:tc rowSpan="4">
                  <a:txBody>
                    <a:bodyPr/>
                    <a:lstStyle/>
                    <a:p>
                      <a:r>
                        <a:rPr lang="en-US" sz="2000" dirty="0"/>
                        <a:t>Group formation</a:t>
                      </a:r>
                    </a:p>
                  </a:txBody>
                  <a:tcPr/>
                </a:tc>
                <a:tc>
                  <a:txBody>
                    <a:bodyPr/>
                    <a:lstStyle/>
                    <a:p>
                      <a:r>
                        <a:rPr lang="en-US" sz="2000" dirty="0"/>
                        <a:t>[18]</a:t>
                      </a:r>
                    </a:p>
                  </a:txBody>
                  <a:tcPr/>
                </a:tc>
                <a:tc>
                  <a:txBody>
                    <a:bodyPr/>
                    <a:lstStyle/>
                    <a:p>
                      <a:r>
                        <a:rPr lang="en-US" sz="1800" kern="1200" dirty="0">
                          <a:solidFill>
                            <a:schemeClr val="dk1"/>
                          </a:solidFill>
                          <a:effectLst/>
                          <a:latin typeface="+mn-lt"/>
                          <a:ea typeface="+mn-ea"/>
                          <a:cs typeface="+mn-cs"/>
                        </a:rPr>
                        <a:t>Concept of static and dynamic groups is presented where the latter is a subset of the former. Furthermore, the STA(s) may recommend the candidate APs.</a:t>
                      </a:r>
                      <a:endParaRPr lang="en-US" sz="1800" dirty="0"/>
                    </a:p>
                  </a:txBody>
                  <a:tcPr/>
                </a:tc>
                <a:extLst>
                  <a:ext uri="{0D108BD9-81ED-4DB2-BD59-A6C34878D82A}">
                    <a16:rowId xmlns:a16="http://schemas.microsoft.com/office/drawing/2014/main" val="2133878053"/>
                  </a:ext>
                </a:extLst>
              </a:tr>
              <a:tr h="647844">
                <a:tc vMerge="1">
                  <a:txBody>
                    <a:bodyPr/>
                    <a:lstStyle/>
                    <a:p>
                      <a:endParaRPr lang="en-US" sz="2000" dirty="0"/>
                    </a:p>
                  </a:txBody>
                  <a:tcPr/>
                </a:tc>
                <a:tc>
                  <a:txBody>
                    <a:bodyPr/>
                    <a:lstStyle/>
                    <a:p>
                      <a:r>
                        <a:rPr lang="en-US" sz="2000" dirty="0"/>
                        <a:t>[19]</a:t>
                      </a:r>
                    </a:p>
                  </a:txBody>
                  <a:tcPr/>
                </a:tc>
                <a:tc>
                  <a:txBody>
                    <a:bodyPr/>
                    <a:lstStyle/>
                    <a:p>
                      <a:r>
                        <a:rPr lang="en-US" sz="1800" kern="1200" dirty="0">
                          <a:solidFill>
                            <a:schemeClr val="dk1"/>
                          </a:solidFill>
                          <a:effectLst/>
                          <a:latin typeface="+mn-lt"/>
                          <a:ea typeface="+mn-ea"/>
                          <a:cs typeface="+mn-cs"/>
                        </a:rPr>
                        <a:t>A relatively manageable environment (enterprise/factory) seems a practical scenario. Metric-based and dynamic coordinator AP selection approaches are discouraged due to associated overhead. Should it be defined in the standard or left to implementation?</a:t>
                      </a:r>
                      <a:endParaRPr lang="en-US" sz="1800" dirty="0"/>
                    </a:p>
                  </a:txBody>
                  <a:tcPr/>
                </a:tc>
                <a:extLst>
                  <a:ext uri="{0D108BD9-81ED-4DB2-BD59-A6C34878D82A}">
                    <a16:rowId xmlns:a16="http://schemas.microsoft.com/office/drawing/2014/main" val="1409453016"/>
                  </a:ext>
                </a:extLst>
              </a:tr>
              <a:tr h="722751">
                <a:tc vMerge="1">
                  <a:txBody>
                    <a:bodyPr/>
                    <a:lstStyle/>
                    <a:p>
                      <a:endParaRPr lang="en-US" dirty="0"/>
                    </a:p>
                  </a:txBody>
                  <a:tcPr/>
                </a:tc>
                <a:tc>
                  <a:txBody>
                    <a:bodyPr/>
                    <a:lstStyle/>
                    <a:p>
                      <a:r>
                        <a:rPr lang="en-US" dirty="0"/>
                        <a:t>[20]</a:t>
                      </a:r>
                    </a:p>
                  </a:txBody>
                  <a:tcPr/>
                </a:tc>
                <a:tc>
                  <a:txBody>
                    <a:bodyPr/>
                    <a:lstStyle/>
                    <a:p>
                      <a:r>
                        <a:rPr lang="en-US" sz="1800" kern="1200" dirty="0">
                          <a:solidFill>
                            <a:schemeClr val="dk1"/>
                          </a:solidFill>
                          <a:effectLst/>
                          <a:latin typeface="+mn-lt"/>
                          <a:ea typeface="+mn-ea"/>
                          <a:cs typeface="+mn-cs"/>
                        </a:rPr>
                        <a:t>Candidate set is defined according to </a:t>
                      </a:r>
                      <a:r>
                        <a:rPr lang="en-US" sz="1800" i="1" kern="1200" dirty="0">
                          <a:solidFill>
                            <a:schemeClr val="dk1"/>
                          </a:solidFill>
                          <a:effectLst/>
                          <a:latin typeface="+mn-lt"/>
                          <a:ea typeface="+mn-ea"/>
                          <a:cs typeface="+mn-cs"/>
                        </a:rPr>
                        <a:t>boundary of trust</a:t>
                      </a:r>
                      <a:r>
                        <a:rPr lang="en-US" sz="1800" kern="1200" dirty="0">
                          <a:solidFill>
                            <a:schemeClr val="dk1"/>
                          </a:solidFill>
                          <a:effectLst/>
                          <a:latin typeface="+mn-lt"/>
                          <a:ea typeface="+mn-ea"/>
                          <a:cs typeface="+mn-cs"/>
                        </a:rPr>
                        <a:t>. Multiple APs may be capable of acting as a sharing AP within the candidate set.</a:t>
                      </a:r>
                      <a:endParaRPr lang="en-US" dirty="0"/>
                    </a:p>
                  </a:txBody>
                  <a:tcPr/>
                </a:tc>
                <a:extLst>
                  <a:ext uri="{0D108BD9-81ED-4DB2-BD59-A6C34878D82A}">
                    <a16:rowId xmlns:a16="http://schemas.microsoft.com/office/drawing/2014/main" val="2005525230"/>
                  </a:ext>
                </a:extLst>
              </a:tr>
              <a:tr h="1032852">
                <a:tc vMerge="1">
                  <a:txBody>
                    <a:bodyPr/>
                    <a:lstStyle/>
                    <a:p>
                      <a:endParaRPr lang="en-US" dirty="0"/>
                    </a:p>
                  </a:txBody>
                  <a:tcPr/>
                </a:tc>
                <a:tc>
                  <a:txBody>
                    <a:bodyPr/>
                    <a:lstStyle/>
                    <a:p>
                      <a:r>
                        <a:rPr lang="en-US" dirty="0"/>
                        <a:t>[21]</a:t>
                      </a:r>
                    </a:p>
                  </a:txBody>
                  <a:tcPr/>
                </a:tc>
                <a:tc>
                  <a:txBody>
                    <a:bodyPr/>
                    <a:lstStyle/>
                    <a:p>
                      <a:r>
                        <a:rPr lang="en-US" sz="1800" kern="1200" dirty="0">
                          <a:solidFill>
                            <a:schemeClr val="dk1"/>
                          </a:solidFill>
                          <a:effectLst/>
                          <a:latin typeface="+mn-lt"/>
                          <a:ea typeface="+mn-ea"/>
                          <a:cs typeface="+mn-cs"/>
                        </a:rPr>
                        <a:t>Boundary of coordination functions is discussed. Some cases where you would NOT want the APs to coordinate with each other (similar to SRG group defined in 11ax).  Authentication of MAP trigger frames is highlighted. All or some selected APs may be able to initiate/trigger coordination</a:t>
                      </a:r>
                      <a:endParaRPr lang="en-US" dirty="0"/>
                    </a:p>
                  </a:txBody>
                  <a:tcPr/>
                </a:tc>
                <a:extLst>
                  <a:ext uri="{0D108BD9-81ED-4DB2-BD59-A6C34878D82A}">
                    <a16:rowId xmlns:a16="http://schemas.microsoft.com/office/drawing/2014/main" val="1199810291"/>
                  </a:ext>
                </a:extLst>
              </a:tr>
            </a:tbl>
          </a:graphicData>
        </a:graphic>
      </p:graphicFrame>
    </p:spTree>
    <p:extLst>
      <p:ext uri="{BB962C8B-B14F-4D97-AF65-F5344CB8AC3E}">
        <p14:creationId xmlns:p14="http://schemas.microsoft.com/office/powerpoint/2010/main" val="34224455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Revisited (5/6)</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graphicFrame>
        <p:nvGraphicFramePr>
          <p:cNvPr id="7" name="Table 7">
            <a:extLst>
              <a:ext uri="{FF2B5EF4-FFF2-40B4-BE49-F238E27FC236}">
                <a16:creationId xmlns:a16="http://schemas.microsoft.com/office/drawing/2014/main" id="{C4C08679-B347-40E2-AC12-743723DFDC78}"/>
              </a:ext>
            </a:extLst>
          </p:cNvPr>
          <p:cNvGraphicFramePr>
            <a:graphicFrameLocks noGrp="1"/>
          </p:cNvGraphicFramePr>
          <p:nvPr>
            <p:extLst>
              <p:ext uri="{D42A27DB-BD31-4B8C-83A1-F6EECF244321}">
                <p14:modId xmlns:p14="http://schemas.microsoft.com/office/powerpoint/2010/main" val="3033687754"/>
              </p:ext>
            </p:extLst>
          </p:nvPr>
        </p:nvGraphicFramePr>
        <p:xfrm>
          <a:off x="908050" y="1544769"/>
          <a:ext cx="10475384" cy="4764551"/>
        </p:xfrm>
        <a:graphic>
          <a:graphicData uri="http://schemas.openxmlformats.org/drawingml/2006/table">
            <a:tbl>
              <a:tblPr firstRow="1" bandRow="1">
                <a:tableStyleId>{00A15C55-8517-42AA-B614-E9B94910E393}</a:tableStyleId>
              </a:tblPr>
              <a:tblGrid>
                <a:gridCol w="1221159">
                  <a:extLst>
                    <a:ext uri="{9D8B030D-6E8A-4147-A177-3AD203B41FA5}">
                      <a16:colId xmlns:a16="http://schemas.microsoft.com/office/drawing/2014/main" val="2205565119"/>
                    </a:ext>
                  </a:extLst>
                </a:gridCol>
                <a:gridCol w="864096">
                  <a:extLst>
                    <a:ext uri="{9D8B030D-6E8A-4147-A177-3AD203B41FA5}">
                      <a16:colId xmlns:a16="http://schemas.microsoft.com/office/drawing/2014/main" val="3761779957"/>
                    </a:ext>
                  </a:extLst>
                </a:gridCol>
                <a:gridCol w="8390129">
                  <a:extLst>
                    <a:ext uri="{9D8B030D-6E8A-4147-A177-3AD203B41FA5}">
                      <a16:colId xmlns:a16="http://schemas.microsoft.com/office/drawing/2014/main" val="3944484047"/>
                    </a:ext>
                  </a:extLst>
                </a:gridCol>
              </a:tblGrid>
              <a:tr h="451343">
                <a:tc>
                  <a:txBody>
                    <a:bodyPr/>
                    <a:lstStyle/>
                    <a:p>
                      <a:r>
                        <a:rPr lang="en-US" dirty="0"/>
                        <a:t>Topic</a:t>
                      </a:r>
                    </a:p>
                  </a:txBody>
                  <a:tcPr/>
                </a:tc>
                <a:tc>
                  <a:txBody>
                    <a:bodyPr/>
                    <a:lstStyle/>
                    <a:p>
                      <a:r>
                        <a:rPr lang="en-US" dirty="0"/>
                        <a:t>Ref</a:t>
                      </a:r>
                    </a:p>
                  </a:txBody>
                  <a:tcPr/>
                </a:tc>
                <a:tc>
                  <a:txBody>
                    <a:bodyPr/>
                    <a:lstStyle/>
                    <a:p>
                      <a:r>
                        <a:rPr lang="en-US" dirty="0"/>
                        <a:t>Key Contribution</a:t>
                      </a:r>
                    </a:p>
                  </a:txBody>
                  <a:tcPr/>
                </a:tc>
                <a:extLst>
                  <a:ext uri="{0D108BD9-81ED-4DB2-BD59-A6C34878D82A}">
                    <a16:rowId xmlns:a16="http://schemas.microsoft.com/office/drawing/2014/main" val="1379360999"/>
                  </a:ext>
                </a:extLst>
              </a:tr>
              <a:tr h="444798">
                <a:tc rowSpan="3">
                  <a:txBody>
                    <a:bodyPr/>
                    <a:lstStyle/>
                    <a:p>
                      <a:r>
                        <a:rPr lang="en-US" sz="2000" dirty="0"/>
                        <a:t>Schemes</a:t>
                      </a:r>
                    </a:p>
                  </a:txBody>
                  <a:tcPr/>
                </a:tc>
                <a:tc>
                  <a:txBody>
                    <a:bodyPr/>
                    <a:lstStyle/>
                    <a:p>
                      <a:r>
                        <a:rPr lang="en-US" sz="2000" dirty="0"/>
                        <a:t>[22]</a:t>
                      </a:r>
                    </a:p>
                  </a:txBody>
                  <a:tcPr/>
                </a:tc>
                <a:tc>
                  <a:txBody>
                    <a:bodyPr/>
                    <a:lstStyle/>
                    <a:p>
                      <a:r>
                        <a:rPr lang="en-US" sz="1800" dirty="0"/>
                        <a:t>OTA synchronization is proposed between APs to announce upcoming transmissions. Frist, the announced SR frame describes the transmission with Tx power constraints, TXOP information and UL/DL nature, followed by transmission of APs to their respective STAs. At the end, the STAs respond with their acknowledgment.</a:t>
                      </a:r>
                    </a:p>
                  </a:txBody>
                  <a:tcPr/>
                </a:tc>
                <a:extLst>
                  <a:ext uri="{0D108BD9-81ED-4DB2-BD59-A6C34878D82A}">
                    <a16:rowId xmlns:a16="http://schemas.microsoft.com/office/drawing/2014/main" val="2133878053"/>
                  </a:ext>
                </a:extLst>
              </a:tr>
              <a:tr h="647844">
                <a:tc vMerge="1">
                  <a:txBody>
                    <a:bodyPr/>
                    <a:lstStyle/>
                    <a:p>
                      <a:endParaRPr lang="en-US"/>
                    </a:p>
                  </a:txBody>
                  <a:tcPr/>
                </a:tc>
                <a:tc>
                  <a:txBody>
                    <a:bodyPr/>
                    <a:lstStyle/>
                    <a:p>
                      <a:r>
                        <a:rPr lang="en-US" sz="2000" dirty="0"/>
                        <a:t>[23]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Transmitter nulling/ZF and scheduling at each AP is considered with MMSE receivers. Results show CBF provides significant gains as compared to single AP and CSR.</a:t>
                      </a:r>
                      <a:endParaRPr lang="en-US" sz="1800" dirty="0"/>
                    </a:p>
                  </a:txBody>
                  <a:tcPr/>
                </a:tc>
                <a:extLst>
                  <a:ext uri="{0D108BD9-81ED-4DB2-BD59-A6C34878D82A}">
                    <a16:rowId xmlns:a16="http://schemas.microsoft.com/office/drawing/2014/main" val="3238392493"/>
                  </a:ext>
                </a:extLst>
              </a:tr>
              <a:tr h="647844">
                <a:tc vMerge="1">
                  <a:txBody>
                    <a:bodyPr/>
                    <a:lstStyle/>
                    <a:p>
                      <a:endParaRPr lang="en-US" sz="2000" dirty="0"/>
                    </a:p>
                  </a:txBody>
                  <a:tcPr/>
                </a:tc>
                <a:tc>
                  <a:txBody>
                    <a:bodyPr/>
                    <a:lstStyle/>
                    <a:p>
                      <a:r>
                        <a:rPr lang="en-US" sz="2000" dirty="0"/>
                        <a:t>[24]</a:t>
                      </a:r>
                    </a:p>
                  </a:txBody>
                  <a:tcPr/>
                </a:tc>
                <a:tc>
                  <a:txBody>
                    <a:bodyPr/>
                    <a:lstStyle/>
                    <a:p>
                      <a:r>
                        <a:rPr lang="en-US" sz="1800" kern="1200" dirty="0">
                          <a:solidFill>
                            <a:schemeClr val="dk1"/>
                          </a:solidFill>
                          <a:effectLst/>
                          <a:latin typeface="+mn-lt"/>
                          <a:ea typeface="+mn-ea"/>
                          <a:cs typeface="+mn-cs"/>
                        </a:rPr>
                        <a:t>Results show that using Co-OFDMA with higher probability does not provide much performance gain regarding burst throughput and latency, conversely, using co-OFDMA with lower probability is better.</a:t>
                      </a:r>
                      <a:endParaRPr lang="en-US" sz="1800" dirty="0"/>
                    </a:p>
                  </a:txBody>
                  <a:tcPr/>
                </a:tc>
                <a:extLst>
                  <a:ext uri="{0D108BD9-81ED-4DB2-BD59-A6C34878D82A}">
                    <a16:rowId xmlns:a16="http://schemas.microsoft.com/office/drawing/2014/main" val="1409453016"/>
                  </a:ext>
                </a:extLst>
              </a:tr>
              <a:tr h="647844">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Data Sharing and Backhaul</a:t>
                      </a:r>
                    </a:p>
                  </a:txBody>
                  <a:tcPr/>
                </a:tc>
                <a:tc>
                  <a:txBody>
                    <a:bodyPr/>
                    <a:lstStyle/>
                    <a:p>
                      <a:r>
                        <a:rPr lang="en-US" sz="2000" dirty="0"/>
                        <a:t>[25]</a:t>
                      </a:r>
                    </a:p>
                  </a:txBody>
                  <a:tcPr/>
                </a:tc>
                <a:tc>
                  <a:txBody>
                    <a:bodyPr/>
                    <a:lstStyle/>
                    <a:p>
                      <a:r>
                        <a:rPr lang="en-US" sz="1800" kern="1200" dirty="0">
                          <a:solidFill>
                            <a:schemeClr val="dk1"/>
                          </a:solidFill>
                          <a:effectLst/>
                          <a:latin typeface="+mn-lt"/>
                          <a:ea typeface="+mn-ea"/>
                          <a:cs typeface="+mn-cs"/>
                        </a:rPr>
                        <a:t>Unicast, broadcast and multi-cast approaches for data sharing are considered for JT over wireless links.</a:t>
                      </a:r>
                      <a:endParaRPr lang="en-US" sz="1800" dirty="0"/>
                    </a:p>
                  </a:txBody>
                  <a:tcPr/>
                </a:tc>
                <a:extLst>
                  <a:ext uri="{0D108BD9-81ED-4DB2-BD59-A6C34878D82A}">
                    <a16:rowId xmlns:a16="http://schemas.microsoft.com/office/drawing/2014/main" val="1884162510"/>
                  </a:ext>
                </a:extLst>
              </a:tr>
              <a:tr h="647844">
                <a:tc vMerge="1">
                  <a:txBody>
                    <a:bodyPr/>
                    <a:lstStyle/>
                    <a:p>
                      <a:endParaRPr lang="en-US" sz="2000" dirty="0"/>
                    </a:p>
                  </a:txBody>
                  <a:tcPr/>
                </a:tc>
                <a:tc>
                  <a:txBody>
                    <a:bodyPr/>
                    <a:lstStyle/>
                    <a:p>
                      <a:r>
                        <a:rPr lang="en-US" sz="2000" dirty="0"/>
                        <a:t>[26]</a:t>
                      </a:r>
                    </a:p>
                  </a:txBody>
                  <a:tcPr/>
                </a:tc>
                <a:tc>
                  <a:txBody>
                    <a:bodyPr/>
                    <a:lstStyle/>
                    <a:p>
                      <a:r>
                        <a:rPr lang="en-US" sz="1800" kern="1200" dirty="0">
                          <a:solidFill>
                            <a:schemeClr val="dk1"/>
                          </a:solidFill>
                          <a:effectLst/>
                          <a:latin typeface="+mn-lt"/>
                          <a:ea typeface="+mn-ea"/>
                          <a:cs typeface="+mn-cs"/>
                        </a:rPr>
                        <a:t>Impact of backhaul rate and discussion of in-channel vs. off-channel backhaul are provided. The backhaul rate needs to be much higher than R</a:t>
                      </a:r>
                      <a:r>
                        <a:rPr lang="en-US" sz="1800" kern="1200" baseline="-25000" dirty="0">
                          <a:solidFill>
                            <a:schemeClr val="dk1"/>
                          </a:solidFill>
                          <a:effectLst/>
                          <a:latin typeface="+mn-lt"/>
                          <a:ea typeface="+mn-ea"/>
                          <a:cs typeface="+mn-cs"/>
                        </a:rPr>
                        <a:t>MU</a:t>
                      </a:r>
                      <a:r>
                        <a:rPr lang="en-US" sz="1800" kern="1200" dirty="0">
                          <a:solidFill>
                            <a:schemeClr val="dk1"/>
                          </a:solidFill>
                          <a:effectLst/>
                          <a:latin typeface="+mn-lt"/>
                          <a:ea typeface="+mn-ea"/>
                          <a:cs typeface="+mn-cs"/>
                        </a:rPr>
                        <a:t> to avoid degradation of effective throughput.</a:t>
                      </a:r>
                      <a:endParaRPr lang="en-US" sz="1800" dirty="0"/>
                    </a:p>
                  </a:txBody>
                  <a:tcPr/>
                </a:tc>
                <a:extLst>
                  <a:ext uri="{0D108BD9-81ED-4DB2-BD59-A6C34878D82A}">
                    <a16:rowId xmlns:a16="http://schemas.microsoft.com/office/drawing/2014/main" val="3456207939"/>
                  </a:ext>
                </a:extLst>
              </a:tr>
            </a:tbl>
          </a:graphicData>
        </a:graphic>
      </p:graphicFrame>
    </p:spTree>
    <p:extLst>
      <p:ext uri="{BB962C8B-B14F-4D97-AF65-F5344CB8AC3E}">
        <p14:creationId xmlns:p14="http://schemas.microsoft.com/office/powerpoint/2010/main" val="1317738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Revisited (6/6)</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graphicFrame>
        <p:nvGraphicFramePr>
          <p:cNvPr id="7" name="Table 7">
            <a:extLst>
              <a:ext uri="{FF2B5EF4-FFF2-40B4-BE49-F238E27FC236}">
                <a16:creationId xmlns:a16="http://schemas.microsoft.com/office/drawing/2014/main" id="{C4C08679-B347-40E2-AC12-743723DFDC78}"/>
              </a:ext>
            </a:extLst>
          </p:cNvPr>
          <p:cNvGraphicFramePr>
            <a:graphicFrameLocks noGrp="1"/>
          </p:cNvGraphicFramePr>
          <p:nvPr>
            <p:extLst>
              <p:ext uri="{D42A27DB-BD31-4B8C-83A1-F6EECF244321}">
                <p14:modId xmlns:p14="http://schemas.microsoft.com/office/powerpoint/2010/main" val="2463701590"/>
              </p:ext>
            </p:extLst>
          </p:nvPr>
        </p:nvGraphicFramePr>
        <p:xfrm>
          <a:off x="908050" y="2288928"/>
          <a:ext cx="10475384" cy="2280143"/>
        </p:xfrm>
        <a:graphic>
          <a:graphicData uri="http://schemas.openxmlformats.org/drawingml/2006/table">
            <a:tbl>
              <a:tblPr firstRow="1" bandRow="1">
                <a:tableStyleId>{00A15C55-8517-42AA-B614-E9B94910E393}</a:tableStyleId>
              </a:tblPr>
              <a:tblGrid>
                <a:gridCol w="1221159">
                  <a:extLst>
                    <a:ext uri="{9D8B030D-6E8A-4147-A177-3AD203B41FA5}">
                      <a16:colId xmlns:a16="http://schemas.microsoft.com/office/drawing/2014/main" val="2205565119"/>
                    </a:ext>
                  </a:extLst>
                </a:gridCol>
                <a:gridCol w="864096">
                  <a:extLst>
                    <a:ext uri="{9D8B030D-6E8A-4147-A177-3AD203B41FA5}">
                      <a16:colId xmlns:a16="http://schemas.microsoft.com/office/drawing/2014/main" val="3761779957"/>
                    </a:ext>
                  </a:extLst>
                </a:gridCol>
                <a:gridCol w="8390129">
                  <a:extLst>
                    <a:ext uri="{9D8B030D-6E8A-4147-A177-3AD203B41FA5}">
                      <a16:colId xmlns:a16="http://schemas.microsoft.com/office/drawing/2014/main" val="3944484047"/>
                    </a:ext>
                  </a:extLst>
                </a:gridCol>
              </a:tblGrid>
              <a:tr h="451343">
                <a:tc>
                  <a:txBody>
                    <a:bodyPr/>
                    <a:lstStyle/>
                    <a:p>
                      <a:r>
                        <a:rPr lang="en-US" dirty="0"/>
                        <a:t>Topic</a:t>
                      </a:r>
                    </a:p>
                  </a:txBody>
                  <a:tcPr/>
                </a:tc>
                <a:tc>
                  <a:txBody>
                    <a:bodyPr/>
                    <a:lstStyle/>
                    <a:p>
                      <a:r>
                        <a:rPr lang="en-US" dirty="0"/>
                        <a:t>Ref</a:t>
                      </a:r>
                    </a:p>
                  </a:txBody>
                  <a:tcPr/>
                </a:tc>
                <a:tc>
                  <a:txBody>
                    <a:bodyPr/>
                    <a:lstStyle/>
                    <a:p>
                      <a:r>
                        <a:rPr lang="en-US" dirty="0"/>
                        <a:t>Key Contribution</a:t>
                      </a:r>
                    </a:p>
                  </a:txBody>
                  <a:tcPr/>
                </a:tc>
                <a:extLst>
                  <a:ext uri="{0D108BD9-81ED-4DB2-BD59-A6C34878D82A}">
                    <a16:rowId xmlns:a16="http://schemas.microsoft.com/office/drawing/2014/main" val="1379360999"/>
                  </a:ext>
                </a:extLst>
              </a:tr>
              <a:tr h="444798">
                <a:tc rowSpan="2">
                  <a:txBody>
                    <a:bodyPr/>
                    <a:lstStyle/>
                    <a:p>
                      <a:r>
                        <a:rPr lang="en-US" sz="2000" dirty="0"/>
                        <a:t>MLO</a:t>
                      </a:r>
                    </a:p>
                  </a:txBody>
                  <a:tcPr/>
                </a:tc>
                <a:tc>
                  <a:txBody>
                    <a:bodyPr/>
                    <a:lstStyle/>
                    <a:p>
                      <a:r>
                        <a:rPr lang="en-US" sz="2000" dirty="0"/>
                        <a:t>[27]</a:t>
                      </a:r>
                    </a:p>
                  </a:txBody>
                  <a:tcPr/>
                </a:tc>
                <a:tc>
                  <a:txBody>
                    <a:bodyPr/>
                    <a:lstStyle/>
                    <a:p>
                      <a:r>
                        <a:rPr lang="en-US" sz="1800" kern="1200" dirty="0">
                          <a:solidFill>
                            <a:schemeClr val="dk1"/>
                          </a:solidFill>
                          <a:effectLst/>
                          <a:latin typeface="+mn-lt"/>
                          <a:ea typeface="+mn-ea"/>
                          <a:cs typeface="+mn-cs"/>
                        </a:rPr>
                        <a:t>Unified reference model to support both ML and MAP features is discussed. The authors propose grouping of AP MLD instances into forming an AP MLD group. </a:t>
                      </a:r>
                      <a:endParaRPr lang="en-US" sz="1800" dirty="0"/>
                    </a:p>
                  </a:txBody>
                  <a:tcPr/>
                </a:tc>
                <a:extLst>
                  <a:ext uri="{0D108BD9-81ED-4DB2-BD59-A6C34878D82A}">
                    <a16:rowId xmlns:a16="http://schemas.microsoft.com/office/drawing/2014/main" val="2133878053"/>
                  </a:ext>
                </a:extLst>
              </a:tr>
              <a:tr h="647844">
                <a:tc vMerge="1">
                  <a:txBody>
                    <a:bodyPr/>
                    <a:lstStyle/>
                    <a:p>
                      <a:endParaRPr lang="en-US"/>
                    </a:p>
                  </a:txBody>
                  <a:tcPr/>
                </a:tc>
                <a:tc>
                  <a:txBody>
                    <a:bodyPr/>
                    <a:lstStyle/>
                    <a:p>
                      <a:r>
                        <a:rPr lang="en-US" sz="2000" dirty="0"/>
                        <a:t>[28]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Expansion of multi-link to multi-AP for stability and the different between single-AP multi-link and multi-AP multi-link is highlighted. Authors argue that multi-AP provides a more stable link capacity. Moreover, in the multi-AP multi-link case the MAC entities on APs cannot be directly coordinated as in the single-AP multi-link case.</a:t>
                      </a:r>
                      <a:endParaRPr lang="en-US" sz="1800" dirty="0"/>
                    </a:p>
                  </a:txBody>
                  <a:tcPr/>
                </a:tc>
                <a:extLst>
                  <a:ext uri="{0D108BD9-81ED-4DB2-BD59-A6C34878D82A}">
                    <a16:rowId xmlns:a16="http://schemas.microsoft.com/office/drawing/2014/main" val="3238392493"/>
                  </a:ext>
                </a:extLst>
              </a:tr>
            </a:tbl>
          </a:graphicData>
        </a:graphic>
      </p:graphicFrame>
    </p:spTree>
    <p:extLst>
      <p:ext uri="{BB962C8B-B14F-4D97-AF65-F5344CB8AC3E}">
        <p14:creationId xmlns:p14="http://schemas.microsoft.com/office/powerpoint/2010/main" val="9982830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Group Formation</a:t>
            </a:r>
          </a:p>
        </p:txBody>
      </p:sp>
      <p:sp>
        <p:nvSpPr>
          <p:cNvPr id="5122" name="Rectangle 2"/>
          <p:cNvSpPr>
            <a:spLocks noGrp="1" noChangeArrowheads="1"/>
          </p:cNvSpPr>
          <p:nvPr>
            <p:ph idx="1"/>
          </p:nvPr>
        </p:nvSpPr>
        <p:spPr>
          <a:xfrm>
            <a:off x="914401" y="1981201"/>
            <a:ext cx="6043314" cy="4113213"/>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Obtain characteristics of different links between STAs and APs</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Distance, SINR, RSRP, RSSI</a:t>
            </a:r>
            <a:endParaRPr lang="en-US" sz="1800" b="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Depending upon the obtained characteristics, determine candidate APs for coordination</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Per-user based, network-based</a:t>
            </a:r>
            <a:endParaRPr lang="en-US" sz="1800" b="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Verify if the selected APs can fulfil the coordination requirement</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Min SINR, Rx Power, etc.</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If yes, this is the coordination group/cluster</a:t>
            </a:r>
          </a:p>
          <a:p>
            <a:pPr marL="400050" lvl="1"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b="0" dirty="0"/>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9</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sp>
        <p:nvSpPr>
          <p:cNvPr id="27" name="Rechteck 27">
            <a:extLst>
              <a:ext uri="{FF2B5EF4-FFF2-40B4-BE49-F238E27FC236}">
                <a16:creationId xmlns:a16="http://schemas.microsoft.com/office/drawing/2014/main" id="{1B2738D7-0D40-46B6-B0ED-C855B79AECAA}"/>
              </a:ext>
            </a:extLst>
          </p:cNvPr>
          <p:cNvSpPr/>
          <p:nvPr/>
        </p:nvSpPr>
        <p:spPr>
          <a:xfrm>
            <a:off x="8504858" y="1636546"/>
            <a:ext cx="1499888" cy="6403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latin typeface="Arial" panose="020B0604020202020204" pitchFamily="34" charset="0"/>
                <a:cs typeface="Arial" panose="020B0604020202020204" pitchFamily="34" charset="0"/>
              </a:rPr>
              <a:t>Receive channel characteristic(s)</a:t>
            </a:r>
          </a:p>
        </p:txBody>
      </p:sp>
      <p:sp>
        <p:nvSpPr>
          <p:cNvPr id="28" name="Rechteck 28">
            <a:extLst>
              <a:ext uri="{FF2B5EF4-FFF2-40B4-BE49-F238E27FC236}">
                <a16:creationId xmlns:a16="http://schemas.microsoft.com/office/drawing/2014/main" id="{B33C946B-E89E-4A01-B572-BEB3EBA26515}"/>
              </a:ext>
            </a:extLst>
          </p:cNvPr>
          <p:cNvSpPr/>
          <p:nvPr/>
        </p:nvSpPr>
        <p:spPr>
          <a:xfrm>
            <a:off x="8381156" y="2564904"/>
            <a:ext cx="1747292" cy="67581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err="1">
                <a:solidFill>
                  <a:schemeClr val="tx1"/>
                </a:solidFill>
                <a:latin typeface="Arial" panose="020B0604020202020204" pitchFamily="34" charset="0"/>
                <a:cs typeface="Arial" panose="020B0604020202020204" pitchFamily="34" charset="0"/>
              </a:rPr>
              <a:t>Determine</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candidate</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group</a:t>
            </a:r>
            <a:r>
              <a:rPr lang="de-DE" sz="1400" dirty="0">
                <a:solidFill>
                  <a:schemeClr val="tx1"/>
                </a:solidFill>
                <a:latin typeface="Arial" panose="020B0604020202020204" pitchFamily="34" charset="0"/>
                <a:cs typeface="Arial" panose="020B0604020202020204" pitchFamily="34" charset="0"/>
              </a:rPr>
              <a:t>(s)</a:t>
            </a:r>
          </a:p>
        </p:txBody>
      </p:sp>
      <p:sp>
        <p:nvSpPr>
          <p:cNvPr id="29" name="Rechteck 30">
            <a:extLst>
              <a:ext uri="{FF2B5EF4-FFF2-40B4-BE49-F238E27FC236}">
                <a16:creationId xmlns:a16="http://schemas.microsoft.com/office/drawing/2014/main" id="{89C746B0-FFC5-476E-A7BB-07DE66137FFF}"/>
              </a:ext>
            </a:extLst>
          </p:cNvPr>
          <p:cNvSpPr/>
          <p:nvPr/>
        </p:nvSpPr>
        <p:spPr>
          <a:xfrm>
            <a:off x="8458215" y="3559238"/>
            <a:ext cx="1679482" cy="67581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err="1">
                <a:solidFill>
                  <a:schemeClr val="tx1"/>
                </a:solidFill>
                <a:latin typeface="Arial" panose="020B0604020202020204" pitchFamily="34" charset="0"/>
                <a:cs typeface="Arial" panose="020B0604020202020204" pitchFamily="34" charset="0"/>
              </a:rPr>
              <a:t>Coordination</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requirement</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met</a:t>
            </a:r>
            <a:r>
              <a:rPr lang="de-DE" sz="1400" dirty="0">
                <a:solidFill>
                  <a:schemeClr val="tx1"/>
                </a:solidFill>
                <a:latin typeface="Arial" panose="020B0604020202020204" pitchFamily="34" charset="0"/>
                <a:cs typeface="Arial" panose="020B0604020202020204" pitchFamily="34" charset="0"/>
              </a:rPr>
              <a:t>?</a:t>
            </a:r>
          </a:p>
        </p:txBody>
      </p:sp>
      <p:sp>
        <p:nvSpPr>
          <p:cNvPr id="30" name="Rechteck 31">
            <a:extLst>
              <a:ext uri="{FF2B5EF4-FFF2-40B4-BE49-F238E27FC236}">
                <a16:creationId xmlns:a16="http://schemas.microsoft.com/office/drawing/2014/main" id="{F377B0F7-1E49-4515-BB25-7956AF08A54D}"/>
              </a:ext>
            </a:extLst>
          </p:cNvPr>
          <p:cNvSpPr/>
          <p:nvPr/>
        </p:nvSpPr>
        <p:spPr>
          <a:xfrm>
            <a:off x="8378775" y="4648891"/>
            <a:ext cx="1747292" cy="67581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latin typeface="Arial" panose="020B0604020202020204" pitchFamily="34" charset="0"/>
                <a:cs typeface="Arial" panose="020B0604020202020204" pitchFamily="34" charset="0"/>
              </a:rPr>
              <a:t>Select </a:t>
            </a:r>
            <a:r>
              <a:rPr lang="de-DE" sz="1400" dirty="0" err="1">
                <a:solidFill>
                  <a:schemeClr val="tx1"/>
                </a:solidFill>
                <a:latin typeface="Arial" panose="020B0604020202020204" pitchFamily="34" charset="0"/>
                <a:cs typeface="Arial" panose="020B0604020202020204" pitchFamily="34" charset="0"/>
              </a:rPr>
              <a:t>group</a:t>
            </a:r>
            <a:r>
              <a:rPr lang="de-DE" sz="1400" dirty="0">
                <a:solidFill>
                  <a:schemeClr val="tx1"/>
                </a:solidFill>
                <a:latin typeface="Arial" panose="020B0604020202020204" pitchFamily="34" charset="0"/>
                <a:cs typeface="Arial" panose="020B0604020202020204" pitchFamily="34" charset="0"/>
              </a:rPr>
              <a:t>(s)</a:t>
            </a:r>
          </a:p>
        </p:txBody>
      </p:sp>
      <p:sp>
        <p:nvSpPr>
          <p:cNvPr id="31" name="Rechteck 32">
            <a:extLst>
              <a:ext uri="{FF2B5EF4-FFF2-40B4-BE49-F238E27FC236}">
                <a16:creationId xmlns:a16="http://schemas.microsoft.com/office/drawing/2014/main" id="{9C6C1F4D-9185-478C-8526-4AB444BBF343}"/>
              </a:ext>
            </a:extLst>
          </p:cNvPr>
          <p:cNvSpPr/>
          <p:nvPr/>
        </p:nvSpPr>
        <p:spPr>
          <a:xfrm>
            <a:off x="8378251" y="5589240"/>
            <a:ext cx="1747292" cy="67581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latin typeface="Arial" panose="020B0604020202020204" pitchFamily="34" charset="0"/>
                <a:cs typeface="Arial" panose="020B0604020202020204" pitchFamily="34" charset="0"/>
              </a:rPr>
              <a:t>Control </a:t>
            </a:r>
            <a:r>
              <a:rPr lang="de-DE" sz="1400" dirty="0" err="1">
                <a:solidFill>
                  <a:schemeClr val="tx1"/>
                </a:solidFill>
                <a:latin typeface="Arial" panose="020B0604020202020204" pitchFamily="34" charset="0"/>
                <a:cs typeface="Arial" panose="020B0604020202020204" pitchFamily="34" charset="0"/>
              </a:rPr>
              <a:t>coordinated</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communication</a:t>
            </a:r>
            <a:endParaRPr lang="de-DE" sz="1400" dirty="0">
              <a:solidFill>
                <a:schemeClr val="tx1"/>
              </a:solidFill>
              <a:latin typeface="Arial" panose="020B0604020202020204" pitchFamily="34" charset="0"/>
              <a:cs typeface="Arial" panose="020B0604020202020204" pitchFamily="34" charset="0"/>
            </a:endParaRPr>
          </a:p>
        </p:txBody>
      </p:sp>
      <p:cxnSp>
        <p:nvCxnSpPr>
          <p:cNvPr id="35" name="Gerader Verbinder 36">
            <a:extLst>
              <a:ext uri="{FF2B5EF4-FFF2-40B4-BE49-F238E27FC236}">
                <a16:creationId xmlns:a16="http://schemas.microsoft.com/office/drawing/2014/main" id="{0C4CF2F1-B0C7-4AF2-9B8E-95532748328D}"/>
              </a:ext>
            </a:extLst>
          </p:cNvPr>
          <p:cNvCxnSpPr>
            <a:stCxn id="30" idx="2"/>
            <a:endCxn id="31" idx="0"/>
          </p:cNvCxnSpPr>
          <p:nvPr/>
        </p:nvCxnSpPr>
        <p:spPr>
          <a:xfrm flipH="1">
            <a:off x="9251897" y="5324707"/>
            <a:ext cx="524" cy="264533"/>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Gewinkelter Verbinder 43">
            <a:extLst>
              <a:ext uri="{FF2B5EF4-FFF2-40B4-BE49-F238E27FC236}">
                <a16:creationId xmlns:a16="http://schemas.microsoft.com/office/drawing/2014/main" id="{05EA7ED2-5125-4255-8E9C-61F5FB71F88A}"/>
              </a:ext>
            </a:extLst>
          </p:cNvPr>
          <p:cNvCxnSpPr>
            <a:cxnSpLocks/>
            <a:stCxn id="3" idx="3"/>
            <a:endCxn id="28" idx="3"/>
          </p:cNvCxnSpPr>
          <p:nvPr/>
        </p:nvCxnSpPr>
        <p:spPr>
          <a:xfrm flipH="1" flipV="1">
            <a:off x="10128448" y="2902812"/>
            <a:ext cx="69627" cy="1056794"/>
          </a:xfrm>
          <a:prstGeom prst="bentConnector3">
            <a:avLst>
              <a:gd name="adj1" fmla="val -32832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feld 44">
            <a:extLst>
              <a:ext uri="{FF2B5EF4-FFF2-40B4-BE49-F238E27FC236}">
                <a16:creationId xmlns:a16="http://schemas.microsoft.com/office/drawing/2014/main" id="{6828987A-2A35-49F4-8B45-EC9EAE0CEC42}"/>
              </a:ext>
            </a:extLst>
          </p:cNvPr>
          <p:cNvSpPr txBox="1"/>
          <p:nvPr/>
        </p:nvSpPr>
        <p:spPr>
          <a:xfrm>
            <a:off x="10335787" y="2853692"/>
            <a:ext cx="416638" cy="523220"/>
          </a:xfrm>
          <a:prstGeom prst="rect">
            <a:avLst/>
          </a:prstGeom>
          <a:noFill/>
        </p:spPr>
        <p:txBody>
          <a:bodyPr wrap="square" rtlCol="0">
            <a:spAutoFit/>
          </a:bodyPr>
          <a:lstStyle/>
          <a:p>
            <a:r>
              <a:rPr lang="de-DE" sz="1400" dirty="0">
                <a:solidFill>
                  <a:schemeClr val="tx1"/>
                </a:solidFill>
                <a:latin typeface="Arial" panose="020B0604020202020204" pitchFamily="34" charset="0"/>
                <a:cs typeface="Arial" panose="020B0604020202020204" pitchFamily="34" charset="0"/>
              </a:rPr>
              <a:t>No</a:t>
            </a:r>
            <a:r>
              <a:rPr lang="de-DE" sz="1400" dirty="0">
                <a:latin typeface="Arial" panose="020B0604020202020204" pitchFamily="34" charset="0"/>
                <a:cs typeface="Arial" panose="020B0604020202020204" pitchFamily="34" charset="0"/>
              </a:rPr>
              <a:t>O</a:t>
            </a:r>
            <a:endParaRPr lang="en-US" sz="1400" dirty="0">
              <a:latin typeface="Arial" panose="020B0604020202020204" pitchFamily="34" charset="0"/>
              <a:cs typeface="Arial" panose="020B0604020202020204" pitchFamily="34" charset="0"/>
            </a:endParaRPr>
          </a:p>
        </p:txBody>
      </p:sp>
      <p:sp>
        <p:nvSpPr>
          <p:cNvPr id="3" name="Diamond 2">
            <a:extLst>
              <a:ext uri="{FF2B5EF4-FFF2-40B4-BE49-F238E27FC236}">
                <a16:creationId xmlns:a16="http://schemas.microsoft.com/office/drawing/2014/main" id="{916C42DE-DC7C-469A-86B6-44B7201009E8}"/>
              </a:ext>
            </a:extLst>
          </p:cNvPr>
          <p:cNvSpPr/>
          <p:nvPr/>
        </p:nvSpPr>
        <p:spPr bwMode="auto">
          <a:xfrm>
            <a:off x="8306767" y="3432465"/>
            <a:ext cx="1891308" cy="1054281"/>
          </a:xfrm>
          <a:prstGeom prst="diamond">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2" name="Straight Arrow Connector 41">
            <a:extLst>
              <a:ext uri="{FF2B5EF4-FFF2-40B4-BE49-F238E27FC236}">
                <a16:creationId xmlns:a16="http://schemas.microsoft.com/office/drawing/2014/main" id="{6C536526-F1D1-4E31-AF5A-73B79A5BE9D0}"/>
              </a:ext>
            </a:extLst>
          </p:cNvPr>
          <p:cNvCxnSpPr>
            <a:stCxn id="27" idx="2"/>
            <a:endCxn id="28" idx="0"/>
          </p:cNvCxnSpPr>
          <p:nvPr/>
        </p:nvCxnSpPr>
        <p:spPr bwMode="auto">
          <a:xfrm>
            <a:off x="9254802" y="2276872"/>
            <a:ext cx="0" cy="2880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4" name="Straight Arrow Connector 43">
            <a:extLst>
              <a:ext uri="{FF2B5EF4-FFF2-40B4-BE49-F238E27FC236}">
                <a16:creationId xmlns:a16="http://schemas.microsoft.com/office/drawing/2014/main" id="{F96CDB38-A67C-4E80-86EF-CE5AC1D05E1C}"/>
              </a:ext>
            </a:extLst>
          </p:cNvPr>
          <p:cNvCxnSpPr>
            <a:stCxn id="28" idx="2"/>
            <a:endCxn id="3" idx="0"/>
          </p:cNvCxnSpPr>
          <p:nvPr/>
        </p:nvCxnSpPr>
        <p:spPr bwMode="auto">
          <a:xfrm flipH="1">
            <a:off x="9252421" y="3240720"/>
            <a:ext cx="2381" cy="1917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Straight Arrow Connector 45">
            <a:extLst>
              <a:ext uri="{FF2B5EF4-FFF2-40B4-BE49-F238E27FC236}">
                <a16:creationId xmlns:a16="http://schemas.microsoft.com/office/drawing/2014/main" id="{E2ECF3AC-1884-42E7-A033-1D1C147E8137}"/>
              </a:ext>
            </a:extLst>
          </p:cNvPr>
          <p:cNvCxnSpPr>
            <a:stCxn id="3" idx="2"/>
            <a:endCxn id="30" idx="0"/>
          </p:cNvCxnSpPr>
          <p:nvPr/>
        </p:nvCxnSpPr>
        <p:spPr bwMode="auto">
          <a:xfrm>
            <a:off x="9252421" y="4486746"/>
            <a:ext cx="0" cy="1621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9" name="Textfeld 44">
            <a:extLst>
              <a:ext uri="{FF2B5EF4-FFF2-40B4-BE49-F238E27FC236}">
                <a16:creationId xmlns:a16="http://schemas.microsoft.com/office/drawing/2014/main" id="{8DC14303-ADC8-4A97-A045-B20AC771CA6B}"/>
              </a:ext>
            </a:extLst>
          </p:cNvPr>
          <p:cNvSpPr txBox="1"/>
          <p:nvPr/>
        </p:nvSpPr>
        <p:spPr>
          <a:xfrm>
            <a:off x="9308609" y="4371969"/>
            <a:ext cx="531795" cy="307777"/>
          </a:xfrm>
          <a:prstGeom prst="rect">
            <a:avLst/>
          </a:prstGeom>
          <a:noFill/>
        </p:spPr>
        <p:txBody>
          <a:bodyPr wrap="square" rtlCol="0">
            <a:spAutoFit/>
          </a:bodyPr>
          <a:lstStyle/>
          <a:p>
            <a:r>
              <a:rPr lang="de-DE" sz="1400" dirty="0">
                <a:solidFill>
                  <a:schemeClr val="tx1"/>
                </a:solidFill>
                <a:latin typeface="Arial" panose="020B0604020202020204" pitchFamily="34" charset="0"/>
                <a:cs typeface="Arial" panose="020B0604020202020204" pitchFamily="34" charset="0"/>
              </a:rPr>
              <a:t>Yes</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73886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511</TotalTime>
  <Words>2296</Words>
  <Application>Microsoft Office PowerPoint</Application>
  <PresentationFormat>Widescreen</PresentationFormat>
  <Paragraphs>328</Paragraphs>
  <Slides>19</Slides>
  <Notes>19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3" baseType="lpstr">
      <vt:lpstr>Arial</vt:lpstr>
      <vt:lpstr>Times New Roman</vt:lpstr>
      <vt:lpstr>802-11-Submission-16-9</vt:lpstr>
      <vt:lpstr>Microsoft Word 97 - 2003 Document</vt:lpstr>
      <vt:lpstr>Multi-AP Coordination: Recap and Additional Considerations</vt:lpstr>
      <vt:lpstr>Abstract</vt:lpstr>
      <vt:lpstr>Multi-AP Coordination Revisited (1/6)</vt:lpstr>
      <vt:lpstr>Multi-AP Coordination Revisited (2/6)</vt:lpstr>
      <vt:lpstr>Multi-AP Coordination Revisited (3/6)</vt:lpstr>
      <vt:lpstr>Multi-AP Coordination Revisited (4/6)</vt:lpstr>
      <vt:lpstr>Multi-AP Coordination Revisited (5/6)</vt:lpstr>
      <vt:lpstr>Multi-AP Coordination Revisited (6/6)</vt:lpstr>
      <vt:lpstr>Group Formation</vt:lpstr>
      <vt:lpstr>Coordination Scheme Selection</vt:lpstr>
      <vt:lpstr>Multi-link Operation</vt:lpstr>
      <vt:lpstr>Multi-link Operation</vt:lpstr>
      <vt:lpstr>Multi-link Operation</vt:lpstr>
      <vt:lpstr>Straw Poll # 1</vt:lpstr>
      <vt:lpstr>Straw Poll # 2</vt:lpstr>
      <vt:lpstr>Straw Poll # 3</vt:lpstr>
      <vt:lpstr>References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Multi-AP Coordination: Recap and Additional Considerations</dc:title>
  <dc:creator>Muhammad Sohaib J. Solaija</dc:creator>
  <cp:lastModifiedBy>Sohaib Solaija</cp:lastModifiedBy>
  <cp:revision>4</cp:revision>
  <cp:lastPrinted>1601-01-01T00:00:00Z</cp:lastPrinted>
  <dcterms:created xsi:type="dcterms:W3CDTF">2020-08-19T11:16:00Z</dcterms:created>
  <dcterms:modified xsi:type="dcterms:W3CDTF">2020-12-16T15:22:49Z</dcterms:modified>
</cp:coreProperties>
</file>