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448" r:id="rId2"/>
    <p:sldId id="449" r:id="rId3"/>
    <p:sldId id="451" r:id="rId4"/>
    <p:sldId id="452" r:id="rId5"/>
    <p:sldId id="464" r:id="rId6"/>
    <p:sldId id="466" r:id="rId7"/>
    <p:sldId id="459" r:id="rId8"/>
    <p:sldId id="460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14" autoAdjust="0"/>
    <p:restoredTop sz="90447" autoAdjust="0"/>
  </p:normalViewPr>
  <p:slideViewPr>
    <p:cSldViewPr>
      <p:cViewPr varScale="1">
        <p:scale>
          <a:sx n="77" d="100"/>
          <a:sy n="77" d="100"/>
        </p:scale>
        <p:origin x="1598" y="67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608" y="88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doc.: IEEE 802.11-20/1500r4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October 2020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D48B62BC-A010-4F8B-96BC-D75426AA71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6040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doc.: IEEE 802.11-20/1500r4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October 2020</a:t>
            </a:r>
            <a:endParaRPr lang="en-US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61980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802.11-20/1500r4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36C3B56-22C2-4F66-8AB0-B76AF03CA8D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058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802.11-20/1500r4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36C3B56-22C2-4F66-8AB0-B76AF03CA8D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9428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802.11-20/1500r4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36C3B56-22C2-4F66-8AB0-B76AF03CA8D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2308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802.11-20/1500r4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36C3B56-22C2-4F66-8AB0-B76AF03CA8D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4198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802.11-20/1500r4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October 2020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Dorothy Stanley (HP Enterprise)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70093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802.11-20/1500r4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October 2020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Dorothy Stanley (HP Enterprise)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165682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802.11-20/1500r4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36C3B56-22C2-4F66-8AB0-B76AF03CA8D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037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802.11-20/1500r4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36C3B56-22C2-4F66-8AB0-B76AF03CA8D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339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AC2FCF9-472E-480D-9073-A73C820427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F911EF-6A63-4B80-9E8C-821DDACCB0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E9D1CA-8036-452B-AA91-FC35ABF00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D236530-B1A2-4A31-8CA2-AC90596222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EFE6D4-15D6-44B7-889D-1EDC2778CC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3B9A4B-4D42-4642-8694-CB378EB0C8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2020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5E8FDAC-4B53-4E5B-8EEC-168720E59B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2020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E9AA826-2D66-4D95-924A-79AB5FB12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2020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B3C9980-79DC-43B3-9260-ABCB224AB3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0C135B0-9C00-4A47-A9DD-8577921F7D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DCDBB2E-8974-4A50-951E-5CD1EEC4EE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2836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smtClean="0"/>
              <a:t>October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C9ADC54-1EAA-451C-9892-A9A864B36D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802.11-20/1708r0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26705" y="6475413"/>
            <a:ext cx="1317220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Edward Au (Huawei)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D236530-B1A2-4A31-8CA2-AC905962223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>
          <a:xfrm>
            <a:off x="685800" y="1981200"/>
            <a:ext cx="7772400" cy="381000"/>
          </a:xfrm>
          <a:prstGeom prst="rect">
            <a:avLst/>
          </a:prstGeom>
          <a:noFill/>
        </p:spPr>
        <p:txBody>
          <a:bodyPr/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2020-10-28</a:t>
            </a: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 smtClean="0"/>
              <a:t>Author:</a:t>
            </a:r>
            <a:endParaRPr lang="en-US" sz="2000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</p:spPr>
        <p:txBody>
          <a:bodyPr/>
          <a:lstStyle/>
          <a:p>
            <a:pPr lvl="0" algn="ctr">
              <a:defRPr/>
            </a:pPr>
            <a:r>
              <a:rPr lang="en-US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P802.11ay Report to EC on Conditional Approval to forward draft to </a:t>
            </a:r>
            <a:r>
              <a:rPr lang="en-US" sz="3200" b="1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RevCom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8166371"/>
              </p:ext>
            </p:extLst>
          </p:nvPr>
        </p:nvGraphicFramePr>
        <p:xfrm>
          <a:off x="501650" y="2819400"/>
          <a:ext cx="7804150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54" name="Document" r:id="rId4" imgW="8239301" imgH="996814" progId="Word.Document.8">
                  <p:embed/>
                </p:oleObj>
              </mc:Choice>
              <mc:Fallback>
                <p:oleObj name="Document" r:id="rId4" imgW="8239301" imgH="99681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650" y="2819400"/>
                        <a:ext cx="7804150" cy="100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Introduction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 smtClean="0">
                <a:ea typeface="ＭＳ Ｐゴシック" pitchFamily="34" charset="-128"/>
              </a:rPr>
              <a:t>This document contains the report to the IEEE 802 Executive Committee in support of a request for conditional approval to send the P802.11ay draft to </a:t>
            </a:r>
            <a:r>
              <a:rPr lang="en-GB" dirty="0" err="1" smtClean="0">
                <a:ea typeface="ＭＳ Ｐゴシック" pitchFamily="34" charset="-128"/>
              </a:rPr>
              <a:t>RevCom</a:t>
            </a:r>
            <a:r>
              <a:rPr lang="en-GB" dirty="0" smtClean="0">
                <a:ea typeface="ＭＳ Ｐゴシック" pitchFamily="34" charset="-128"/>
              </a:rPr>
              <a:t>.</a:t>
            </a:r>
          </a:p>
          <a:p>
            <a:pPr algn="just"/>
            <a:r>
              <a:rPr lang="en-GB" altLang="ko-KR" dirty="0">
                <a:ea typeface="ＭＳ Ｐゴシック" pitchFamily="34" charset="-128"/>
              </a:rPr>
              <a:t>This document </a:t>
            </a:r>
            <a:r>
              <a:rPr lang="en-GB" altLang="ko-KR" dirty="0" smtClean="0">
                <a:ea typeface="ＭＳ Ｐゴシック" pitchFamily="34" charset="-128"/>
              </a:rPr>
              <a:t>(Revision TBD) was </a:t>
            </a:r>
            <a:r>
              <a:rPr lang="en-GB" altLang="ko-KR" dirty="0">
                <a:ea typeface="ＭＳ Ｐゴシック" pitchFamily="34" charset="-128"/>
              </a:rPr>
              <a:t>approved </a:t>
            </a:r>
            <a:r>
              <a:rPr lang="en-GB" altLang="ko-KR" dirty="0" smtClean="0">
                <a:ea typeface="ＭＳ Ｐゴシック" pitchFamily="34" charset="-128"/>
              </a:rPr>
              <a:t>by the 802.11 </a:t>
            </a:r>
            <a:r>
              <a:rPr lang="en-GB" altLang="ko-KR" dirty="0">
                <a:ea typeface="ＭＳ Ｐゴシック" pitchFamily="34" charset="-128"/>
              </a:rPr>
              <a:t>working group on </a:t>
            </a:r>
            <a:r>
              <a:rPr lang="en-GB" altLang="ko-KR" dirty="0" smtClean="0">
                <a:ea typeface="ＭＳ Ｐゴシック" pitchFamily="34" charset="-128"/>
              </a:rPr>
              <a:t>2020-11-XX.</a:t>
            </a:r>
            <a:endParaRPr lang="en-GB" altLang="ko-KR" dirty="0">
              <a:ea typeface="ＭＳ Ｐゴシック" pitchFamily="34" charset="-128"/>
            </a:endParaRPr>
          </a:p>
          <a:p>
            <a:pPr lvl="1"/>
            <a:r>
              <a:rPr lang="en-GB" altLang="ko-KR" dirty="0">
                <a:ea typeface="ＭＳ Ｐゴシック" pitchFamily="34" charset="-128"/>
              </a:rPr>
              <a:t>Passed in the Working </a:t>
            </a:r>
            <a:r>
              <a:rPr lang="en-GB" altLang="ko-KR" dirty="0" smtClean="0">
                <a:ea typeface="ＭＳ Ｐゴシック" pitchFamily="34" charset="-128"/>
              </a:rPr>
              <a:t>Group: TBD </a:t>
            </a:r>
            <a:r>
              <a:rPr lang="en-GB" altLang="ko-KR" dirty="0">
                <a:ea typeface="ＭＳ Ｐゴシック" pitchFamily="34" charset="-128"/>
              </a:rPr>
              <a:t>yes, </a:t>
            </a:r>
            <a:r>
              <a:rPr lang="en-GB" altLang="ko-KR" dirty="0" smtClean="0">
                <a:ea typeface="ＭＳ Ｐゴシック" pitchFamily="34" charset="-128"/>
              </a:rPr>
              <a:t>TBD no, TBD abstain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November 2020</a:t>
            </a:r>
            <a:endParaRPr lang="en-US" altLang="ko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226705" y="6475413"/>
            <a:ext cx="1317220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Edward Au (Huawei)</a:t>
            </a:r>
            <a:endParaRPr lang="en-US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B3C9980-79DC-43B3-9260-ABCB224AB3D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Standards Association (SA) Ballot Results – P802.11ay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November 2020</a:t>
            </a:r>
            <a:endParaRPr lang="en-US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26705" y="6475413"/>
            <a:ext cx="1317220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Edward Au (Huawei)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20994"/>
              </p:ext>
            </p:extLst>
          </p:nvPr>
        </p:nvGraphicFramePr>
        <p:xfrm>
          <a:off x="696911" y="1981200"/>
          <a:ext cx="7761289" cy="3364005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131889"/>
                <a:gridCol w="2498272"/>
                <a:gridCol w="590957"/>
                <a:gridCol w="590957"/>
                <a:gridCol w="422112"/>
                <a:gridCol w="422112"/>
                <a:gridCol w="422112"/>
                <a:gridCol w="590957"/>
                <a:gridCol w="431386"/>
                <a:gridCol w="660535"/>
              </a:tblGrid>
              <a:tr h="99069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5" marB="4572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5" marB="4572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5" marB="45725"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5" marB="45725"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5" marB="45725"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5" marB="45725"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5" marB="45725"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5" marB="45725"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5" marB="45725"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5" marB="45725" vert="eaVert" anchor="ctr" horzOverflow="overflow"/>
                </a:tc>
              </a:tr>
              <a:tr h="457246">
                <a:tc>
                  <a:txBody>
                    <a:bodyPr/>
                    <a:lstStyle/>
                    <a:p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Jan 9, 2020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SA ballot for P802.11ay Draft 5.0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137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itchFamily="18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113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</a:tr>
              <a:tr h="457246">
                <a:tc>
                  <a:txBody>
                    <a:bodyPr/>
                    <a:lstStyle/>
                    <a:p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Sept 29, 2020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SA</a:t>
                      </a: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GB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for P802.11ay Draft 6.0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137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114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</a:tr>
              <a:tr h="457246">
                <a:tc>
                  <a:txBody>
                    <a:bodyPr/>
                    <a:lstStyle/>
                    <a:p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Oct 27, 2020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Post ballot vote changes to Approve*</a:t>
                      </a:r>
                      <a:r>
                        <a:rPr lang="en-US" sz="12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CA" sz="12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137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114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103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</a:tr>
              <a:tr h="457246">
                <a:tc>
                  <a:txBody>
                    <a:bodyPr/>
                    <a:lstStyle/>
                    <a:p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TBD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SA</a:t>
                      </a: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GB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for P802.11ay Draft 7.0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137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/>
                </a:tc>
              </a:tr>
              <a:tr h="544323">
                <a:tc>
                  <a:txBody>
                    <a:bodyPr/>
                    <a:lstStyle/>
                    <a:p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9600" y="5867400"/>
            <a:ext cx="11430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 </a:t>
            </a:r>
            <a:r>
              <a:rPr lang="en-US" dirty="0" smtClean="0"/>
              <a:t>Yang</a:t>
            </a:r>
            <a:r>
              <a:rPr lang="en-US" smtClean="0"/>
              <a:t>, Sakoda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November 2020</a:t>
            </a:r>
            <a:endParaRPr lang="en-US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26705" y="6475413"/>
            <a:ext cx="1317220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Edward Au (Huawei)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SA Ballot Comments – P802.11ay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1460532"/>
              </p:ext>
            </p:extLst>
          </p:nvPr>
        </p:nvGraphicFramePr>
        <p:xfrm>
          <a:off x="696913" y="1981200"/>
          <a:ext cx="7761286" cy="1595437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284287"/>
                <a:gridCol w="3276600"/>
                <a:gridCol w="3200399"/>
              </a:tblGrid>
              <a:tr h="68081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1430" marR="91430" marT="45731" marB="4573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1430" marR="91430" marT="45731" marB="4573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(Yes and No votes)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1430" marR="91430" marT="45731" marB="45731" anchor="ctr" horzOverflow="overflow"/>
                </a:tc>
              </a:tr>
              <a:tr h="457309">
                <a:tc>
                  <a:txBody>
                    <a:bodyPr/>
                    <a:lstStyle/>
                    <a:p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Jan 9, 2020</a:t>
                      </a:r>
                    </a:p>
                  </a:txBody>
                  <a:tcPr marL="91430" marR="91430" marT="45731" marB="4573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SA ballot for P802.11ay Draft 5.0</a:t>
                      </a:r>
                    </a:p>
                  </a:txBody>
                  <a:tcPr marL="91430" marR="91430" marT="45731" marB="45731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135</a:t>
                      </a:r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(64 technical, 69 editorial, 2 general)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0" marR="91430" marT="45731" marB="45731"/>
                </a:tc>
              </a:tr>
              <a:tr h="457309">
                <a:tc>
                  <a:txBody>
                    <a:bodyPr/>
                    <a:lstStyle/>
                    <a:p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Sept 29, 2020</a:t>
                      </a:r>
                    </a:p>
                  </a:txBody>
                  <a:tcPr marL="91430" marR="91430" marT="45731" marB="4573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SA</a:t>
                      </a: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GB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for P802.11ay Draft 6.0</a:t>
                      </a:r>
                    </a:p>
                  </a:txBody>
                  <a:tcPr marL="91430" marR="91430" marT="45731" marB="45731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</a:p>
                    <a:p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(52</a:t>
                      </a:r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technical, </a:t>
                      </a: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editorial, 2 general)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0" marR="91430" marT="45731" marB="45731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85800"/>
            <a:ext cx="8496944" cy="1066800"/>
          </a:xfrm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comments by commenters</a:t>
            </a:r>
            <a:br>
              <a:rPr lang="en-GB" dirty="0" smtClean="0">
                <a:ea typeface="ＭＳ Ｐゴシック" pitchFamily="34" charset="-128"/>
              </a:rPr>
            </a:br>
            <a:r>
              <a:rPr lang="en-GB" sz="1600" dirty="0" smtClean="0">
                <a:ea typeface="ＭＳ Ｐゴシック" pitchFamily="34" charset="-128"/>
              </a:rPr>
              <a:t>(NOTE – awaiting commenters’ response)</a:t>
            </a:r>
            <a:endParaRPr lang="en-CA" sz="1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November 2020</a:t>
            </a:r>
            <a:endParaRPr lang="en-US" altLang="ko-KR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8546799"/>
              </p:ext>
            </p:extLst>
          </p:nvPr>
        </p:nvGraphicFramePr>
        <p:xfrm>
          <a:off x="696913" y="1752600"/>
          <a:ext cx="7761288" cy="2870448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557339"/>
                <a:gridCol w="787761"/>
                <a:gridCol w="866537"/>
                <a:gridCol w="787761"/>
                <a:gridCol w="2914715"/>
                <a:gridCol w="847175"/>
              </a:tblGrid>
              <a:tr h="432048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Voter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Initial 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r>
                        <a:rPr kumimoji="0" lang="en-GB" altLang="ko-KR" sz="1600" b="1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st</a:t>
                      </a:r>
                      <a:r>
                        <a:rPr kumimoji="0" lang="en-GB" altLang="ko-K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Re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kumimoji="0" lang="en-GB" altLang="ko-KR" sz="1600" b="1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nd</a:t>
                      </a:r>
                      <a:r>
                        <a:rPr kumimoji="0" lang="en-GB" altLang="ko-K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Re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Comment topic</a:t>
                      </a:r>
                      <a:endParaRPr kumimoji="0" lang="en-GB" altLang="ko-KR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</a:tr>
              <a:tr h="235210">
                <a:tc>
                  <a:txBody>
                    <a:bodyPr/>
                    <a:lstStyle/>
                    <a:p>
                      <a:r>
                        <a:rPr lang="en-US" altLang="ko-KR" sz="1400" dirty="0" smtClean="0">
                          <a:latin typeface="+mj-lt"/>
                        </a:rPr>
                        <a:t> Mark Hamilton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 </a:t>
                      </a:r>
                    </a:p>
                  </a:txBody>
                  <a:tcPr/>
                </a:tc>
              </a:tr>
              <a:tr h="2504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dirty="0" smtClean="0">
                          <a:latin typeface="+mj-lt"/>
                        </a:rPr>
                        <a:t> Joseph</a:t>
                      </a:r>
                      <a:r>
                        <a:rPr lang="en-US" altLang="ko-KR" sz="1400" b="0" baseline="0" dirty="0" smtClean="0">
                          <a:latin typeface="+mj-lt"/>
                        </a:rPr>
                        <a:t> Levy</a:t>
                      </a:r>
                      <a:endParaRPr lang="ko-KR" altLang="en-US" sz="1400" b="0" dirty="0" smtClean="0">
                        <a:latin typeface="+mj-lt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2504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dirty="0" smtClean="0">
                          <a:latin typeface="+mj-lt"/>
                        </a:rPr>
                        <a:t> </a:t>
                      </a:r>
                      <a:r>
                        <a:rPr lang="en-US" altLang="ko-KR" sz="1400" b="0" dirty="0" err="1" smtClean="0">
                          <a:latin typeface="+mj-lt"/>
                        </a:rPr>
                        <a:t>Payam</a:t>
                      </a:r>
                      <a:r>
                        <a:rPr lang="en-US" altLang="ko-KR" sz="1400" b="0" baseline="0" dirty="0" smtClean="0">
                          <a:latin typeface="+mj-lt"/>
                        </a:rPr>
                        <a:t> </a:t>
                      </a:r>
                      <a:r>
                        <a:rPr lang="en-US" altLang="ko-KR" sz="1400" b="0" baseline="0" dirty="0" err="1" smtClean="0">
                          <a:latin typeface="+mj-lt"/>
                        </a:rPr>
                        <a:t>Torab</a:t>
                      </a:r>
                      <a:endParaRPr lang="ko-KR" altLang="en-US" sz="1400" b="0" dirty="0" smtClean="0">
                        <a:latin typeface="+mj-lt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2504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dirty="0" smtClean="0">
                          <a:latin typeface="+mj-lt"/>
                        </a:rPr>
                        <a:t> </a:t>
                      </a:r>
                      <a:r>
                        <a:rPr lang="en-US" altLang="ko-KR" sz="1400" b="0" dirty="0" err="1" smtClean="0">
                          <a:latin typeface="+mj-lt"/>
                        </a:rPr>
                        <a:t>Xiaofei</a:t>
                      </a:r>
                      <a:r>
                        <a:rPr lang="en-US" altLang="ko-KR" sz="1400" b="0" baseline="0" dirty="0" smtClean="0">
                          <a:latin typeface="+mj-lt"/>
                        </a:rPr>
                        <a:t> Wang</a:t>
                      </a:r>
                      <a:endParaRPr lang="ko-KR" altLang="en-US" sz="1400" b="0" dirty="0" smtClean="0">
                        <a:latin typeface="+mj-lt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2504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dirty="0" smtClean="0">
                          <a:latin typeface="+mj-lt"/>
                        </a:rPr>
                        <a:t> James</a:t>
                      </a:r>
                      <a:r>
                        <a:rPr lang="en-US" altLang="ko-KR" sz="1400" b="0" baseline="0" dirty="0" smtClean="0">
                          <a:latin typeface="+mj-lt"/>
                        </a:rPr>
                        <a:t> Yee</a:t>
                      </a:r>
                      <a:endParaRPr lang="ko-KR" altLang="en-US" sz="1400" b="0" dirty="0" smtClean="0">
                        <a:latin typeface="+mj-lt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2504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baseline="0" dirty="0" smtClean="0">
                          <a:latin typeface="+mj-lt"/>
                        </a:rPr>
                        <a:t> </a:t>
                      </a:r>
                      <a:r>
                        <a:rPr lang="en-US" altLang="ko-KR" sz="1400" b="0" baseline="0" dirty="0" err="1" smtClean="0">
                          <a:latin typeface="+mj-lt"/>
                        </a:rPr>
                        <a:t>Alecsander</a:t>
                      </a:r>
                      <a:r>
                        <a:rPr lang="en-US" altLang="ko-KR" sz="1400" b="0" baseline="0" dirty="0" smtClean="0">
                          <a:latin typeface="+mj-lt"/>
                        </a:rPr>
                        <a:t> </a:t>
                      </a:r>
                      <a:r>
                        <a:rPr lang="en-US" altLang="ko-KR" sz="1400" b="0" baseline="0" dirty="0" err="1" smtClean="0">
                          <a:latin typeface="+mj-lt"/>
                        </a:rPr>
                        <a:t>Eitan</a:t>
                      </a:r>
                      <a:endParaRPr lang="ko-KR" altLang="en-US" sz="1400" b="0" dirty="0" smtClean="0">
                        <a:latin typeface="+mj-lt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2504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dirty="0" smtClean="0">
                          <a:latin typeface="+mj-lt"/>
                        </a:rPr>
                        <a:t> </a:t>
                      </a:r>
                      <a:r>
                        <a:rPr lang="en-US" altLang="ko-KR" sz="1400" b="0" dirty="0" err="1" smtClean="0">
                          <a:latin typeface="+mj-lt"/>
                        </a:rPr>
                        <a:t>Assaf</a:t>
                      </a:r>
                      <a:r>
                        <a:rPr lang="en-US" altLang="ko-KR" sz="1400" b="0" dirty="0" smtClean="0">
                          <a:latin typeface="+mj-lt"/>
                        </a:rPr>
                        <a:t> Kasher</a:t>
                      </a:r>
                      <a:endParaRPr lang="ko-KR" altLang="en-US" sz="1400" b="0" dirty="0" smtClean="0">
                        <a:latin typeface="+mj-lt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2504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 smtClean="0">
                          <a:latin typeface="+mj-lt"/>
                        </a:rPr>
                        <a:t> TOTAL</a:t>
                      </a:r>
                      <a:endParaRPr lang="ko-KR" altLang="en-US" sz="1400" b="1" dirty="0" smtClean="0">
                        <a:latin typeface="+mj-lt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26705" y="6475413"/>
            <a:ext cx="1317220" cy="184666"/>
          </a:xfrm>
        </p:spPr>
        <p:txBody>
          <a:bodyPr/>
          <a:lstStyle/>
          <a:p>
            <a:r>
              <a:rPr lang="en-US" dirty="0" smtClean="0"/>
              <a:t>Edward Au (Huawei)</a:t>
            </a:r>
            <a:endParaRPr lang="en-CA" dirty="0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CA" dirty="0" smtClean="0"/>
              <a:t>Slide </a:t>
            </a:r>
            <a:fld id="{04DB4A89-15C8-4E45-B125-5017FF6EA3AB}" type="slidenum">
              <a:rPr lang="en-CA" smtClean="0"/>
              <a:pPr/>
              <a:t>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2398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comments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981200"/>
            <a:ext cx="4800600" cy="4114800"/>
          </a:xfrm>
        </p:spPr>
        <p:txBody>
          <a:bodyPr/>
          <a:lstStyle/>
          <a:p>
            <a:r>
              <a:rPr lang="en-GB" altLang="ko-KR" sz="1800" dirty="0">
                <a:ea typeface="ＭＳ Ｐゴシック" pitchFamily="34" charset="-128"/>
              </a:rPr>
              <a:t>The composite of all unsatisfied comments and the resolutions approved by the comment resolution committee received during </a:t>
            </a:r>
            <a:r>
              <a:rPr lang="en-GB" altLang="ko-KR" sz="1800" dirty="0" smtClean="0">
                <a:ea typeface="ＭＳ Ｐゴシック" pitchFamily="34" charset="-128"/>
              </a:rPr>
              <a:t>the SA ballots are </a:t>
            </a:r>
            <a:r>
              <a:rPr lang="en-GB" altLang="ko-KR" sz="1800" dirty="0">
                <a:ea typeface="ＭＳ Ｐゴシック" pitchFamily="34" charset="-128"/>
              </a:rPr>
              <a:t>in the embedded document on the right:</a:t>
            </a:r>
          </a:p>
          <a:p>
            <a:pPr lvl="1">
              <a:lnSpc>
                <a:spcPct val="80000"/>
              </a:lnSpc>
            </a:pPr>
            <a:r>
              <a:rPr lang="en-GB" altLang="ko-KR" sz="1600" dirty="0">
                <a:ea typeface="ＭＳ Ｐゴシック" pitchFamily="34" charset="-128"/>
              </a:rPr>
              <a:t>Double click on the icon to </a:t>
            </a:r>
            <a:r>
              <a:rPr lang="en-GB" altLang="ko-KR" sz="1600" dirty="0" smtClean="0">
                <a:ea typeface="ＭＳ Ｐゴシック" pitchFamily="34" charset="-128"/>
              </a:rPr>
              <a:t>open the file</a:t>
            </a:r>
            <a:endParaRPr lang="en-GB" altLang="ko-KR" sz="1600" dirty="0">
              <a:ea typeface="ＭＳ Ｐゴシック" pitchFamily="34" charset="-128"/>
            </a:endParaRPr>
          </a:p>
          <a:p>
            <a:pPr marL="0" indent="0">
              <a:lnSpc>
                <a:spcPct val="80000"/>
              </a:lnSpc>
              <a:buNone/>
            </a:pPr>
            <a:endParaRPr lang="en-GB" sz="1800" dirty="0" smtClean="0">
              <a:ea typeface="ＭＳ Ｐゴシック" pitchFamily="34" charset="-128"/>
            </a:endParaRPr>
          </a:p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November 2020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4DB4A89-15C8-4E45-B125-5017FF6EA3AB}" type="slidenum">
              <a:rPr lang="en-CA" smtClean="0"/>
              <a:pPr/>
              <a:t>6</a:t>
            </a:fld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26705" y="6475413"/>
            <a:ext cx="1317220" cy="184666"/>
          </a:xfrm>
        </p:spPr>
        <p:txBody>
          <a:bodyPr/>
          <a:lstStyle/>
          <a:p>
            <a:r>
              <a:rPr lang="en-US" dirty="0" smtClean="0"/>
              <a:t>Edward Au (Huawei)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4660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Mandatory Coordination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November 2020</a:t>
            </a:r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26705" y="6475413"/>
            <a:ext cx="1317220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Edward Au (Huawei)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3B9A4B-4D42-4642-8694-CB378EB0C87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10" name="Group 4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7144824"/>
              </p:ext>
            </p:extLst>
          </p:nvPr>
        </p:nvGraphicFramePr>
        <p:xfrm>
          <a:off x="685800" y="2057400"/>
          <a:ext cx="7772400" cy="3581992"/>
        </p:xfrm>
        <a:graphic>
          <a:graphicData uri="http://schemas.openxmlformats.org/drawingml/2006/table">
            <a:tbl>
              <a:tblPr/>
              <a:tblGrid>
                <a:gridCol w="3200400"/>
                <a:gridCol w="838200"/>
                <a:gridCol w="1295400"/>
                <a:gridCol w="2438400"/>
              </a:tblGrid>
              <a:tr h="66273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Coordination Entity</a:t>
                      </a:r>
                    </a:p>
                  </a:txBody>
                  <a:tcPr marT="45727" marB="4572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Draft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Date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Status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</a:tr>
              <a:tr h="78507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IEEE-SA Editorial (MEC)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D3.1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July 2019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“Meets all editorial requirements.”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34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Quantities, Units and Letter Symbols  (SCC14)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20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Terms and Definitions (SCC10)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Registration Authority Committee (RAC)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/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P802.11ay </a:t>
            </a:r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November 2020</a:t>
            </a:r>
            <a:endParaRPr lang="en-US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26705" y="6475413"/>
            <a:ext cx="1317220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Edward Au (Huawei)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7" name="Group 15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8847194"/>
              </p:ext>
            </p:extLst>
          </p:nvPr>
        </p:nvGraphicFramePr>
        <p:xfrm>
          <a:off x="685799" y="1905000"/>
          <a:ext cx="7772401" cy="2529840"/>
        </p:xfrm>
        <a:graphic>
          <a:graphicData uri="http://schemas.openxmlformats.org/drawingml/2006/table">
            <a:tbl>
              <a:tblPr/>
              <a:tblGrid>
                <a:gridCol w="5334001"/>
                <a:gridCol w="2438400"/>
              </a:tblGrid>
              <a:tr h="457200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Milestone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+mj-lt"/>
                        </a:rPr>
                        <a:t>Date</a:t>
                      </a:r>
                      <a:endParaRPr lang="en-US" sz="2000" b="1" dirty="0">
                        <a:latin typeface="+mj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Report to EC for conditional approval to proceed to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RevCom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latin typeface="+mj-lt"/>
                          <a:cs typeface="Arial" panose="020B0604020202020204" pitchFamily="34" charset="0"/>
                        </a:rPr>
                        <a:t>November 13, 2020</a:t>
                      </a:r>
                      <a:endParaRPr lang="en-US" sz="20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2nd Recirculation SA ballot on D7.0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latin typeface="+mj-lt"/>
                          <a:cs typeface="Arial" panose="020B0604020202020204" pitchFamily="34" charset="0"/>
                        </a:rPr>
                        <a:t>November</a:t>
                      </a:r>
                      <a:r>
                        <a:rPr lang="en-US" sz="2000" baseline="0" dirty="0" smtClean="0">
                          <a:latin typeface="+mj-lt"/>
                          <a:cs typeface="Arial" panose="020B0604020202020204" pitchFamily="34" charset="0"/>
                        </a:rPr>
                        <a:t> 30, 2020</a:t>
                      </a:r>
                      <a:endParaRPr lang="en-US" sz="20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j-lt"/>
                          <a:cs typeface="Arial" panose="020B0604020202020204" pitchFamily="34" charset="0"/>
                        </a:rPr>
                        <a:t>Comment response notification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latin typeface="+mj-lt"/>
                          <a:cs typeface="Arial" panose="020B0604020202020204" pitchFamily="34" charset="0"/>
                        </a:rPr>
                        <a:t>December 12, 2020</a:t>
                      </a:r>
                      <a:endParaRPr lang="en-US" sz="20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j-lt"/>
                          <a:cs typeface="Arial" panose="020B0604020202020204" pitchFamily="34" charset="0"/>
                        </a:rPr>
                        <a:t>Post to </a:t>
                      </a:r>
                      <a:r>
                        <a:rPr lang="en-US" sz="2000" dirty="0" err="1" smtClean="0">
                          <a:latin typeface="+mj-lt"/>
                          <a:cs typeface="Arial" panose="020B0604020202020204" pitchFamily="34" charset="0"/>
                        </a:rPr>
                        <a:t>RevCom</a:t>
                      </a:r>
                      <a:r>
                        <a:rPr lang="en-US" sz="2000" dirty="0" smtClean="0">
                          <a:latin typeface="+mj-lt"/>
                          <a:cs typeface="Arial" panose="020B0604020202020204" pitchFamily="34" charset="0"/>
                        </a:rPr>
                        <a:t> by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latin typeface="+mj-lt"/>
                          <a:cs typeface="Arial" panose="020B0604020202020204" pitchFamily="34" charset="0"/>
                        </a:rPr>
                        <a:t>February 12, 2021</a:t>
                      </a:r>
                      <a:endParaRPr lang="en-US" sz="20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97941</TotalTime>
  <Words>588</Words>
  <Application>Microsoft Office PowerPoint</Application>
  <PresentationFormat>On-screen Show (4:3)</PresentationFormat>
  <Paragraphs>166</Paragraphs>
  <Slides>8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ＭＳ Ｐゴシック</vt:lpstr>
      <vt:lpstr>Arial</vt:lpstr>
      <vt:lpstr>Calibri</vt:lpstr>
      <vt:lpstr>Times New Roman</vt:lpstr>
      <vt:lpstr>802-11-Submission</vt:lpstr>
      <vt:lpstr>Document</vt:lpstr>
      <vt:lpstr>PowerPoint Presentation</vt:lpstr>
      <vt:lpstr>Introduction</vt:lpstr>
      <vt:lpstr>Standards Association (SA) Ballot Results – P802.11ay</vt:lpstr>
      <vt:lpstr>SA Ballot Comments – P802.11ay</vt:lpstr>
      <vt:lpstr>Unsatisfied comments by commenters (NOTE – awaiting commenters’ response)</vt:lpstr>
      <vt:lpstr>Unsatisfied comments</vt:lpstr>
      <vt:lpstr>Mandatory Coordination</vt:lpstr>
      <vt:lpstr>P802.11ay Timeline</vt:lpstr>
    </vt:vector>
  </TitlesOfParts>
  <Company>HP Enterprise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P802.11ay Report to EC on approval to forward draft to RevCom</dc:title>
  <dc:creator>dorothy.stanley@hpe.com</dc:creator>
  <cp:keywords>October 2020</cp:keywords>
  <cp:lastModifiedBy>Edward Au</cp:lastModifiedBy>
  <cp:revision>2899</cp:revision>
  <cp:lastPrinted>1998-02-10T13:28:06Z</cp:lastPrinted>
  <dcterms:created xsi:type="dcterms:W3CDTF">2007-04-17T18:10:23Z</dcterms:created>
  <dcterms:modified xsi:type="dcterms:W3CDTF">2020-10-28T13:38:45Z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(7)O48q+nWDiKNAVXoAwq58w6onvO4eaK+wzpVW8jJCkaAk5P9kKngByeTmJxmoV2pCjvvmemEH_x000d_
Bi/1Vb2TVe+tY7DxqSSUdjmKOgTB8TLyiNQBsxkECPbQ5aOgrJarIgvBMt9/xI83ilExG6vi_x000d_
S0GxhJWGGUDgHyjb+HnAnUyDOHQkWDr/J5rfnEo8Pkef1xN4QHP7egW/+34UnnUIjw3oNNjl_x000d_
OHDD9Ssc4eYTC78Pow</vt:lpwstr>
  </property>
  <property fmtid="{D5CDD505-2E9C-101B-9397-08002B2CF9AE}" pid="3" name="_ms_pID_7253431">
    <vt:lpwstr>6vpYfi/vBWCLT9AAVyRe/tVHpf6Ac/UgkG/769ZfIzu5CXBMe25Mjb_x000d_
wyk3Z2sholKs78sCReY0tK6/qoCtk3RMh2lwCRGb+Vjheswe4KrtdiCCfRyuGnkUzeDr+3Oa_x000d_
pgBXfVduOvik4Ctt4N6tW7nTykDNdCW1ja0Q63kOM1MM9z3SPmGeHA2Oj/82zkoiGNSj2uz6_x000d_
iyF2w3CyR7XJHnoqXJRq4fEMlNT4EIppcbf4</vt:lpwstr>
  </property>
  <property fmtid="{D5CDD505-2E9C-101B-9397-08002B2CF9AE}" pid="4" name="_ms_pID_7253432">
    <vt:lpwstr>pGb23zPPRlZ05V1oH18F/8JGuLq1c/5NRzHa_x000d_
fP3c8wW+rSCqGEAIsLJj5g0kRuzUdV6tE39wzbhXti+ppBdL4JUonBF/H5bhy5KGbmAq9wDL_x000d_
WQEe1FwKs3UpTInkbf2Vc4B3Xe98ZFutSUZeMomnGtxyDe8t3jANbPJRT4xgn+CsbQbT2WZB_x000d_
ZZsrxy/GtjvMeU2G15LBA30mfQfc6NpGW2DGXCFX+btathrHn9nO6Q</vt:lpwstr>
  </property>
  <property fmtid="{D5CDD505-2E9C-101B-9397-08002B2CF9AE}" pid="5" name="_ms_pID_7253433">
    <vt:lpwstr>nc12FRKBQ68I2REs/u_x000d_
WxepZKfOi7k/cPGWSl8CIlA7kJdttX17bU1pmmj+C22HHDjaJD9M03JDLv0cUEBhIiymLys0_x000d_
S8Zrf9kLXl5etDTc0gmGvBzh5K3sp8Z6GqumFqrluPyDw0+PFh9FtSA0wh58qmmFhp+Ywbhd_x000d_
4CjJSN0lqFQl0Zo//6w5seXqFt8axD8R21ZMXHYerBlhWZ9yNOB8VnfWlvNDY5hEuruJ2kqG</vt:lpwstr>
  </property>
  <property fmtid="{D5CDD505-2E9C-101B-9397-08002B2CF9AE}" pid="6" name="_ms_pID_7253434">
    <vt:lpwstr>_x000d_
8a8nLkD9QQPo0Zjl19uBvrg7Ah44u4v9LeeL2b6QYB/toj++rsNsk5L6cv2+pU+uLkGaB9Ls_x000d_
Qjyo0dXcFynypfFicT2UJZi6GUQ2lE9C5ggbx5UwniYKlC/gl6xmI7yL4k88ngb/o6gRz9cA_x000d_
Ka7Z4sFCU9+MskBB22AiDG3+sbywHPc4VNvb4eP9IFnXza/yvzpVyoe+pD9bALR8GaYiAMEv_x000d_
C6tEoxqS9RBbM81T</vt:lpwstr>
  </property>
  <property fmtid="{D5CDD505-2E9C-101B-9397-08002B2CF9AE}" pid="7" name="_ms_pID_7253435">
    <vt:lpwstr>T/m+abgw1hF35qfTU1NFZ3cq0eiyqsKXzjuAOnuvr8I6nRCRK3KS8jLJ_x000d_
xrBx92k2Js5AzBLzmpruEbTpVKhqG0EQ+o2FPDeArXFeTqnKw0JGqHN5Wiwjdcz0QoCkcBqM_x000d_
eQuc7nc2YYNWghx3pw76G1g5OIVwkvHetqKOgL9P9aTyf/o93inc/AoIUL6qpOmDC/2E6jXx_x000d_
x6MXOKt76uld1sLDeoqCA/VEkD+VwvVWrf</vt:lpwstr>
  </property>
  <property fmtid="{D5CDD505-2E9C-101B-9397-08002B2CF9AE}" pid="8" name="_ms_pID_7253436">
    <vt:lpwstr>cCso0fEQ85A5msJc92E717P1bTkQ==</vt:lpwstr>
  </property>
</Properties>
</file>