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69" r:id="rId2"/>
    <p:sldId id="272" r:id="rId3"/>
    <p:sldId id="315" r:id="rId4"/>
    <p:sldId id="328" r:id="rId5"/>
    <p:sldId id="267" r:id="rId6"/>
    <p:sldId id="260" r:id="rId7"/>
    <p:sldId id="261" r:id="rId8"/>
    <p:sldId id="262" r:id="rId9"/>
    <p:sldId id="263" r:id="rId10"/>
    <p:sldId id="283" r:id="rId11"/>
    <p:sldId id="284" r:id="rId12"/>
    <p:sldId id="287" r:id="rId13"/>
    <p:sldId id="288" r:id="rId14"/>
    <p:sldId id="289" r:id="rId15"/>
    <p:sldId id="361" r:id="rId16"/>
    <p:sldId id="365" r:id="rId17"/>
    <p:sldId id="367" r:id="rId18"/>
    <p:sldId id="363" r:id="rId19"/>
    <p:sldId id="364" r:id="rId20"/>
    <p:sldId id="334" r:id="rId21"/>
    <p:sldId id="366" r:id="rId22"/>
    <p:sldId id="360" r:id="rId2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73" autoAdjust="0"/>
    <p:restoredTop sz="98505" autoAdjust="0"/>
  </p:normalViewPr>
  <p:slideViewPr>
    <p:cSldViewPr>
      <p:cViewPr varScale="1">
        <p:scale>
          <a:sx n="156" d="100"/>
          <a:sy n="156" d="100"/>
        </p:scale>
        <p:origin x="564" y="150"/>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18</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4343476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19</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6312446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20</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21</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1958526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4</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15</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03393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482492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17</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18041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91691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Nov 2020</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802.11-20/1696r4</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0/11-20-0177-04-0arc-liaison-to-revmd-on-ess.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9/11-19-0106-00-000m-sta-and-ap.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20/11-20-0174-00-0arc-epd-and-lpd-terminology-misalignment-in-ieee-std-802-1-and-802-11.ppt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0/11-20-1486-00-0arc-arc-sc-teleconference-minutes-16-sept-2020-interim.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1/dcn/20/11-20-1674-00-0arc-arc-sc-teleconference-minutes-19-oct-2020.doc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0/11-20-0177-04-0arc-liaison-to-revmd-on-ess.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0/11-20-1639-04-00be-11be-ap-mld-architecture-discussion.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s://mentor.ieee.org/802.11/dcn/20/11-20-1166-04-00bd-ngv-11bd-architecture-discussion.pptx" TargetMode="External"/><Relationship Id="rId4" Type="http://schemas.openxmlformats.org/officeDocument/2006/relationships/hyperlink" Target="https://mentor.ieee.org/802.11/dcn/20/11-20-1122-03-00be-802-11be-architecture-association-discussion.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0/11-20-1200-00-00be-11be-architecture-discussion.pptx" TargetMode="External"/><Relationship Id="rId3" Type="http://schemas.openxmlformats.org/officeDocument/2006/relationships/hyperlink" Target="https://mentor.ieee.org/802.11/dcn/20/11-20-1148-00-00be-discussion-on-mld-architecture.pptx" TargetMode="External"/><Relationship Id="rId7" Type="http://schemas.openxmlformats.org/officeDocument/2006/relationships/hyperlink" Target="https://mentor.ieee.org/802.11/dcn/20/11-20-1240-00-00be-how-many-macs-and-spacetime-in-reference-models.ppt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mentor.ieee.org/802.11/dcn/20/11-20-1122-01-00be-802-11be-architecture-association-discussion.pptx" TargetMode="External"/><Relationship Id="rId5" Type="http://schemas.openxmlformats.org/officeDocument/2006/relationships/hyperlink" Target="https://mentor.ieee.org/802.11/dcn/20/11-20-1171-01-00be-multi-link-ap-network-reference-model-discussion.pptx" TargetMode="External"/><Relationship Id="rId4" Type="http://schemas.openxmlformats.org/officeDocument/2006/relationships/hyperlink" Target="https://mentor.ieee.org/802.11/dcn/20/11-20-1131-01-00be-multi-link-reference-model-discussion.pptx" TargetMode="External"/><Relationship Id="rId9" Type="http://schemas.openxmlformats.org/officeDocument/2006/relationships/hyperlink" Target="https://mentor.ieee.org/802.11/dcn/20/11-20-1660-01-0arc-discussion-on-soft-ap-mld-definition.pptx"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ARC-SC-agenda-Nov-2020</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2020-11-04</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spid="_x0000_s15806" name="Document" r:id="rId4" imgW="8619847" imgH="3137708" progId="Word.Document.8">
                  <p:embed/>
                </p:oleObj>
              </mc:Choice>
              <mc:Fallback>
                <p:oleObj name="Document" r:id="rId4" imgW="8619847" imgH="3137708" progId="Word.Document.8">
                  <p:embed/>
                  <p:pic>
                    <p:nvPicPr>
                      <p:cNvPr id="0" name="Object 11"/>
                      <p:cNvPicPr>
                        <a:picLocks noChangeAspect="1" noChangeArrowheads="1"/>
                      </p:cNvPicPr>
                      <p:nvPr/>
                    </p:nvPicPr>
                    <p:blipFill>
                      <a:blip r:embed="rId5"/>
                      <a:srcRect/>
                      <a:stretch>
                        <a:fillRect/>
                      </a:stretch>
                    </p:blipFill>
                    <p:spPr bwMode="auto">
                      <a:xfrm>
                        <a:off x="525463" y="2305050"/>
                        <a:ext cx="7899400" cy="2879725"/>
                      </a:xfrm>
                      <a:prstGeom prst="rect">
                        <a:avLst/>
                      </a:prstGeom>
                      <a:noFill/>
                      <a:ln>
                        <a:noFill/>
                      </a:ln>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86545"/>
            <a:ext cx="7770813" cy="3084910"/>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400" dirty="0">
                <a:hlinkClick r:id="rId2"/>
              </a:rPr>
              <a:t>https://standards.ieee.org/about/policies/bylaws/sect6-7.html#7</a:t>
            </a:r>
            <a:br>
              <a:rPr lang="en-US" sz="1400" dirty="0"/>
            </a:br>
            <a:r>
              <a:rPr lang="en-US" sz="1200" dirty="0"/>
              <a:t>	Clause 6.1 of the IEEE SA Standards Board Operations Manual</a:t>
            </a:r>
            <a:br>
              <a:rPr lang="en-US" sz="1200" dirty="0"/>
            </a:br>
            <a:r>
              <a:rPr lang="en-US" sz="1200" dirty="0"/>
              <a:t>	</a:t>
            </a: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400" dirty="0">
                <a:hlinkClick r:id="rId5"/>
              </a:rPr>
              <a:t>http://standards.ieee.org/faqs/copyrights.html/</a:t>
            </a:r>
            <a:endParaRPr lang="en-US" sz="14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endParaRPr lang="en-US" altLang="en-US" sz="1100"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 behavior in IEEE-SA activities is guided</a:t>
            </a:r>
            <a:br>
              <a:rPr lang="en-US" sz="2400" dirty="0"/>
            </a:br>
            <a:r>
              <a:rPr lang="en-US" sz="2400"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i="1" dirty="0"/>
              <a:t>Uphold the highest standards of integrity, responsible behavior, and ethical and professional conduct</a:t>
            </a:r>
          </a:p>
          <a:p>
            <a:pPr lvl="1">
              <a:buFont typeface="Arial" panose="020B0604020202020204" pitchFamily="34" charset="0"/>
              <a:buChar char="•"/>
            </a:pPr>
            <a:r>
              <a:rPr lang="en-US" sz="1350" i="1" dirty="0"/>
              <a:t>Treat people fairly and with respect, to not engage in harassment, discrimination, or retaliation, and to protect people's privacy.</a:t>
            </a:r>
          </a:p>
          <a:p>
            <a:pPr lvl="1">
              <a:buFont typeface="Arial" panose="020B0604020202020204" pitchFamily="34" charset="0"/>
              <a:buChar char="•"/>
            </a:pPr>
            <a:r>
              <a:rPr lang="en-US" sz="135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Participants in the IEEE-SA “individual process” shall</a:t>
            </a:r>
            <a:br>
              <a:rPr lang="en-US" sz="2400" dirty="0"/>
            </a:br>
            <a:r>
              <a:rPr lang="en-US" sz="2400"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IEEE-SA standards activities shall allow the fair &amp;</a:t>
            </a:r>
            <a:br>
              <a:rPr lang="en-US" sz="2400" dirty="0"/>
            </a:br>
            <a:r>
              <a:rPr lang="en-US" sz="2400"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(clause 5.2.1.3) specifies that “</a:t>
            </a:r>
            <a:r>
              <a:rPr lang="en-US" sz="2000" i="1" dirty="0"/>
              <a:t>the standards development process shall not be dominated by any single interest category, individual, or organization</a:t>
            </a:r>
            <a:r>
              <a:rPr lang="en-US" sz="2000" dirty="0"/>
              <a:t>”</a:t>
            </a:r>
          </a:p>
          <a:p>
            <a:pPr lvl="1">
              <a:buFont typeface="Arial" panose="020B0604020202020204" pitchFamily="34" charset="0"/>
              <a:buChar char="•"/>
            </a:pPr>
            <a:r>
              <a:rPr lang="en-US" sz="1200" dirty="0"/>
              <a:t>This means no participant may exercise “</a:t>
            </a:r>
            <a:r>
              <a:rPr lang="en-US" sz="1200" i="1" dirty="0"/>
              <a:t>authority, leadership, or influence by reason of superior leverage, strength, or representation to the exclusion of fair and equitable consideration of other viewpoints</a:t>
            </a:r>
            <a:r>
              <a:rPr lang="en-US" sz="1200" dirty="0"/>
              <a:t>” or “</a:t>
            </a:r>
            <a:r>
              <a:rPr lang="en-US" sz="1200" i="1" dirty="0"/>
              <a:t>to hinder the progress of the standards development activity</a:t>
            </a:r>
            <a:r>
              <a:rPr lang="en-US" sz="1200" dirty="0"/>
              <a:t>”</a:t>
            </a:r>
          </a:p>
          <a:p>
            <a:pPr>
              <a:buFont typeface="Arial" panose="020B0604020202020204" pitchFamily="34" charset="0"/>
              <a:buChar char="•"/>
            </a:pPr>
            <a:r>
              <a:rPr lang="en-US" sz="2000" dirty="0"/>
              <a:t>This rule applies equally to those participating in a standards development project and to that project’s leadership group</a:t>
            </a:r>
          </a:p>
          <a:p>
            <a:pPr>
              <a:buFont typeface="Arial" panose="020B0604020202020204" pitchFamily="34" charset="0"/>
              <a:buChar char="•"/>
            </a:pPr>
            <a:r>
              <a:rPr lang="en-US" sz="2000"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2 Nov 2020, 13:30 ET</a:t>
            </a:r>
          </a:p>
        </p:txBody>
      </p:sp>
      <p:sp>
        <p:nvSpPr>
          <p:cNvPr id="11267" name="Rectangle 3"/>
          <p:cNvSpPr>
            <a:spLocks noGrp="1" noChangeArrowheads="1"/>
          </p:cNvSpPr>
          <p:nvPr>
            <p:ph idx="1"/>
          </p:nvPr>
        </p:nvSpPr>
        <p:spPr>
          <a:xfrm>
            <a:off x="342900" y="1409700"/>
            <a:ext cx="8458200" cy="4038600"/>
          </a:xfrm>
        </p:spPr>
        <p:txBody>
          <a:bodyPr/>
          <a:lstStyle/>
          <a:p>
            <a:pPr eaLnBrk="1" hangingPunct="1">
              <a:lnSpc>
                <a:spcPct val="90000"/>
              </a:lnSpc>
              <a:spcBef>
                <a:spcPts val="300"/>
              </a:spcBef>
              <a:spcAft>
                <a:spcPts val="600"/>
              </a:spcAft>
              <a:defRPr/>
            </a:pPr>
            <a:r>
              <a:rPr lang="en-US" sz="2800" dirty="0">
                <a:solidFill>
                  <a:srgbClr val="000000"/>
                </a:solidFill>
              </a:rPr>
              <a:t>Reminder: 2 meetings this week: 2 Nov 13:30 ET,   4 Nov 11:15 ET</a:t>
            </a:r>
          </a:p>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Note plan for </a:t>
            </a:r>
            <a:r>
              <a:rPr lang="en-US" sz="2800" dirty="0" err="1">
                <a:solidFill>
                  <a:srgbClr val="000000"/>
                </a:solidFill>
              </a:rPr>
              <a:t>TGbc</a:t>
            </a:r>
            <a:r>
              <a:rPr lang="en-US" sz="2800" dirty="0">
                <a:solidFill>
                  <a:srgbClr val="000000"/>
                </a:solidFill>
              </a:rPr>
              <a:t> teleconferences – Nov 17 and 24, during </a:t>
            </a:r>
            <a:r>
              <a:rPr lang="en-US" sz="2800" dirty="0" err="1">
                <a:solidFill>
                  <a:srgbClr val="000000"/>
                </a:solidFill>
              </a:rPr>
              <a:t>TGbc</a:t>
            </a:r>
            <a:r>
              <a:rPr lang="en-US" sz="2800" dirty="0">
                <a:solidFill>
                  <a:srgbClr val="000000"/>
                </a:solidFill>
              </a:rPr>
              <a:t> meetings</a:t>
            </a:r>
          </a:p>
          <a:p>
            <a:pPr eaLnBrk="1" hangingPunct="1">
              <a:lnSpc>
                <a:spcPct val="90000"/>
              </a:lnSpc>
              <a:spcBef>
                <a:spcPts val="300"/>
              </a:spcBef>
              <a:spcAft>
                <a:spcPts val="600"/>
              </a:spcAft>
              <a:defRPr/>
            </a:pPr>
            <a:r>
              <a:rPr lang="en-US" sz="2800" dirty="0">
                <a:solidFill>
                  <a:srgbClr val="000000"/>
                </a:solidFill>
              </a:rPr>
              <a:t>Status of </a:t>
            </a:r>
            <a:r>
              <a:rPr lang="en-US" sz="2800" dirty="0">
                <a:solidFill>
                  <a:srgbClr val="000000"/>
                </a:solidFill>
                <a:hlinkClick r:id="rId3"/>
              </a:rPr>
              <a:t>11-20/0177r4</a:t>
            </a:r>
            <a:r>
              <a:rPr lang="en-US" sz="2800" dirty="0">
                <a:solidFill>
                  <a:srgbClr val="000000"/>
                </a:solidFill>
              </a:rPr>
              <a:t> (liaison to </a:t>
            </a:r>
            <a:r>
              <a:rPr lang="en-US" sz="2800" dirty="0" err="1">
                <a:solidFill>
                  <a:srgbClr val="000000"/>
                </a:solidFill>
              </a:rPr>
              <a:t>REVmd</a:t>
            </a:r>
            <a:r>
              <a:rPr lang="en-US" sz="2800" dirty="0">
                <a:solidFill>
                  <a:srgbClr val="000000"/>
                </a:solidFill>
              </a:rPr>
              <a:t>)</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300"/>
              </a:spcBef>
              <a:spcAft>
                <a:spcPts val="600"/>
              </a:spcAft>
              <a:defRPr/>
            </a:pPr>
            <a:r>
              <a:rPr lang="en-US" sz="2400" dirty="0">
                <a:solidFill>
                  <a:srgbClr val="000000"/>
                </a:solidFill>
              </a:rPr>
              <a:t>802.11 </a:t>
            </a:r>
            <a:r>
              <a:rPr lang="en-US" sz="2400" dirty="0" err="1">
                <a:solidFill>
                  <a:srgbClr val="000000"/>
                </a:solidFill>
              </a:rPr>
              <a:t>TGbe’s</a:t>
            </a:r>
            <a:r>
              <a:rPr lang="en-US" sz="2400" dirty="0">
                <a:solidFill>
                  <a:srgbClr val="000000"/>
                </a:solidFill>
              </a:rPr>
              <a:t> evolving multi-link architecture</a:t>
            </a:r>
            <a:r>
              <a:rPr lang="en-US" sz="2400" dirty="0"/>
              <a:t> contributions</a:t>
            </a: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3026113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4 Nov 2020, 11:15 ET</a:t>
            </a:r>
          </a:p>
        </p:txBody>
      </p:sp>
      <p:sp>
        <p:nvSpPr>
          <p:cNvPr id="11267" name="Rectangle 3"/>
          <p:cNvSpPr>
            <a:spLocks noGrp="1" noChangeArrowheads="1"/>
          </p:cNvSpPr>
          <p:nvPr>
            <p:ph idx="1"/>
          </p:nvPr>
        </p:nvSpPr>
        <p:spPr>
          <a:xfrm>
            <a:off x="342900" y="1524000"/>
            <a:ext cx="8458200" cy="4038600"/>
          </a:xfrm>
        </p:spPr>
        <p:txBody>
          <a:bodyPr/>
          <a:lstStyle/>
          <a:p>
            <a:pPr eaLnBrk="1" hangingPunct="1">
              <a:lnSpc>
                <a:spcPct val="90000"/>
              </a:lnSpc>
              <a:spcBef>
                <a:spcPts val="300"/>
              </a:spcBef>
              <a:spcAft>
                <a:spcPts val="1200"/>
              </a:spcAft>
              <a:defRPr/>
            </a:pPr>
            <a:r>
              <a:rPr lang="en-US" dirty="0">
                <a:solidFill>
                  <a:srgbClr val="000000"/>
                </a:solidFill>
              </a:rPr>
              <a:t>Attendance, noises/recording, meeting protocol reminders</a:t>
            </a:r>
          </a:p>
          <a:p>
            <a:pPr eaLnBrk="1" hangingPunct="1">
              <a:lnSpc>
                <a:spcPct val="90000"/>
              </a:lnSpc>
              <a:spcBef>
                <a:spcPts val="300"/>
              </a:spcBef>
              <a:spcAft>
                <a:spcPts val="1200"/>
              </a:spcAft>
              <a:defRPr/>
            </a:pPr>
            <a:r>
              <a:rPr lang="en-US" dirty="0">
                <a:solidFill>
                  <a:srgbClr val="000000"/>
                </a:solidFill>
              </a:rPr>
              <a:t>Policies, duty to inform, participation rules</a:t>
            </a:r>
          </a:p>
          <a:p>
            <a:pPr eaLnBrk="1" hangingPunct="1">
              <a:lnSpc>
                <a:spcPct val="90000"/>
              </a:lnSpc>
              <a:spcBef>
                <a:spcPts val="300"/>
              </a:spcBef>
              <a:spcAft>
                <a:spcPts val="1200"/>
              </a:spcAft>
              <a:defRPr/>
            </a:pPr>
            <a:r>
              <a:rPr lang="en-US" dirty="0">
                <a:solidFill>
                  <a:srgbClr val="000000"/>
                </a:solidFill>
              </a:rPr>
              <a:t>Prior meeting minutes</a:t>
            </a:r>
          </a:p>
          <a:p>
            <a:pPr eaLnBrk="1" hangingPunct="1">
              <a:lnSpc>
                <a:spcPct val="90000"/>
              </a:lnSpc>
              <a:spcBef>
                <a:spcPts val="300"/>
              </a:spcBef>
              <a:spcAft>
                <a:spcPts val="1200"/>
              </a:spcAft>
              <a:defRPr/>
            </a:pPr>
            <a:r>
              <a:rPr lang="en-US" dirty="0">
                <a:solidFill>
                  <a:srgbClr val="000000"/>
                </a:solidFill>
              </a:rPr>
              <a:t>Note plan for </a:t>
            </a:r>
            <a:r>
              <a:rPr lang="en-US" dirty="0" err="1">
                <a:solidFill>
                  <a:srgbClr val="000000"/>
                </a:solidFill>
              </a:rPr>
              <a:t>TGbc</a:t>
            </a:r>
            <a:r>
              <a:rPr lang="en-US" dirty="0">
                <a:solidFill>
                  <a:srgbClr val="000000"/>
                </a:solidFill>
              </a:rPr>
              <a:t> teleconferences – Nov 17 and 24, during </a:t>
            </a:r>
            <a:r>
              <a:rPr lang="en-US" dirty="0" err="1">
                <a:solidFill>
                  <a:srgbClr val="000000"/>
                </a:solidFill>
              </a:rPr>
              <a:t>TGbc</a:t>
            </a:r>
            <a:r>
              <a:rPr lang="en-US" dirty="0">
                <a:solidFill>
                  <a:srgbClr val="000000"/>
                </a:solidFill>
              </a:rPr>
              <a:t> meetings</a:t>
            </a:r>
          </a:p>
          <a:p>
            <a:pPr eaLnBrk="1" hangingPunct="1">
              <a:lnSpc>
                <a:spcPct val="90000"/>
              </a:lnSpc>
              <a:spcBef>
                <a:spcPts val="300"/>
              </a:spcBef>
              <a:spcAft>
                <a:spcPts val="1200"/>
              </a:spcAft>
              <a:defRPr/>
            </a:pPr>
            <a:r>
              <a:rPr lang="en-US" dirty="0">
                <a:solidFill>
                  <a:srgbClr val="000000"/>
                </a:solidFill>
              </a:rPr>
              <a:t>Contribution/discussion topics:</a:t>
            </a:r>
          </a:p>
          <a:p>
            <a:pPr lvl="1" eaLnBrk="1" hangingPunct="1">
              <a:lnSpc>
                <a:spcPct val="90000"/>
              </a:lnSpc>
              <a:spcBef>
                <a:spcPts val="300"/>
              </a:spcBef>
              <a:spcAft>
                <a:spcPts val="1200"/>
              </a:spcAft>
              <a:defRPr/>
            </a:pPr>
            <a:r>
              <a:rPr lang="en-US" dirty="0"/>
              <a:t>802.11 </a:t>
            </a:r>
            <a:r>
              <a:rPr lang="en-US" dirty="0" err="1"/>
              <a:t>TGbd</a:t>
            </a:r>
            <a:r>
              <a:rPr lang="en-US" dirty="0"/>
              <a:t> architecture concepts (&lt; 0.5 hour)</a:t>
            </a:r>
          </a:p>
          <a:p>
            <a:pPr lvl="1" eaLnBrk="1" hangingPunct="1">
              <a:lnSpc>
                <a:spcPct val="90000"/>
              </a:lnSpc>
              <a:spcBef>
                <a:spcPts val="300"/>
              </a:spcBef>
              <a:spcAft>
                <a:spcPts val="1200"/>
              </a:spcAft>
              <a:defRPr/>
            </a:pPr>
            <a:r>
              <a:rPr lang="en-US" dirty="0">
                <a:solidFill>
                  <a:srgbClr val="000000"/>
                </a:solidFill>
              </a:rPr>
              <a:t>802.11 </a:t>
            </a:r>
            <a:r>
              <a:rPr lang="en-US" dirty="0" err="1">
                <a:solidFill>
                  <a:srgbClr val="000000"/>
                </a:solidFill>
              </a:rPr>
              <a:t>TGbe’s</a:t>
            </a:r>
            <a:r>
              <a:rPr lang="en-US" dirty="0">
                <a:solidFill>
                  <a:srgbClr val="000000"/>
                </a:solidFill>
              </a:rPr>
              <a:t> evolving multi-link architecture</a:t>
            </a:r>
            <a:r>
              <a:rPr lang="en-US" dirty="0"/>
              <a:t> contributions (1.5+ hour)</a:t>
            </a:r>
          </a:p>
          <a:p>
            <a:pPr eaLnBrk="1" hangingPunct="1">
              <a:lnSpc>
                <a:spcPct val="90000"/>
              </a:lnSpc>
              <a:spcBef>
                <a:spcPts val="300"/>
              </a:spcBef>
              <a:spcAft>
                <a:spcPts val="1200"/>
              </a:spcAft>
              <a:defRPr/>
            </a:pPr>
            <a:r>
              <a:rPr lang="en-US" dirty="0">
                <a:solidFill>
                  <a:srgbClr val="000000"/>
                </a:solidFill>
              </a:rPr>
              <a:t>Next steps</a:t>
            </a:r>
          </a:p>
          <a:p>
            <a:pPr marL="342900" lvl="1" indent="-342900" eaLnBrk="1" hangingPunct="1">
              <a:lnSpc>
                <a:spcPct val="90000"/>
              </a:lnSpc>
              <a:spcBef>
                <a:spcPts val="300"/>
              </a:spcBef>
              <a:buFont typeface="Arial" pitchFamily="34" charset="0"/>
              <a:buChar char="•"/>
              <a:defRPr/>
            </a:pPr>
            <a:endParaRPr lang="en-US"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733727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(Architecture) – Other</a:t>
            </a:r>
          </a:p>
        </p:txBody>
      </p:sp>
      <p:sp>
        <p:nvSpPr>
          <p:cNvPr id="11267" name="Rectangle 3"/>
          <p:cNvSpPr>
            <a:spLocks noGrp="1" noChangeArrowheads="1"/>
          </p:cNvSpPr>
          <p:nvPr>
            <p:ph idx="1"/>
          </p:nvPr>
        </p:nvSpPr>
        <p:spPr>
          <a:xfrm>
            <a:off x="342900" y="1524000"/>
            <a:ext cx="8458200" cy="4038600"/>
          </a:xfrm>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b="1" dirty="0"/>
              <a:t>Annex G (purpose and value?, work to update or work to deprecate?)</a:t>
            </a:r>
          </a:p>
          <a:p>
            <a:pPr marL="685800" lvl="2" indent="-342900">
              <a:lnSpc>
                <a:spcPct val="90000"/>
              </a:lnSpc>
              <a:buFont typeface="Arial" pitchFamily="34" charset="0"/>
              <a:buChar char="•"/>
              <a:defRPr/>
            </a:pPr>
            <a:r>
              <a:rPr lang="en-US" b="1" dirty="0"/>
              <a:t>Consider any changes to remove 802.2/LLC terms?</a:t>
            </a:r>
            <a:endParaRPr lang="en-US" b="1" dirty="0">
              <a:solidFill>
                <a:schemeClr val="accent2">
                  <a:lumMod val="75000"/>
                </a:schemeClr>
              </a:solidFill>
            </a:endParaRPr>
          </a:p>
          <a:p>
            <a:pPr marL="685800" lvl="2" indent="-342900">
              <a:lnSpc>
                <a:spcPct val="90000"/>
              </a:lnSpc>
              <a:buFont typeface="Arial" pitchFamily="34" charset="0"/>
              <a:buChar char="•"/>
              <a:defRPr/>
            </a:pPr>
            <a:r>
              <a:rPr lang="en-US" b="1" dirty="0"/>
              <a:t>“What is a STA?” (per </a:t>
            </a:r>
            <a:r>
              <a:rPr lang="en-US" b="1" dirty="0" err="1"/>
              <a:t>REVmd</a:t>
            </a:r>
            <a:r>
              <a:rPr lang="en-US" b="1" dirty="0"/>
              <a:t> discussion: </a:t>
            </a:r>
            <a:r>
              <a:rPr lang="en-US" b="1" dirty="0">
                <a:solidFill>
                  <a:schemeClr val="accent2">
                    <a:lumMod val="75000"/>
                  </a:schemeClr>
                </a:solidFill>
                <a:hlinkClick r:id="rId3">
                  <a:extLst>
                    <a:ext uri="{A12FA001-AC4F-418D-AE19-62706E023703}">
                      <ahyp:hlinkClr xmlns:ahyp="http://schemas.microsoft.com/office/drawing/2018/hyperlinkcolor" val="tx"/>
                    </a:ext>
                  </a:extLst>
                </a:hlinkClick>
              </a:rPr>
              <a:t>11-19/0106r0</a:t>
            </a:r>
            <a:r>
              <a:rPr lang="en-US" b="1" dirty="0"/>
              <a:t>), Also off-channel TDLS architecture</a:t>
            </a:r>
          </a:p>
          <a:p>
            <a:pPr marL="685800" lvl="2" indent="-342900">
              <a:lnSpc>
                <a:spcPct val="90000"/>
              </a:lnSpc>
              <a:spcBef>
                <a:spcPts val="300"/>
              </a:spcBef>
              <a:spcAft>
                <a:spcPts val="0"/>
              </a:spcAft>
              <a:buFont typeface="Arial" pitchFamily="34" charset="0"/>
              <a:buChar char="•"/>
              <a:defRPr/>
            </a:pPr>
            <a:r>
              <a:rPr lang="en-US"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b="1" dirty="0"/>
              <a:t>One aspect is how MAC address is set/controlled – related to IEEE 1609/</a:t>
            </a:r>
            <a:r>
              <a:rPr lang="en-US" b="1" dirty="0" err="1"/>
              <a:t>TGbd</a:t>
            </a:r>
            <a:r>
              <a:rPr lang="en-US" b="1" dirty="0"/>
              <a:t>  activities</a:t>
            </a:r>
          </a:p>
          <a:p>
            <a:pPr marL="685800" lvl="3" indent="-342900">
              <a:lnSpc>
                <a:spcPct val="90000"/>
              </a:lnSpc>
              <a:spcBef>
                <a:spcPts val="300"/>
              </a:spcBef>
              <a:spcAft>
                <a:spcPts val="0"/>
              </a:spcAft>
              <a:buFont typeface="Arial" panose="020B0604020202020204" pitchFamily="34" charset="0"/>
              <a:buChar char="•"/>
              <a:defRPr/>
            </a:pPr>
            <a:r>
              <a:rPr lang="en-US" sz="1800" b="1" dirty="0" err="1"/>
              <a:t>TGbz</a:t>
            </a:r>
            <a:r>
              <a:rPr lang="en-US" sz="1800" b="1" dirty="0"/>
              <a:t> work on Fine Timing Measurement and IEEE 1588 mapping</a:t>
            </a:r>
          </a:p>
          <a:p>
            <a:pPr marL="685800" lvl="2" indent="-342900">
              <a:lnSpc>
                <a:spcPct val="90000"/>
              </a:lnSpc>
              <a:buFont typeface="Arial" pitchFamily="34" charset="0"/>
              <a:buChar char="•"/>
              <a:defRPr/>
            </a:pPr>
            <a:r>
              <a:rPr lang="en-US" b="1" dirty="0"/>
              <a:t>Clarifying EPD/LPD: </a:t>
            </a:r>
            <a:r>
              <a:rPr lang="en-US" dirty="0">
                <a:hlinkClick r:id="rId4"/>
              </a:rPr>
              <a:t>11-20/0174r0</a:t>
            </a:r>
            <a:r>
              <a:rPr lang="en-US" dirty="0"/>
              <a:t>; </a:t>
            </a:r>
            <a:r>
              <a:rPr lang="en-US" b="1" dirty="0"/>
              <a:t>monitor 802.1 discussions</a:t>
            </a:r>
          </a:p>
          <a:p>
            <a:pPr marL="685800" lvl="2" indent="-342900">
              <a:lnSpc>
                <a:spcPct val="90000"/>
              </a:lnSpc>
              <a:buFont typeface="Arial" pitchFamily="34" charset="0"/>
              <a:buChar char="•"/>
              <a:defRPr/>
            </a:pPr>
            <a:r>
              <a:rPr lang="en-US" b="1" dirty="0" err="1"/>
              <a:t>Nendica’s</a:t>
            </a:r>
            <a:r>
              <a:rPr lang="en-US" b="1" dirty="0"/>
              <a:t>/</a:t>
            </a:r>
            <a:r>
              <a:rPr lang="en-US" b="1" dirty="0" err="1"/>
              <a:t>TGbe’s</a:t>
            </a:r>
            <a:r>
              <a:rPr lang="en-US" b="1" dirty="0"/>
              <a:t> discussion on 802.11 in a Deterministic Network/Time-Sensitive Networking</a:t>
            </a:r>
          </a:p>
          <a:p>
            <a:pPr marL="0" lvl="1" indent="0" eaLnBrk="1" hangingPunct="1">
              <a:lnSpc>
                <a:spcPct val="90000"/>
              </a:lnSpc>
              <a:spcBef>
                <a:spcPts val="300"/>
              </a:spcBef>
              <a:buNone/>
              <a:defRPr/>
            </a:pPr>
            <a:endParaRPr lang="en-US"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978869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Prior meeting minutes</a:t>
            </a:r>
          </a:p>
        </p:txBody>
      </p:sp>
      <p:sp>
        <p:nvSpPr>
          <p:cNvPr id="11267" name="Rectangle 3"/>
          <p:cNvSpPr>
            <a:spLocks noGrp="1" noChangeArrowheads="1"/>
          </p:cNvSpPr>
          <p:nvPr>
            <p:ph idx="1"/>
          </p:nvPr>
        </p:nvSpPr>
        <p:spPr>
          <a:xfrm>
            <a:off x="342900" y="1371600"/>
            <a:ext cx="8458200" cy="4343400"/>
          </a:xfrm>
        </p:spPr>
        <p:txBody>
          <a:bodyPr/>
          <a:lstStyle/>
          <a:p>
            <a:pPr marL="0" indent="0" eaLnBrk="1" hangingPunct="1">
              <a:lnSpc>
                <a:spcPct val="90000"/>
              </a:lnSpc>
              <a:spcBef>
                <a:spcPts val="300"/>
              </a:spcBef>
              <a:buFontTx/>
              <a:buNone/>
              <a:defRPr/>
            </a:pPr>
            <a:r>
              <a:rPr lang="en-US" sz="2800" dirty="0">
                <a:solidFill>
                  <a:srgbClr val="000000"/>
                </a:solidFill>
              </a:rPr>
              <a:t>September 16 telecon</a:t>
            </a:r>
          </a:p>
          <a:p>
            <a:pPr eaLnBrk="1" hangingPunct="1">
              <a:lnSpc>
                <a:spcPct val="90000"/>
              </a:lnSpc>
              <a:spcBef>
                <a:spcPts val="300"/>
              </a:spcBef>
              <a:defRPr/>
            </a:pPr>
            <a:r>
              <a:rPr lang="en-US" dirty="0">
                <a:solidFill>
                  <a:srgbClr val="000000"/>
                </a:solidFill>
                <a:hlinkClick r:id="rId3"/>
              </a:rPr>
              <a:t>https://mentor.ieee.org/802.11/dcn/20/11-20-1486-00-0arc-arc-sc-teleconference-minutes-16-sept-2020-interim.docx</a:t>
            </a:r>
            <a:r>
              <a:rPr lang="en-US" dirty="0">
                <a:solidFill>
                  <a:srgbClr val="000000"/>
                </a:solidFill>
              </a:rPr>
              <a:t> </a:t>
            </a:r>
          </a:p>
          <a:p>
            <a:pPr eaLnBrk="1" hangingPunct="1">
              <a:lnSpc>
                <a:spcPct val="90000"/>
              </a:lnSpc>
              <a:spcBef>
                <a:spcPts val="300"/>
              </a:spcBef>
              <a:defRPr/>
            </a:pPr>
            <a:endParaRPr lang="en-US" sz="2800" dirty="0">
              <a:solidFill>
                <a:srgbClr val="000000"/>
              </a:solidFill>
            </a:endParaRPr>
          </a:p>
          <a:p>
            <a:pPr marL="0" indent="0" eaLnBrk="1" hangingPunct="1">
              <a:lnSpc>
                <a:spcPct val="90000"/>
              </a:lnSpc>
              <a:spcBef>
                <a:spcPts val="300"/>
              </a:spcBef>
              <a:buFontTx/>
              <a:buNone/>
              <a:defRPr/>
            </a:pPr>
            <a:r>
              <a:rPr lang="en-US" sz="2800" dirty="0">
                <a:solidFill>
                  <a:srgbClr val="000000"/>
                </a:solidFill>
              </a:rPr>
              <a:t>October 19 telecon</a:t>
            </a:r>
            <a:endParaRPr lang="en-US" sz="2800" dirty="0"/>
          </a:p>
          <a:p>
            <a:pPr marL="342900" lvl="1" indent="-342900" eaLnBrk="1" hangingPunct="1">
              <a:lnSpc>
                <a:spcPct val="90000"/>
              </a:lnSpc>
              <a:spcBef>
                <a:spcPts val="300"/>
              </a:spcBef>
              <a:buFont typeface="Arial" pitchFamily="34" charset="0"/>
              <a:buChar char="•"/>
              <a:defRPr/>
            </a:pPr>
            <a:r>
              <a:rPr lang="en-US" b="1" dirty="0">
                <a:hlinkClick r:id="rId4"/>
              </a:rPr>
              <a:t>https://mentor.ieee.org/802.11/dcn/20/11-20-1674-00-0arc-arc-sc-teleconference-minutes-19-oct-2020.docx</a:t>
            </a:r>
            <a:r>
              <a:rPr lang="en-US" b="1" dirty="0"/>
              <a:t> </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109799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Updates to 11-20/0177</a:t>
            </a:r>
          </a:p>
        </p:txBody>
      </p:sp>
      <p:sp>
        <p:nvSpPr>
          <p:cNvPr id="11267" name="Rectangle 3"/>
          <p:cNvSpPr>
            <a:spLocks noGrp="1" noChangeArrowheads="1"/>
          </p:cNvSpPr>
          <p:nvPr>
            <p:ph idx="1"/>
          </p:nvPr>
        </p:nvSpPr>
        <p:spPr>
          <a:xfrm>
            <a:off x="342900" y="1371600"/>
            <a:ext cx="8458200" cy="4343400"/>
          </a:xfrm>
        </p:spPr>
        <p:txBody>
          <a:bodyPr/>
          <a:lstStyle/>
          <a:p>
            <a:pPr marL="0" indent="0" eaLnBrk="1" hangingPunct="1">
              <a:lnSpc>
                <a:spcPct val="90000"/>
              </a:lnSpc>
              <a:spcBef>
                <a:spcPts val="300"/>
              </a:spcBef>
              <a:spcAft>
                <a:spcPts val="600"/>
              </a:spcAft>
              <a:buFontTx/>
              <a:buNone/>
              <a:defRPr/>
            </a:pPr>
            <a:r>
              <a:rPr lang="en-US" dirty="0">
                <a:solidFill>
                  <a:srgbClr val="000000"/>
                </a:solidFill>
              </a:rPr>
              <a:t>Liaison to </a:t>
            </a:r>
            <a:r>
              <a:rPr lang="en-US" dirty="0" err="1">
                <a:solidFill>
                  <a:srgbClr val="000000"/>
                </a:solidFill>
              </a:rPr>
              <a:t>REVmd</a:t>
            </a:r>
            <a:r>
              <a:rPr lang="en-US" dirty="0">
                <a:solidFill>
                  <a:srgbClr val="000000"/>
                </a:solidFill>
              </a:rPr>
              <a:t> to correct definitions/concepts of ESS and HESS.  Latest version: </a:t>
            </a:r>
            <a:r>
              <a:rPr lang="en-US" dirty="0">
                <a:solidFill>
                  <a:srgbClr val="000000"/>
                </a:solidFill>
                <a:hlinkClick r:id="rId3"/>
              </a:rPr>
              <a:t>11-20/0177r4</a:t>
            </a:r>
            <a:r>
              <a:rPr lang="en-US" dirty="0">
                <a:solidFill>
                  <a:srgbClr val="000000"/>
                </a:solidFill>
              </a:rPr>
              <a:t> </a:t>
            </a:r>
          </a:p>
          <a:p>
            <a:pPr marL="0" indent="0" eaLnBrk="1" hangingPunct="1">
              <a:lnSpc>
                <a:spcPct val="90000"/>
              </a:lnSpc>
              <a:spcBef>
                <a:spcPts val="300"/>
              </a:spcBef>
              <a:buFontTx/>
              <a:buNone/>
              <a:defRPr/>
            </a:pPr>
            <a:endParaRPr lang="en-US" sz="2800" dirty="0">
              <a:solidFill>
                <a:srgbClr val="000000"/>
              </a:solidFill>
            </a:endParaRPr>
          </a:p>
          <a:p>
            <a:pPr marL="0" indent="0" eaLnBrk="1" hangingPunct="1">
              <a:lnSpc>
                <a:spcPct val="90000"/>
              </a:lnSpc>
              <a:spcBef>
                <a:spcPts val="300"/>
              </a:spcBef>
              <a:buFontTx/>
              <a:buNone/>
              <a:defRPr/>
            </a:pPr>
            <a:r>
              <a:rPr lang="en-US" dirty="0">
                <a:solidFill>
                  <a:srgbClr val="000000"/>
                </a:solidFill>
              </a:rPr>
              <a:t>Reviewed in </a:t>
            </a:r>
            <a:r>
              <a:rPr lang="en-US" dirty="0" err="1">
                <a:solidFill>
                  <a:srgbClr val="000000"/>
                </a:solidFill>
              </a:rPr>
              <a:t>REVmd</a:t>
            </a:r>
            <a:r>
              <a:rPr lang="en-US" dirty="0">
                <a:solidFill>
                  <a:srgbClr val="000000"/>
                </a:solidFill>
              </a:rPr>
              <a:t> (Sept 14), updated based on comments:</a:t>
            </a:r>
          </a:p>
          <a:p>
            <a:pPr lvl="1"/>
            <a:r>
              <a:rPr lang="en-GB" dirty="0"/>
              <a:t>Minor changes to 4.3.5.2 proposed text</a:t>
            </a:r>
            <a:endParaRPr lang="en-US" dirty="0"/>
          </a:p>
          <a:p>
            <a:pPr lvl="1"/>
            <a:r>
              <a:rPr lang="en-GB" dirty="0"/>
              <a:t>Explicitly listed the additional locations to replace “homogeneous ESS” (checking for various spellings) with “</a:t>
            </a:r>
            <a:r>
              <a:rPr lang="en-GB" dirty="0" err="1"/>
              <a:t>HeSS</a:t>
            </a:r>
            <a:r>
              <a:rPr lang="en-GB" dirty="0"/>
              <a:t>”.</a:t>
            </a:r>
            <a:endParaRPr lang="en-US" dirty="0"/>
          </a:p>
          <a:p>
            <a:pPr lvl="1"/>
            <a:r>
              <a:rPr lang="en-GB" dirty="0"/>
              <a:t>Added discussion of how the contents of 4.3.20 and 4.5.9 could be further updated in this general direction, and why that is suggested to be deferred, for now.</a:t>
            </a:r>
            <a:endParaRPr lang="en-US" dirty="0">
              <a:solidFill>
                <a:srgbClr val="000000"/>
              </a:solidFill>
            </a:endParaRPr>
          </a:p>
          <a:p>
            <a:pPr marL="0" indent="0" eaLnBrk="1" hangingPunct="1">
              <a:lnSpc>
                <a:spcPct val="90000"/>
              </a:lnSpc>
              <a:spcBef>
                <a:spcPts val="300"/>
              </a:spcBef>
              <a:buFontTx/>
              <a:buNone/>
              <a:defRPr/>
            </a:pPr>
            <a:r>
              <a:rPr lang="en-US" dirty="0">
                <a:solidFill>
                  <a:srgbClr val="000000"/>
                </a:solidFill>
              </a:rPr>
              <a:t>After second review in </a:t>
            </a:r>
            <a:r>
              <a:rPr lang="en-US" dirty="0" err="1">
                <a:solidFill>
                  <a:srgbClr val="000000"/>
                </a:solidFill>
              </a:rPr>
              <a:t>REVmd</a:t>
            </a:r>
            <a:r>
              <a:rPr lang="en-US" dirty="0">
                <a:solidFill>
                  <a:srgbClr val="000000"/>
                </a:solidFill>
              </a:rPr>
              <a:t> (Sept 15 and 17), vote was to not accept at this time (defer to </a:t>
            </a:r>
            <a:r>
              <a:rPr lang="en-US" dirty="0" err="1">
                <a:solidFill>
                  <a:srgbClr val="000000"/>
                </a:solidFill>
              </a:rPr>
              <a:t>REVme</a:t>
            </a:r>
            <a:r>
              <a:rPr lang="en-US" dirty="0">
                <a:solidFill>
                  <a:srgbClr val="000000"/>
                </a:solidFill>
              </a:rPr>
              <a:t>?)</a:t>
            </a:r>
          </a:p>
          <a:p>
            <a:pPr marL="0" indent="0" eaLnBrk="1" hangingPunct="1">
              <a:lnSpc>
                <a:spcPct val="90000"/>
              </a:lnSpc>
              <a:spcBef>
                <a:spcPts val="300"/>
              </a:spcBef>
              <a:buFontTx/>
              <a:buNone/>
              <a:defRPr/>
            </a:pPr>
            <a:endParaRPr lang="en-US" dirty="0">
              <a:solidFill>
                <a:srgbClr val="000000"/>
              </a:solidFill>
            </a:endParaRPr>
          </a:p>
          <a:p>
            <a:pPr marL="0" indent="0" eaLnBrk="1" hangingPunct="1">
              <a:lnSpc>
                <a:spcPct val="90000"/>
              </a:lnSpc>
              <a:spcBef>
                <a:spcPts val="300"/>
              </a:spcBef>
              <a:buFontTx/>
              <a:buNone/>
              <a:defRPr/>
            </a:pPr>
            <a:r>
              <a:rPr lang="en-US" dirty="0">
                <a:solidFill>
                  <a:srgbClr val="000000"/>
                </a:solidFill>
              </a:rPr>
              <a:t>Any next steps?</a:t>
            </a:r>
          </a:p>
        </p:txBody>
      </p:sp>
    </p:spTree>
    <p:extLst>
      <p:ext uri="{BB962C8B-B14F-4D97-AF65-F5344CB8AC3E}">
        <p14:creationId xmlns:p14="http://schemas.microsoft.com/office/powerpoint/2010/main" val="3264188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November 2020, Interim Plenary meetings (Teleconferences)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Contributions</a:t>
            </a:r>
          </a:p>
        </p:txBody>
      </p:sp>
      <p:sp>
        <p:nvSpPr>
          <p:cNvPr id="11267" name="Rectangle 3"/>
          <p:cNvSpPr>
            <a:spLocks noGrp="1" noChangeArrowheads="1"/>
          </p:cNvSpPr>
          <p:nvPr>
            <p:ph idx="1"/>
          </p:nvPr>
        </p:nvSpPr>
        <p:spPr>
          <a:xfrm>
            <a:off x="342900" y="12192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802.11 </a:t>
            </a:r>
            <a:r>
              <a:rPr lang="en-US" sz="2800" dirty="0" err="1">
                <a:solidFill>
                  <a:srgbClr val="000000"/>
                </a:solidFill>
              </a:rPr>
              <a:t>TGbe’s</a:t>
            </a:r>
            <a:r>
              <a:rPr lang="en-US" sz="2800" dirty="0">
                <a:solidFill>
                  <a:srgbClr val="000000"/>
                </a:solidFill>
              </a:rPr>
              <a:t> evolving multi-link architecture</a:t>
            </a:r>
            <a:endParaRPr lang="en-US" sz="2800" dirty="0"/>
          </a:p>
          <a:p>
            <a:pPr marL="342900" lvl="1" indent="-342900" eaLnBrk="1" hangingPunct="1">
              <a:lnSpc>
                <a:spcPct val="90000"/>
              </a:lnSpc>
              <a:spcBef>
                <a:spcPts val="300"/>
              </a:spcBef>
              <a:buFont typeface="Arial" pitchFamily="34" charset="0"/>
              <a:buChar char="•"/>
              <a:defRPr/>
            </a:pPr>
            <a:r>
              <a:rPr lang="en-US" b="1" dirty="0"/>
              <a:t>How does the architecture (still evolving) within 802.11 </a:t>
            </a:r>
            <a:r>
              <a:rPr lang="en-US" b="1" dirty="0" err="1"/>
              <a:t>TGbe</a:t>
            </a:r>
            <a:r>
              <a:rPr lang="en-US" b="1" dirty="0"/>
              <a:t> fit into or affect the overall (baseline) 802.11 architecture?</a:t>
            </a:r>
          </a:p>
          <a:p>
            <a:pPr marL="342900" lvl="1" indent="-342900" eaLnBrk="1" hangingPunct="1">
              <a:lnSpc>
                <a:spcPct val="90000"/>
              </a:lnSpc>
              <a:spcBef>
                <a:spcPts val="300"/>
              </a:spcBef>
              <a:buFont typeface="Arial" pitchFamily="34" charset="0"/>
              <a:buChar char="•"/>
              <a:defRPr/>
            </a:pPr>
            <a:r>
              <a:rPr lang="en-US" b="1" dirty="0"/>
              <a:t>Contributions:</a:t>
            </a:r>
          </a:p>
          <a:p>
            <a:pPr marL="685800" lvl="2" indent="-342900" eaLnBrk="1" hangingPunct="1">
              <a:lnSpc>
                <a:spcPct val="90000"/>
              </a:lnSpc>
              <a:spcBef>
                <a:spcPts val="300"/>
              </a:spcBef>
              <a:buFont typeface="Arial" pitchFamily="34" charset="0"/>
              <a:buChar char="•"/>
              <a:defRPr/>
            </a:pPr>
            <a:r>
              <a:rPr lang="en-US" dirty="0">
                <a:hlinkClick r:id="rId3"/>
              </a:rPr>
              <a:t>https://mentor.ieee.org/802.11/dcn/20/11-20-1639-04-00be-11be-ap-mld-architecture-discussion.pptx</a:t>
            </a:r>
            <a:r>
              <a:rPr lang="en-US" dirty="0"/>
              <a:t> - Mark Hamilton</a:t>
            </a:r>
          </a:p>
          <a:p>
            <a:pPr marL="685800" lvl="2" indent="-342900" eaLnBrk="1" hangingPunct="1">
              <a:lnSpc>
                <a:spcPct val="90000"/>
              </a:lnSpc>
              <a:spcBef>
                <a:spcPts val="300"/>
              </a:spcBef>
              <a:buFont typeface="Arial" pitchFamily="34" charset="0"/>
              <a:buChar char="•"/>
              <a:defRPr/>
            </a:pPr>
            <a:r>
              <a:rPr lang="en-US" dirty="0">
                <a:hlinkClick r:id="rId4"/>
              </a:rPr>
              <a:t>https://mentor.ieee.org/802.11/dcn/20/11-20-1122-03-00be-802-11be-architecture-association-discussion.pptx</a:t>
            </a:r>
            <a:r>
              <a:rPr lang="en-US" dirty="0"/>
              <a:t> - Joe Levy</a:t>
            </a:r>
          </a:p>
          <a:p>
            <a:pPr marL="685800" lvl="2" indent="-342900" eaLnBrk="1" hangingPunct="1">
              <a:lnSpc>
                <a:spcPct val="90000"/>
              </a:lnSpc>
              <a:spcBef>
                <a:spcPts val="300"/>
              </a:spcBef>
              <a:buFont typeface="Arial" pitchFamily="34" charset="0"/>
              <a:buChar char="•"/>
              <a:defRPr/>
            </a:pPr>
            <a:endParaRPr lang="en-US" dirty="0"/>
          </a:p>
          <a:p>
            <a:pPr marL="0" lvl="2" indent="0" eaLnBrk="1" hangingPunct="1">
              <a:lnSpc>
                <a:spcPct val="90000"/>
              </a:lnSpc>
              <a:spcBef>
                <a:spcPts val="300"/>
              </a:spcBef>
              <a:buNone/>
              <a:defRPr/>
            </a:pPr>
            <a:r>
              <a:rPr lang="en-US" sz="2800" b="1" dirty="0">
                <a:solidFill>
                  <a:srgbClr val="000000"/>
                </a:solidFill>
                <a:ea typeface="+mn-ea"/>
                <a:cs typeface="+mn-cs"/>
              </a:rPr>
              <a:t>802.11 </a:t>
            </a:r>
            <a:r>
              <a:rPr lang="en-US" sz="2800" b="1" dirty="0" err="1">
                <a:solidFill>
                  <a:srgbClr val="000000"/>
                </a:solidFill>
                <a:ea typeface="+mn-ea"/>
                <a:cs typeface="+mn-cs"/>
              </a:rPr>
              <a:t>TGbd</a:t>
            </a:r>
            <a:r>
              <a:rPr lang="en-US" sz="2800" b="1" dirty="0">
                <a:solidFill>
                  <a:srgbClr val="000000"/>
                </a:solidFill>
                <a:ea typeface="+mn-ea"/>
                <a:cs typeface="+mn-cs"/>
              </a:rPr>
              <a:t> architecture discussion</a:t>
            </a:r>
          </a:p>
          <a:p>
            <a:pPr marL="685800" lvl="2" indent="-342900" eaLnBrk="1" hangingPunct="1">
              <a:lnSpc>
                <a:spcPct val="90000"/>
              </a:lnSpc>
              <a:spcBef>
                <a:spcPts val="300"/>
              </a:spcBef>
              <a:buFont typeface="Arial" pitchFamily="34" charset="0"/>
              <a:buChar char="•"/>
              <a:defRPr/>
            </a:pPr>
            <a:r>
              <a:rPr lang="en-US" dirty="0">
                <a:hlinkClick r:id="rId5"/>
              </a:rPr>
              <a:t>https://mentor.ieee.org/802.11/dcn/20/11-20-1166-04-00bd-ngv-11bd-architecture-discussion.pptx</a:t>
            </a:r>
            <a:r>
              <a:rPr lang="en-US" dirty="0"/>
              <a:t> - Joe Levy</a:t>
            </a:r>
          </a:p>
          <a:p>
            <a:pPr marL="342900" lvl="1" indent="-342900" eaLnBrk="1" hangingPunct="1">
              <a:lnSpc>
                <a:spcPct val="90000"/>
              </a:lnSpc>
              <a:spcBef>
                <a:spcPts val="300"/>
              </a:spcBef>
              <a:buFont typeface="Arial" pitchFamily="34" charset="0"/>
              <a:buChar char="•"/>
              <a:defRPr/>
            </a:pPr>
            <a:endParaRPr lang="en-US" sz="1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Past contributions (for reference)</a:t>
            </a:r>
          </a:p>
        </p:txBody>
      </p:sp>
      <p:sp>
        <p:nvSpPr>
          <p:cNvPr id="11267" name="Rectangle 3"/>
          <p:cNvSpPr>
            <a:spLocks noGrp="1" noChangeArrowheads="1"/>
          </p:cNvSpPr>
          <p:nvPr>
            <p:ph idx="1"/>
          </p:nvPr>
        </p:nvSpPr>
        <p:spPr>
          <a:xfrm>
            <a:off x="342900" y="12192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802.11 </a:t>
            </a:r>
            <a:r>
              <a:rPr lang="en-US" sz="2800" dirty="0" err="1">
                <a:solidFill>
                  <a:srgbClr val="000000"/>
                </a:solidFill>
              </a:rPr>
              <a:t>TGbe’s</a:t>
            </a:r>
            <a:r>
              <a:rPr lang="en-US" sz="2800" dirty="0">
                <a:solidFill>
                  <a:srgbClr val="000000"/>
                </a:solidFill>
              </a:rPr>
              <a:t> evolving multi-link architecture</a:t>
            </a:r>
            <a:endParaRPr lang="en-US" sz="2800" dirty="0"/>
          </a:p>
          <a:p>
            <a:pPr marL="0" lvl="1" indent="0" eaLnBrk="1" hangingPunct="1">
              <a:lnSpc>
                <a:spcPct val="90000"/>
              </a:lnSpc>
              <a:spcBef>
                <a:spcPts val="300"/>
              </a:spcBef>
              <a:buNone/>
              <a:defRPr/>
            </a:pPr>
            <a:r>
              <a:rPr lang="en-US" sz="1800" b="1" dirty="0"/>
              <a:t>Past contributions:</a:t>
            </a:r>
          </a:p>
          <a:p>
            <a:pPr marL="342900" lvl="1" indent="-342900" eaLnBrk="1" hangingPunct="1">
              <a:lnSpc>
                <a:spcPct val="90000"/>
              </a:lnSpc>
              <a:spcBef>
                <a:spcPts val="300"/>
              </a:spcBef>
              <a:buFont typeface="Arial" pitchFamily="34" charset="0"/>
              <a:buChar char="•"/>
              <a:defRPr/>
            </a:pPr>
            <a:r>
              <a:rPr lang="en-US" sz="1600" u="sng" dirty="0">
                <a:hlinkClick r:id="rId3"/>
              </a:rPr>
              <a:t>https://mentor.ieee.org/802.11/dcn/20/11-20-1148-00-00be-discussion-on-mld-architecture.pptx</a:t>
            </a:r>
            <a:r>
              <a:rPr lang="en-US" sz="1600" u="sng" dirty="0"/>
              <a:t> - Po-Kai Huang</a:t>
            </a:r>
          </a:p>
          <a:p>
            <a:pPr marL="342900" lvl="1" indent="-342900" eaLnBrk="1" hangingPunct="1">
              <a:lnSpc>
                <a:spcPct val="90000"/>
              </a:lnSpc>
              <a:spcBef>
                <a:spcPts val="300"/>
              </a:spcBef>
              <a:buFont typeface="Arial" pitchFamily="34" charset="0"/>
              <a:buChar char="•"/>
              <a:defRPr/>
            </a:pPr>
            <a:r>
              <a:rPr lang="en-US" sz="1600" dirty="0">
                <a:hlinkClick r:id="rId4"/>
              </a:rPr>
              <a:t>https://mentor.ieee.org/802.11/dcn/20/11-20-1131-01-00be-multi-link-reference-model-discussion.pptx</a:t>
            </a:r>
            <a:r>
              <a:rPr lang="en-US" sz="1600" dirty="0"/>
              <a:t> - </a:t>
            </a:r>
            <a:r>
              <a:rPr lang="en-US" sz="1600" dirty="0" err="1"/>
              <a:t>Yonggang</a:t>
            </a:r>
            <a:r>
              <a:rPr lang="en-US" sz="1600" dirty="0"/>
              <a:t> Fang</a:t>
            </a:r>
          </a:p>
          <a:p>
            <a:pPr marL="342900" lvl="1" indent="-342900" eaLnBrk="1" hangingPunct="1">
              <a:lnSpc>
                <a:spcPct val="90000"/>
              </a:lnSpc>
              <a:spcBef>
                <a:spcPts val="300"/>
              </a:spcBef>
              <a:buFont typeface="Arial" pitchFamily="34" charset="0"/>
              <a:buChar char="•"/>
              <a:defRPr/>
            </a:pPr>
            <a:r>
              <a:rPr lang="en-US" sz="1600" dirty="0">
                <a:hlinkClick r:id="rId5"/>
              </a:rPr>
              <a:t>https://mentor.ieee.org/802.11/dcn/20/11-20-1171-01-00be-multi-link-ap-network-reference-model-discussion.pptx</a:t>
            </a:r>
            <a:r>
              <a:rPr lang="en-US" sz="1600" dirty="0"/>
              <a:t> - </a:t>
            </a:r>
            <a:r>
              <a:rPr lang="en-US" sz="1600" dirty="0" err="1"/>
              <a:t>Yonggang</a:t>
            </a:r>
            <a:r>
              <a:rPr lang="en-US" sz="1600" dirty="0"/>
              <a:t> Fang</a:t>
            </a:r>
          </a:p>
          <a:p>
            <a:pPr marL="342900" lvl="1" indent="-342900" eaLnBrk="1" hangingPunct="1">
              <a:lnSpc>
                <a:spcPct val="90000"/>
              </a:lnSpc>
              <a:spcBef>
                <a:spcPts val="300"/>
              </a:spcBef>
              <a:buFont typeface="Arial" pitchFamily="34" charset="0"/>
              <a:buChar char="•"/>
              <a:defRPr/>
            </a:pPr>
            <a:r>
              <a:rPr lang="en-US" sz="1600" dirty="0">
                <a:hlinkClick r:id="rId6"/>
              </a:rPr>
              <a:t>https://mentor.ieee.org/802.11/dcn/20/11-20-1122-01-00be-802-11be-architecture-association-discussion.pptx</a:t>
            </a:r>
            <a:r>
              <a:rPr lang="en-US" sz="1600" dirty="0"/>
              <a:t> - Joseph Levy</a:t>
            </a:r>
          </a:p>
          <a:p>
            <a:pPr marL="342900" lvl="1" indent="-342900" eaLnBrk="1" hangingPunct="1">
              <a:lnSpc>
                <a:spcPct val="90000"/>
              </a:lnSpc>
              <a:spcBef>
                <a:spcPts val="300"/>
              </a:spcBef>
              <a:buFont typeface="Arial" pitchFamily="34" charset="0"/>
              <a:buChar char="•"/>
              <a:defRPr/>
            </a:pPr>
            <a:r>
              <a:rPr lang="de-DE" sz="1600" dirty="0">
                <a:hlinkClick r:id="rId7"/>
              </a:rPr>
              <a:t>https://mentor.ieee.org/802.11/dcn/20/11-20-1240-00-00be-how-many-macs-and-spacetime-in-reference-models.pptx</a:t>
            </a:r>
            <a:r>
              <a:rPr lang="de-DE" sz="1600" dirty="0"/>
              <a:t> - Mark Hamilton</a:t>
            </a:r>
          </a:p>
          <a:p>
            <a:pPr marL="342900" lvl="1" indent="-342900" eaLnBrk="1" hangingPunct="1">
              <a:lnSpc>
                <a:spcPct val="90000"/>
              </a:lnSpc>
              <a:spcBef>
                <a:spcPts val="300"/>
              </a:spcBef>
              <a:buFont typeface="Arial" pitchFamily="34" charset="0"/>
              <a:buChar char="•"/>
              <a:defRPr/>
            </a:pPr>
            <a:r>
              <a:rPr lang="de-DE" sz="1600" dirty="0">
                <a:hlinkClick r:id="rId8"/>
              </a:rPr>
              <a:t>https://mentor.ieee.org/802.11/dcn/20/11-20-1200-00-00be-11be-architecture-discussion.pptx</a:t>
            </a:r>
            <a:r>
              <a:rPr lang="de-DE" sz="1600" dirty="0"/>
              <a:t> - Mark Hamilton</a:t>
            </a:r>
          </a:p>
          <a:p>
            <a:pPr marL="0" lvl="1" indent="0" eaLnBrk="1" hangingPunct="1">
              <a:lnSpc>
                <a:spcPct val="90000"/>
              </a:lnSpc>
              <a:spcBef>
                <a:spcPts val="300"/>
              </a:spcBef>
              <a:buNone/>
              <a:defRPr/>
            </a:pPr>
            <a:r>
              <a:rPr lang="de-DE" sz="2800" b="1" dirty="0"/>
              <a:t>Soft AP MLD:</a:t>
            </a:r>
          </a:p>
          <a:p>
            <a:pPr marL="285750" lvl="1" eaLnBrk="1" hangingPunct="1">
              <a:lnSpc>
                <a:spcPct val="90000"/>
              </a:lnSpc>
              <a:spcBef>
                <a:spcPts val="300"/>
              </a:spcBef>
              <a:buFont typeface="Arial" panose="020B0604020202020204" pitchFamily="34" charset="0"/>
              <a:buChar char="•"/>
              <a:defRPr/>
            </a:pPr>
            <a:r>
              <a:rPr lang="de-DE" sz="1600" dirty="0">
                <a:hlinkClick r:id="rId9"/>
              </a:rPr>
              <a:t>https://mentor.ieee.org/802.11/dcn/20/11-20-1660-01-0arc-discussion-on-soft-ap-mld-definition.pptx</a:t>
            </a:r>
            <a:r>
              <a:rPr lang="de-DE" sz="1600" dirty="0"/>
              <a:t> - Jinjing Jiang</a:t>
            </a:r>
          </a:p>
          <a:p>
            <a:pPr marL="342900" lvl="1" indent="-342900" eaLnBrk="1" hangingPunct="1">
              <a:lnSpc>
                <a:spcPct val="90000"/>
              </a:lnSpc>
              <a:spcBef>
                <a:spcPts val="300"/>
              </a:spcBef>
              <a:buFont typeface="Arial" pitchFamily="34" charset="0"/>
              <a:buChar char="•"/>
              <a:defRPr/>
            </a:pPr>
            <a:endParaRPr lang="de-DE" sz="1600" dirty="0"/>
          </a:p>
          <a:p>
            <a:pPr marL="342900" lvl="1" indent="-342900" eaLnBrk="1" hangingPunct="1">
              <a:lnSpc>
                <a:spcPct val="90000"/>
              </a:lnSpc>
              <a:spcBef>
                <a:spcPts val="300"/>
              </a:spcBef>
              <a:buFont typeface="Arial" pitchFamily="34" charset="0"/>
              <a:buChar char="•"/>
              <a:defRPr/>
            </a:pPr>
            <a:endParaRPr lang="en-US"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5203155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Next steps</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Contributions requested/expected:</a:t>
            </a:r>
          </a:p>
          <a:p>
            <a:pPr lvl="1" eaLnBrk="1" hangingPunct="1"/>
            <a:r>
              <a:rPr lang="en-US" altLang="en-US" dirty="0"/>
              <a:t> </a:t>
            </a:r>
          </a:p>
          <a:p>
            <a:pPr eaLnBrk="1" hangingPunct="1"/>
            <a:r>
              <a:rPr lang="en-US" altLang="en-US" dirty="0"/>
              <a:t>Next Teleconference(s):</a:t>
            </a:r>
          </a:p>
          <a:p>
            <a:pPr lvl="1" eaLnBrk="1" hangingPunct="1"/>
            <a:r>
              <a:rPr lang="en-US" altLang="en-US" dirty="0"/>
              <a:t>Note: There has been a request for discussion of </a:t>
            </a:r>
            <a:r>
              <a:rPr lang="en-US" altLang="en-US" dirty="0" err="1"/>
              <a:t>TGbc</a:t>
            </a:r>
            <a:r>
              <a:rPr lang="en-US" altLang="en-US" dirty="0"/>
              <a:t> and </a:t>
            </a:r>
            <a:r>
              <a:rPr lang="en-US" altLang="en-US" dirty="0" err="1"/>
              <a:t>TGbd</a:t>
            </a:r>
            <a:r>
              <a:rPr lang="en-US" altLang="en-US" dirty="0"/>
              <a:t>.  Teleconference plan for those discussions is pending contributions.</a:t>
            </a:r>
          </a:p>
          <a:p>
            <a:pPr lvl="1" eaLnBrk="1" hangingPunct="1"/>
            <a:r>
              <a:rPr lang="en-US" altLang="en-US" dirty="0"/>
              <a:t>Alternate Mondays (when </a:t>
            </a:r>
            <a:r>
              <a:rPr lang="en-US" altLang="en-US" dirty="0" err="1"/>
              <a:t>TGbe</a:t>
            </a:r>
            <a:r>
              <a:rPr lang="en-US" altLang="en-US" dirty="0"/>
              <a:t> does not meet), 19:00-21:00 ET.</a:t>
            </a:r>
          </a:p>
          <a:p>
            <a:pPr lvl="2" eaLnBrk="1" hangingPunct="1"/>
            <a:r>
              <a:rPr lang="en-US" altLang="en-US" dirty="0"/>
              <a:t>Next meeting on Nov 16 or Nov 23?</a:t>
            </a:r>
          </a:p>
          <a:p>
            <a:pPr eaLnBrk="1" hangingPunct="1"/>
            <a:endParaRPr lang="en-US" altLang="en-US" dirty="0"/>
          </a:p>
          <a:p>
            <a:pPr eaLnBrk="1" hangingPunct="1"/>
            <a:endParaRPr lang="en-US" altLang="en-US" sz="2000" dirty="0"/>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November 2020 Interim Plenary</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857251" y="2571750"/>
            <a:ext cx="7429500" cy="628650"/>
          </a:xfrm>
        </p:spPr>
        <p:txBody>
          <a:bodyPr/>
          <a:lstStyle/>
          <a:p>
            <a:r>
              <a:rPr lang="en-US" altLang="en-US" sz="2100" dirty="0"/>
              <a:t>Please announce your affiliation when you first address the group during a meeting slot</a:t>
            </a:r>
          </a:p>
          <a:p>
            <a:endParaRPr lang="en-US" sz="2100" dirty="0"/>
          </a:p>
        </p:txBody>
      </p:sp>
    </p:spTree>
    <p:extLst>
      <p:ext uri="{BB962C8B-B14F-4D97-AF65-F5344CB8AC3E}">
        <p14:creationId xmlns:p14="http://schemas.microsoft.com/office/powerpoint/2010/main" val="1595470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88319</TotalTime>
  <Words>2281</Words>
  <Application>Microsoft Office PowerPoint</Application>
  <PresentationFormat>On-screen Show (4:3)</PresentationFormat>
  <Paragraphs>217</Paragraphs>
  <Slides>22</Slides>
  <Notes>13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Helvetica</vt:lpstr>
      <vt:lpstr>Monotype Sorts</vt:lpstr>
      <vt:lpstr>Times New Roman</vt:lpstr>
      <vt:lpstr>802-11-Submission</vt:lpstr>
      <vt:lpstr>Document</vt:lpstr>
      <vt:lpstr>ARC-SC-agenda-Nov-2020</vt:lpstr>
      <vt:lpstr>Abstract</vt:lpstr>
      <vt:lpstr>IEEE 802.11   Architecture Standing Committee</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2 Nov 2020, 13:30 ET</vt:lpstr>
      <vt:lpstr>ARC Agenda – 4 Nov 2020, 11:15 ET</vt:lpstr>
      <vt:lpstr>ARC (Architecture) – Other</vt:lpstr>
      <vt:lpstr>Prior meeting minutes</vt:lpstr>
      <vt:lpstr>Updates to 11-20/0177</vt:lpstr>
      <vt:lpstr>Contributions</vt:lpstr>
      <vt:lpstr>Past contributions (for reference)</vt:lpstr>
      <vt:lpstr>Next steps</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Hamilton, Mark</cp:lastModifiedBy>
  <cp:revision>895</cp:revision>
  <cp:lastPrinted>1998-02-10T13:28:06Z</cp:lastPrinted>
  <dcterms:created xsi:type="dcterms:W3CDTF">2009-07-15T16:38:20Z</dcterms:created>
  <dcterms:modified xsi:type="dcterms:W3CDTF">2020-11-04T15:33:44Z</dcterms:modified>
</cp:coreProperties>
</file>