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76" r:id="rId6"/>
    <p:sldId id="273" r:id="rId7"/>
    <p:sldId id="266" r:id="rId8"/>
    <p:sldId id="270" r:id="rId9"/>
    <p:sldId id="261" r:id="rId10"/>
    <p:sldId id="262" r:id="rId11"/>
    <p:sldId id="271" r:id="rId12"/>
    <p:sldId id="264" r:id="rId13"/>
    <p:sldId id="277" r:id="rId14"/>
    <p:sldId id="278" r:id="rId15"/>
    <p:sldId id="265" r:id="rId16"/>
    <p:sldId id="267" r:id="rId17"/>
    <p:sldId id="268" r:id="rId18"/>
    <p:sldId id="269" r:id="rId1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en Kedem" initials="OK" lastIdx="6" clrIdx="0">
    <p:extLst>
      <p:ext uri="{19B8F6BF-5375-455C-9EA6-DF929625EA0E}">
        <p15:presenceInfo xmlns:p15="http://schemas.microsoft.com/office/powerpoint/2012/main" userId="S-1-5-21-147214757-305610072-1517763936-7289425" providerId="AD"/>
      </p:ext>
    </p:extLst>
  </p:cmAuthor>
  <p:cmAuthor id="2" name="Yuanfangchao (Dylan)" initials="Y(" lastIdx="1" clrIdx="1">
    <p:extLst>
      <p:ext uri="{19B8F6BF-5375-455C-9EA6-DF929625EA0E}">
        <p15:presenceInfo xmlns:p15="http://schemas.microsoft.com/office/powerpoint/2012/main" userId="S-1-5-21-147214757-305610072-1517763936-43870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73705" autoAdjust="0"/>
  </p:normalViewPr>
  <p:slideViewPr>
    <p:cSldViewPr>
      <p:cViewPr varScale="1">
        <p:scale>
          <a:sx n="61" d="100"/>
          <a:sy n="61" d="100"/>
        </p:scale>
        <p:origin x="1762" y="53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2376" y="2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2891036" y="96838"/>
            <a:ext cx="3389114" cy="20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doc.: IEEE </a:t>
            </a:r>
            <a:r>
              <a:rPr lang="en-US" dirty="0" smtClean="0"/>
              <a:t>802.11-be/1643r1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October 2020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9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449263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r>
                  <a:rPr lang="en-US" altLang="zh-CN" sz="1200" dirty="0" smtClean="0"/>
                  <a:t>where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ℎ_𝑗</a:t>
                </a:r>
                <a:r>
                  <a:rPr lang="en-US" altLang="zh-CN" sz="1200" dirty="0" smtClean="0"/>
                  <a:t> denotes </a:t>
                </a:r>
                <a:r>
                  <a:rPr lang="en-US" altLang="zh-CN" sz="1200" dirty="0"/>
                  <a:t>the variance of the channel gain for </a:t>
                </a:r>
                <a:r>
                  <a:rPr lang="en-US" altLang="zh-CN" sz="1200" dirty="0" smtClean="0"/>
                  <a:t>STA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𝑗</a:t>
                </a:r>
                <a:r>
                  <a:rPr lang="en-US" altLang="zh-CN" sz="1200" dirty="0" smtClean="0"/>
                  <a:t>.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𝑃_𝑖𝑗</a:t>
                </a:r>
                <a:r>
                  <a:rPr lang="en-US" altLang="zh-CN" sz="1200" dirty="0" smtClean="0"/>
                  <a:t> denotes the element of P matrix for row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𝑖</a:t>
                </a:r>
                <a:r>
                  <a:rPr lang="en-US" altLang="zh-CN" sz="1200" dirty="0" smtClean="0"/>
                  <a:t> column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𝑗</a:t>
                </a:r>
                <a:r>
                  <a:rPr lang="en-US" altLang="zh-CN" sz="1200" dirty="0" smtClean="0"/>
                  <a:t>.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𝑥_𝑗</a:t>
                </a:r>
                <a:r>
                  <a:rPr lang="en-US" altLang="zh-CN" sz="1200" dirty="0" smtClean="0"/>
                  <a:t> denotes the LTF sent by the </a:t>
                </a:r>
                <a:r>
                  <a:rPr lang="en-US" altLang="zh-CN" sz="1200" dirty="0"/>
                  <a:t>STA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𝑗</a:t>
                </a:r>
                <a:r>
                  <a:rPr lang="en-US" altLang="zh-CN" sz="1200" dirty="0" smtClean="0"/>
                  <a:t>.</a:t>
                </a: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页眉占位符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dirty="0" smtClean="0"/>
              <a:t>doc.: IEEE </a:t>
            </a:r>
            <a:r>
              <a:rPr lang="en-US" dirty="0" smtClean="0"/>
              <a:t>802.11-yy/1643r1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91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15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3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16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17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52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18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altLang="zh-CN" sz="1200" kern="1200" dirty="0" smtClean="0">
                <a:solidFill>
                  <a:srgbClr val="FF0000"/>
                </a:solidFill>
                <a:latin typeface="Times New Roman" pitchFamily="16" charset="0"/>
                <a:ea typeface="MS Gothic" charset="-128"/>
                <a:cs typeface="+mn-cs"/>
              </a:rPr>
              <a:t>Frequency Synchronization @AP: </a:t>
            </a:r>
            <a:r>
              <a:rPr lang="zh-CN" altLang="en-US" sz="1200" kern="1200" dirty="0" smtClean="0">
                <a:solidFill>
                  <a:srgbClr val="FF0000"/>
                </a:solidFill>
                <a:latin typeface="Times New Roman" pitchFamily="16" charset="0"/>
                <a:ea typeface="MS Gothic" charset="-128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rgbClr val="FF0000"/>
                </a:solidFill>
                <a:latin typeface="Times New Roman" pitchFamily="16" charset="0"/>
                <a:ea typeface="MS Gothic" charset="-128"/>
                <a:cs typeface="+mn-cs"/>
              </a:rPr>
              <a:t>300fs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4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2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5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79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6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78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7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07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8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22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9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6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Month Year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Month Year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802.11-17/1643r1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/>
              <a:t>Implicit Sounding Performance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2020-10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October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Oren Kedem, Huawei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Table"/>
          <p:cNvGraphicFramePr/>
          <p:nvPr>
            <p:extLst>
              <p:ext uri="{D42A27DB-BD31-4B8C-83A1-F6EECF244321}">
                <p14:modId xmlns:p14="http://schemas.microsoft.com/office/powerpoint/2010/main" val="257285640"/>
              </p:ext>
            </p:extLst>
          </p:nvPr>
        </p:nvGraphicFramePr>
        <p:xfrm>
          <a:off x="792694" y="2952138"/>
          <a:ext cx="9839809" cy="2465795"/>
        </p:xfrm>
        <a:graphic>
          <a:graphicData uri="http://schemas.openxmlformats.org/drawingml/2006/table">
            <a:tbl>
              <a:tblPr firstRow="1" bandRow="1"/>
              <a:tblGrid>
                <a:gridCol w="2340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2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8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159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+mj-lt"/>
                        </a:rPr>
                        <a:t>Name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+mj-lt"/>
                        </a:rPr>
                        <a:t>Affiliations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+mj-lt"/>
                        </a:rPr>
                        <a:t>Address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altLang="zh-CN" sz="1400" b="1" dirty="0" smtClean="0">
                          <a:latin typeface="+mj-lt"/>
                        </a:rPr>
                        <a:t>E</a:t>
                      </a:r>
                      <a:r>
                        <a:rPr sz="1400" b="1" dirty="0" smtClean="0">
                          <a:latin typeface="+mj-lt"/>
                        </a:rPr>
                        <a:t>mail</a:t>
                      </a:r>
                      <a:endParaRPr sz="1400" b="1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Oren Kedem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Huawei</a:t>
                      </a:r>
                    </a:p>
                    <a:p>
                      <a:pPr algn="l">
                        <a:defRPr sz="1800"/>
                      </a:pPr>
                      <a:endParaRPr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535353"/>
                      </a:solidFill>
                    </a:lnT>
                    <a:lnB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/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Israel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oren.kedem@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huawei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.com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Dylan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Fangchao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Yuan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Nanjing, China</a:t>
                      </a:r>
                    </a:p>
                  </a:txBody>
                  <a:tcPr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j-lt"/>
                        </a:rPr>
                        <a:t>yuanfangchao@huawei.com</a:t>
                      </a:r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Lily 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Yunping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Lyu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Nanjing, China</a:t>
                      </a:r>
                    </a:p>
                  </a:txBody>
                  <a:tcPr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lvyunping@huawei.com</a:t>
                      </a:r>
                      <a:endParaRPr kumimoji="0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Jonathan Zheng Chen</a:t>
                      </a:r>
                      <a:endParaRPr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Nanjing, China</a:t>
                      </a:r>
                    </a:p>
                  </a:txBody>
                  <a:tcPr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chenzheng16@huawei.com</a:t>
                      </a:r>
                      <a:endParaRPr kumimoji="0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51014"/>
            <a:ext cx="10361084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altLang="zh-CN" dirty="0" smtClean="0"/>
              <a:t>When</a:t>
            </a:r>
            <a:r>
              <a:rPr lang="en-GB" altLang="zh-CN" dirty="0"/>
              <a:t> </a:t>
            </a:r>
            <a:r>
              <a:rPr lang="en-US" altLang="zh-CN" dirty="0" smtClean="0"/>
              <a:t>calibration error can reach -30dB, performance of implicit sounding is good enough.</a:t>
            </a:r>
          </a:p>
          <a:p>
            <a:pPr>
              <a:buFont typeface="Times New Roman" pitchFamily="16" charset="0"/>
              <a:buChar char="•"/>
            </a:pPr>
            <a:r>
              <a:rPr lang="en-US" altLang="zh-CN" dirty="0" smtClean="0"/>
              <a:t>Implicit </a:t>
            </a:r>
            <a:r>
              <a:rPr lang="en-US" altLang="zh-CN" dirty="0"/>
              <a:t>sounding </a:t>
            </a:r>
            <a:r>
              <a:rPr lang="en-US" altLang="zh-CN" dirty="0" smtClean="0"/>
              <a:t>is an instant sounding method hence is easy to be operated and implemented. </a:t>
            </a:r>
          </a:p>
          <a:p>
            <a:pPr>
              <a:buFont typeface="Times New Roman" pitchFamily="16" charset="0"/>
              <a:buChar char="•"/>
            </a:pPr>
            <a:r>
              <a:rPr lang="en-US" altLang="zh-CN" dirty="0" smtClean="0"/>
              <a:t>Implicit sounding does not add burden on STA side. </a:t>
            </a:r>
          </a:p>
          <a:p>
            <a:pPr marL="0" indent="0"/>
            <a:endParaRPr lang="en-US" altLang="zh-CN" sz="1800" b="0" dirty="0" smtClean="0"/>
          </a:p>
          <a:p>
            <a:pPr marL="0" indent="0"/>
            <a:r>
              <a:rPr lang="en-US" altLang="zh-CN" sz="1800" b="0" dirty="0" smtClean="0">
                <a:solidFill>
                  <a:schemeClr val="tx1"/>
                </a:solidFill>
              </a:rPr>
              <a:t>Note</a:t>
            </a:r>
            <a:r>
              <a:rPr lang="en-US" altLang="zh-CN" sz="1800" b="0" dirty="0">
                <a:solidFill>
                  <a:schemeClr val="tx1"/>
                </a:solidFill>
              </a:rPr>
              <a:t>: [2] shows lab test result for calibration accuracy is about -37dB@50%. -30dB is not hard to get</a:t>
            </a:r>
            <a:endParaRPr lang="zh-CN" altLang="en-US" sz="1800" b="0" dirty="0">
              <a:solidFill>
                <a:schemeClr val="tx1"/>
              </a:solidFill>
            </a:endParaRPr>
          </a:p>
          <a:p>
            <a:pPr marL="0" indent="0"/>
            <a:endParaRPr lang="en-US" altLang="zh-CN" sz="1800" b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4631650"/>
            <a:ext cx="4853702" cy="176024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altLang="zh-CN" sz="1800" b="0" dirty="0" smtClean="0"/>
              <a:t>Do you support to add implicit sounding as an optional mode in </a:t>
            </a:r>
            <a:r>
              <a:rPr lang="en-US" altLang="zh-CN" sz="1800" b="0" dirty="0" err="1" smtClean="0"/>
              <a:t>TGbe</a:t>
            </a:r>
            <a:r>
              <a:rPr lang="en-US" altLang="zh-CN" sz="1800" b="0" dirty="0" smtClean="0"/>
              <a:t>?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400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/>
              <a:t>1</a:t>
            </a:r>
            <a:r>
              <a:rPr lang="en-US" dirty="0" smtClean="0"/>
              <a:t>]</a:t>
            </a:r>
            <a:r>
              <a:rPr lang="en-US" altLang="zh-CN" dirty="0"/>
              <a:t> 11-20-0065-00-03be-implicit sounding scheme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2] </a:t>
            </a:r>
            <a:r>
              <a:rPr lang="en-US" altLang="zh-CN" dirty="0"/>
              <a:t>11-19-1939-00-00be-Calibration of Implicit </a:t>
            </a:r>
            <a:r>
              <a:rPr lang="en-US" altLang="zh-CN" dirty="0" smtClean="0"/>
              <a:t>Sounding</a:t>
            </a:r>
          </a:p>
          <a:p>
            <a:r>
              <a:rPr lang="en-US" dirty="0" smtClean="0"/>
              <a:t>[3</a:t>
            </a:r>
            <a:r>
              <a:rPr lang="en-US" dirty="0"/>
              <a:t>] </a:t>
            </a:r>
            <a:r>
              <a:rPr lang="en-US" altLang="zh-CN" dirty="0"/>
              <a:t>11-14-0571-12-00ax-evaluation-methodology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408" y="2492896"/>
            <a:ext cx="10361084" cy="1065213"/>
          </a:xfrm>
        </p:spPr>
        <p:txBody>
          <a:bodyPr/>
          <a:lstStyle/>
          <a:p>
            <a:r>
              <a:rPr lang="en-US" altLang="zh-CN" sz="6000" dirty="0" smtClean="0"/>
              <a:t>Backup</a:t>
            </a:r>
            <a:endParaRPr lang="zh-CN" altLang="en-US" sz="6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782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Power Difference Compensation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991043" y="1700808"/>
                <a:ext cx="11014247" cy="4113213"/>
              </a:xfrm>
            </p:spPr>
            <p:txBody>
              <a:bodyPr/>
              <a:lstStyle/>
              <a:p>
                <a:pPr marL="400050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altLang="zh-CN" sz="2000" dirty="0" smtClean="0"/>
                  <a:t>Power difference can be compensated by </a:t>
                </a:r>
                <a:r>
                  <a:rPr lang="en-US" altLang="zh-CN" sz="2000" dirty="0" smtClean="0"/>
                  <a:t>UL MU-MIMO</a:t>
                </a:r>
              </a:p>
              <a:p>
                <a:pPr marL="800100" lvl="1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500" dirty="0"/>
                  <a:t>For </a:t>
                </a:r>
                <a:r>
                  <a:rPr lang="en-US" altLang="zh-CN" sz="1500" dirty="0" smtClean="0"/>
                  <a:t>UL MU </a:t>
                </a:r>
                <a:r>
                  <a:rPr lang="en-US" altLang="zh-CN" sz="1500" dirty="0"/>
                  <a:t>based scheme</a:t>
                </a:r>
                <a:r>
                  <a:rPr lang="en-US" altLang="zh-CN" sz="1500" dirty="0" smtClean="0"/>
                  <a:t>, each STA need send the HE-LTFs which equal to the total number of the STAs. For example, 8 STAs UL MU-MIMO, each STA need send 8 HE-LTFs multiplied by the P matrix. Thus, at the AP, the received signal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b="0" i="1" smtClean="0">
                            <a:latin typeface="Cambria Math" panose="02040503050406030204" pitchFamily="18" charset="0"/>
                          </a:rPr>
                          <m:t>𝐿𝑇𝐹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5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500" dirty="0" smtClean="0"/>
                  <a:t>can be denoted as:</a:t>
                </a:r>
              </a:p>
              <a:p>
                <a:pPr marL="514350" lvl="1" indent="0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5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5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5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altLang="zh-CN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CN" sz="1500" dirty="0"/>
              </a:p>
              <a:p>
                <a:pPr marL="514350" lvl="1" indent="0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5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1500" dirty="0"/>
                  <a:t> denotes the variance of the channel gain for STA </a:t>
                </a:r>
                <a14:m>
                  <m:oMath xmlns:m="http://schemas.openxmlformats.org/officeDocument/2006/math">
                    <m:r>
                      <m:rPr>
                        <m:brk m:alnAt="25"/>
                      </m:rPr>
                      <a:rPr lang="en-US" altLang="zh-CN" sz="15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15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sz="1500" dirty="0"/>
                  <a:t> denotes the element of P matrix for row </a:t>
                </a: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1500" dirty="0"/>
                  <a:t> column </a:t>
                </a:r>
                <a14:m>
                  <m:oMath xmlns:m="http://schemas.openxmlformats.org/officeDocument/2006/math">
                    <m:r>
                      <m:rPr>
                        <m:brk m:alnAt="25"/>
                      </m:rPr>
                      <a:rPr lang="en-US" altLang="zh-CN" sz="15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15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1500" dirty="0"/>
                  <a:t> denotes the LTF sent by the STA </a:t>
                </a:r>
                <a14:m>
                  <m:oMath xmlns:m="http://schemas.openxmlformats.org/officeDocument/2006/math">
                    <m:r>
                      <m:rPr>
                        <m:brk m:alnAt="25"/>
                      </m:rPr>
                      <a:rPr lang="en-US" altLang="zh-CN" sz="15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1500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500" dirty="0" smtClean="0"/>
                  <a:t> denotes the noise component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𝐿𝑇𝐹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500" dirty="0" smtClean="0"/>
                  <a:t> which is </a:t>
                </a:r>
                <a:r>
                  <a:rPr lang="en-US" altLang="zh-CN" sz="1500" dirty="0"/>
                  <a:t>the Gaussian distribution with </a:t>
                </a:r>
                <a:r>
                  <a:rPr lang="en-US" altLang="zh-CN" sz="1500" dirty="0" smtClean="0"/>
                  <a:t>zero mean and </a:t>
                </a:r>
                <a:r>
                  <a:rPr lang="en-US" altLang="zh-CN" sz="1500" dirty="0"/>
                  <a:t>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5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5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500" dirty="0" smtClean="0"/>
                  <a:t>. </a:t>
                </a:r>
              </a:p>
              <a:p>
                <a:pPr marL="800100" lvl="1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500" dirty="0" smtClean="0"/>
                  <a:t>LS estimation: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5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CN" sz="1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altLang="zh-CN" sz="15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CN" sz="15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5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1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5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Sup>
                          <m:sSubSup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15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en-US" altLang="zh-CN" sz="15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Sup>
                          <m:sSubSup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altLang="zh-CN" sz="1500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altLang="zh-CN" sz="1500" dirty="0" smtClean="0"/>
                  <a:t>.</a:t>
                </a:r>
              </a:p>
              <a:p>
                <a:pPr marL="800100" lvl="1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500" dirty="0" smtClean="0"/>
                  <a:t>Thus, the SNR of the channel estimation:  </a:t>
                </a:r>
                <a14:m>
                  <m:oMath xmlns:m="http://schemas.openxmlformats.org/officeDocument/2006/math"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type m:val="lin"/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5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sSup>
                              <m:sSupPr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5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500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15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1500" dirty="0" smtClean="0"/>
                  <a:t> </a:t>
                </a:r>
              </a:p>
              <a:p>
                <a:pPr marL="828675" lvl="1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500" dirty="0" smtClean="0"/>
                  <a:t>For AP equipped </a:t>
                </a:r>
                <a:r>
                  <a:rPr lang="en-US" altLang="zh-CN" sz="1500" dirty="0"/>
                  <a:t>with </a:t>
                </a:r>
                <a14:m>
                  <m:oMath xmlns:m="http://schemas.openxmlformats.org/officeDocument/2006/math">
                    <m:r>
                      <a:rPr lang="en-US" altLang="zh-CN" sz="15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altLang="zh-CN" sz="1500" dirty="0"/>
                  <a:t> </a:t>
                </a:r>
                <a:r>
                  <a:rPr lang="en-US" altLang="zh-CN" sz="1500" dirty="0" smtClean="0"/>
                  <a:t>antennas, </a:t>
                </a:r>
                <a:r>
                  <a:rPr lang="en-US" altLang="zh-CN" sz="1500" dirty="0"/>
                  <a:t>the received signal of </a:t>
                </a:r>
                <a:r>
                  <a:rPr lang="en-US" altLang="zh-CN" sz="1500" dirty="0" smtClean="0"/>
                  <a:t>STA</a:t>
                </a:r>
                <a14:m>
                  <m:oMath xmlns:m="http://schemas.openxmlformats.org/officeDocument/2006/math">
                    <m:r>
                      <a:rPr lang="en-US" altLang="zh-CN" sz="15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500" dirty="0"/>
                  <a:t>can be denoted </a:t>
                </a:r>
                <a:r>
                  <a:rPr lang="en-US" altLang="zh-CN" sz="1500" dirty="0" smtClean="0"/>
                  <a:t>as</a:t>
                </a:r>
              </a:p>
              <a:p>
                <a:pPr marL="542925" lvl="1" indent="0" algn="ctr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15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5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altLang="zh-CN" sz="15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5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nary>
                    <m:r>
                      <a:rPr lang="en-US" altLang="zh-CN" sz="15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500" dirty="0" smtClean="0"/>
                  <a:t>, for all the antennas share the transmit power of AP</a:t>
                </a:r>
              </a:p>
              <a:p>
                <a:pPr marL="828675" lvl="1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500" dirty="0" smtClean="0"/>
                  <a:t>Similarly, the SNR of the channel estimation is </a:t>
                </a: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5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500" dirty="0" smtClean="0"/>
                  <a:t>.</a:t>
                </a:r>
              </a:p>
              <a:p>
                <a:pPr marL="514350" lvl="1" indent="0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500" dirty="0"/>
                  <a:t>Above all, the </a:t>
                </a:r>
                <a:r>
                  <a:rPr lang="en-US" altLang="zh-CN" sz="1500" dirty="0" smtClean="0"/>
                  <a:t>SNR </a:t>
                </a:r>
                <a:r>
                  <a:rPr lang="en-US" altLang="zh-CN" sz="1500" dirty="0"/>
                  <a:t>is improved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5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  <m:r>
                      <a:rPr lang="en-US" altLang="zh-CN" sz="15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500" dirty="0"/>
                  <a:t>dB by UL MU-MIMO, which equals to the transmit power that is increased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5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  <m:r>
                      <a:rPr lang="en-US" altLang="zh-CN" sz="15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500" dirty="0"/>
                  <a:t>dB</a:t>
                </a:r>
              </a:p>
              <a:p>
                <a:pPr marL="514350" lvl="1" indent="0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endParaRPr lang="en-US" altLang="zh-CN" sz="1600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1043" y="1700808"/>
                <a:ext cx="11014247" cy="4113213"/>
              </a:xfrm>
              <a:blipFill rotWithShape="0">
                <a:blip r:embed="rId3"/>
                <a:stretch>
                  <a:fillRect t="-741" b="-112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4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929217" y="554293"/>
            <a:ext cx="10361084" cy="65496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/>
              <a:t>TX=8,Usr=6 </a:t>
            </a:r>
            <a:r>
              <a:rPr lang="en-US" altLang="zh-CN" dirty="0"/>
              <a:t>Performance in scenario 1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928382" y="1430178"/>
            <a:ext cx="8774932" cy="4486193"/>
            <a:chOff x="1928382" y="1430178"/>
            <a:chExt cx="8774932" cy="448619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2184" y="3655111"/>
              <a:ext cx="2951130" cy="22108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9512" y="3668861"/>
              <a:ext cx="2951130" cy="221088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3416" y="3705491"/>
              <a:ext cx="2951130" cy="221088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52184" y="1430178"/>
              <a:ext cx="2951130" cy="221088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79512" y="1430481"/>
              <a:ext cx="2951130" cy="221088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28382" y="1444231"/>
              <a:ext cx="2951130" cy="2210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6527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929217" y="554293"/>
            <a:ext cx="10361084" cy="65496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800" dirty="0" smtClean="0"/>
              <a:t>TX=8,Usr=6 </a:t>
            </a:r>
            <a:r>
              <a:rPr lang="en-US" altLang="zh-CN" sz="2800" dirty="0"/>
              <a:t>Optimal Interval Performance </a:t>
            </a:r>
            <a:r>
              <a:rPr lang="en-US" altLang="zh-CN" sz="2800" dirty="0" smtClean="0"/>
              <a:t>in Scenario </a:t>
            </a:r>
            <a:r>
              <a:rPr lang="en-US" altLang="zh-CN" sz="2800" dirty="0"/>
              <a:t>1 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1431413"/>
            <a:ext cx="5023200" cy="3763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81" y="1431413"/>
            <a:ext cx="5023200" cy="3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69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929217" y="554293"/>
            <a:ext cx="10361084" cy="65496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/>
              <a:t>TX=4,Usr=3 </a:t>
            </a:r>
            <a:r>
              <a:rPr lang="en-US" altLang="zh-CN" dirty="0"/>
              <a:t>Performance in scenario 1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456729" y="1405584"/>
            <a:ext cx="9541057" cy="4618084"/>
            <a:chOff x="1456729" y="1405584"/>
            <a:chExt cx="9541057" cy="461808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46656" y="3812788"/>
              <a:ext cx="2951130" cy="221088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3392" y="3812788"/>
              <a:ext cx="2951130" cy="221088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6729" y="3812788"/>
              <a:ext cx="2951130" cy="221088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7310" y="1439018"/>
              <a:ext cx="2951130" cy="221088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34471" y="1409773"/>
              <a:ext cx="2951130" cy="221088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74472" y="1405584"/>
              <a:ext cx="2951130" cy="2210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9522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929217" y="554293"/>
            <a:ext cx="10361084" cy="65496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800" dirty="0" smtClean="0"/>
              <a:t>TX=4,Usr=3 </a:t>
            </a:r>
            <a:r>
              <a:rPr lang="en-US" altLang="zh-CN" sz="2800" dirty="0"/>
              <a:t>Optimal Interval Performance </a:t>
            </a:r>
            <a:r>
              <a:rPr lang="en-US" altLang="zh-CN" sz="2800" dirty="0" smtClean="0"/>
              <a:t>in Scenario </a:t>
            </a:r>
            <a:r>
              <a:rPr lang="en-US" altLang="zh-CN" sz="2800" dirty="0"/>
              <a:t>1 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1628800"/>
            <a:ext cx="5023200" cy="3763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798" y="1626086"/>
            <a:ext cx="5023200" cy="3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67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29217" y="1830390"/>
            <a:ext cx="10361084" cy="4113213"/>
          </a:xfrm>
          <a:ln/>
        </p:spPr>
        <p:txBody>
          <a:bodyPr/>
          <a:lstStyle/>
          <a:p>
            <a:pPr marL="0" lv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800" dirty="0"/>
              <a:t>There have been some discussions about implicit sounding in </a:t>
            </a:r>
            <a:r>
              <a:rPr lang="en-US" altLang="zh-CN" sz="1800" dirty="0" err="1"/>
              <a:t>TGbe</a:t>
            </a:r>
            <a:r>
              <a:rPr lang="en-US" altLang="zh-CN" sz="1800" dirty="0"/>
              <a:t>. </a:t>
            </a:r>
          </a:p>
          <a:p>
            <a:pPr marL="0" lv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800" dirty="0"/>
              <a:t>The latest straw poll in [1] shows interest to further investigate implicit sounding. </a:t>
            </a:r>
          </a:p>
          <a:p>
            <a:pPr lvl="0"/>
            <a:r>
              <a:rPr lang="en-GB" altLang="zh-CN" sz="1800" dirty="0"/>
              <a:t>Do you support to investigate implicit sounding as an optional mode in T</a:t>
            </a:r>
            <a:r>
              <a:rPr lang="en-US" altLang="zh-CN" sz="1800" dirty="0"/>
              <a:t>G</a:t>
            </a:r>
            <a:r>
              <a:rPr lang="en-GB" altLang="zh-CN" sz="1800" dirty="0"/>
              <a:t>be (for R2)?  Y/N/A: 47/8/10    </a:t>
            </a:r>
          </a:p>
          <a:p>
            <a:pPr marL="0" lv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sz="1800" dirty="0"/>
          </a:p>
          <a:p>
            <a:pPr marL="0" lv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800" dirty="0"/>
              <a:t>Sounding performance (overhead, accuracy) actually is extremely important for MU-MIMO system. In order to further evaluate the feasibility and value of implicit sounding, we did several MU-MIMO tests in lab, comparing explicit sounding and implicit sounding performance, considering below conditions,</a:t>
            </a:r>
          </a:p>
          <a:p>
            <a:pPr lvl="0">
              <a:buFont typeface="Times New Roman" pitchFamily="16" charset="0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800" dirty="0"/>
              <a:t>Channel </a:t>
            </a:r>
            <a:r>
              <a:rPr lang="en-US" altLang="zh-CN" sz="1800" dirty="0" smtClean="0"/>
              <a:t>aging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400" dirty="0" smtClean="0"/>
              <a:t>Real environment is seldom static, therefore channel aging impact on performance must be considered</a:t>
            </a:r>
            <a:endParaRPr lang="en-US" altLang="zh-CN" sz="1400" dirty="0"/>
          </a:p>
          <a:p>
            <a:pPr lvl="0">
              <a:buFont typeface="Times New Roman" pitchFamily="16" charset="0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800" dirty="0"/>
              <a:t>Calibration </a:t>
            </a:r>
            <a:r>
              <a:rPr lang="en-US" altLang="zh-CN" sz="1800" dirty="0" smtClean="0"/>
              <a:t>error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400" dirty="0" smtClean="0"/>
              <a:t>Calibration accuracy has impact on implicit sounding performance</a:t>
            </a:r>
            <a:endParaRPr lang="en-US" altLang="zh-CN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2"/>
            <a:ext cx="10361084" cy="742796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/>
              <a:t>Test Setup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853009" y="1697868"/>
            <a:ext cx="5241934" cy="2969447"/>
          </a:xfrm>
          <a:ln/>
        </p:spPr>
        <p:txBody>
          <a:bodyPr/>
          <a:lstStyle/>
          <a:p>
            <a:pPr marL="625475" lvl="2" defTabSz="914400"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1600" kern="12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20MHz</a:t>
            </a:r>
          </a:p>
          <a:p>
            <a:pPr marL="625475" lvl="2" defTabSz="914400"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1600" kern="12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AP </a:t>
            </a:r>
            <a:r>
              <a:rPr lang="en-US" altLang="zh-CN" sz="1600" i="1" kern="12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N</a:t>
            </a:r>
            <a:r>
              <a:rPr lang="en-US" altLang="zh-CN" sz="1600" i="1" kern="1200" baseline="-250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RX </a:t>
            </a:r>
            <a:r>
              <a:rPr lang="en-US" altLang="zh-CN" sz="1600" kern="12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: 4</a:t>
            </a:r>
          </a:p>
          <a:p>
            <a:pPr marL="625475" lvl="2" defTabSz="914400"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1600" kern="12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Max AP </a:t>
            </a:r>
            <a:r>
              <a:rPr lang="en-US" altLang="zh-CN" sz="1600" kern="1200" dirty="0" err="1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Num</a:t>
            </a:r>
            <a:r>
              <a:rPr lang="en-US" altLang="zh-CN" sz="1600" kern="12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: 4</a:t>
            </a:r>
          </a:p>
          <a:p>
            <a:pPr marL="625475" lvl="2" defTabSz="914400"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1600" kern="1200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STA </a:t>
            </a:r>
            <a:r>
              <a:rPr lang="en-US" altLang="zh-CN" sz="1600" i="1" kern="12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N</a:t>
            </a:r>
            <a:r>
              <a:rPr lang="en-US" altLang="zh-CN" sz="1600" i="1" kern="1200" baseline="-250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TX</a:t>
            </a:r>
            <a:r>
              <a:rPr lang="en-US" altLang="zh-CN" sz="1600" kern="12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 : 1</a:t>
            </a:r>
          </a:p>
          <a:p>
            <a:pPr marL="625475" lvl="2" defTabSz="914400"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1600" kern="12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Max STA </a:t>
            </a:r>
            <a:r>
              <a:rPr lang="en-US" altLang="zh-CN" sz="1600" kern="1200" dirty="0" err="1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Num</a:t>
            </a:r>
            <a:r>
              <a:rPr lang="en-US" altLang="zh-CN" sz="1600" kern="12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: 8</a:t>
            </a:r>
          </a:p>
          <a:p>
            <a:pPr marL="625475" lvl="2" defTabSz="914400"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1600" kern="12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HE-LTF mode: 4x, GI: </a:t>
            </a:r>
            <a:r>
              <a:rPr lang="en-US" altLang="zh-CN" sz="1600" kern="1200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3.2us</a:t>
            </a:r>
            <a:endParaRPr lang="en-US" altLang="zh-CN" sz="1600" kern="1200" dirty="0">
              <a:solidFill>
                <a:schemeClr val="tx1"/>
              </a:solidFill>
              <a:latin typeface="Times New Roman" pitchFamily="16" charset="0"/>
              <a:ea typeface="MS Gothic" charset="-128"/>
              <a:cs typeface="+mn-cs"/>
            </a:endParaRPr>
          </a:p>
          <a:p>
            <a:pPr marL="625475" lvl="2" defTabSz="914400"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1600" kern="12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Sounding period: 5ms </a:t>
            </a:r>
            <a:endParaRPr lang="en-US" altLang="zh-CN" sz="1600" b="1" kern="1200" dirty="0">
              <a:solidFill>
                <a:schemeClr val="tx1"/>
              </a:solidFill>
              <a:latin typeface="Times New Roman" pitchFamily="16" charset="0"/>
              <a:ea typeface="MS Gothic" charset="-128"/>
              <a:cs typeface="+mn-cs"/>
            </a:endParaRPr>
          </a:p>
          <a:p>
            <a:pPr marL="625475" lvl="2" defTabSz="914400" eaLnBrk="0" hangingPunct="0">
              <a:spcBef>
                <a:spcPct val="0"/>
              </a:spcBef>
              <a:buClrTx/>
              <a:buSzTx/>
              <a:buFontTx/>
              <a:buChar char="•"/>
            </a:pPr>
            <a:endParaRPr lang="en-US" altLang="zh-CN" sz="1600" b="1" kern="1200" dirty="0" smtClean="0">
              <a:solidFill>
                <a:schemeClr val="tx1"/>
              </a:solidFill>
              <a:latin typeface="Times New Roman" pitchFamily="16" charset="0"/>
              <a:ea typeface="MS Gothic" charset="-128"/>
              <a:cs typeface="+mn-cs"/>
            </a:endParaRPr>
          </a:p>
          <a:p>
            <a:pPr marL="396875" lvl="2" indent="0" defTabSz="914400" eaLnBrk="0" hangingPunct="0">
              <a:spcBef>
                <a:spcPct val="0"/>
              </a:spcBef>
              <a:buClrTx/>
              <a:buSzTx/>
            </a:pPr>
            <a:r>
              <a:rPr lang="en-US" altLang="zh-CN" sz="1600" b="1" kern="1200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Scenario 1:   A person walk near STAs</a:t>
            </a:r>
          </a:p>
          <a:p>
            <a:pPr marL="396875" lvl="2" indent="0" defTabSz="914400" eaLnBrk="0" hangingPunct="0">
              <a:spcBef>
                <a:spcPct val="0"/>
              </a:spcBef>
              <a:buClrTx/>
              <a:buSzTx/>
            </a:pPr>
            <a:r>
              <a:rPr lang="en-US" altLang="zh-CN" sz="1600" b="1" kern="1200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Scenario 2:  A person walk a little far from STAs</a:t>
            </a:r>
          </a:p>
          <a:p>
            <a:pPr marL="396875" lvl="2" indent="0" defTabSz="914400" eaLnBrk="0" hangingPunct="0">
              <a:spcBef>
                <a:spcPct val="0"/>
              </a:spcBef>
              <a:buClrTx/>
              <a:buSzTx/>
            </a:pPr>
            <a:endParaRPr lang="en-US" altLang="zh-CN" sz="1600" b="1" kern="1200" dirty="0">
              <a:solidFill>
                <a:schemeClr val="tx1"/>
              </a:solidFill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grpSp>
        <p:nvGrpSpPr>
          <p:cNvPr id="33" name="组合 32"/>
          <p:cNvGrpSpPr/>
          <p:nvPr/>
        </p:nvGrpSpPr>
        <p:grpSpPr>
          <a:xfrm>
            <a:off x="6574673" y="1590804"/>
            <a:ext cx="4276413" cy="3598063"/>
            <a:chOff x="6398898" y="1361890"/>
            <a:chExt cx="4621587" cy="381992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8898" y="1661325"/>
              <a:ext cx="4514793" cy="3520492"/>
            </a:xfrm>
            <a:prstGeom prst="rect">
              <a:avLst/>
            </a:prstGeom>
          </p:spPr>
        </p:pic>
        <p:cxnSp>
          <p:nvCxnSpPr>
            <p:cNvPr id="20" name="直接箭头连接符 19"/>
            <p:cNvCxnSpPr/>
            <p:nvPr/>
          </p:nvCxnSpPr>
          <p:spPr bwMode="auto">
            <a:xfrm flipV="1">
              <a:off x="8013140" y="1556792"/>
              <a:ext cx="1107196" cy="162579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直接箭头连接符 31"/>
            <p:cNvCxnSpPr/>
            <p:nvPr/>
          </p:nvCxnSpPr>
          <p:spPr bwMode="auto">
            <a:xfrm flipV="1">
              <a:off x="7503029" y="1669515"/>
              <a:ext cx="206156" cy="161761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文本框 30"/>
            <p:cNvSpPr txBox="1"/>
            <p:nvPr/>
          </p:nvSpPr>
          <p:spPr>
            <a:xfrm>
              <a:off x="6488305" y="1413469"/>
              <a:ext cx="22090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tx1"/>
                  </a:solidFill>
                </a:rPr>
                <a:t>Scenario 1 Near Movement</a:t>
              </a:r>
              <a:endParaRPr lang="zh-CN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811443" y="1361890"/>
              <a:ext cx="2209042" cy="27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tx1"/>
                  </a:solidFill>
                </a:rPr>
                <a:t>Scenario 2 Far Movement</a:t>
              </a:r>
              <a:endParaRPr lang="zh-CN" altLang="en-US" sz="11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643031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Test : Channel Variation EVM Result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6C8F0547-AFA8-4805-9A22-12721CDE959F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sp>
        <p:nvSpPr>
          <p:cNvPr id="8" name="TextBox 39"/>
          <p:cNvSpPr txBox="1"/>
          <p:nvPr/>
        </p:nvSpPr>
        <p:spPr>
          <a:xfrm>
            <a:off x="119336" y="4653136"/>
            <a:ext cx="1166529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Observations: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u="sng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solidFill>
                  <a:schemeClr val="tx1"/>
                </a:solidFill>
              </a:rPr>
              <a:t>Static case:</a:t>
            </a:r>
            <a:r>
              <a:rPr lang="en-US" sz="1400" dirty="0" smtClean="0">
                <a:solidFill>
                  <a:schemeClr val="tx1"/>
                </a:solidFill>
              </a:rPr>
              <a:t> Channel </a:t>
            </a:r>
            <a:r>
              <a:rPr lang="en-US" sz="1400" dirty="0">
                <a:solidFill>
                  <a:schemeClr val="tx1"/>
                </a:solidFill>
              </a:rPr>
              <a:t>aging </a:t>
            </a:r>
            <a:r>
              <a:rPr lang="en-US" sz="1400" dirty="0" smtClean="0">
                <a:solidFill>
                  <a:schemeClr val="tx1"/>
                </a:solidFill>
              </a:rPr>
              <a:t>is not an issue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solidFill>
                  <a:schemeClr val="tx1"/>
                </a:solidFill>
              </a:rPr>
              <a:t>Far </a:t>
            </a:r>
            <a:r>
              <a:rPr lang="en-US" sz="1400" b="1" u="sng" dirty="0">
                <a:solidFill>
                  <a:schemeClr val="tx1"/>
                </a:solidFill>
              </a:rPr>
              <a:t>movement case</a:t>
            </a:r>
            <a:r>
              <a:rPr lang="en-US" sz="1400" b="1" dirty="0">
                <a:solidFill>
                  <a:schemeClr val="tx1"/>
                </a:solidFill>
              </a:rPr>
              <a:t>: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EVM is dropping as delay is increasing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solidFill>
                  <a:schemeClr val="tx1"/>
                </a:solidFill>
              </a:rPr>
              <a:t>Near </a:t>
            </a:r>
            <a:r>
              <a:rPr lang="en-US" sz="1400" b="1" u="sng" dirty="0">
                <a:solidFill>
                  <a:schemeClr val="tx1"/>
                </a:solidFill>
              </a:rPr>
              <a:t>movement case: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Significant EVM </a:t>
            </a:r>
            <a:r>
              <a:rPr lang="en-US" altLang="zh-CN" sz="1400" dirty="0" smtClean="0">
                <a:solidFill>
                  <a:schemeClr val="tx1"/>
                </a:solidFill>
              </a:rPr>
              <a:t>degradation is observed, EVM goes down quickly </a:t>
            </a:r>
            <a:r>
              <a:rPr lang="en-US" altLang="zh-CN" sz="1400" dirty="0">
                <a:solidFill>
                  <a:schemeClr val="tx1"/>
                </a:solidFill>
              </a:rPr>
              <a:t>at the </a:t>
            </a:r>
            <a:r>
              <a:rPr lang="en-US" altLang="zh-CN" sz="1400" dirty="0" smtClean="0">
                <a:solidFill>
                  <a:schemeClr val="tx1"/>
                </a:solidFill>
              </a:rPr>
              <a:t>start and it holds </a:t>
            </a:r>
            <a:r>
              <a:rPr lang="en-US" altLang="zh-CN" sz="1400" dirty="0">
                <a:solidFill>
                  <a:schemeClr val="tx1"/>
                </a:solidFill>
              </a:rPr>
              <a:t>stable when </a:t>
            </a:r>
            <a:r>
              <a:rPr lang="en-US" altLang="zh-CN" sz="1400" dirty="0" smtClean="0">
                <a:solidFill>
                  <a:schemeClr val="tx1"/>
                </a:solidFill>
              </a:rPr>
              <a:t>delay is greater than 30ms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Note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r>
              <a:rPr lang="en-US" altLang="zh-CN" sz="1400" dirty="0" smtClean="0">
                <a:solidFill>
                  <a:schemeClr val="tx1"/>
                </a:solidFill>
              </a:rPr>
              <a:t>CSI </a:t>
            </a:r>
            <a:r>
              <a:rPr lang="en-US" altLang="zh-CN" sz="1400" dirty="0">
                <a:solidFill>
                  <a:schemeClr val="tx1"/>
                </a:solidFill>
              </a:rPr>
              <a:t>accuracy </a:t>
            </a:r>
            <a:r>
              <a:rPr lang="en-US" altLang="zh-CN" sz="1400" dirty="0" smtClean="0">
                <a:solidFill>
                  <a:schemeClr val="tx1"/>
                </a:solidFill>
              </a:rPr>
              <a:t>greater </a:t>
            </a:r>
            <a:r>
              <a:rPr lang="en-US" altLang="zh-CN" sz="1400" dirty="0">
                <a:solidFill>
                  <a:schemeClr val="tx1"/>
                </a:solidFill>
              </a:rPr>
              <a:t>than -45dB is observed </a:t>
            </a:r>
            <a:r>
              <a:rPr lang="en-US" altLang="zh-CN" sz="1400" dirty="0" smtClean="0">
                <a:solidFill>
                  <a:schemeClr val="tx1"/>
                </a:solidFill>
              </a:rPr>
              <a:t>on </a:t>
            </a:r>
            <a:r>
              <a:rPr lang="en-US" altLang="zh-CN" sz="1400" dirty="0">
                <a:solidFill>
                  <a:schemeClr val="tx1"/>
                </a:solidFill>
              </a:rPr>
              <a:t>5ms Delay curve </a:t>
            </a:r>
            <a:r>
              <a:rPr lang="en-US" altLang="zh-CN" sz="1400" dirty="0" smtClean="0">
                <a:solidFill>
                  <a:schemeClr val="tx1"/>
                </a:solidFill>
              </a:rPr>
              <a:t>(Fig</a:t>
            </a:r>
            <a:r>
              <a:rPr lang="en-US" altLang="zh-CN" sz="1400" dirty="0">
                <a:solidFill>
                  <a:schemeClr val="tx1"/>
                </a:solidFill>
              </a:rPr>
              <a:t>. </a:t>
            </a:r>
            <a:r>
              <a:rPr lang="en-US" altLang="zh-CN" sz="1400" dirty="0" smtClean="0">
                <a:solidFill>
                  <a:schemeClr val="tx1"/>
                </a:solidFill>
              </a:rPr>
              <a:t>1), </a:t>
            </a:r>
            <a:r>
              <a:rPr lang="en-US" altLang="zh-CN" sz="1400" dirty="0">
                <a:solidFill>
                  <a:schemeClr val="tx1"/>
                </a:solidFill>
              </a:rPr>
              <a:t>hence test result are not impacted by </a:t>
            </a:r>
            <a:r>
              <a:rPr lang="en-US" altLang="zh-CN" sz="1400" dirty="0" smtClean="0">
                <a:solidFill>
                  <a:schemeClr val="tx1"/>
                </a:solidFill>
              </a:rPr>
              <a:t>noise impairments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623392" y="1287852"/>
                <a:ext cx="10031660" cy="13254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49263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1" fontAlgn="base" hangingPunct="1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1143000" indent="-228600" algn="l" defTabSz="449263" rtl="0" eaLnBrk="1" fontAlgn="base" hangingPunct="1">
                  <a:spcBef>
                    <a:spcPts val="4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600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20574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5146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9718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4290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886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/>
                <a:r>
                  <a:rPr lang="en-US" altLang="zh-CN" sz="1800" kern="0" dirty="0"/>
                  <a:t>Compare the initial channel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kumimoji="1" lang="en-US" altLang="zh-CN" sz="1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8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18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1800" kern="0" dirty="0"/>
                  <a:t> with the delay sounding channel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kumimoji="1" lang="zh-CN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18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𝑚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sz="1800" kern="0" dirty="0"/>
              </a:p>
              <a:p>
                <a:pPr marL="0" lvl="1" indent="0">
                  <a:spcBef>
                    <a:spcPts val="600"/>
                  </a:spcBef>
                </a:pPr>
                <a:r>
                  <a:rPr lang="en-US" sz="1400" kern="0" dirty="0">
                    <a:solidFill>
                      <a:schemeClr val="tx1"/>
                    </a:solidFill>
                  </a:rPr>
                  <a:t>Take H of t0 as the baseline. Check H after certain delay of t0 and compare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kumimoji="1" lang="en-US" altLang="zh-C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1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1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altLang="zh-CN" sz="1400" dirty="0" smtClean="0">
                    <a:solidFill>
                      <a:schemeClr val="tx1"/>
                    </a:solidFill>
                    <a:ea typeface="Microsoft YaHei" panose="020B0503020204020204" pitchFamily="34" charset="-122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EVM</m:t>
                    </m:r>
                    <m:r>
                      <a:rPr kumimoji="1" lang="en-US" altLang="zh-CN" sz="1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=20</m:t>
                    </m:r>
                    <m:r>
                      <m:rPr>
                        <m:sty m:val="p"/>
                      </m:rPr>
                      <a:rPr kumimoji="1" lang="en-US" altLang="zh-CN" sz="1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log</m:t>
                    </m:r>
                    <m:d>
                      <m:dPr>
                        <m:ctrlPr>
                          <a:rPr kumimoji="1" lang="en-US" altLang="zh-C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zh-CN" sz="1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CN" sz="1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sz="1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zh-CN" altLang="en-US" sz="1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</a:rPr>
                                      <m:t>𝐻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1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400" b="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400" b="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kumimoji="1" lang="zh-CN" altLang="en-US" sz="1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  <m:t> −</m:t>
                                </m:r>
                                <m:sSub>
                                  <m:sSubPr>
                                    <m:ctrlPr>
                                      <a:rPr kumimoji="1" lang="en-US" altLang="zh-CN" sz="1400" b="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400" b="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</a:rPr>
                                      <m:t>𝐻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1400" b="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400" b="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400" b="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CN" sz="1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sz="1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</a:rPr>
                                      <m:t>𝐻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1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altLang="zh-CN" kern="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287852"/>
                <a:ext cx="10031660" cy="1325412"/>
              </a:xfrm>
              <a:prstGeom prst="rect">
                <a:avLst/>
              </a:prstGeom>
              <a:blipFill>
                <a:blip r:embed="rId3"/>
                <a:stretch>
                  <a:fillRect l="-486" t="-2294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/>
          <p:cNvGrpSpPr/>
          <p:nvPr/>
        </p:nvGrpSpPr>
        <p:grpSpPr>
          <a:xfrm>
            <a:off x="5698519" y="2395254"/>
            <a:ext cx="6446153" cy="2545914"/>
            <a:chOff x="2722228" y="2959461"/>
            <a:chExt cx="6080511" cy="234202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2228" y="2959461"/>
              <a:ext cx="3123482" cy="2340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9258" y="2961490"/>
              <a:ext cx="3123481" cy="2340000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1743" y="2383739"/>
            <a:ext cx="3390660" cy="25401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76672"/>
            <a:ext cx="10361084" cy="75543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/>
              <a:t>Simulation Methodology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23635" y="1196752"/>
                <a:ext cx="10351849" cy="4417249"/>
              </a:xfrm>
              <a:ln/>
            </p:spPr>
            <p:txBody>
              <a:bodyPr/>
              <a:lstStyle/>
              <a:p>
                <a:pPr marL="400050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altLang="zh-CN" sz="1800" dirty="0" smtClean="0"/>
                  <a:t>Measured MIMO channels are used to assess the MU-MIMO throughput</a:t>
                </a:r>
                <a:endParaRPr lang="en-US" altLang="zh-CN" sz="1800" dirty="0" smtClean="0"/>
              </a:p>
              <a:p>
                <a:pPr marL="800100" lvl="1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400" dirty="0" smtClean="0"/>
                  <a:t>The impairments of both explicit and implicit sounding are considered. Quantization error of </a:t>
                </a:r>
                <a:r>
                  <a:rPr lang="en-US" altLang="zh-CN" sz="1400" dirty="0"/>
                  <a:t>explicit sounding </a:t>
                </a:r>
                <a:r>
                  <a:rPr lang="en-US" altLang="zh-CN" sz="1400" dirty="0" smtClean="0"/>
                  <a:t>is modeled (9bit for </a:t>
                </a:r>
                <a14:m>
                  <m:oMath xmlns:m="http://schemas.openxmlformats.org/officeDocument/2006/math">
                    <m:r>
                      <a:rPr lang="zh-CN" altLang="en-US" sz="140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1400" dirty="0" smtClean="0"/>
                  <a:t>, 7bit for </a:t>
                </a:r>
                <a14:m>
                  <m:oMath xmlns:m="http://schemas.openxmlformats.org/officeDocument/2006/math">
                    <m:r>
                      <a:rPr lang="zh-CN" altLang="en-US" sz="14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1400" dirty="0" smtClean="0"/>
                  <a:t>). For implicit sounding, calibration error is assumed to be {-30dB, -35dB}.   </a:t>
                </a:r>
              </a:p>
              <a:p>
                <a:pPr marL="800100" lvl="1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400" dirty="0" smtClean="0"/>
                  <a:t>The performance under different sounding intervals are compared, i.e., {2ms, 5ms, 10ms ,…, 40ms}.</a:t>
                </a:r>
              </a:p>
              <a:p>
                <a:pPr marL="800100" lvl="1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400" dirty="0" smtClean="0"/>
                  <a:t>Power difference between AP and STA is compensated by repetition of LTF.</a:t>
                </a:r>
                <a:endParaRPr lang="en-US" altLang="zh-CN" sz="1800" dirty="0"/>
              </a:p>
              <a:p>
                <a:pPr marL="400050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800" dirty="0" smtClean="0"/>
                  <a:t>Throughput is </a:t>
                </a:r>
                <a:r>
                  <a:rPr lang="en-US" altLang="zh-CN" sz="1800" dirty="0"/>
                  <a:t>computed using the methodology and mapping from 802.11ax </a:t>
                </a:r>
                <a:r>
                  <a:rPr lang="en-US" altLang="zh-CN" sz="1800" dirty="0" smtClean="0"/>
                  <a:t>[3].</a:t>
                </a:r>
              </a:p>
              <a:p>
                <a:pPr marL="800100" lvl="1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400" dirty="0"/>
                  <a:t>Sounding procedure is performed at the start of each sounding interval. Overhead </a:t>
                </a:r>
                <a:r>
                  <a:rPr lang="en-US" altLang="zh-CN" sz="1400" dirty="0" smtClean="0"/>
                  <a:t>of explicit/implicit sounding is: </a:t>
                </a:r>
              </a:p>
              <a:p>
                <a:pPr marL="800100" lvl="1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400" dirty="0" smtClean="0"/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𝑒𝑥𝑝𝑙𝑖𝑐𝑖𝑡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𝑁𝐷𝑃𝐴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𝑁𝐷𝑃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𝑇𝑟𝑖𝑔𝑔𝑒𝑟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𝐹𝑒𝑒𝑑𝑏𝑎𝑐𝑘</m:t>
                        </m:r>
                      </m:sub>
                    </m:sSub>
                  </m:oMath>
                </a14:m>
                <a:r>
                  <a:rPr lang="en-US" altLang="zh-CN" sz="1400" dirty="0" smtClean="0"/>
                  <a:t>, where the CSI feedback is carried by UL MU-MIMO with MCS 3; </a:t>
                </a:r>
              </a:p>
              <a:p>
                <a:pPr marL="800100" lvl="1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400" dirty="0" smtClean="0"/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𝑖𝑚𝑝𝑙𝑖𝑐𝑖𝑡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𝑇𝑟𝑖𝑔𝑔𝑒𝑟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𝑁𝐷𝑃</m:t>
                        </m:r>
                      </m:sub>
                    </m:sSub>
                  </m:oMath>
                </a14:m>
                <a:r>
                  <a:rPr lang="en-US" altLang="zh-CN" sz="1400" dirty="0"/>
                  <a:t>, where the </a:t>
                </a:r>
                <a:r>
                  <a:rPr lang="en-US" altLang="zh-CN" sz="1400" dirty="0" smtClean="0"/>
                  <a:t>NDP is transmitted in the form of </a:t>
                </a:r>
                <a:r>
                  <a:rPr lang="en-US" altLang="zh-CN" sz="1400" dirty="0"/>
                  <a:t>UL </a:t>
                </a:r>
                <a:r>
                  <a:rPr lang="en-US" altLang="zh-CN" sz="1400" dirty="0" smtClean="0"/>
                  <a:t>MU-MIMO.</a:t>
                </a:r>
              </a:p>
              <a:p>
                <a:pPr marL="800100" lvl="1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400" dirty="0" smtClean="0"/>
                  <a:t>DL MU-MIMO transmission occupies the remainder of a </a:t>
                </a:r>
                <a:r>
                  <a:rPr lang="en-US" altLang="zh-CN" sz="1400" dirty="0"/>
                  <a:t>sounding </a:t>
                </a:r>
                <a:r>
                  <a:rPr lang="en-US" altLang="zh-CN" sz="1400" dirty="0" smtClean="0"/>
                  <a:t>interval. For the packets transmitted, we first calculated the equalized SINR of each spatial stream. Due to channel aging, the equalized SINR decreases gradually. Base on the PHY abstraction method in [3], the expected data rate of each spatial stream with optimal MCS can be derived for each packet. So, the throughput in DL MU-MIMO transmission can be computed by averaging the result of all packets.  </a:t>
                </a:r>
              </a:p>
            </p:txBody>
          </p:sp>
        </mc:Choice>
        <mc:Fallback xmlns="">
          <p:sp>
            <p:nvSpPr>
              <p:cNvPr id="81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3635" y="1196752"/>
                <a:ext cx="10351849" cy="4417249"/>
              </a:xfrm>
              <a:blipFill>
                <a:blip r:embed="rId3"/>
                <a:stretch>
                  <a:fillRect t="-690" r="-23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76AAD83-5B70-4C1C-AF28-E722C9F0524D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grpSp>
        <p:nvGrpSpPr>
          <p:cNvPr id="35" name="组合 34"/>
          <p:cNvGrpSpPr/>
          <p:nvPr/>
        </p:nvGrpSpPr>
        <p:grpSpPr>
          <a:xfrm>
            <a:off x="1639509" y="4771543"/>
            <a:ext cx="8307617" cy="595111"/>
            <a:chOff x="1415480" y="5606665"/>
            <a:chExt cx="9217024" cy="868361"/>
          </a:xfrm>
        </p:grpSpPr>
        <p:grpSp>
          <p:nvGrpSpPr>
            <p:cNvPr id="34" name="组合 33"/>
            <p:cNvGrpSpPr/>
            <p:nvPr/>
          </p:nvGrpSpPr>
          <p:grpSpPr>
            <a:xfrm>
              <a:off x="1415480" y="5733256"/>
              <a:ext cx="9217024" cy="741770"/>
              <a:chOff x="1919536" y="5517232"/>
              <a:chExt cx="9217024" cy="741770"/>
            </a:xfrm>
          </p:grpSpPr>
          <p:cxnSp>
            <p:nvCxnSpPr>
              <p:cNvPr id="31" name="直接箭头连接符 30"/>
              <p:cNvCxnSpPr/>
              <p:nvPr/>
            </p:nvCxnSpPr>
            <p:spPr bwMode="auto">
              <a:xfrm>
                <a:off x="2351584" y="6022453"/>
                <a:ext cx="3324587" cy="1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32" name="文本框 31"/>
              <p:cNvSpPr txBox="1"/>
              <p:nvPr/>
            </p:nvSpPr>
            <p:spPr>
              <a:xfrm>
                <a:off x="3143672" y="5877272"/>
                <a:ext cx="1763444" cy="3817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>
                    <a:solidFill>
                      <a:schemeClr val="tx1"/>
                    </a:solidFill>
                  </a:rPr>
                  <a:t>a sounding interval</a:t>
                </a:r>
                <a:endParaRPr lang="zh-CN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矩形 1"/>
              <p:cNvSpPr/>
              <p:nvPr/>
            </p:nvSpPr>
            <p:spPr bwMode="auto">
              <a:xfrm>
                <a:off x="2212568" y="5589240"/>
                <a:ext cx="1147128" cy="2880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Sounding</a:t>
                </a:r>
                <a:endParaRPr kumimoji="0" lang="zh-CN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7" name="直接箭头连接符 6"/>
              <p:cNvCxnSpPr/>
              <p:nvPr/>
            </p:nvCxnSpPr>
            <p:spPr bwMode="auto">
              <a:xfrm>
                <a:off x="1919536" y="5877272"/>
                <a:ext cx="9217024" cy="1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1" name="矩形 10"/>
              <p:cNvSpPr/>
              <p:nvPr/>
            </p:nvSpPr>
            <p:spPr bwMode="auto">
              <a:xfrm>
                <a:off x="3359696" y="5589240"/>
                <a:ext cx="2381264" cy="2880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DL MU-MIMO Transmission</a:t>
                </a:r>
                <a:endParaRPr kumimoji="0" lang="zh-CN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 bwMode="auto">
              <a:xfrm>
                <a:off x="5740960" y="5589240"/>
                <a:ext cx="1147128" cy="2880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Sounding</a:t>
                </a:r>
                <a:endParaRPr kumimoji="0" lang="zh-CN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6888088" y="5589238"/>
                <a:ext cx="2381264" cy="28803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DL MU-MIMO Transmission</a:t>
                </a:r>
                <a:endParaRPr kumimoji="0" lang="zh-CN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 bwMode="auto">
              <a:xfrm>
                <a:off x="2212568" y="5517232"/>
                <a:ext cx="0" cy="576064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直接连接符 21"/>
              <p:cNvCxnSpPr/>
              <p:nvPr/>
            </p:nvCxnSpPr>
            <p:spPr bwMode="auto">
              <a:xfrm>
                <a:off x="5740960" y="5517232"/>
                <a:ext cx="0" cy="576064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直接连接符 25"/>
              <p:cNvCxnSpPr/>
              <p:nvPr/>
            </p:nvCxnSpPr>
            <p:spPr bwMode="auto">
              <a:xfrm>
                <a:off x="9269352" y="5517232"/>
                <a:ext cx="0" cy="576064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" name="文本框 28"/>
            <p:cNvSpPr txBox="1"/>
            <p:nvPr/>
          </p:nvSpPr>
          <p:spPr>
            <a:xfrm>
              <a:off x="8782528" y="5606665"/>
              <a:ext cx="360040" cy="53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smtClean="0">
                  <a:solidFill>
                    <a:schemeClr val="tx1"/>
                  </a:solidFill>
                </a:rPr>
                <a:t>…</a:t>
              </a:r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65952" y="5499805"/>
            <a:ext cx="9145016" cy="1179573"/>
            <a:chOff x="983432" y="4293096"/>
            <a:chExt cx="9145016" cy="1179573"/>
          </a:xfrm>
        </p:grpSpPr>
        <p:sp>
          <p:nvSpPr>
            <p:cNvPr id="20" name="矩形 19"/>
            <p:cNvSpPr/>
            <p:nvPr/>
          </p:nvSpPr>
          <p:spPr>
            <a:xfrm>
              <a:off x="1271464" y="4293096"/>
              <a:ext cx="31860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96875" lvl="2" indent="0" defTabSz="914400">
                <a:buClrTx/>
                <a:buSzTx/>
              </a:pPr>
              <a:r>
                <a:rPr lang="en-US" altLang="zh-CN" sz="1600" b="1" dirty="0">
                  <a:solidFill>
                    <a:schemeClr val="tx1"/>
                  </a:solidFill>
                </a:rPr>
                <a:t>Explicit sounding procedure: 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269680" y="4298970"/>
              <a:ext cx="319888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96875" lvl="2" indent="0" defTabSz="914400">
                <a:buClrTx/>
                <a:buSzTx/>
              </a:pPr>
              <a:r>
                <a:rPr lang="en-US" altLang="zh-CN" sz="1600" b="1" dirty="0" smtClean="0">
                  <a:solidFill>
                    <a:schemeClr val="tx1"/>
                  </a:solidFill>
                </a:rPr>
                <a:t>Implicit sounding </a:t>
              </a:r>
              <a:r>
                <a:rPr lang="en-US" altLang="zh-CN" sz="1600" b="1" dirty="0">
                  <a:solidFill>
                    <a:schemeClr val="tx1"/>
                  </a:solidFill>
                </a:rPr>
                <a:t>procedure: </a:t>
              </a:r>
            </a:p>
          </p:txBody>
        </p:sp>
        <p:cxnSp>
          <p:nvCxnSpPr>
            <p:cNvPr id="23" name="直接连接符 22"/>
            <p:cNvCxnSpPr/>
            <p:nvPr/>
          </p:nvCxnSpPr>
          <p:spPr bwMode="auto">
            <a:xfrm>
              <a:off x="1102520" y="4885683"/>
              <a:ext cx="3744416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矩形 23"/>
            <p:cNvSpPr/>
            <p:nvPr/>
          </p:nvSpPr>
          <p:spPr bwMode="auto">
            <a:xfrm>
              <a:off x="983432" y="4736505"/>
              <a:ext cx="415716" cy="14917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600" dirty="0">
                  <a:solidFill>
                    <a:schemeClr val="tx1"/>
                  </a:solidFill>
                </a:rPr>
                <a:t>NDPA</a:t>
              </a:r>
              <a:endParaRPr lang="zh-CN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1559496" y="4736440"/>
              <a:ext cx="415716" cy="14917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600" dirty="0">
                  <a:solidFill>
                    <a:schemeClr val="tx1"/>
                  </a:solidFill>
                </a:rPr>
                <a:t>NDP</a:t>
              </a:r>
              <a:endParaRPr lang="zh-CN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2760113" y="4885618"/>
              <a:ext cx="943291" cy="14917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600" dirty="0">
                  <a:solidFill>
                    <a:schemeClr val="tx1"/>
                  </a:solidFill>
                </a:rPr>
                <a:t>STA 1 Feedback</a:t>
              </a:r>
              <a:endParaRPr lang="zh-CN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2760113" y="5051743"/>
              <a:ext cx="943291" cy="14917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600" dirty="0">
                  <a:solidFill>
                    <a:schemeClr val="tx1"/>
                  </a:solidFill>
                </a:rPr>
                <a:t>STA 2 Feedback</a:t>
              </a:r>
              <a:endParaRPr lang="zh-CN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2760113" y="5318461"/>
              <a:ext cx="943291" cy="14917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600" dirty="0">
                  <a:solidFill>
                    <a:schemeClr val="tx1"/>
                  </a:solidFill>
                </a:rPr>
                <a:t>STA n Feedback</a:t>
              </a:r>
              <a:endParaRPr lang="zh-CN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64068" y="5188423"/>
              <a:ext cx="323165" cy="20774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900" dirty="0">
                  <a:solidFill>
                    <a:schemeClr val="tx1"/>
                  </a:solidFill>
                </a:rPr>
                <a:t>…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6" name="右大括号 35"/>
            <p:cNvSpPr/>
            <p:nvPr/>
          </p:nvSpPr>
          <p:spPr bwMode="auto">
            <a:xfrm>
              <a:off x="3775412" y="4922978"/>
              <a:ext cx="155894" cy="544727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100">
                <a:solidFill>
                  <a:schemeClr val="tx1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931305" y="5120744"/>
              <a:ext cx="6735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tx1"/>
                  </a:solidFill>
                </a:rPr>
                <a:t>MU-MIMO</a:t>
              </a:r>
              <a:endParaRPr lang="zh-CN" altLang="en-US" sz="800" dirty="0">
                <a:solidFill>
                  <a:schemeClr val="tx1"/>
                </a:solidFill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6254882" y="4708603"/>
              <a:ext cx="3873566" cy="764066"/>
              <a:chOff x="2597537" y="4839557"/>
              <a:chExt cx="4760529" cy="1418410"/>
            </a:xfrm>
            <a:noFill/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2597537" y="5127588"/>
                <a:ext cx="4760529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矩形 39"/>
              <p:cNvSpPr/>
              <p:nvPr/>
            </p:nvSpPr>
            <p:spPr bwMode="auto">
              <a:xfrm>
                <a:off x="2813561" y="4839557"/>
                <a:ext cx="576064" cy="288032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altLang="zh-CN" sz="700" dirty="0">
                    <a:solidFill>
                      <a:schemeClr val="tx1"/>
                    </a:solidFill>
                  </a:rPr>
                  <a:t>Trigger</a:t>
                </a:r>
                <a:endParaRPr lang="zh-CN" altLang="en-US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 bwMode="auto">
              <a:xfrm>
                <a:off x="3798790" y="5134208"/>
                <a:ext cx="869009" cy="288032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altLang="zh-CN" sz="700" dirty="0">
                    <a:solidFill>
                      <a:schemeClr val="tx1"/>
                    </a:solidFill>
                  </a:rPr>
                  <a:t>STA 1 NDP</a:t>
                </a:r>
                <a:endParaRPr lang="zh-CN" altLang="en-US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 bwMode="auto">
              <a:xfrm>
                <a:off x="3798790" y="5454961"/>
                <a:ext cx="869009" cy="288032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altLang="zh-CN" sz="700" dirty="0">
                    <a:solidFill>
                      <a:schemeClr val="tx1"/>
                    </a:solidFill>
                  </a:rPr>
                  <a:t>STA 2 NDP</a:t>
                </a:r>
                <a:endParaRPr lang="zh-CN" altLang="en-US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 bwMode="auto">
              <a:xfrm>
                <a:off x="3798790" y="5969935"/>
                <a:ext cx="869009" cy="288032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altLang="zh-CN" sz="700" dirty="0">
                    <a:solidFill>
                      <a:schemeClr val="tx1"/>
                    </a:solidFill>
                  </a:rPr>
                  <a:t>STA n NDP</a:t>
                </a:r>
                <a:endParaRPr lang="zh-CN" altLang="en-US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4213121" y="5718862"/>
                <a:ext cx="454676" cy="409471"/>
              </a:xfrm>
              <a:prstGeom prst="rect">
                <a:avLst/>
              </a:prstGeom>
              <a:grp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sz="1000" dirty="0">
                    <a:solidFill>
                      <a:schemeClr val="tx1"/>
                    </a:solidFill>
                  </a:rPr>
                  <a:t>…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右大括号 44"/>
              <p:cNvSpPr/>
              <p:nvPr/>
            </p:nvSpPr>
            <p:spPr bwMode="auto">
              <a:xfrm>
                <a:off x="4823369" y="5192984"/>
                <a:ext cx="216024" cy="1051752"/>
              </a:xfrm>
              <a:prstGeom prst="rightBrac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5039393" y="5574828"/>
                <a:ext cx="988578" cy="42851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solidFill>
                      <a:schemeClr val="tx1"/>
                    </a:solidFill>
                  </a:rPr>
                  <a:t>MU-MIMO</a:t>
                </a:r>
                <a:endParaRPr lang="zh-CN" altLang="en-US" sz="9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 bwMode="auto">
            <a:xfrm>
              <a:off x="2135560" y="4736408"/>
              <a:ext cx="415716" cy="14917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600" dirty="0" smtClean="0">
                  <a:solidFill>
                    <a:schemeClr val="tx1"/>
                  </a:solidFill>
                </a:rPr>
                <a:t>Trigger</a:t>
              </a:r>
              <a:endParaRPr lang="zh-CN" altLang="en-US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5381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1"/>
          <p:cNvSpPr txBox="1">
            <a:spLocks/>
          </p:cNvSpPr>
          <p:nvPr/>
        </p:nvSpPr>
        <p:spPr bwMode="auto">
          <a:xfrm>
            <a:off x="263352" y="4941168"/>
            <a:ext cx="11017224" cy="181701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lvl="0" indent="0" eaLnBrk="0" hangingPunct="0">
              <a:spcBef>
                <a:spcPct val="0"/>
              </a:spcBef>
            </a:pPr>
            <a:endParaRPr lang="en-US" altLang="zh-CN" sz="1600" dirty="0" smtClean="0">
              <a:solidFill>
                <a:schemeClr val="tx1"/>
              </a:solidFill>
              <a:latin typeface="Times New Roman" pitchFamily="16" charset="0"/>
              <a:ea typeface="MS Gothic" charset="-128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US" altLang="zh-CN" sz="1600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Observations</a:t>
            </a:r>
            <a:r>
              <a:rPr lang="en-US" altLang="zh-CN" sz="1600" dirty="0">
                <a:latin typeface="Times New Roman" pitchFamily="16" charset="0"/>
                <a:ea typeface="MS Gothic" charset="-128"/>
              </a:rPr>
              <a:t>: </a:t>
            </a: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chemeClr val="tx1"/>
              </a:solidFill>
              <a:latin typeface="Times New Roman" pitchFamily="16" charset="0"/>
              <a:ea typeface="MS Gothic" charset="-128"/>
            </a:endParaRP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When calibration error is equal or smaller than -30dB, implicit sounding has better performance compared to explicit sounding in all sounding interval cases</a:t>
            </a: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Explicit and implicit sounding performances are becoming similar when sounding interval is increasing.</a:t>
            </a:r>
          </a:p>
          <a:p>
            <a:pPr marL="285750" lvl="1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dirty="0" smtClean="0">
              <a:solidFill>
                <a:schemeClr val="tx1"/>
              </a:solidFill>
              <a:latin typeface="Times New Roman" pitchFamily="16" charset="0"/>
              <a:ea typeface="MS Gothic" charset="-128"/>
            </a:endParaRPr>
          </a:p>
          <a:p>
            <a:pPr marL="285750" lvl="1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dirty="0" smtClean="0">
              <a:solidFill>
                <a:schemeClr val="tx1"/>
              </a:solidFill>
              <a:latin typeface="Times New Roman" pitchFamily="16" charset="0"/>
              <a:ea typeface="MS Gothic" charset="-128"/>
            </a:endParaRP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600" kern="1200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5133" y="475405"/>
            <a:ext cx="10361084" cy="65496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/>
              <a:t>Simulation 1-1: TX=16,Usr=8 Performance </a:t>
            </a:r>
            <a:r>
              <a:rPr lang="en-US" altLang="zh-CN" dirty="0"/>
              <a:t>in </a:t>
            </a:r>
            <a:r>
              <a:rPr lang="en-US" altLang="zh-CN" dirty="0" smtClean="0"/>
              <a:t>Scenario </a:t>
            </a:r>
            <a:r>
              <a:rPr lang="en-US" altLang="zh-CN" dirty="0"/>
              <a:t>1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grpSp>
        <p:nvGrpSpPr>
          <p:cNvPr id="11" name="组合 10"/>
          <p:cNvGrpSpPr/>
          <p:nvPr/>
        </p:nvGrpSpPr>
        <p:grpSpPr>
          <a:xfrm>
            <a:off x="2179099" y="1113386"/>
            <a:ext cx="9431143" cy="4459173"/>
            <a:chOff x="2179099" y="1113386"/>
            <a:chExt cx="9431143" cy="445917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9112" y="3336053"/>
              <a:ext cx="2951130" cy="22108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0899" y="3335708"/>
              <a:ext cx="2951130" cy="221088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9099" y="3361679"/>
              <a:ext cx="2951130" cy="221088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56149" y="1113386"/>
              <a:ext cx="2951130" cy="221088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10899" y="1113386"/>
              <a:ext cx="2951130" cy="221088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79099" y="1150799"/>
              <a:ext cx="2951130" cy="2210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5397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23392" y="554293"/>
            <a:ext cx="10766698" cy="65496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400" dirty="0" smtClean="0"/>
              <a:t>Simulation 1-2: </a:t>
            </a:r>
            <a:r>
              <a:rPr lang="en-US" altLang="zh-CN" sz="2400" dirty="0"/>
              <a:t>TX=16,Usr=8 </a:t>
            </a:r>
            <a:r>
              <a:rPr lang="en-US" altLang="zh-CN" sz="2400" dirty="0" smtClean="0"/>
              <a:t>Optimal Interval Performance in Scenario </a:t>
            </a:r>
            <a:r>
              <a:rPr lang="en-US" altLang="zh-CN" sz="2400" dirty="0"/>
              <a:t>1 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35363" y="5656773"/>
            <a:ext cx="1728192" cy="352388"/>
          </a:xfrm>
        </p:spPr>
        <p:txBody>
          <a:bodyPr/>
          <a:lstStyle/>
          <a:p>
            <a:pPr marL="0" lvl="0" indent="0" eaLnBrk="0" hangingPunct="0">
              <a:spcBef>
                <a:spcPct val="0"/>
              </a:spcBef>
            </a:pPr>
            <a:r>
              <a:rPr lang="en-US" altLang="zh-CN" sz="1400" kern="1200" dirty="0">
                <a:latin typeface="Times New Roman" pitchFamily="16" charset="0"/>
                <a:ea typeface="MS Gothic" charset="-128"/>
              </a:rPr>
              <a:t>Observation: </a:t>
            </a:r>
          </a:p>
        </p:txBody>
      </p:sp>
      <p:sp>
        <p:nvSpPr>
          <p:cNvPr id="15" name="内容占位符 1"/>
          <p:cNvSpPr txBox="1">
            <a:spLocks/>
          </p:cNvSpPr>
          <p:nvPr/>
        </p:nvSpPr>
        <p:spPr bwMode="auto">
          <a:xfrm>
            <a:off x="1742158" y="5703559"/>
            <a:ext cx="9577065" cy="714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b="0" dirty="0" smtClean="0">
                <a:latin typeface="Times New Roman" pitchFamily="16" charset="0"/>
                <a:ea typeface="MS Gothic" charset="-128"/>
              </a:rPr>
              <a:t>Implicit Sounding still show better performance compared with explicit sounding when Calibration Error ≤ -30dB</a:t>
            </a: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b="0" dirty="0" smtClean="0">
                <a:latin typeface="Times New Roman" pitchFamily="16" charset="0"/>
                <a:ea typeface="MS Gothic" charset="-128"/>
              </a:rPr>
              <a:t>Explicit “Sounding Sweet Points” are always achieved in longer sounding interval compared to implicit.</a:t>
            </a: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kern="1200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内容占位符 1"/>
          <p:cNvSpPr txBox="1">
            <a:spLocks/>
          </p:cNvSpPr>
          <p:nvPr/>
        </p:nvSpPr>
        <p:spPr bwMode="auto">
          <a:xfrm>
            <a:off x="479376" y="1174495"/>
            <a:ext cx="11017224" cy="958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lvl="1" indent="0" eaLnBrk="0" hangingPunct="0">
              <a:spcBef>
                <a:spcPct val="0"/>
              </a:spcBef>
            </a:pPr>
            <a:r>
              <a:rPr lang="en-US" altLang="zh-CN" sz="1600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Optimal Sounding Intervals are those that achieve the best throughput </a:t>
            </a:r>
            <a:r>
              <a:rPr lang="en-US" altLang="zh-CN" sz="1600" dirty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performance per given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Scheme, SNR and Calibration Error. </a:t>
            </a:r>
          </a:p>
          <a:p>
            <a:pPr marL="1085850" lvl="2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schemeClr val="tx1"/>
              </a:solidFill>
              <a:latin typeface="Times New Roman" pitchFamily="16" charset="0"/>
              <a:ea typeface="MS Gothic" charset="-128"/>
            </a:endParaRP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800" kern="0" dirty="0"/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600" kern="1200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内容占位符 1"/>
          <p:cNvSpPr txBox="1">
            <a:spLocks/>
          </p:cNvSpPr>
          <p:nvPr/>
        </p:nvSpPr>
        <p:spPr bwMode="auto">
          <a:xfrm>
            <a:off x="147558" y="1591792"/>
            <a:ext cx="11548357" cy="1621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00050" lvl="1" indent="0" eaLnBrk="0" hangingPunct="0">
              <a:spcBef>
                <a:spcPct val="0"/>
              </a:spcBef>
            </a:pPr>
            <a:r>
              <a:rPr lang="en-US" altLang="zh-CN" sz="1400" b="1" kern="0" dirty="0" smtClean="0"/>
              <a:t>For Example </a:t>
            </a:r>
            <a:r>
              <a:rPr lang="en-US" altLang="zh-CN" sz="1200" b="1" kern="0" dirty="0" smtClean="0">
                <a:sym typeface="Wingdings" panose="05000000000000000000" pitchFamily="2" charset="2"/>
              </a:rPr>
              <a:t>    </a:t>
            </a:r>
            <a:r>
              <a:rPr lang="en-US" altLang="zh-CN" sz="1400" kern="0" dirty="0" smtClean="0"/>
              <a:t>When SNR = 30dB and Calibration Error = -30dB, best performance configurations are: </a:t>
            </a:r>
          </a:p>
          <a:p>
            <a:pPr lvl="2" indent="-285750" eaLnBrk="0" hangingPunct="0">
              <a:spcBef>
                <a:spcPct val="0"/>
              </a:spcBef>
              <a:buFont typeface="Times New Roman" panose="02020603050405020304" pitchFamily="18" charset="0"/>
              <a:buChar char="―"/>
            </a:pPr>
            <a:r>
              <a:rPr lang="en-US" altLang="zh-CN" sz="1200" kern="0" dirty="0" smtClean="0"/>
              <a:t>Implicit Sounding with 10ms Sounding Interval </a:t>
            </a:r>
          </a:p>
          <a:p>
            <a:pPr lvl="2" indent="-285750" eaLnBrk="0" hangingPunct="0">
              <a:spcBef>
                <a:spcPct val="0"/>
              </a:spcBef>
              <a:buFont typeface="Times New Roman" panose="02020603050405020304" pitchFamily="18" charset="0"/>
              <a:buChar char="―"/>
            </a:pPr>
            <a:r>
              <a:rPr lang="en-US" altLang="zh-CN" sz="1200" kern="0" dirty="0" smtClean="0"/>
              <a:t>Explicit Sounding with 15ms Sounding Interval </a:t>
            </a:r>
          </a:p>
          <a:p>
            <a:pPr lvl="1" eaLnBrk="0" hangingPunct="0">
              <a:spcBef>
                <a:spcPct val="0"/>
              </a:spcBef>
              <a:buFont typeface="Times New Roman" panose="02020603050405020304" pitchFamily="18" charset="0"/>
              <a:buChar char="―"/>
            </a:pPr>
            <a:endParaRPr lang="en-US" altLang="zh-CN" sz="1000" kern="0" dirty="0" smtClean="0"/>
          </a:p>
          <a:p>
            <a:pPr lvl="1" eaLnBrk="0" hangingPunct="0">
              <a:spcBef>
                <a:spcPct val="0"/>
              </a:spcBef>
              <a:buFont typeface="Times New Roman" panose="02020603050405020304" pitchFamily="18" charset="0"/>
              <a:buChar char="―"/>
            </a:pPr>
            <a:endParaRPr lang="en-US" altLang="zh-CN" sz="1000" kern="0" dirty="0"/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800" kern="0" dirty="0"/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600" kern="1200" dirty="0">
              <a:latin typeface="Times New Roman" pitchFamily="16" charset="0"/>
              <a:ea typeface="MS Gothic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742" y="2276872"/>
            <a:ext cx="4395300" cy="3292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459" y="2276872"/>
            <a:ext cx="4395300" cy="32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49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905740" y="603040"/>
            <a:ext cx="10361084" cy="75543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Simulation 2:  </a:t>
            </a:r>
            <a:r>
              <a:rPr lang="en-GB" dirty="0" err="1" smtClean="0"/>
              <a:t>Tx</a:t>
            </a:r>
            <a:r>
              <a:rPr lang="en-GB" dirty="0" smtClean="0"/>
              <a:t>=8,Usr =6 Case </a:t>
            </a:r>
            <a:r>
              <a:rPr lang="en-US" altLang="zh-CN" dirty="0" smtClean="0"/>
              <a:t>and </a:t>
            </a:r>
            <a:r>
              <a:rPr lang="en-US" altLang="zh-CN" dirty="0" err="1" smtClean="0"/>
              <a:t>Tx</a:t>
            </a:r>
            <a:r>
              <a:rPr lang="en-US" altLang="zh-CN" dirty="0" smtClean="0"/>
              <a:t>=4,Usr=3 Case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76AAD83-5B70-4C1C-AF28-E722C9F0524D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idx="1"/>
          </p:nvPr>
        </p:nvSpPr>
        <p:spPr>
          <a:xfrm>
            <a:off x="443382" y="1358479"/>
            <a:ext cx="10361084" cy="474389"/>
          </a:xfrm>
          <a:ln/>
        </p:spPr>
        <p:txBody>
          <a:bodyPr/>
          <a:lstStyle/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We did same tests for </a:t>
            </a:r>
            <a:r>
              <a:rPr lang="en-GB" sz="2000" dirty="0" err="1" smtClean="0"/>
              <a:t>Tx</a:t>
            </a:r>
            <a:r>
              <a:rPr lang="en-GB" sz="2000" dirty="0" smtClean="0"/>
              <a:t>=8, </a:t>
            </a:r>
            <a:r>
              <a:rPr lang="en-GB" sz="2000" dirty="0" err="1" smtClean="0"/>
              <a:t>Usr</a:t>
            </a:r>
            <a:r>
              <a:rPr lang="en-GB" sz="2000" dirty="0" smtClean="0"/>
              <a:t>=6 case and </a:t>
            </a:r>
            <a:r>
              <a:rPr lang="en-GB" sz="2000" dirty="0" err="1" smtClean="0"/>
              <a:t>Tx</a:t>
            </a:r>
            <a:r>
              <a:rPr lang="en-GB" sz="2000" dirty="0" smtClean="0"/>
              <a:t>=4, </a:t>
            </a:r>
            <a:r>
              <a:rPr lang="en-GB" sz="2000" dirty="0" err="1" smtClean="0"/>
              <a:t>Usr</a:t>
            </a:r>
            <a:r>
              <a:rPr lang="en-GB" sz="2000" dirty="0" smtClean="0"/>
              <a:t>=3 case. </a:t>
            </a:r>
          </a:p>
        </p:txBody>
      </p:sp>
      <p:sp>
        <p:nvSpPr>
          <p:cNvPr id="19" name="内容占位符 1"/>
          <p:cNvSpPr txBox="1">
            <a:spLocks/>
          </p:cNvSpPr>
          <p:nvPr/>
        </p:nvSpPr>
        <p:spPr bwMode="auto">
          <a:xfrm>
            <a:off x="7275183" y="2229944"/>
            <a:ext cx="4365434" cy="2783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b="0" dirty="0" smtClean="0">
                <a:latin typeface="Times New Roman" pitchFamily="16" charset="0"/>
                <a:ea typeface="MS Gothic" charset="-128"/>
              </a:rPr>
              <a:t>When calibration error is ≤ -35dB, implicit sounding has better performance.  </a:t>
            </a: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b="0" dirty="0" smtClean="0">
              <a:latin typeface="Times New Roman" pitchFamily="16" charset="0"/>
              <a:ea typeface="MS Gothic" charset="-128"/>
            </a:endParaRP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b="0" dirty="0" smtClean="0">
                <a:latin typeface="Times New Roman" pitchFamily="16" charset="0"/>
                <a:ea typeface="MS Gothic" charset="-128"/>
              </a:rPr>
              <a:t>When calibration error </a:t>
            </a:r>
            <a:r>
              <a:rPr lang="en-US" altLang="zh-CN" sz="1400" b="0" dirty="0">
                <a:latin typeface="Times New Roman" pitchFamily="16" charset="0"/>
                <a:ea typeface="MS Gothic" charset="-128"/>
              </a:rPr>
              <a:t>is </a:t>
            </a:r>
            <a:r>
              <a:rPr lang="en-US" altLang="zh-CN" sz="1400" b="0" dirty="0" smtClean="0">
                <a:latin typeface="Times New Roman" pitchFamily="16" charset="0"/>
                <a:ea typeface="MS Gothic" charset="-128"/>
              </a:rPr>
              <a:t> -30dB, implicit sounding and explicit sounding have similar performance. </a:t>
            </a: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b="0" dirty="0" smtClean="0">
              <a:latin typeface="Times New Roman" pitchFamily="16" charset="0"/>
              <a:ea typeface="MS Gothic" charset="-128"/>
            </a:endParaRP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b="0" dirty="0" smtClean="0">
                <a:latin typeface="Times New Roman" pitchFamily="16" charset="0"/>
                <a:ea typeface="MS Gothic" charset="-128"/>
              </a:rPr>
              <a:t>When decreasing MIMO dimension, the performance difference between explicit and implicit is getting  smaller. </a:t>
            </a: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b="0" dirty="0" smtClean="0">
              <a:latin typeface="Times New Roman" pitchFamily="16" charset="0"/>
              <a:ea typeface="MS Gothic" charset="-128"/>
            </a:endParaRP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b="0" dirty="0" smtClean="0">
              <a:latin typeface="Times New Roman" pitchFamily="16" charset="0"/>
              <a:ea typeface="MS Gothic" charset="-128"/>
            </a:endParaRP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kern="1200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37332" y="1897924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</a:rPr>
              <a:t>Observation</a:t>
            </a:r>
            <a:r>
              <a:rPr lang="en-US" altLang="zh-CN" sz="1400" b="1" dirty="0" smtClean="0">
                <a:solidFill>
                  <a:srgbClr val="000000"/>
                </a:solidFill>
              </a:rPr>
              <a:t>:</a:t>
            </a:r>
            <a:endParaRPr lang="en-US" altLang="zh-CN" sz="1400" b="1" dirty="0">
              <a:solidFill>
                <a:srgbClr val="00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51384" y="1916832"/>
            <a:ext cx="6804000" cy="2250000"/>
            <a:chOff x="724252" y="1772816"/>
            <a:chExt cx="6297072" cy="2352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1824" y="1772816"/>
              <a:ext cx="3139500" cy="2352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252" y="1772816"/>
              <a:ext cx="3139500" cy="235200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561147" y="4213154"/>
            <a:ext cx="6804000" cy="2250000"/>
            <a:chOff x="724252" y="4095100"/>
            <a:chExt cx="6267479" cy="238788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2231" y="4095100"/>
              <a:ext cx="3139500" cy="23520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4252" y="4130980"/>
              <a:ext cx="3139500" cy="23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1184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75543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460023"/>
            <a:ext cx="10361084" cy="4417249"/>
          </a:xfrm>
          <a:ln/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Once SNR is high, channel aging becomes the dominating factor (instead of noise) to effect performance.  </a:t>
            </a:r>
            <a:r>
              <a:rPr lang="en-US" altLang="zh-CN" sz="1800" dirty="0" smtClean="0"/>
              <a:t>Both implicit and explicit sounding need to decrease the sounding interval in order to get better performance.  </a:t>
            </a:r>
          </a:p>
          <a:p>
            <a:pPr marL="4000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800" dirty="0" smtClean="0"/>
              <a:t>Due to overhead issue, explicit sounding cannot use shorter sounding interval as implicit sounding. </a:t>
            </a:r>
          </a:p>
          <a:p>
            <a:pPr marL="4000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800" dirty="0" smtClean="0"/>
              <a:t>As explicit sounding procedure consume long time period, it can’t fit into one TXOP. </a:t>
            </a:r>
          </a:p>
          <a:p>
            <a:pPr marL="4000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800" dirty="0" smtClean="0"/>
              <a:t>Therefore, the decision of “When to start the explicit sounding?” and “which users should participate?” (especially when the number of users increase) has many constraints. Hence it is likely to leads a performance degradation. </a:t>
            </a:r>
          </a:p>
          <a:p>
            <a:pPr marL="4000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800" dirty="0" smtClean="0"/>
              <a:t>Since implicit sounding supports short sounding intervals, it can be operated within TXOP hence AP decisions on number of users and TXOP utilization is relaxed.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76AAD83-5B70-4C1C-AF28-E722C9F0524D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grpSp>
        <p:nvGrpSpPr>
          <p:cNvPr id="22" name="组合 21"/>
          <p:cNvGrpSpPr/>
          <p:nvPr/>
        </p:nvGrpSpPr>
        <p:grpSpPr>
          <a:xfrm>
            <a:off x="2639616" y="4905086"/>
            <a:ext cx="4824536" cy="1471026"/>
            <a:chOff x="2423592" y="5229200"/>
            <a:chExt cx="3873566" cy="1254841"/>
          </a:xfrm>
        </p:grpSpPr>
        <p:cxnSp>
          <p:nvCxnSpPr>
            <p:cNvPr id="13" name="直接连接符 12"/>
            <p:cNvCxnSpPr/>
            <p:nvPr/>
          </p:nvCxnSpPr>
          <p:spPr bwMode="auto">
            <a:xfrm>
              <a:off x="2423592" y="5384356"/>
              <a:ext cx="3873566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矩形 13"/>
            <p:cNvSpPr/>
            <p:nvPr/>
          </p:nvSpPr>
          <p:spPr bwMode="auto">
            <a:xfrm>
              <a:off x="2599367" y="5229200"/>
              <a:ext cx="468734" cy="1551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900" dirty="0">
                  <a:solidFill>
                    <a:schemeClr val="tx1"/>
                  </a:solidFill>
                </a:rPr>
                <a:t>Trigger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3401032" y="5387922"/>
              <a:ext cx="707099" cy="1551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900" dirty="0">
                  <a:solidFill>
                    <a:schemeClr val="tx1"/>
                  </a:solidFill>
                </a:rPr>
                <a:t>STA 1 NDP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3401032" y="5560704"/>
              <a:ext cx="707099" cy="1551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900" dirty="0">
                  <a:solidFill>
                    <a:schemeClr val="tx1"/>
                  </a:solidFill>
                </a:rPr>
                <a:t>STA 2 NDP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401032" y="5838110"/>
              <a:ext cx="707099" cy="1551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900" dirty="0">
                  <a:solidFill>
                    <a:schemeClr val="tx1"/>
                  </a:solidFill>
                </a:rPr>
                <a:t>STA n NDP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823952" y="5702862"/>
              <a:ext cx="284177" cy="19909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100" dirty="0">
                  <a:solidFill>
                    <a:schemeClr val="tx1"/>
                  </a:solidFill>
                </a:rPr>
                <a:t>…</a:t>
              </a:r>
              <a:endParaRPr lang="zh-CN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4291698" y="5229200"/>
              <a:ext cx="940206" cy="1551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900" dirty="0" smtClean="0">
                  <a:solidFill>
                    <a:schemeClr val="tx1"/>
                  </a:solidFill>
                </a:rPr>
                <a:t>Data transmission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" name="右大括号 2"/>
            <p:cNvSpPr/>
            <p:nvPr/>
          </p:nvSpPr>
          <p:spPr bwMode="auto">
            <a:xfrm rot="5400000">
              <a:off x="3720513" y="4911282"/>
              <a:ext cx="280711" cy="2523003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543248" y="6221496"/>
              <a:ext cx="524080" cy="262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tx1"/>
                  </a:solidFill>
                </a:rPr>
                <a:t>TXOP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3612</TotalTime>
  <Words>1411</Words>
  <Application>Microsoft Office PowerPoint</Application>
  <PresentationFormat>Widescreen</PresentationFormat>
  <Paragraphs>276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Microsoft YaHei</vt:lpstr>
      <vt:lpstr>MS Gothic</vt:lpstr>
      <vt:lpstr>宋体</vt:lpstr>
      <vt:lpstr>Arial</vt:lpstr>
      <vt:lpstr>Arial Unicode MS</vt:lpstr>
      <vt:lpstr>Cambria Math</vt:lpstr>
      <vt:lpstr>Times New Roman</vt:lpstr>
      <vt:lpstr>Wingdings</vt:lpstr>
      <vt:lpstr>Office 主题</vt:lpstr>
      <vt:lpstr>Implicit Sounding Performance</vt:lpstr>
      <vt:lpstr>Abstract</vt:lpstr>
      <vt:lpstr>Test Setup</vt:lpstr>
      <vt:lpstr>Test : Channel Variation EVM Result</vt:lpstr>
      <vt:lpstr>Simulation Methodology </vt:lpstr>
      <vt:lpstr>Simulation 1-1: TX=16,Usr=8 Performance in Scenario 1 </vt:lpstr>
      <vt:lpstr>Simulation 1-2: TX=16,Usr=8 Optimal Interval Performance in Scenario 1 </vt:lpstr>
      <vt:lpstr>Simulation 2:  Tx=8,Usr =6 Case and Tx=4,Usr=3 Case</vt:lpstr>
      <vt:lpstr>Analysis</vt:lpstr>
      <vt:lpstr>Conclusion</vt:lpstr>
      <vt:lpstr>SP</vt:lpstr>
      <vt:lpstr>References</vt:lpstr>
      <vt:lpstr>Backup</vt:lpstr>
      <vt:lpstr>Power Difference Compensation</vt:lpstr>
      <vt:lpstr>TX=8,Usr=6 Performance in scenario 1 </vt:lpstr>
      <vt:lpstr>TX=8,Usr=6 Optimal Interval Performance in Scenario 1 </vt:lpstr>
      <vt:lpstr>TX=4,Usr=3 Performance in scenario 1 </vt:lpstr>
      <vt:lpstr>TX=4,Usr=3 Optimal Interval Performance in Scenario 1 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Lvyunping (Lily)</dc:creator>
  <cp:lastModifiedBy>Oren Kedem</cp:lastModifiedBy>
  <cp:revision>98</cp:revision>
  <cp:lastPrinted>1601-01-01T00:00:00Z</cp:lastPrinted>
  <dcterms:created xsi:type="dcterms:W3CDTF">2020-06-19T08:34:35Z</dcterms:created>
  <dcterms:modified xsi:type="dcterms:W3CDTF">2020-10-13T07:22:10Z</dcterms:modified>
</cp:coreProperties>
</file>